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itillium Web" panose="00000500000000000000" pitchFamily="2" charset="0"/>
      <p:regular r:id="rId14"/>
      <p:bold r:id="rId15"/>
      <p:italic r:id="rId16"/>
      <p:boldItalic r:id="rId17"/>
    </p:embeddedFont>
    <p:embeddedFont>
      <p:font typeface="Titillium Web Bold" panose="000008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witter.com/Inps_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facebook.com/INPS.DipendentiPubblici?fref=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inps.lavoratorimigranti" TargetMode="External"/><Relationship Id="rId5" Type="http://schemas.openxmlformats.org/officeDocument/2006/relationships/hyperlink" Target="http://www.facebook.com/INPS.PerLaFamiglia" TargetMode="External"/><Relationship Id="rId4" Type="http://schemas.openxmlformats.org/officeDocument/2006/relationships/hyperlink" Target="https://www.facebook.com/pages/INPS-Giovani/1718867128340120?ref=h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youtube.com/user/INPSComuni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linkedin.com/showcase/ufficio-stampa-inps/" TargetMode="External"/><Relationship Id="rId5" Type="http://schemas.openxmlformats.org/officeDocument/2006/relationships/hyperlink" Target="https://www.linkedin.com/company/inps-official/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433972" cy="10287000"/>
            <a:chOff x="0" y="0"/>
            <a:chExt cx="274804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709333"/>
            </a:xfrm>
            <a:custGeom>
              <a:avLst/>
              <a:gdLst/>
              <a:ahLst/>
              <a:cxnLst/>
              <a:rect l="l" t="t" r="r" b="b"/>
              <a:pathLst>
                <a:path w="2748042" h="2709333">
                  <a:moveTo>
                    <a:pt x="0" y="0"/>
                  </a:moveTo>
                  <a:lnTo>
                    <a:pt x="2748042" y="0"/>
                  </a:lnTo>
                  <a:lnTo>
                    <a:pt x="274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206475" y="1100173"/>
            <a:ext cx="4498396" cy="8900849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273" b="-127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WhatsApp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9376" y="2349521"/>
            <a:ext cx="6777751" cy="746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4"/>
              </a:lnSpc>
            </a:pPr>
            <a:r>
              <a:rPr lang="en-US" sz="3545">
                <a:solidFill>
                  <a:srgbClr val="F4F6FC"/>
                </a:solidFill>
                <a:latin typeface="Titillium Web"/>
              </a:rPr>
              <a:t>Attivo dal 19 febbraio, il canale “INPS per tutti” è dedicato a imprese, pensionati, lavoratori, famiglie e cittadini, per facilitare la diffusione di informazioni chiare e tempestive.</a:t>
            </a:r>
          </a:p>
          <a:p>
            <a:pPr>
              <a:lnSpc>
                <a:spcPts val="4254"/>
              </a:lnSpc>
            </a:pPr>
            <a:endParaRPr lang="en-US" sz="3545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4254"/>
              </a:lnSpc>
            </a:pPr>
            <a:r>
              <a:rPr lang="en-US" sz="3545">
                <a:solidFill>
                  <a:srgbClr val="F4F6FC"/>
                </a:solidFill>
                <a:latin typeface="Titillium Web"/>
              </a:rPr>
              <a:t>Ci si può iscrivere al canale con il QR Code presente nelle sedi o attraverso il link:</a:t>
            </a:r>
          </a:p>
          <a:p>
            <a:pPr>
              <a:lnSpc>
                <a:spcPts val="4254"/>
              </a:lnSpc>
            </a:pPr>
            <a:r>
              <a:rPr lang="en-US" sz="3545">
                <a:solidFill>
                  <a:srgbClr val="F4F6FC"/>
                </a:solidFill>
                <a:latin typeface="Titillium Web"/>
              </a:rPr>
              <a:t>https://whatsapp.com/channel/0029VaPPgwX3rZZXc88ZQM34</a:t>
            </a:r>
          </a:p>
          <a:p>
            <a:pPr>
              <a:lnSpc>
                <a:spcPts val="4254"/>
              </a:lnSpc>
            </a:pPr>
            <a:endParaRPr lang="en-US" sz="3545">
              <a:solidFill>
                <a:srgbClr val="F4F6FC"/>
              </a:solidFill>
              <a:latin typeface="Titillium Web"/>
            </a:endParaRPr>
          </a:p>
          <a:p>
            <a:pPr marL="0" lvl="0" indent="0" algn="l">
              <a:lnSpc>
                <a:spcPts val="4254"/>
              </a:lnSpc>
              <a:spcBef>
                <a:spcPct val="0"/>
              </a:spcBef>
            </a:pPr>
            <a:endParaRPr lang="en-US" sz="3545">
              <a:solidFill>
                <a:srgbClr val="F4F6FC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433972" cy="10287000"/>
            <a:chOff x="0" y="0"/>
            <a:chExt cx="274804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709333"/>
            </a:xfrm>
            <a:custGeom>
              <a:avLst/>
              <a:gdLst/>
              <a:ahLst/>
              <a:cxnLst/>
              <a:rect l="l" t="t" r="r" b="b"/>
              <a:pathLst>
                <a:path w="2748042" h="2709333">
                  <a:moveTo>
                    <a:pt x="0" y="0"/>
                  </a:moveTo>
                  <a:lnTo>
                    <a:pt x="2748042" y="0"/>
                  </a:lnTo>
                  <a:lnTo>
                    <a:pt x="274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87498" y="182348"/>
            <a:ext cx="4989773" cy="9873124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7443" b="-744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WhatsApp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323" y="2209872"/>
            <a:ext cx="6799292" cy="667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8"/>
              </a:lnSpc>
            </a:pPr>
            <a:r>
              <a:rPr lang="en-US" sz="3390">
                <a:solidFill>
                  <a:srgbClr val="F4F6FC"/>
                </a:solidFill>
                <a:latin typeface="Titillium Web"/>
              </a:rPr>
              <a:t>I messaggi sono contraddistinti da elementi grafici di colore diverso in base ai temi oggetto della comunicazione: verde per le imprese e i liberi professionisti, giallo per le informazioni a tema lavoro, arancione per i messaggi su pensione e previdenza, rosso per argomenti come sostegni, sussidi e indennità e, infine, blu per le comunicazioni di carattere istituzionale, come eventi o osservatori.</a:t>
            </a:r>
          </a:p>
          <a:p>
            <a:pPr marL="0" lvl="0" indent="0" algn="l">
              <a:lnSpc>
                <a:spcPts val="4068"/>
              </a:lnSpc>
              <a:spcBef>
                <a:spcPct val="0"/>
              </a:spcBef>
            </a:pPr>
            <a:endParaRPr lang="en-US" sz="3390">
              <a:solidFill>
                <a:srgbClr val="F4F6FC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433972" cy="10287000"/>
            <a:chOff x="0" y="0"/>
            <a:chExt cx="274804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709333"/>
            </a:xfrm>
            <a:custGeom>
              <a:avLst/>
              <a:gdLst/>
              <a:ahLst/>
              <a:cxnLst/>
              <a:rect l="l" t="t" r="r" b="b"/>
              <a:pathLst>
                <a:path w="2748042" h="2709333">
                  <a:moveTo>
                    <a:pt x="0" y="0"/>
                  </a:moveTo>
                  <a:lnTo>
                    <a:pt x="2748042" y="0"/>
                  </a:lnTo>
                  <a:lnTo>
                    <a:pt x="274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87498" y="182348"/>
            <a:ext cx="4989773" cy="9873124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2079" b="-1207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WhatsApp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2765" y="2546747"/>
            <a:ext cx="7562407" cy="646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7"/>
              </a:lnSpc>
              <a:spcBef>
                <a:spcPct val="0"/>
              </a:spcBef>
            </a:pPr>
            <a:r>
              <a:rPr lang="en-US" sz="6106">
                <a:solidFill>
                  <a:srgbClr val="F4F6FC"/>
                </a:solidFill>
                <a:latin typeface="Titillium Web Bold"/>
              </a:rPr>
              <a:t>Nel canale WhatsApp troviamo informazioni anche su altri applicativi. Nell’esempio una descrizione dei servizi sull’App 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049313" cy="10287000"/>
            <a:chOff x="0" y="0"/>
            <a:chExt cx="26467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733" cy="2709333"/>
            </a:xfrm>
            <a:custGeom>
              <a:avLst/>
              <a:gdLst/>
              <a:ahLst/>
              <a:cxnLst/>
              <a:rect l="l" t="t" r="r" b="b"/>
              <a:pathLst>
                <a:path w="2646733" h="27093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87498" y="182348"/>
            <a:ext cx="4989773" cy="9873124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273" b="-127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L’App IO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2765" y="2789718"/>
            <a:ext cx="7562407" cy="369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7"/>
              </a:lnSpc>
              <a:spcBef>
                <a:spcPct val="0"/>
              </a:spcBef>
            </a:pPr>
            <a:r>
              <a:rPr lang="en-US" sz="6106">
                <a:solidFill>
                  <a:srgbClr val="F4F6FC"/>
                </a:solidFill>
                <a:latin typeface="Titillium Web Bold"/>
              </a:rPr>
              <a:t>Questa è la pagina di accesso ai Servizi INPS all’interno dell’App 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049313" cy="10287000"/>
            <a:chOff x="0" y="0"/>
            <a:chExt cx="26467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733" cy="2709333"/>
            </a:xfrm>
            <a:custGeom>
              <a:avLst/>
              <a:gdLst/>
              <a:ahLst/>
              <a:cxnLst/>
              <a:rect l="l" t="t" r="r" b="b"/>
              <a:pathLst>
                <a:path w="2646733" h="27093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87498" y="182348"/>
            <a:ext cx="4989773" cy="9873124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273" b="-127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L’App 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2765" y="2789718"/>
            <a:ext cx="7562407" cy="374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7"/>
              </a:lnSpc>
            </a:pPr>
            <a:r>
              <a:rPr lang="en-US" sz="6106" dirty="0" err="1">
                <a:solidFill>
                  <a:srgbClr val="F4F6FC"/>
                </a:solidFill>
                <a:latin typeface="Titillium Web Bold"/>
              </a:rPr>
              <a:t>Forniamo</a:t>
            </a:r>
            <a:r>
              <a:rPr lang="en-US" sz="6106" dirty="0">
                <a:solidFill>
                  <a:srgbClr val="F4F6FC"/>
                </a:solidFill>
                <a:latin typeface="Titillium Web Bold"/>
              </a:rPr>
              <a:t> da tempo </a:t>
            </a:r>
            <a:r>
              <a:rPr lang="en-US" sz="6106" dirty="0" err="1">
                <a:solidFill>
                  <a:srgbClr val="F4F6FC"/>
                </a:solidFill>
                <a:latin typeface="Titillium Web Bold"/>
              </a:rPr>
              <a:t>informazioni</a:t>
            </a:r>
            <a:r>
              <a:rPr lang="en-US" sz="6106" dirty="0">
                <a:solidFill>
                  <a:srgbClr val="F4F6FC"/>
                </a:solidFill>
                <a:latin typeface="Titillium Web Bold"/>
              </a:rPr>
              <a:t> prima </a:t>
            </a:r>
            <a:r>
              <a:rPr lang="en-US" sz="6106" dirty="0" err="1">
                <a:solidFill>
                  <a:srgbClr val="F4F6FC"/>
                </a:solidFill>
                <a:latin typeface="Titillium Web Bold"/>
              </a:rPr>
              <a:t>su</a:t>
            </a:r>
            <a:r>
              <a:rPr lang="en-US" sz="6106" dirty="0">
                <a:solidFill>
                  <a:srgbClr val="F4F6FC"/>
                </a:solidFill>
                <a:latin typeface="Titillium Web Bold"/>
              </a:rPr>
              <a:t> Twitter e </a:t>
            </a:r>
            <a:r>
              <a:rPr lang="en-US" sz="6106" dirty="0" err="1">
                <a:solidFill>
                  <a:srgbClr val="F4F6FC"/>
                </a:solidFill>
                <a:latin typeface="Titillium Web Bold"/>
              </a:rPr>
              <a:t>adesso</a:t>
            </a:r>
            <a:r>
              <a:rPr lang="en-US" sz="6106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6106" dirty="0" err="1">
                <a:solidFill>
                  <a:srgbClr val="F4F6FC"/>
                </a:solidFill>
                <a:latin typeface="Titillium Web Bold"/>
              </a:rPr>
              <a:t>su</a:t>
            </a:r>
            <a:r>
              <a:rPr lang="en-US" sz="6106" dirty="0">
                <a:solidFill>
                  <a:srgbClr val="F4F6FC"/>
                </a:solidFill>
                <a:latin typeface="Titillium Web Bold"/>
              </a:rPr>
              <a:t> X</a:t>
            </a:r>
          </a:p>
          <a:p>
            <a:pPr>
              <a:lnSpc>
                <a:spcPts val="7327"/>
              </a:lnSpc>
              <a:spcBef>
                <a:spcPct val="0"/>
              </a:spcBef>
            </a:pPr>
            <a:r>
              <a:rPr lang="en-US" sz="6106" dirty="0">
                <a:solidFill>
                  <a:schemeClr val="bg1"/>
                </a:solidFill>
                <a:latin typeface="Titillium Web Bold"/>
              </a:rPr>
              <a:t> </a:t>
            </a:r>
            <a:r>
              <a:rPr lang="en-US" sz="6106" u="sng" dirty="0">
                <a:solidFill>
                  <a:schemeClr val="bg1"/>
                </a:solidFill>
                <a:latin typeface="Titillium Web Bold"/>
                <a:hlinkClick r:id="rId4" tooltip="http://www.twitter.com/Inps_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 @INPS_it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049313" cy="10287000"/>
            <a:chOff x="0" y="0"/>
            <a:chExt cx="26467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733" cy="2709333"/>
            </a:xfrm>
            <a:custGeom>
              <a:avLst/>
              <a:gdLst/>
              <a:ahLst/>
              <a:cxnLst/>
              <a:rect l="l" t="t" r="r" b="b"/>
              <a:pathLst>
                <a:path w="2646733" h="27093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887498" y="182348"/>
            <a:ext cx="4989773" cy="9873124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273" b="-127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Facebook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9376" y="2209872"/>
            <a:ext cx="6947944" cy="761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Non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poteva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mancare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 Facebook dove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l'INPS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 è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presente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  con quattro diverse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pagine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4415" dirty="0" err="1">
                <a:solidFill>
                  <a:srgbClr val="F4F6FC"/>
                </a:solidFill>
                <a:latin typeface="Titillium Web Bold"/>
              </a:rPr>
              <a:t>tematiche</a:t>
            </a:r>
            <a:r>
              <a:rPr lang="en-US" sz="4415" dirty="0">
                <a:solidFill>
                  <a:srgbClr val="F4F6FC"/>
                </a:solidFill>
                <a:latin typeface="Titillium Web Bold"/>
              </a:rPr>
              <a:t>:</a:t>
            </a:r>
          </a:p>
          <a:p>
            <a:pPr marL="953350" lvl="1" indent="-476675">
              <a:lnSpc>
                <a:spcPts val="5298"/>
              </a:lnSpc>
              <a:buFont typeface="Arial"/>
              <a:buChar char="•"/>
            </a:pP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4" tooltip="https://www.facebook.com/pages/INPS-Giovani/1718867128340120?ref=h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INPS Giovani</a:t>
            </a:r>
          </a:p>
          <a:p>
            <a:pPr marL="953350" lvl="1" indent="-476675">
              <a:lnSpc>
                <a:spcPts val="5298"/>
              </a:lnSpc>
              <a:buFont typeface="Arial"/>
              <a:buChar char="•"/>
            </a:pP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5" tooltip="http://www.facebook.com/INPS.PerLaFamigl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INPS per la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5" tooltip="http://www.facebook.com/INPS.PerLaFamigl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Famiglia</a:t>
            </a:r>
            <a:endParaRPr lang="en-US" sz="4415" u="sng" dirty="0">
              <a:solidFill>
                <a:schemeClr val="bg1"/>
              </a:solidFill>
              <a:latin typeface="Titillium Web Bold"/>
              <a:hlinkClick r:id="rId5" tooltip="http://www.facebook.com/INPS.PerLaFamigli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53350" lvl="1" indent="-476675">
              <a:lnSpc>
                <a:spcPts val="5298"/>
              </a:lnSpc>
              <a:buFont typeface="Arial"/>
              <a:buChar char="•"/>
            </a:pP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INPS per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Lavoratori</a:t>
            </a: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6" tooltip="http://www.facebook.com/inps.lavoratorimigra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Migranti</a:t>
            </a:r>
            <a:endParaRPr lang="en-US" sz="4415" u="sng" dirty="0">
              <a:solidFill>
                <a:schemeClr val="bg1"/>
              </a:solidFill>
              <a:latin typeface="Titillium Web Bold"/>
              <a:hlinkClick r:id="rId6" tooltip="http://www.facebook.com/inps.lavoratorimigranti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53350" lvl="1" indent="-476675">
              <a:lnSpc>
                <a:spcPts val="5298"/>
              </a:lnSpc>
              <a:buFont typeface="Arial"/>
              <a:buChar char="•"/>
            </a:pP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INPS -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Credito</a:t>
            </a: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Welfare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dipendenti</a:t>
            </a:r>
            <a:r>
              <a:rPr lang="en-US" sz="4415" u="sng" dirty="0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15" u="sng" dirty="0" err="1">
                <a:solidFill>
                  <a:schemeClr val="bg1"/>
                </a:solidFill>
                <a:latin typeface="Titillium Web Bold"/>
                <a:hlinkClick r:id="rId7" tooltip="https://www.facebook.com/INPS.DipendentiPubblici?fref=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pubblici</a:t>
            </a:r>
            <a:endParaRPr lang="en-US" sz="4415" u="sng" dirty="0">
              <a:solidFill>
                <a:schemeClr val="bg1"/>
              </a:solidFill>
              <a:latin typeface="Titillium Web Bold"/>
              <a:hlinkClick r:id="rId7" tooltip="https://www.facebook.com/INPS.DipendentiPubblici?fref=t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6732"/>
              </a:lnSpc>
              <a:spcBef>
                <a:spcPct val="0"/>
              </a:spcBef>
            </a:pPr>
            <a:endParaRPr lang="en-US" sz="4415" u="sng" dirty="0">
              <a:solidFill>
                <a:srgbClr val="0000FF"/>
              </a:solidFill>
              <a:latin typeface="Titillium Web Bold"/>
              <a:hlinkClick r:id="rId7" tooltip="https://www.facebook.com/INPS.DipendentiPubblici?fref=t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049313" cy="10287000"/>
            <a:chOff x="0" y="0"/>
            <a:chExt cx="26467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733" cy="2709333"/>
            </a:xfrm>
            <a:custGeom>
              <a:avLst/>
              <a:gdLst/>
              <a:ahLst/>
              <a:cxnLst/>
              <a:rect l="l" t="t" r="r" b="b"/>
              <a:pathLst>
                <a:path w="2646733" h="27093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40902" y="566452"/>
            <a:ext cx="4119343" cy="9154097"/>
          </a:xfrm>
          <a:custGeom>
            <a:avLst/>
            <a:gdLst/>
            <a:ahLst/>
            <a:cxnLst/>
            <a:rect l="l" t="t" r="r" b="b"/>
            <a:pathLst>
              <a:path w="4119343" h="9154097">
                <a:moveTo>
                  <a:pt x="0" y="0"/>
                </a:moveTo>
                <a:lnTo>
                  <a:pt x="4119343" y="0"/>
                </a:lnTo>
                <a:lnTo>
                  <a:pt x="4119343" y="9154096"/>
                </a:lnTo>
                <a:lnTo>
                  <a:pt x="0" y="9154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89367" y="566452"/>
            <a:ext cx="4119343" cy="9154097"/>
          </a:xfrm>
          <a:custGeom>
            <a:avLst/>
            <a:gdLst/>
            <a:ahLst/>
            <a:cxnLst/>
            <a:rect l="l" t="t" r="r" b="b"/>
            <a:pathLst>
              <a:path w="4119343" h="9154097">
                <a:moveTo>
                  <a:pt x="0" y="0"/>
                </a:moveTo>
                <a:lnTo>
                  <a:pt x="4119343" y="0"/>
                </a:lnTo>
                <a:lnTo>
                  <a:pt x="4119343" y="9154096"/>
                </a:lnTo>
                <a:lnTo>
                  <a:pt x="0" y="915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58753" y="300073"/>
            <a:ext cx="605605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INPS per Tutti - Linkedin e YOUTube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00347"/>
            <a:ext cx="6686112" cy="794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7"/>
              </a:lnSpc>
            </a:pP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I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profili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1" u="sng" dirty="0" err="1">
                <a:solidFill>
                  <a:schemeClr val="bg1"/>
                </a:solidFill>
                <a:latin typeface="Titillium Web Bold"/>
                <a:hlinkClick r:id="rId5" tooltip="https://www.linkedin.com/company/inps-offic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3681" u="sng" dirty="0">
                <a:solidFill>
                  <a:srgbClr val="0000FF"/>
                </a:solidFill>
                <a:latin typeface="Titillium Web Bold"/>
                <a:hlinkClick r:id="rId5" tooltip="https://www.linkedin.com/company/inps-offic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81" u="sng" dirty="0" err="1">
                <a:solidFill>
                  <a:schemeClr val="bg1"/>
                </a:solidFill>
                <a:latin typeface="Titillium Web Bold"/>
                <a:hlinkClick r:id="rId5" tooltip="https://www.linkedin.com/company/inps-offic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INPS_official</a:t>
            </a:r>
            <a:r>
              <a:rPr lang="en-US" sz="3681" dirty="0">
                <a:solidFill>
                  <a:schemeClr val="bg1"/>
                </a:solidFill>
                <a:latin typeface="Titillium Web Bold"/>
              </a:rPr>
              <a:t> e </a:t>
            </a:r>
            <a:r>
              <a:rPr lang="en-US" sz="3681" u="sng" dirty="0">
                <a:solidFill>
                  <a:schemeClr val="bg1"/>
                </a:solidFill>
                <a:latin typeface="Titillium Web Bold"/>
                <a:hlinkClick r:id="rId6" tooltip="https://it.linkedin.com/showcase/ufficio-stampa-inp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Ufficio Stampa INPS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offrono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notizie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e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informazioni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relative alle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opportunità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di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lavoro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in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Inps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veicolando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le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informazioni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sui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concorsi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pubblici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per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specifici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1" dirty="0" err="1">
                <a:solidFill>
                  <a:srgbClr val="F4F6FC"/>
                </a:solidFill>
                <a:latin typeface="Titillium Web Bold"/>
              </a:rPr>
              <a:t>ruoli</a:t>
            </a:r>
            <a:r>
              <a:rPr lang="en-US" sz="3681" dirty="0">
                <a:solidFill>
                  <a:srgbClr val="F4F6FC"/>
                </a:solidFill>
                <a:latin typeface="Titillium Web Bold"/>
              </a:rPr>
              <a:t>.</a:t>
            </a:r>
          </a:p>
          <a:p>
            <a:pPr>
              <a:lnSpc>
                <a:spcPts val="5300"/>
              </a:lnSpc>
            </a:pPr>
            <a:r>
              <a:rPr lang="en-US" sz="4416" dirty="0">
                <a:solidFill>
                  <a:srgbClr val="F4F6FC"/>
                </a:solidFill>
                <a:latin typeface="Titillium Web Bold"/>
              </a:rPr>
              <a:t> </a:t>
            </a:r>
          </a:p>
          <a:p>
            <a:pPr>
              <a:lnSpc>
                <a:spcPts val="4422"/>
              </a:lnSpc>
            </a:pP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Il </a:t>
            </a:r>
            <a:r>
              <a:rPr lang="en-US" sz="3685" u="sng" dirty="0" err="1">
                <a:solidFill>
                  <a:schemeClr val="bg1"/>
                </a:solidFill>
                <a:latin typeface="Titillium Web Bold"/>
                <a:hlinkClick r:id="rId7" tooltip="http://www.youtube.com/user/INPSComun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canale</a:t>
            </a:r>
            <a:r>
              <a:rPr lang="en-US" sz="3685" u="sng" dirty="0">
                <a:solidFill>
                  <a:schemeClr val="bg1"/>
                </a:solidFill>
                <a:latin typeface="Titillium Web Bold"/>
                <a:hlinkClick r:id="rId7" tooltip="http://www.youtube.com/user/INPSComun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YouTube INPS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contiene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i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video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relativi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alla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comunicazione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istituzionale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e ad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altre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attività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dell’Istituto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e le video guide per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gli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3685" dirty="0" err="1">
                <a:solidFill>
                  <a:srgbClr val="F4F6FC"/>
                </a:solidFill>
                <a:latin typeface="Titillium Web Bold"/>
              </a:rPr>
              <a:t>utenti</a:t>
            </a:r>
            <a:r>
              <a:rPr lang="en-US" sz="3685" dirty="0">
                <a:solidFill>
                  <a:srgbClr val="F4F6FC"/>
                </a:solidFill>
                <a:latin typeface="Titillium Web Bold"/>
              </a:rPr>
              <a:t>.</a:t>
            </a:r>
          </a:p>
          <a:p>
            <a:pPr>
              <a:lnSpc>
                <a:spcPts val="4422"/>
              </a:lnSpc>
              <a:spcBef>
                <a:spcPct val="0"/>
              </a:spcBef>
            </a:pPr>
            <a:endParaRPr lang="en-US" sz="3685" dirty="0">
              <a:solidFill>
                <a:srgbClr val="F4F6FC"/>
              </a:solidFill>
              <a:latin typeface="Titillium Web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0"/>
            <a:ext cx="10049313" cy="10287000"/>
            <a:chOff x="0" y="0"/>
            <a:chExt cx="26467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6733" cy="2709333"/>
            </a:xfrm>
            <a:custGeom>
              <a:avLst/>
              <a:gdLst/>
              <a:ahLst/>
              <a:cxnLst/>
              <a:rect l="l" t="t" r="r" b="b"/>
              <a:pathLst>
                <a:path w="2646733" h="2709333">
                  <a:moveTo>
                    <a:pt x="0" y="0"/>
                  </a:moveTo>
                  <a:lnTo>
                    <a:pt x="2646733" y="0"/>
                  </a:lnTo>
                  <a:lnTo>
                    <a:pt x="2646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4673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r>
                <a:rPr lang="en-US" sz="2520" u="none" strike="noStrike" spc="201">
                  <a:solidFill>
                    <a:srgbClr val="F4F6FC"/>
                  </a:solidFill>
                  <a:latin typeface="Titillium Web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25452" y="300073"/>
            <a:ext cx="4494117" cy="9986927"/>
          </a:xfrm>
          <a:custGeom>
            <a:avLst/>
            <a:gdLst/>
            <a:ahLst/>
            <a:cxnLst/>
            <a:rect l="l" t="t" r="r" b="b"/>
            <a:pathLst>
              <a:path w="4494117" h="9986927">
                <a:moveTo>
                  <a:pt x="0" y="0"/>
                </a:moveTo>
                <a:lnTo>
                  <a:pt x="4494117" y="0"/>
                </a:lnTo>
                <a:lnTo>
                  <a:pt x="4494117" y="9986927"/>
                </a:lnTo>
                <a:lnTo>
                  <a:pt x="0" y="9986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63343" y="300073"/>
            <a:ext cx="4802262" cy="9986927"/>
          </a:xfrm>
          <a:custGeom>
            <a:avLst/>
            <a:gdLst/>
            <a:ahLst/>
            <a:cxnLst/>
            <a:rect l="l" t="t" r="r" b="b"/>
            <a:pathLst>
              <a:path w="4802262" h="9986927">
                <a:moveTo>
                  <a:pt x="0" y="0"/>
                </a:moveTo>
                <a:lnTo>
                  <a:pt x="4802263" y="0"/>
                </a:lnTo>
                <a:lnTo>
                  <a:pt x="4802263" y="9986927"/>
                </a:lnTo>
                <a:lnTo>
                  <a:pt x="0" y="9986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58753" y="300073"/>
            <a:ext cx="533043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ATTENZIONE ALLE TRUFFE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9376" y="2200347"/>
            <a:ext cx="6885435" cy="769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9"/>
              </a:lnSpc>
            </a:pPr>
            <a:r>
              <a:rPr lang="en-US" sz="4291">
                <a:solidFill>
                  <a:srgbClr val="F4F6FC"/>
                </a:solidFill>
                <a:latin typeface="Titillium Web Bold"/>
              </a:rPr>
              <a:t>Tutti i profili che abbiamo visto rivestono poi una fondamentale importanza nel fornire agli utenti informazioni tempestive sui </a:t>
            </a:r>
            <a:r>
              <a:rPr lang="en-US" sz="4291">
                <a:solidFill>
                  <a:srgbClr val="FF3131"/>
                </a:solidFill>
                <a:latin typeface="Titillium Web Bold"/>
              </a:rPr>
              <a:t>tentativi di truffa</a:t>
            </a:r>
            <a:r>
              <a:rPr lang="en-US" sz="4291">
                <a:solidFill>
                  <a:srgbClr val="F4F6FC"/>
                </a:solidFill>
                <a:latin typeface="Titillium Web Bold"/>
              </a:rPr>
              <a:t> purtroppo abbastanza frequenti.</a:t>
            </a:r>
          </a:p>
          <a:p>
            <a:pPr>
              <a:lnSpc>
                <a:spcPts val="5149"/>
              </a:lnSpc>
            </a:pPr>
            <a:endParaRPr lang="en-US" sz="4291">
              <a:solidFill>
                <a:srgbClr val="F4F6FC"/>
              </a:solidFill>
              <a:latin typeface="Titillium Web Bold"/>
            </a:endParaRPr>
          </a:p>
          <a:p>
            <a:pPr>
              <a:lnSpc>
                <a:spcPts val="5149"/>
              </a:lnSpc>
            </a:pPr>
            <a:r>
              <a:rPr lang="en-US" sz="4291">
                <a:solidFill>
                  <a:srgbClr val="F4F6FC"/>
                </a:solidFill>
                <a:latin typeface="Titillium Web Bold"/>
              </a:rPr>
              <a:t>Vediamo due esempi di avvisi che sono stati pubblicati negli ultimi giorni. </a:t>
            </a:r>
          </a:p>
          <a:p>
            <a:pPr>
              <a:lnSpc>
                <a:spcPts val="4553"/>
              </a:lnSpc>
              <a:spcBef>
                <a:spcPct val="0"/>
              </a:spcBef>
            </a:pPr>
            <a:endParaRPr lang="en-US" sz="4291">
              <a:solidFill>
                <a:srgbClr val="F4F6FC"/>
              </a:solidFill>
              <a:latin typeface="Titillium Web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355</Words>
  <Application>Microsoft Office PowerPoint</Application>
  <PresentationFormat>Personalizzato</PresentationFormat>
  <Paragraphs>36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Titillium Web</vt:lpstr>
      <vt:lpstr>Calibri</vt:lpstr>
      <vt:lpstr>Titillium Web 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INPS per Tutti - i canali social</dc:title>
  <cp:lastModifiedBy>Santomassimo Vincenzo Mario Carmelo</cp:lastModifiedBy>
  <cp:revision>2</cp:revision>
  <dcterms:created xsi:type="dcterms:W3CDTF">2006-08-16T00:00:00Z</dcterms:created>
  <dcterms:modified xsi:type="dcterms:W3CDTF">2024-05-02T15:52:42Z</dcterms:modified>
  <dc:identifier>DAGD5_PUgZo</dc:identifier>
</cp:coreProperties>
</file>