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8288000" cy="10287000"/>
  <p:notesSz cx="6858000" cy="9144000"/>
  <p:embeddedFontLst>
    <p:embeddedFont>
      <p:font typeface="Calibri" panose="020F0502020204030204" pitchFamily="34" charset="0"/>
      <p:regular r:id="rId9"/>
      <p:bold r:id="rId10"/>
      <p:italic r:id="rId11"/>
      <p:boldItalic r:id="rId12"/>
    </p:embeddedFont>
    <p:embeddedFont>
      <p:font typeface="Lora" pitchFamily="2" charset="0"/>
      <p:regular r:id="rId13"/>
      <p:bold r:id="rId14"/>
      <p:italic r:id="rId15"/>
      <p:boldItalic r:id="rId16"/>
    </p:embeddedFont>
    <p:embeddedFont>
      <p:font typeface="Titillium Web" panose="00000500000000000000" pitchFamily="2" charset="0"/>
      <p:regular r:id="rId17"/>
      <p:bold r:id="rId18"/>
      <p:italic r:id="rId19"/>
      <p:boldItalic r:id="rId20"/>
    </p:embeddedFont>
    <p:embeddedFont>
      <p:font typeface="Titillium Web Bold" panose="00000800000000000000" pitchFamily="2" charset="0"/>
      <p:regular r:id="rId21"/>
      <p:bold r:id="rId22"/>
    </p:embeddedFont>
    <p:embeddedFont>
      <p:font typeface="Trebuchet MS" panose="020B060302020202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8" d="100"/>
          <a:sy n="48" d="100"/>
        </p:scale>
        <p:origin x="40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font" Target="fonts/font18.fntdata"/><Relationship Id="rId3" Type="http://schemas.openxmlformats.org/officeDocument/2006/relationships/slide" Target="slides/slide2.xml"/><Relationship Id="rId21"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font" Target="fonts/font1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font" Target="fonts/font15.fntdata"/><Relationship Id="rId28" Type="http://schemas.openxmlformats.org/officeDocument/2006/relationships/viewProps" Target="viewProps.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font" Target="fonts/font1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11117A-6B5C-4302-B56E-A4A3E7739CDB}" type="datetimeFigureOut">
              <a:rPr lang="it-IT" smtClean="0"/>
              <a:t>03/05/2024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2E5E27-1910-4846-9A94-EBCD88365FDA}" type="slidenum">
              <a:rPr lang="it-IT" smtClean="0"/>
              <a:t>‹N›</a:t>
            </a:fld>
            <a:endParaRPr lang="it-IT"/>
          </a:p>
        </p:txBody>
      </p:sp>
    </p:spTree>
    <p:extLst>
      <p:ext uri="{BB962C8B-B14F-4D97-AF65-F5344CB8AC3E}">
        <p14:creationId xmlns:p14="http://schemas.microsoft.com/office/powerpoint/2010/main" val="3280986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Uno dei servizi più richiesti  - possibile anche tramite sportello</a:t>
            </a:r>
          </a:p>
        </p:txBody>
      </p:sp>
      <p:sp>
        <p:nvSpPr>
          <p:cNvPr id="4" name="Segnaposto numero diapositiva 3"/>
          <p:cNvSpPr>
            <a:spLocks noGrp="1"/>
          </p:cNvSpPr>
          <p:nvPr>
            <p:ph type="sldNum" sz="quarter" idx="5"/>
          </p:nvPr>
        </p:nvSpPr>
        <p:spPr/>
        <p:txBody>
          <a:bodyPr/>
          <a:lstStyle/>
          <a:p>
            <a:fld id="{F42E5E27-1910-4846-9A94-EBCD88365FDA}" type="slidenum">
              <a:rPr lang="it-IT" smtClean="0"/>
              <a:t>2</a:t>
            </a:fld>
            <a:endParaRPr lang="it-IT"/>
          </a:p>
        </p:txBody>
      </p:sp>
    </p:spTree>
    <p:extLst>
      <p:ext uri="{BB962C8B-B14F-4D97-AF65-F5344CB8AC3E}">
        <p14:creationId xmlns:p14="http://schemas.microsoft.com/office/powerpoint/2010/main" val="3612257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42E5E27-1910-4846-9A94-EBCD88365FDA}" type="slidenum">
              <a:rPr lang="it-IT" smtClean="0"/>
              <a:t>3</a:t>
            </a:fld>
            <a:endParaRPr lang="it-IT"/>
          </a:p>
        </p:txBody>
      </p:sp>
    </p:spTree>
    <p:extLst>
      <p:ext uri="{BB962C8B-B14F-4D97-AF65-F5344CB8AC3E}">
        <p14:creationId xmlns:p14="http://schemas.microsoft.com/office/powerpoint/2010/main" val="2340125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Delega a tempo indeterminato se non si specifica una data - </a:t>
            </a:r>
            <a:r>
              <a:rPr lang="it-IT" b="0" i="0" dirty="0">
                <a:solidFill>
                  <a:srgbClr val="454D56"/>
                </a:solidFill>
                <a:effectLst/>
                <a:latin typeface="Lora" pitchFamily="2" charset="0"/>
              </a:rPr>
              <a:t>è possibile</a:t>
            </a:r>
            <a:r>
              <a:rPr lang="it-IT" b="1" i="0" dirty="0">
                <a:solidFill>
                  <a:srgbClr val="454D56"/>
                </a:solidFill>
                <a:effectLst/>
                <a:latin typeface="Lora" pitchFamily="2" charset="0"/>
              </a:rPr>
              <a:t> revocare direttamente online la delega </a:t>
            </a:r>
            <a:r>
              <a:rPr lang="it-IT" b="0" i="0" dirty="0">
                <a:solidFill>
                  <a:srgbClr val="454D56"/>
                </a:solidFill>
                <a:effectLst/>
                <a:latin typeface="Lora" pitchFamily="2" charset="0"/>
              </a:rPr>
              <a:t>a una persona di fiducia, accedendo all’area riservata</a:t>
            </a:r>
            <a:r>
              <a:rPr lang="it-IT" b="1" i="0" dirty="0">
                <a:solidFill>
                  <a:srgbClr val="454D56"/>
                </a:solidFill>
                <a:effectLst/>
                <a:latin typeface="Lora" pitchFamily="2" charset="0"/>
              </a:rPr>
              <a:t> </a:t>
            </a:r>
            <a:r>
              <a:rPr lang="it-IT" b="1" i="0" dirty="0" err="1">
                <a:solidFill>
                  <a:srgbClr val="454D56"/>
                </a:solidFill>
                <a:effectLst/>
                <a:latin typeface="Lora" pitchFamily="2" charset="0"/>
              </a:rPr>
              <a:t>MyINPS</a:t>
            </a:r>
            <a:r>
              <a:rPr lang="it-IT" b="0" i="0" dirty="0">
                <a:solidFill>
                  <a:srgbClr val="454D56"/>
                </a:solidFill>
                <a:effectLst/>
                <a:latin typeface="Lora" pitchFamily="2" charset="0"/>
              </a:rPr>
              <a:t>, sezione “Deleghe identità digitali”</a:t>
            </a:r>
            <a:endParaRPr lang="it-IT" dirty="0"/>
          </a:p>
        </p:txBody>
      </p:sp>
      <p:sp>
        <p:nvSpPr>
          <p:cNvPr id="4" name="Segnaposto numero diapositiva 3"/>
          <p:cNvSpPr>
            <a:spLocks noGrp="1"/>
          </p:cNvSpPr>
          <p:nvPr>
            <p:ph type="sldNum" sz="quarter" idx="5"/>
          </p:nvPr>
        </p:nvSpPr>
        <p:spPr/>
        <p:txBody>
          <a:bodyPr/>
          <a:lstStyle/>
          <a:p>
            <a:fld id="{F42E5E27-1910-4846-9A94-EBCD88365FDA}" type="slidenum">
              <a:rPr lang="it-IT" smtClean="0"/>
              <a:t>4</a:t>
            </a:fld>
            <a:endParaRPr lang="it-IT"/>
          </a:p>
        </p:txBody>
      </p:sp>
    </p:spTree>
    <p:extLst>
      <p:ext uri="{BB962C8B-B14F-4D97-AF65-F5344CB8AC3E}">
        <p14:creationId xmlns:p14="http://schemas.microsoft.com/office/powerpoint/2010/main" val="431504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Nell’ottica della semplificazione amministrativa e per sollevare il cittadino da oneri non essenziali </a:t>
            </a:r>
          </a:p>
          <a:p>
            <a:r>
              <a:rPr lang="it-IT" dirty="0"/>
              <a:t>Due campagne informative- sui giovani lavoratori settore privato ed assegno unico ed universale</a:t>
            </a:r>
          </a:p>
        </p:txBody>
      </p:sp>
      <p:sp>
        <p:nvSpPr>
          <p:cNvPr id="4" name="Segnaposto numero diapositiva 3"/>
          <p:cNvSpPr>
            <a:spLocks noGrp="1"/>
          </p:cNvSpPr>
          <p:nvPr>
            <p:ph type="sldNum" sz="quarter" idx="5"/>
          </p:nvPr>
        </p:nvSpPr>
        <p:spPr/>
        <p:txBody>
          <a:bodyPr/>
          <a:lstStyle/>
          <a:p>
            <a:fld id="{F42E5E27-1910-4846-9A94-EBCD88365FDA}" type="slidenum">
              <a:rPr lang="it-IT" smtClean="0"/>
              <a:t>5</a:t>
            </a:fld>
            <a:endParaRPr lang="it-IT"/>
          </a:p>
        </p:txBody>
      </p:sp>
    </p:spTree>
    <p:extLst>
      <p:ext uri="{BB962C8B-B14F-4D97-AF65-F5344CB8AC3E}">
        <p14:creationId xmlns:p14="http://schemas.microsoft.com/office/powerpoint/2010/main" val="4245547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80340" algn="just"/>
            <a:r>
              <a:rPr lang="it-IT" b="0" i="0" dirty="0">
                <a:solidFill>
                  <a:srgbClr val="000000"/>
                </a:solidFill>
                <a:effectLst/>
                <a:latin typeface="Trebuchet MS" panose="020B0603020202020204" pitchFamily="34" charset="0"/>
              </a:rPr>
              <a:t>A fronte di un evento dal quale deriva il diritto ad una prestazione, l’Inps, infatti, potrà comunicare all’interessato la possibilità di presentare domanda. Allo stesso modo, se un utente percepisce una prestazione, l’Istituto lo indirizzerà ai servizi complementari e lo avvertirà della scadenza di termini in modo da consentirgli di effettuare in tempo gli adempimenti a suo carico.</a:t>
            </a:r>
          </a:p>
          <a:p>
            <a:pPr marL="180340" algn="just"/>
            <a:r>
              <a:rPr lang="it-IT" b="0" i="0" dirty="0">
                <a:solidFill>
                  <a:srgbClr val="000000"/>
                </a:solidFill>
                <a:effectLst/>
                <a:latin typeface="Trebuchet MS" panose="020B0603020202020204" pitchFamily="34" charset="0"/>
              </a:rPr>
              <a:t>Le segnalazioni saranno inviate tramite e-mail, SMS, notifica sull'APP IO e un avviso nell'area riservata </a:t>
            </a:r>
            <a:r>
              <a:rPr lang="it-IT" b="0" i="0" dirty="0" err="1">
                <a:solidFill>
                  <a:srgbClr val="000000"/>
                </a:solidFill>
                <a:effectLst/>
                <a:latin typeface="Trebuchet MS" panose="020B0603020202020204" pitchFamily="34" charset="0"/>
              </a:rPr>
              <a:t>MyINPS</a:t>
            </a:r>
            <a:r>
              <a:rPr lang="it-IT" b="0" i="0" dirty="0">
                <a:solidFill>
                  <a:srgbClr val="000000"/>
                </a:solidFill>
                <a:effectLst/>
                <a:latin typeface="Trebuchet MS" panose="020B0603020202020204" pitchFamily="34" charset="0"/>
              </a:rPr>
              <a:t> e guideranno l’utente nei vari passaggi successivi.</a:t>
            </a:r>
          </a:p>
          <a:p>
            <a:endParaRPr lang="it-IT" dirty="0"/>
          </a:p>
        </p:txBody>
      </p:sp>
      <p:sp>
        <p:nvSpPr>
          <p:cNvPr id="4" name="Segnaposto numero diapositiva 3"/>
          <p:cNvSpPr>
            <a:spLocks noGrp="1"/>
          </p:cNvSpPr>
          <p:nvPr>
            <p:ph type="sldNum" sz="quarter" idx="5"/>
          </p:nvPr>
        </p:nvSpPr>
        <p:spPr/>
        <p:txBody>
          <a:bodyPr/>
          <a:lstStyle/>
          <a:p>
            <a:fld id="{F42E5E27-1910-4846-9A94-EBCD88365FDA}" type="slidenum">
              <a:rPr lang="it-IT" smtClean="0"/>
              <a:t>6</a:t>
            </a:fld>
            <a:endParaRPr lang="it-IT"/>
          </a:p>
        </p:txBody>
      </p:sp>
    </p:spTree>
    <p:extLst>
      <p:ext uri="{BB962C8B-B14F-4D97-AF65-F5344CB8AC3E}">
        <p14:creationId xmlns:p14="http://schemas.microsoft.com/office/powerpoint/2010/main" val="196552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hyperlink" Target="https://www.inps.it/it/it/dettaglio-scheda.schede-servizio-strumento.schede-servizi.delega-dell-identit-digitale-per-accedere-ai-servizi-online.html"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92F72"/>
        </a:solidFill>
        <a:effectLst/>
      </p:bgPr>
    </p:bg>
    <p:spTree>
      <p:nvGrpSpPr>
        <p:cNvPr id="1" name=""/>
        <p:cNvGrpSpPr/>
        <p:nvPr/>
      </p:nvGrpSpPr>
      <p:grpSpPr>
        <a:xfrm>
          <a:off x="0" y="0"/>
          <a:ext cx="0" cy="0"/>
          <a:chOff x="0" y="0"/>
          <a:chExt cx="0" cy="0"/>
        </a:xfrm>
      </p:grpSpPr>
      <p:grpSp>
        <p:nvGrpSpPr>
          <p:cNvPr id="2" name="Group 2"/>
          <p:cNvGrpSpPr/>
          <p:nvPr/>
        </p:nvGrpSpPr>
        <p:grpSpPr>
          <a:xfrm>
            <a:off x="8726130" y="-1"/>
            <a:ext cx="9561870" cy="10287001"/>
            <a:chOff x="0" y="0"/>
            <a:chExt cx="2748042" cy="2941566"/>
          </a:xfrm>
        </p:grpSpPr>
        <p:sp>
          <p:nvSpPr>
            <p:cNvPr id="3" name="Freeform 3"/>
            <p:cNvSpPr/>
            <p:nvPr/>
          </p:nvSpPr>
          <p:spPr>
            <a:xfrm>
              <a:off x="0" y="0"/>
              <a:ext cx="2748042" cy="2941566"/>
            </a:xfrm>
            <a:custGeom>
              <a:avLst/>
              <a:gdLst/>
              <a:ahLst/>
              <a:cxnLst/>
              <a:rect l="l" t="t" r="r" b="b"/>
              <a:pathLst>
                <a:path w="2748042" h="2941566">
                  <a:moveTo>
                    <a:pt x="0" y="0"/>
                  </a:moveTo>
                  <a:lnTo>
                    <a:pt x="2748042" y="0"/>
                  </a:lnTo>
                  <a:lnTo>
                    <a:pt x="2748042" y="2941566"/>
                  </a:lnTo>
                  <a:lnTo>
                    <a:pt x="0" y="2941566"/>
                  </a:lnTo>
                  <a:close/>
                </a:path>
              </a:pathLst>
            </a:custGeom>
            <a:solidFill>
              <a:srgbClr val="2F6DD4"/>
            </a:solidFill>
          </p:spPr>
        </p:sp>
        <p:sp>
          <p:nvSpPr>
            <p:cNvPr id="4" name="TextBox 4"/>
            <p:cNvSpPr txBox="1"/>
            <p:nvPr/>
          </p:nvSpPr>
          <p:spPr>
            <a:xfrm>
              <a:off x="0" y="-28575"/>
              <a:ext cx="2748042" cy="2970141"/>
            </a:xfrm>
            <a:prstGeom prst="rect">
              <a:avLst/>
            </a:prstGeom>
          </p:spPr>
          <p:txBody>
            <a:bodyPr lIns="50800" tIns="50800" rIns="50800" bIns="50800" rtlCol="0" anchor="ctr"/>
            <a:lstStyle/>
            <a:p>
              <a:pPr algn="l">
                <a:lnSpc>
                  <a:spcPts val="3276"/>
                </a:lnSpc>
                <a:spcBef>
                  <a:spcPct val="0"/>
                </a:spcBef>
              </a:pPr>
              <a:r>
                <a:rPr lang="en-US" sz="2520" u="none" strike="noStrike" spc="201">
                  <a:solidFill>
                    <a:srgbClr val="F4F6FC"/>
                  </a:solidFill>
                  <a:latin typeface="Titillium Web"/>
                </a:rPr>
                <a:t>.</a:t>
              </a:r>
            </a:p>
          </p:txBody>
        </p:sp>
      </p:grpSp>
      <p:sp>
        <p:nvSpPr>
          <p:cNvPr id="5" name="Freeform 5"/>
          <p:cNvSpPr/>
          <p:nvPr/>
        </p:nvSpPr>
        <p:spPr>
          <a:xfrm>
            <a:off x="0" y="0"/>
            <a:ext cx="1658753" cy="2200347"/>
          </a:xfrm>
          <a:custGeom>
            <a:avLst/>
            <a:gdLst/>
            <a:ahLst/>
            <a:cxnLst/>
            <a:rect l="l" t="t" r="r" b="b"/>
            <a:pathLst>
              <a:path w="1658753" h="2200347">
                <a:moveTo>
                  <a:pt x="0" y="0"/>
                </a:moveTo>
                <a:lnTo>
                  <a:pt x="1658753" y="0"/>
                </a:lnTo>
                <a:lnTo>
                  <a:pt x="1658753" y="2200347"/>
                </a:lnTo>
                <a:lnTo>
                  <a:pt x="0" y="2200347"/>
                </a:lnTo>
                <a:lnTo>
                  <a:pt x="0" y="0"/>
                </a:lnTo>
                <a:close/>
              </a:path>
            </a:pathLst>
          </a:custGeom>
          <a:blipFill>
            <a:blip r:embed="rId4"/>
            <a:stretch>
              <a:fillRect/>
            </a:stretch>
          </a:blipFill>
        </p:spPr>
      </p:sp>
      <p:grpSp>
        <p:nvGrpSpPr>
          <p:cNvPr id="6" name="Group 6"/>
          <p:cNvGrpSpPr>
            <a:grpSpLocks noChangeAspect="1"/>
          </p:cNvGrpSpPr>
          <p:nvPr/>
        </p:nvGrpSpPr>
        <p:grpSpPr>
          <a:xfrm>
            <a:off x="2326945" y="1211490"/>
            <a:ext cx="14759221" cy="8465711"/>
            <a:chOff x="0" y="0"/>
            <a:chExt cx="7981950" cy="4578350"/>
          </a:xfrm>
        </p:grpSpPr>
        <p:sp>
          <p:nvSpPr>
            <p:cNvPr id="7" name="Freeform 7"/>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8" name="Freeform 8"/>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9" name="Freeform 9"/>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10" name="Freeform 10"/>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grpSp>
      <p:sp>
        <p:nvSpPr>
          <p:cNvPr id="12" name="TextBox 12"/>
          <p:cNvSpPr txBox="1"/>
          <p:nvPr/>
        </p:nvSpPr>
        <p:spPr>
          <a:xfrm>
            <a:off x="1658753" y="140582"/>
            <a:ext cx="8403019" cy="711841"/>
          </a:xfrm>
          <a:prstGeom prst="rect">
            <a:avLst/>
          </a:prstGeom>
        </p:spPr>
        <p:txBody>
          <a:bodyPr lIns="0" tIns="0" rIns="0" bIns="0" rtlCol="0" anchor="t">
            <a:spAutoFit/>
          </a:bodyPr>
          <a:lstStyle/>
          <a:p>
            <a:pPr marL="0" lvl="0" indent="0" algn="l">
              <a:lnSpc>
                <a:spcPts val="5658"/>
              </a:lnSpc>
              <a:spcBef>
                <a:spcPct val="0"/>
              </a:spcBef>
            </a:pPr>
            <a:r>
              <a:rPr lang="en-US" sz="4715">
                <a:solidFill>
                  <a:srgbClr val="F4F6FC"/>
                </a:solidFill>
                <a:latin typeface="Titillium Web Bold"/>
              </a:rPr>
              <a:t>Il Portale Istituzionale INPS</a:t>
            </a:r>
          </a:p>
        </p:txBody>
      </p:sp>
      <p:pic>
        <p:nvPicPr>
          <p:cNvPr id="13" name="Nuovo portale INPS_ scopri come navigare">
            <a:hlinkClick r:id="" action="ppaction://media"/>
            <a:extLst>
              <a:ext uri="{FF2B5EF4-FFF2-40B4-BE49-F238E27FC236}">
                <a16:creationId xmlns:a16="http://schemas.microsoft.com/office/drawing/2014/main" id="{3ECBEE25-C8B5-473C-BE89-5ECCC2CB9F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96214" y="1690971"/>
            <a:ext cx="11218334" cy="70183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89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92F72"/>
        </a:solidFill>
        <a:effectLst/>
      </p:bgPr>
    </p:bg>
    <p:spTree>
      <p:nvGrpSpPr>
        <p:cNvPr id="1" name=""/>
        <p:cNvGrpSpPr/>
        <p:nvPr/>
      </p:nvGrpSpPr>
      <p:grpSpPr>
        <a:xfrm>
          <a:off x="0" y="0"/>
          <a:ext cx="0" cy="0"/>
          <a:chOff x="0" y="0"/>
          <a:chExt cx="0" cy="0"/>
        </a:xfrm>
      </p:grpSpPr>
      <p:grpSp>
        <p:nvGrpSpPr>
          <p:cNvPr id="2" name="Group 2"/>
          <p:cNvGrpSpPr/>
          <p:nvPr/>
        </p:nvGrpSpPr>
        <p:grpSpPr>
          <a:xfrm>
            <a:off x="8715727" y="0"/>
            <a:ext cx="10065371" cy="10287000"/>
            <a:chOff x="0" y="0"/>
            <a:chExt cx="2748042" cy="2941566"/>
          </a:xfrm>
        </p:grpSpPr>
        <p:sp>
          <p:nvSpPr>
            <p:cNvPr id="3" name="Freeform 3"/>
            <p:cNvSpPr/>
            <p:nvPr/>
          </p:nvSpPr>
          <p:spPr>
            <a:xfrm>
              <a:off x="0" y="0"/>
              <a:ext cx="2748042" cy="2941566"/>
            </a:xfrm>
            <a:custGeom>
              <a:avLst/>
              <a:gdLst/>
              <a:ahLst/>
              <a:cxnLst/>
              <a:rect l="l" t="t" r="r" b="b"/>
              <a:pathLst>
                <a:path w="2748042" h="2941566">
                  <a:moveTo>
                    <a:pt x="0" y="0"/>
                  </a:moveTo>
                  <a:lnTo>
                    <a:pt x="2748042" y="0"/>
                  </a:lnTo>
                  <a:lnTo>
                    <a:pt x="2748042" y="2941566"/>
                  </a:lnTo>
                  <a:lnTo>
                    <a:pt x="0" y="2941566"/>
                  </a:lnTo>
                  <a:close/>
                </a:path>
              </a:pathLst>
            </a:custGeom>
            <a:solidFill>
              <a:srgbClr val="2F6DD4"/>
            </a:solidFill>
          </p:spPr>
        </p:sp>
        <p:sp>
          <p:nvSpPr>
            <p:cNvPr id="4" name="TextBox 4"/>
            <p:cNvSpPr txBox="1"/>
            <p:nvPr/>
          </p:nvSpPr>
          <p:spPr>
            <a:xfrm>
              <a:off x="0" y="-28575"/>
              <a:ext cx="2748042" cy="2970141"/>
            </a:xfrm>
            <a:prstGeom prst="rect">
              <a:avLst/>
            </a:prstGeom>
          </p:spPr>
          <p:txBody>
            <a:bodyPr lIns="50800" tIns="50800" rIns="50800" bIns="50800" rtlCol="0" anchor="ctr"/>
            <a:lstStyle/>
            <a:p>
              <a:pPr algn="l">
                <a:lnSpc>
                  <a:spcPts val="3276"/>
                </a:lnSpc>
                <a:spcBef>
                  <a:spcPct val="0"/>
                </a:spcBef>
              </a:pPr>
              <a:r>
                <a:rPr lang="en-US" sz="2520" u="none" strike="noStrike" spc="201" dirty="0">
                  <a:solidFill>
                    <a:srgbClr val="F4F6FC"/>
                  </a:solidFill>
                  <a:latin typeface="Titillium Web"/>
                </a:rPr>
                <a:t>  </a:t>
              </a:r>
            </a:p>
          </p:txBody>
        </p:sp>
      </p:grpSp>
      <p:grpSp>
        <p:nvGrpSpPr>
          <p:cNvPr id="5" name="Group 5"/>
          <p:cNvGrpSpPr/>
          <p:nvPr/>
        </p:nvGrpSpPr>
        <p:grpSpPr>
          <a:xfrm>
            <a:off x="11272090" y="8714972"/>
            <a:ext cx="6635222" cy="1086656"/>
            <a:chOff x="0" y="0"/>
            <a:chExt cx="1747548" cy="286197"/>
          </a:xfrm>
        </p:grpSpPr>
        <p:sp>
          <p:nvSpPr>
            <p:cNvPr id="6" name="Freeform 6"/>
            <p:cNvSpPr/>
            <p:nvPr/>
          </p:nvSpPr>
          <p:spPr>
            <a:xfrm>
              <a:off x="0" y="0"/>
              <a:ext cx="1747548" cy="286197"/>
            </a:xfrm>
            <a:custGeom>
              <a:avLst/>
              <a:gdLst/>
              <a:ahLst/>
              <a:cxnLst/>
              <a:rect l="l" t="t" r="r" b="b"/>
              <a:pathLst>
                <a:path w="1747548" h="286197">
                  <a:moveTo>
                    <a:pt x="25669" y="0"/>
                  </a:moveTo>
                  <a:lnTo>
                    <a:pt x="1721879" y="0"/>
                  </a:lnTo>
                  <a:cubicBezTo>
                    <a:pt x="1728687" y="0"/>
                    <a:pt x="1735216" y="2704"/>
                    <a:pt x="1740030" y="7518"/>
                  </a:cubicBezTo>
                  <a:cubicBezTo>
                    <a:pt x="1744844" y="12332"/>
                    <a:pt x="1747548" y="18861"/>
                    <a:pt x="1747548" y="25669"/>
                  </a:cubicBezTo>
                  <a:lnTo>
                    <a:pt x="1747548" y="260528"/>
                  </a:lnTo>
                  <a:cubicBezTo>
                    <a:pt x="1747548" y="267336"/>
                    <a:pt x="1744844" y="273865"/>
                    <a:pt x="1740030" y="278679"/>
                  </a:cubicBezTo>
                  <a:cubicBezTo>
                    <a:pt x="1735216" y="283493"/>
                    <a:pt x="1728687" y="286197"/>
                    <a:pt x="1721879" y="286197"/>
                  </a:cubicBezTo>
                  <a:lnTo>
                    <a:pt x="25669" y="286197"/>
                  </a:lnTo>
                  <a:cubicBezTo>
                    <a:pt x="18861" y="286197"/>
                    <a:pt x="12332" y="283493"/>
                    <a:pt x="7518" y="278679"/>
                  </a:cubicBezTo>
                  <a:cubicBezTo>
                    <a:pt x="2704" y="273865"/>
                    <a:pt x="0" y="267336"/>
                    <a:pt x="0" y="260528"/>
                  </a:cubicBezTo>
                  <a:lnTo>
                    <a:pt x="0" y="25669"/>
                  </a:lnTo>
                  <a:cubicBezTo>
                    <a:pt x="0" y="18861"/>
                    <a:pt x="2704" y="12332"/>
                    <a:pt x="7518" y="7518"/>
                  </a:cubicBezTo>
                  <a:cubicBezTo>
                    <a:pt x="12332" y="2704"/>
                    <a:pt x="18861" y="0"/>
                    <a:pt x="25669" y="0"/>
                  </a:cubicBezTo>
                  <a:close/>
                </a:path>
              </a:pathLst>
            </a:custGeom>
            <a:solidFill>
              <a:srgbClr val="7BA9EC"/>
            </a:solidFill>
          </p:spPr>
        </p:sp>
        <p:sp>
          <p:nvSpPr>
            <p:cNvPr id="7" name="TextBox 7"/>
            <p:cNvSpPr txBox="1"/>
            <p:nvPr/>
          </p:nvSpPr>
          <p:spPr>
            <a:xfrm>
              <a:off x="0" y="-28575"/>
              <a:ext cx="1747548" cy="314772"/>
            </a:xfrm>
            <a:prstGeom prst="rect">
              <a:avLst/>
            </a:prstGeom>
          </p:spPr>
          <p:txBody>
            <a:bodyPr lIns="50800" tIns="50800" rIns="50800" bIns="50800" rtlCol="0" anchor="ctr"/>
            <a:lstStyle/>
            <a:p>
              <a:pPr algn="ctr">
                <a:lnSpc>
                  <a:spcPts val="3276"/>
                </a:lnSpc>
              </a:pPr>
              <a:r>
                <a:rPr lang="en-US" sz="2520" u="sng" spc="201" dirty="0">
                  <a:solidFill>
                    <a:srgbClr val="FFFFFF"/>
                  </a:solidFill>
                  <a:latin typeface="Titillium Web Bold"/>
                  <a:hlinkClick r:id="rId3" tooltip="https://www.inps.it/it/it/dettaglio-scheda.schede-servizio-strumento.schede-servizi.delega-dell-identit-digitale-per-accedere-ai-servizi-online.html"/>
                </a:rPr>
                <a:t>DELEGA DELL’IDENTITÀ DIGITALE PER ACCEDERE AI SERVIZI ONLINE</a:t>
              </a:r>
            </a:p>
          </p:txBody>
        </p:sp>
      </p:grpSp>
      <p:sp>
        <p:nvSpPr>
          <p:cNvPr id="8" name="Freeform 8"/>
          <p:cNvSpPr/>
          <p:nvPr/>
        </p:nvSpPr>
        <p:spPr>
          <a:xfrm>
            <a:off x="10239682" y="8714972"/>
            <a:ext cx="734974" cy="1086656"/>
          </a:xfrm>
          <a:custGeom>
            <a:avLst/>
            <a:gdLst/>
            <a:ahLst/>
            <a:cxnLst/>
            <a:rect l="l" t="t" r="r" b="b"/>
            <a:pathLst>
              <a:path w="734974" h="1086656">
                <a:moveTo>
                  <a:pt x="0" y="0"/>
                </a:moveTo>
                <a:lnTo>
                  <a:pt x="734974" y="0"/>
                </a:lnTo>
                <a:lnTo>
                  <a:pt x="734974" y="1086656"/>
                </a:lnTo>
                <a:lnTo>
                  <a:pt x="0" y="10866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0" y="0"/>
            <a:ext cx="1658753" cy="2200347"/>
          </a:xfrm>
          <a:custGeom>
            <a:avLst/>
            <a:gdLst/>
            <a:ahLst/>
            <a:cxnLst/>
            <a:rect l="l" t="t" r="r" b="b"/>
            <a:pathLst>
              <a:path w="1658753" h="2200347">
                <a:moveTo>
                  <a:pt x="0" y="0"/>
                </a:moveTo>
                <a:lnTo>
                  <a:pt x="1658753" y="0"/>
                </a:lnTo>
                <a:lnTo>
                  <a:pt x="1658753" y="2200347"/>
                </a:lnTo>
                <a:lnTo>
                  <a:pt x="0" y="2200347"/>
                </a:lnTo>
                <a:lnTo>
                  <a:pt x="0" y="0"/>
                </a:lnTo>
                <a:close/>
              </a:path>
            </a:pathLst>
          </a:custGeom>
          <a:blipFill>
            <a:blip r:embed="rId6"/>
            <a:stretch>
              <a:fillRect/>
            </a:stretch>
          </a:blipFill>
        </p:spPr>
      </p:sp>
      <p:sp>
        <p:nvSpPr>
          <p:cNvPr id="10" name="TextBox 10"/>
          <p:cNvSpPr txBox="1"/>
          <p:nvPr/>
        </p:nvSpPr>
        <p:spPr>
          <a:xfrm>
            <a:off x="572008" y="2448404"/>
            <a:ext cx="6606338" cy="1600200"/>
          </a:xfrm>
          <a:prstGeom prst="rect">
            <a:avLst/>
          </a:prstGeom>
        </p:spPr>
        <p:txBody>
          <a:bodyPr lIns="0" tIns="0" rIns="0" bIns="0" rtlCol="0" anchor="t">
            <a:spAutoFit/>
          </a:bodyPr>
          <a:lstStyle/>
          <a:p>
            <a:pPr marL="0" lvl="0" indent="0" algn="l">
              <a:lnSpc>
                <a:spcPts val="6360"/>
              </a:lnSpc>
              <a:spcBef>
                <a:spcPct val="0"/>
              </a:spcBef>
            </a:pPr>
            <a:r>
              <a:rPr lang="en-US" sz="5300">
                <a:solidFill>
                  <a:srgbClr val="F4F6FC"/>
                </a:solidFill>
                <a:latin typeface="Titillium Web Bold"/>
              </a:rPr>
              <a:t>Registrazione deleghe identità digitale</a:t>
            </a:r>
          </a:p>
        </p:txBody>
      </p:sp>
      <p:sp>
        <p:nvSpPr>
          <p:cNvPr id="11" name="TextBox 11"/>
          <p:cNvSpPr txBox="1"/>
          <p:nvPr/>
        </p:nvSpPr>
        <p:spPr>
          <a:xfrm>
            <a:off x="9109696" y="2431297"/>
            <a:ext cx="8639426" cy="5324475"/>
          </a:xfrm>
          <a:prstGeom prst="rect">
            <a:avLst/>
          </a:prstGeom>
        </p:spPr>
        <p:txBody>
          <a:bodyPr lIns="0" tIns="0" rIns="0" bIns="0" rtlCol="0" anchor="t">
            <a:spAutoFit/>
          </a:bodyPr>
          <a:lstStyle/>
          <a:p>
            <a:pPr marL="0" lvl="0" indent="0" algn="l">
              <a:lnSpc>
                <a:spcPts val="3240"/>
              </a:lnSpc>
              <a:spcBef>
                <a:spcPct val="0"/>
              </a:spcBef>
            </a:pPr>
            <a:r>
              <a:rPr lang="en-US" sz="2700" u="none" strike="noStrike" dirty="0">
                <a:solidFill>
                  <a:srgbClr val="F4F6FC"/>
                </a:solidFill>
                <a:latin typeface="Titillium Web"/>
              </a:rPr>
              <a:t>È uno </a:t>
            </a:r>
            <a:r>
              <a:rPr lang="en-US" sz="2700" u="none" strike="noStrike" dirty="0" err="1">
                <a:solidFill>
                  <a:srgbClr val="F4F6FC"/>
                </a:solidFill>
                <a:latin typeface="Titillium Web"/>
              </a:rPr>
              <a:t>strumento</a:t>
            </a:r>
            <a:r>
              <a:rPr lang="en-US" sz="2700" u="none" strike="noStrike" dirty="0">
                <a:solidFill>
                  <a:srgbClr val="F4F6FC"/>
                </a:solidFill>
                <a:latin typeface="Titillium Web"/>
              </a:rPr>
              <a:t> a </a:t>
            </a:r>
            <a:r>
              <a:rPr lang="en-US" sz="2700" u="none" strike="noStrike" dirty="0" err="1">
                <a:solidFill>
                  <a:srgbClr val="F4F6FC"/>
                </a:solidFill>
                <a:latin typeface="Titillium Web"/>
              </a:rPr>
              <a:t>supporto</a:t>
            </a:r>
            <a:r>
              <a:rPr lang="en-US" sz="2700" u="none" strike="noStrike" dirty="0">
                <a:solidFill>
                  <a:srgbClr val="F4F6FC"/>
                </a:solidFill>
                <a:latin typeface="Titillium Web"/>
              </a:rPr>
              <a:t> </a:t>
            </a:r>
            <a:r>
              <a:rPr lang="en-US" sz="2700" u="none" strike="noStrike" dirty="0" err="1">
                <a:solidFill>
                  <a:srgbClr val="F4F6FC"/>
                </a:solidFill>
                <a:latin typeface="Titillium Web"/>
              </a:rPr>
              <a:t>degli</a:t>
            </a:r>
            <a:r>
              <a:rPr lang="en-US" sz="2700" u="none" strike="noStrike" dirty="0">
                <a:solidFill>
                  <a:srgbClr val="F4F6FC"/>
                </a:solidFill>
                <a:latin typeface="Titillium Web"/>
              </a:rPr>
              <a:t> </a:t>
            </a:r>
            <a:r>
              <a:rPr lang="en-US" sz="2700" u="none" strike="noStrike" dirty="0" err="1">
                <a:solidFill>
                  <a:srgbClr val="F4F6FC"/>
                </a:solidFill>
                <a:latin typeface="Titillium Web"/>
              </a:rPr>
              <a:t>utenti</a:t>
            </a:r>
            <a:r>
              <a:rPr lang="en-US" sz="2700" u="none" strike="noStrike" dirty="0">
                <a:solidFill>
                  <a:srgbClr val="F4F6FC"/>
                </a:solidFill>
                <a:latin typeface="Titillium Web"/>
              </a:rPr>
              <a:t> </a:t>
            </a:r>
            <a:r>
              <a:rPr lang="en-US" sz="2700" u="none" strike="noStrike" dirty="0" err="1">
                <a:solidFill>
                  <a:srgbClr val="F4F6FC"/>
                </a:solidFill>
                <a:latin typeface="Titillium Web"/>
              </a:rPr>
              <a:t>impossibilitati</a:t>
            </a:r>
            <a:r>
              <a:rPr lang="en-US" sz="2700" u="none" strike="noStrike" dirty="0">
                <a:solidFill>
                  <a:srgbClr val="F4F6FC"/>
                </a:solidFill>
                <a:latin typeface="Titillium Web"/>
              </a:rPr>
              <a:t> a </a:t>
            </a:r>
            <a:r>
              <a:rPr lang="en-US" sz="2700" u="none" strike="noStrike" dirty="0" err="1">
                <a:solidFill>
                  <a:srgbClr val="F4F6FC"/>
                </a:solidFill>
                <a:latin typeface="Titillium Web"/>
              </a:rPr>
              <a:t>utilizzare</a:t>
            </a:r>
            <a:r>
              <a:rPr lang="en-US" sz="2700" u="none" strike="noStrike" dirty="0">
                <a:solidFill>
                  <a:srgbClr val="F4F6FC"/>
                </a:solidFill>
                <a:latin typeface="Titillium Web"/>
              </a:rPr>
              <a:t> in </a:t>
            </a:r>
            <a:r>
              <a:rPr lang="en-US" sz="2700" u="none" strike="noStrike" dirty="0" err="1">
                <a:solidFill>
                  <a:srgbClr val="F4F6FC"/>
                </a:solidFill>
                <a:latin typeface="Titillium Web"/>
              </a:rPr>
              <a:t>autonomia</a:t>
            </a:r>
            <a:r>
              <a:rPr lang="en-US" sz="2700" u="none" strike="noStrike" dirty="0">
                <a:solidFill>
                  <a:srgbClr val="F4F6FC"/>
                </a:solidFill>
                <a:latin typeface="Titillium Web"/>
              </a:rPr>
              <a:t> </a:t>
            </a:r>
            <a:r>
              <a:rPr lang="en-US" sz="2700" u="none" strike="noStrike" dirty="0" err="1">
                <a:solidFill>
                  <a:srgbClr val="F4F6FC"/>
                </a:solidFill>
                <a:latin typeface="Titillium Web"/>
              </a:rPr>
              <a:t>i</a:t>
            </a:r>
            <a:r>
              <a:rPr lang="en-US" sz="2700" u="none" strike="noStrike" dirty="0">
                <a:solidFill>
                  <a:srgbClr val="F4F6FC"/>
                </a:solidFill>
                <a:latin typeface="Titillium Web"/>
              </a:rPr>
              <a:t> </a:t>
            </a:r>
            <a:r>
              <a:rPr lang="en-US" sz="2700" u="none" strike="noStrike" dirty="0" err="1">
                <a:solidFill>
                  <a:srgbClr val="F4F6FC"/>
                </a:solidFill>
                <a:latin typeface="Titillium Web"/>
              </a:rPr>
              <a:t>servizi</a:t>
            </a:r>
            <a:r>
              <a:rPr lang="en-US" sz="2700" u="none" strike="noStrike" dirty="0">
                <a:solidFill>
                  <a:srgbClr val="F4F6FC"/>
                </a:solidFill>
                <a:latin typeface="Titillium Web"/>
              </a:rPr>
              <a:t> online </a:t>
            </a:r>
            <a:r>
              <a:rPr lang="en-US" sz="2700" u="none" strike="noStrike" dirty="0" err="1">
                <a:solidFill>
                  <a:srgbClr val="F4F6FC"/>
                </a:solidFill>
                <a:latin typeface="Titillium Web"/>
              </a:rPr>
              <a:t>dell’Istituto</a:t>
            </a:r>
            <a:r>
              <a:rPr lang="en-US" sz="2700" u="none" strike="noStrike" dirty="0">
                <a:solidFill>
                  <a:srgbClr val="F4F6FC"/>
                </a:solidFill>
                <a:latin typeface="Titillium Web"/>
              </a:rPr>
              <a:t> </a:t>
            </a:r>
            <a:r>
              <a:rPr lang="en-US" sz="2700" u="none" strike="noStrike" dirty="0" err="1">
                <a:solidFill>
                  <a:srgbClr val="F4F6FC"/>
                </a:solidFill>
                <a:latin typeface="Titillium Web"/>
              </a:rPr>
              <a:t>che</a:t>
            </a:r>
            <a:r>
              <a:rPr lang="en-US" sz="2700" u="none" strike="noStrike" dirty="0">
                <a:solidFill>
                  <a:srgbClr val="F4F6FC"/>
                </a:solidFill>
                <a:latin typeface="Titillium Web"/>
              </a:rPr>
              <a:t> </a:t>
            </a:r>
            <a:r>
              <a:rPr lang="en-US" sz="2700" u="none" strike="noStrike" dirty="0" err="1">
                <a:solidFill>
                  <a:srgbClr val="F4F6FC"/>
                </a:solidFill>
                <a:latin typeface="Titillium Web"/>
              </a:rPr>
              <a:t>possono</a:t>
            </a:r>
            <a:r>
              <a:rPr lang="en-US" sz="2700" u="none" strike="noStrike" dirty="0">
                <a:solidFill>
                  <a:srgbClr val="F4F6FC"/>
                </a:solidFill>
                <a:latin typeface="Titillium Web"/>
              </a:rPr>
              <a:t> </a:t>
            </a:r>
            <a:r>
              <a:rPr lang="en-US" sz="2700" u="none" strike="noStrike" dirty="0" err="1">
                <a:solidFill>
                  <a:srgbClr val="F4F6FC"/>
                </a:solidFill>
                <a:latin typeface="Titillium Web"/>
              </a:rPr>
              <a:t>così</a:t>
            </a:r>
            <a:r>
              <a:rPr lang="en-US" sz="2700" u="none" strike="noStrike" dirty="0">
                <a:solidFill>
                  <a:srgbClr val="F4F6FC"/>
                </a:solidFill>
                <a:latin typeface="Titillium Web"/>
              </a:rPr>
              <a:t> </a:t>
            </a:r>
            <a:r>
              <a:rPr lang="en-US" sz="2700" u="none" strike="noStrike" dirty="0" err="1">
                <a:solidFill>
                  <a:srgbClr val="F4F6FC"/>
                </a:solidFill>
                <a:latin typeface="Titillium Web"/>
              </a:rPr>
              <a:t>delegare</a:t>
            </a:r>
            <a:r>
              <a:rPr lang="en-US" sz="2700" u="none" strike="noStrike" dirty="0">
                <a:solidFill>
                  <a:srgbClr val="F4F6FC"/>
                </a:solidFill>
                <a:latin typeface="Titillium Web"/>
              </a:rPr>
              <a:t> </a:t>
            </a:r>
            <a:r>
              <a:rPr lang="en-US" sz="2700" u="none" strike="noStrike" dirty="0" err="1">
                <a:solidFill>
                  <a:srgbClr val="F4F6FC"/>
                </a:solidFill>
                <a:latin typeface="Titillium Web"/>
              </a:rPr>
              <a:t>una</a:t>
            </a:r>
            <a:r>
              <a:rPr lang="en-US" sz="2700" u="none" strike="noStrike" dirty="0">
                <a:solidFill>
                  <a:srgbClr val="F4F6FC"/>
                </a:solidFill>
                <a:latin typeface="Titillium Web"/>
              </a:rPr>
              <a:t> persona di fiducia </a:t>
            </a:r>
            <a:r>
              <a:rPr lang="en-US" sz="2700" u="none" strike="noStrike" dirty="0" err="1">
                <a:solidFill>
                  <a:srgbClr val="F4F6FC"/>
                </a:solidFill>
                <a:latin typeface="Titillium Web"/>
              </a:rPr>
              <a:t>all'esercizio</a:t>
            </a:r>
            <a:r>
              <a:rPr lang="en-US" sz="2700" u="none" strike="noStrike" dirty="0">
                <a:solidFill>
                  <a:srgbClr val="F4F6FC"/>
                </a:solidFill>
                <a:latin typeface="Titillium Web"/>
              </a:rPr>
              <a:t> </a:t>
            </a:r>
            <a:r>
              <a:rPr lang="en-US" sz="2700" u="none" strike="noStrike" dirty="0" err="1">
                <a:solidFill>
                  <a:srgbClr val="F4F6FC"/>
                </a:solidFill>
                <a:latin typeface="Titillium Web"/>
              </a:rPr>
              <a:t>dei</a:t>
            </a:r>
            <a:r>
              <a:rPr lang="en-US" sz="2700" u="none" strike="noStrike" dirty="0">
                <a:solidFill>
                  <a:srgbClr val="F4F6FC"/>
                </a:solidFill>
                <a:latin typeface="Titillium Web"/>
              </a:rPr>
              <a:t> </a:t>
            </a:r>
            <a:r>
              <a:rPr lang="en-US" sz="2700" u="none" strike="noStrike" dirty="0" err="1">
                <a:solidFill>
                  <a:srgbClr val="F4F6FC"/>
                </a:solidFill>
                <a:latin typeface="Titillium Web"/>
              </a:rPr>
              <a:t>propri</a:t>
            </a:r>
            <a:r>
              <a:rPr lang="en-US" sz="2700" u="none" strike="noStrike" dirty="0">
                <a:solidFill>
                  <a:srgbClr val="F4F6FC"/>
                </a:solidFill>
                <a:latin typeface="Titillium Web"/>
              </a:rPr>
              <a:t> </a:t>
            </a:r>
            <a:r>
              <a:rPr lang="en-US" sz="2700" u="none" strike="noStrike" dirty="0" err="1">
                <a:solidFill>
                  <a:srgbClr val="F4F6FC"/>
                </a:solidFill>
                <a:latin typeface="Titillium Web"/>
              </a:rPr>
              <a:t>diritti</a:t>
            </a:r>
            <a:r>
              <a:rPr lang="en-US" sz="2700" u="none" strike="noStrike" dirty="0">
                <a:solidFill>
                  <a:srgbClr val="F4F6FC"/>
                </a:solidFill>
                <a:latin typeface="Titillium Web"/>
              </a:rPr>
              <a:t> </a:t>
            </a:r>
            <a:r>
              <a:rPr lang="en-US" sz="2700" u="none" strike="noStrike" dirty="0" err="1">
                <a:solidFill>
                  <a:srgbClr val="F4F6FC"/>
                </a:solidFill>
                <a:latin typeface="Titillium Web"/>
              </a:rPr>
              <a:t>nei</a:t>
            </a:r>
            <a:r>
              <a:rPr lang="en-US" sz="2700" u="none" strike="noStrike" dirty="0">
                <a:solidFill>
                  <a:srgbClr val="F4F6FC"/>
                </a:solidFill>
                <a:latin typeface="Titillium Web"/>
              </a:rPr>
              <a:t> </a:t>
            </a:r>
            <a:r>
              <a:rPr lang="en-US" sz="2700" u="none" strike="noStrike" dirty="0" err="1">
                <a:solidFill>
                  <a:srgbClr val="F4F6FC"/>
                </a:solidFill>
                <a:latin typeface="Titillium Web"/>
              </a:rPr>
              <a:t>confronti</a:t>
            </a:r>
            <a:r>
              <a:rPr lang="en-US" sz="2700" u="none" strike="noStrike" dirty="0">
                <a:solidFill>
                  <a:srgbClr val="F4F6FC"/>
                </a:solidFill>
                <a:latin typeface="Titillium Web"/>
              </a:rPr>
              <a:t> </a:t>
            </a:r>
            <a:r>
              <a:rPr lang="en-US" sz="2700" u="none" strike="noStrike" dirty="0" err="1">
                <a:solidFill>
                  <a:srgbClr val="F4F6FC"/>
                </a:solidFill>
                <a:latin typeface="Titillium Web"/>
              </a:rPr>
              <a:t>dell’Istituto</a:t>
            </a:r>
            <a:r>
              <a:rPr lang="en-US" sz="2700" u="none" strike="noStrike" dirty="0">
                <a:solidFill>
                  <a:srgbClr val="F4F6FC"/>
                </a:solidFill>
                <a:latin typeface="Titillium Web"/>
              </a:rPr>
              <a:t>. </a:t>
            </a:r>
          </a:p>
          <a:p>
            <a:pPr marL="0" lvl="0" indent="0" algn="l">
              <a:lnSpc>
                <a:spcPts val="3240"/>
              </a:lnSpc>
              <a:spcBef>
                <a:spcPct val="0"/>
              </a:spcBef>
            </a:pPr>
            <a:endParaRPr lang="en-US" sz="2700" u="none" strike="noStrike" dirty="0">
              <a:solidFill>
                <a:srgbClr val="F4F6FC"/>
              </a:solidFill>
              <a:latin typeface="Titillium Web"/>
            </a:endParaRPr>
          </a:p>
          <a:p>
            <a:pPr marL="0" lvl="0" indent="0" algn="l">
              <a:lnSpc>
                <a:spcPts val="3240"/>
              </a:lnSpc>
              <a:spcBef>
                <a:spcPct val="0"/>
              </a:spcBef>
            </a:pPr>
            <a:r>
              <a:rPr lang="en-US" sz="2700" u="none" strike="noStrike" dirty="0" err="1">
                <a:solidFill>
                  <a:srgbClr val="F4F6FC"/>
                </a:solidFill>
                <a:latin typeface="Titillium Web"/>
              </a:rPr>
              <a:t>Possono</a:t>
            </a:r>
            <a:r>
              <a:rPr lang="en-US" sz="2700" u="none" strike="noStrike" dirty="0">
                <a:solidFill>
                  <a:srgbClr val="F4F6FC"/>
                </a:solidFill>
                <a:latin typeface="Titillium Web"/>
              </a:rPr>
              <a:t> </a:t>
            </a:r>
            <a:r>
              <a:rPr lang="en-US" sz="2700" u="none" strike="noStrike" dirty="0" err="1">
                <a:solidFill>
                  <a:srgbClr val="F4F6FC"/>
                </a:solidFill>
                <a:latin typeface="Titillium Web"/>
              </a:rPr>
              <a:t>usufruire</a:t>
            </a:r>
            <a:r>
              <a:rPr lang="en-US" sz="2700" u="none" strike="noStrike" dirty="0">
                <a:solidFill>
                  <a:srgbClr val="F4F6FC"/>
                </a:solidFill>
                <a:latin typeface="Titillium Web"/>
              </a:rPr>
              <a:t> </a:t>
            </a:r>
            <a:r>
              <a:rPr lang="en-US" sz="2700" u="none" strike="noStrike" dirty="0" err="1">
                <a:solidFill>
                  <a:srgbClr val="F4F6FC"/>
                </a:solidFill>
                <a:latin typeface="Titillium Web"/>
              </a:rPr>
              <a:t>della</a:t>
            </a:r>
            <a:r>
              <a:rPr lang="en-US" sz="2700" u="none" strike="noStrike" dirty="0">
                <a:solidFill>
                  <a:srgbClr val="F4F6FC"/>
                </a:solidFill>
                <a:latin typeface="Titillium Web"/>
              </a:rPr>
              <a:t> </a:t>
            </a:r>
            <a:r>
              <a:rPr lang="en-US" sz="2700" u="none" strike="noStrike" dirty="0" err="1">
                <a:solidFill>
                  <a:srgbClr val="F4F6FC"/>
                </a:solidFill>
                <a:latin typeface="Titillium Web"/>
              </a:rPr>
              <a:t>delega</a:t>
            </a:r>
            <a:r>
              <a:rPr lang="en-US" sz="2700" u="none" strike="noStrike" dirty="0">
                <a:solidFill>
                  <a:srgbClr val="F4F6FC"/>
                </a:solidFill>
                <a:latin typeface="Titillium Web"/>
              </a:rPr>
              <a:t>:</a:t>
            </a:r>
          </a:p>
          <a:p>
            <a:pPr marL="582988" lvl="1" indent="-291494" algn="l">
              <a:lnSpc>
                <a:spcPts val="3240"/>
              </a:lnSpc>
              <a:spcBef>
                <a:spcPct val="0"/>
              </a:spcBef>
              <a:buFont typeface="Arial"/>
              <a:buChar char="•"/>
            </a:pPr>
            <a:r>
              <a:rPr lang="en-US" sz="2700" u="none" strike="noStrike" dirty="0" err="1">
                <a:solidFill>
                  <a:srgbClr val="F4F6FC"/>
                </a:solidFill>
                <a:latin typeface="Titillium Web"/>
              </a:rPr>
              <a:t>gli</a:t>
            </a:r>
            <a:r>
              <a:rPr lang="en-US" sz="2700" u="none" strike="noStrike" dirty="0">
                <a:solidFill>
                  <a:srgbClr val="F4F6FC"/>
                </a:solidFill>
                <a:latin typeface="Titillium Web"/>
              </a:rPr>
              <a:t> </a:t>
            </a:r>
            <a:r>
              <a:rPr lang="en-US" sz="2700" u="none" strike="noStrike" dirty="0" err="1">
                <a:solidFill>
                  <a:srgbClr val="F4F6FC"/>
                </a:solidFill>
                <a:latin typeface="Titillium Web"/>
              </a:rPr>
              <a:t>utenti</a:t>
            </a:r>
            <a:r>
              <a:rPr lang="en-US" sz="2700" u="none" strike="noStrike" dirty="0">
                <a:solidFill>
                  <a:srgbClr val="F4F6FC"/>
                </a:solidFill>
                <a:latin typeface="Titillium Web"/>
              </a:rPr>
              <a:t> </a:t>
            </a:r>
            <a:r>
              <a:rPr lang="en-US" sz="2700" u="none" strike="noStrike" dirty="0" err="1">
                <a:solidFill>
                  <a:srgbClr val="F4F6FC"/>
                </a:solidFill>
                <a:latin typeface="Titillium Web"/>
              </a:rPr>
              <a:t>impossibilitati</a:t>
            </a:r>
            <a:r>
              <a:rPr lang="en-US" sz="2700" u="none" strike="noStrike" dirty="0">
                <a:solidFill>
                  <a:srgbClr val="F4F6FC"/>
                </a:solidFill>
                <a:latin typeface="Titillium Web"/>
              </a:rPr>
              <a:t> a </a:t>
            </a:r>
            <a:r>
              <a:rPr lang="en-US" sz="2700" u="none" strike="noStrike" dirty="0" err="1">
                <a:solidFill>
                  <a:srgbClr val="F4F6FC"/>
                </a:solidFill>
                <a:latin typeface="Titillium Web"/>
              </a:rPr>
              <a:t>utilizzare</a:t>
            </a:r>
            <a:r>
              <a:rPr lang="en-US" sz="2700" u="none" strike="noStrike" dirty="0">
                <a:solidFill>
                  <a:srgbClr val="F4F6FC"/>
                </a:solidFill>
                <a:latin typeface="Titillium Web"/>
              </a:rPr>
              <a:t> in </a:t>
            </a:r>
            <a:r>
              <a:rPr lang="en-US" sz="2700" u="none" strike="noStrike" dirty="0" err="1">
                <a:solidFill>
                  <a:srgbClr val="F4F6FC"/>
                </a:solidFill>
                <a:latin typeface="Titillium Web"/>
              </a:rPr>
              <a:t>autonomia</a:t>
            </a:r>
            <a:r>
              <a:rPr lang="en-US" sz="2700" u="none" strike="noStrike" dirty="0">
                <a:solidFill>
                  <a:srgbClr val="F4F6FC"/>
                </a:solidFill>
                <a:latin typeface="Titillium Web"/>
              </a:rPr>
              <a:t> </a:t>
            </a:r>
            <a:r>
              <a:rPr lang="en-US" sz="2700" u="none" strike="noStrike" dirty="0" err="1">
                <a:solidFill>
                  <a:srgbClr val="F4F6FC"/>
                </a:solidFill>
                <a:latin typeface="Titillium Web"/>
              </a:rPr>
              <a:t>i</a:t>
            </a:r>
            <a:r>
              <a:rPr lang="en-US" sz="2700" u="none" strike="noStrike" dirty="0">
                <a:solidFill>
                  <a:srgbClr val="F4F6FC"/>
                </a:solidFill>
                <a:latin typeface="Titillium Web"/>
              </a:rPr>
              <a:t> </a:t>
            </a:r>
            <a:r>
              <a:rPr lang="en-US" sz="2700" u="none" strike="noStrike" dirty="0" err="1">
                <a:solidFill>
                  <a:srgbClr val="F4F6FC"/>
                </a:solidFill>
                <a:latin typeface="Titillium Web"/>
              </a:rPr>
              <a:t>servizi</a:t>
            </a:r>
            <a:r>
              <a:rPr lang="en-US" sz="2700" u="none" strike="noStrike" dirty="0">
                <a:solidFill>
                  <a:srgbClr val="F4F6FC"/>
                </a:solidFill>
                <a:latin typeface="Titillium Web"/>
              </a:rPr>
              <a:t> online </a:t>
            </a:r>
            <a:r>
              <a:rPr lang="en-US" sz="2700" u="none" strike="noStrike" dirty="0" err="1">
                <a:solidFill>
                  <a:srgbClr val="F4F6FC"/>
                </a:solidFill>
                <a:latin typeface="Titillium Web"/>
              </a:rPr>
              <a:t>dell’INPS</a:t>
            </a:r>
            <a:r>
              <a:rPr lang="en-US" sz="2700" u="none" strike="noStrike" dirty="0">
                <a:solidFill>
                  <a:srgbClr val="F4F6FC"/>
                </a:solidFill>
                <a:latin typeface="Titillium Web"/>
              </a:rPr>
              <a:t> </a:t>
            </a:r>
            <a:r>
              <a:rPr lang="en-US" sz="2700" u="none" strike="noStrike" dirty="0" err="1">
                <a:solidFill>
                  <a:srgbClr val="F4F6FC"/>
                </a:solidFill>
                <a:latin typeface="Titillium Web"/>
              </a:rPr>
              <a:t>che</a:t>
            </a:r>
            <a:r>
              <a:rPr lang="en-US" sz="2700" u="none" strike="noStrike" dirty="0">
                <a:solidFill>
                  <a:srgbClr val="F4F6FC"/>
                </a:solidFill>
                <a:latin typeface="Titillium Web"/>
              </a:rPr>
              <a:t> </a:t>
            </a:r>
            <a:r>
              <a:rPr lang="en-US" sz="2700" u="none" strike="noStrike" dirty="0" err="1">
                <a:solidFill>
                  <a:srgbClr val="F4F6FC"/>
                </a:solidFill>
                <a:latin typeface="Titillium Web"/>
              </a:rPr>
              <a:t>possono</a:t>
            </a:r>
            <a:r>
              <a:rPr lang="en-US" sz="2700" u="none" strike="noStrike" dirty="0">
                <a:solidFill>
                  <a:srgbClr val="F4F6FC"/>
                </a:solidFill>
                <a:latin typeface="Titillium Web"/>
              </a:rPr>
              <a:t> </a:t>
            </a:r>
            <a:r>
              <a:rPr lang="en-US" sz="2700" u="none" strike="noStrike" dirty="0" err="1">
                <a:solidFill>
                  <a:srgbClr val="F4F6FC"/>
                </a:solidFill>
                <a:latin typeface="Titillium Web"/>
              </a:rPr>
              <a:t>delegare</a:t>
            </a:r>
            <a:r>
              <a:rPr lang="en-US" sz="2700" u="none" strike="noStrike" dirty="0">
                <a:solidFill>
                  <a:srgbClr val="F4F6FC"/>
                </a:solidFill>
                <a:latin typeface="Titillium Web"/>
              </a:rPr>
              <a:t> </a:t>
            </a:r>
            <a:r>
              <a:rPr lang="en-US" sz="2700" u="none" strike="noStrike" dirty="0" err="1">
                <a:solidFill>
                  <a:srgbClr val="F4F6FC"/>
                </a:solidFill>
                <a:latin typeface="Titillium Web"/>
              </a:rPr>
              <a:t>l'accesso</a:t>
            </a:r>
            <a:r>
              <a:rPr lang="en-US" sz="2700" u="none" strike="noStrike" dirty="0">
                <a:solidFill>
                  <a:srgbClr val="F4F6FC"/>
                </a:solidFill>
                <a:latin typeface="Titillium Web"/>
              </a:rPr>
              <a:t> ai </a:t>
            </a:r>
            <a:r>
              <a:rPr lang="en-US" sz="2700" u="none" strike="noStrike" dirty="0" err="1">
                <a:solidFill>
                  <a:srgbClr val="F4F6FC"/>
                </a:solidFill>
                <a:latin typeface="Titillium Web"/>
              </a:rPr>
              <a:t>servizi</a:t>
            </a:r>
            <a:r>
              <a:rPr lang="en-US" sz="2700" u="none" strike="noStrike" dirty="0">
                <a:solidFill>
                  <a:srgbClr val="F4F6FC"/>
                </a:solidFill>
                <a:latin typeface="Titillium Web"/>
              </a:rPr>
              <a:t> </a:t>
            </a:r>
            <a:r>
              <a:rPr lang="en-US" sz="2700" u="none" strike="noStrike" dirty="0" err="1">
                <a:solidFill>
                  <a:srgbClr val="F4F6FC"/>
                </a:solidFill>
                <a:latin typeface="Titillium Web"/>
              </a:rPr>
              <a:t>digitali</a:t>
            </a:r>
            <a:r>
              <a:rPr lang="en-US" sz="2700" u="none" strike="noStrike" dirty="0">
                <a:solidFill>
                  <a:srgbClr val="F4F6FC"/>
                </a:solidFill>
                <a:latin typeface="Titillium Web"/>
              </a:rPr>
              <a:t> ad </a:t>
            </a:r>
            <a:r>
              <a:rPr lang="en-US" sz="2700" u="none" strike="noStrike" dirty="0" err="1">
                <a:solidFill>
                  <a:srgbClr val="F4F6FC"/>
                </a:solidFill>
                <a:latin typeface="Titillium Web"/>
              </a:rPr>
              <a:t>una</a:t>
            </a:r>
            <a:r>
              <a:rPr lang="en-US" sz="2700" u="none" strike="noStrike" dirty="0">
                <a:solidFill>
                  <a:srgbClr val="F4F6FC"/>
                </a:solidFill>
                <a:latin typeface="Titillium Web"/>
              </a:rPr>
              <a:t> persona di fiducia;</a:t>
            </a:r>
          </a:p>
          <a:p>
            <a:pPr marL="582988" lvl="1" indent="-291494" algn="l">
              <a:lnSpc>
                <a:spcPts val="3240"/>
              </a:lnSpc>
              <a:spcBef>
                <a:spcPct val="0"/>
              </a:spcBef>
              <a:buFont typeface="Arial"/>
              <a:buChar char="•"/>
            </a:pPr>
            <a:r>
              <a:rPr lang="en-US" sz="2700" u="none" strike="noStrike" dirty="0" err="1">
                <a:solidFill>
                  <a:srgbClr val="F4F6FC"/>
                </a:solidFill>
                <a:latin typeface="Titillium Web"/>
              </a:rPr>
              <a:t>i</a:t>
            </a:r>
            <a:r>
              <a:rPr lang="en-US" sz="2700" u="none" strike="noStrike" dirty="0">
                <a:solidFill>
                  <a:srgbClr val="F4F6FC"/>
                </a:solidFill>
                <a:latin typeface="Titillium Web"/>
              </a:rPr>
              <a:t> </a:t>
            </a:r>
            <a:r>
              <a:rPr lang="en-US" sz="2700" u="none" strike="noStrike" dirty="0" err="1">
                <a:solidFill>
                  <a:srgbClr val="F4F6FC"/>
                </a:solidFill>
                <a:latin typeface="Titillium Web"/>
              </a:rPr>
              <a:t>tutori</a:t>
            </a:r>
            <a:r>
              <a:rPr lang="en-US" sz="2700" u="none" strike="noStrike" dirty="0">
                <a:solidFill>
                  <a:srgbClr val="F4F6FC"/>
                </a:solidFill>
                <a:latin typeface="Titillium Web"/>
              </a:rPr>
              <a:t>, </a:t>
            </a:r>
            <a:r>
              <a:rPr lang="en-US" sz="2700" u="none" strike="noStrike" dirty="0" err="1">
                <a:solidFill>
                  <a:srgbClr val="F4F6FC"/>
                </a:solidFill>
                <a:latin typeface="Titillium Web"/>
              </a:rPr>
              <a:t>curatori</a:t>
            </a:r>
            <a:r>
              <a:rPr lang="en-US" sz="2700" u="none" strike="noStrike" dirty="0">
                <a:solidFill>
                  <a:srgbClr val="F4F6FC"/>
                </a:solidFill>
                <a:latin typeface="Titillium Web"/>
              </a:rPr>
              <a:t>, </a:t>
            </a:r>
            <a:r>
              <a:rPr lang="en-US" sz="2700" u="none" strike="noStrike" dirty="0" err="1">
                <a:solidFill>
                  <a:srgbClr val="F4F6FC"/>
                </a:solidFill>
                <a:latin typeface="Titillium Web"/>
              </a:rPr>
              <a:t>amministratori</a:t>
            </a:r>
            <a:r>
              <a:rPr lang="en-US" sz="2700" u="none" strike="noStrike" dirty="0">
                <a:solidFill>
                  <a:srgbClr val="F4F6FC"/>
                </a:solidFill>
                <a:latin typeface="Titillium Web"/>
              </a:rPr>
              <a:t> di </a:t>
            </a:r>
            <a:r>
              <a:rPr lang="en-US" sz="2700" u="none" strike="noStrike" dirty="0" err="1">
                <a:solidFill>
                  <a:srgbClr val="F4F6FC"/>
                </a:solidFill>
                <a:latin typeface="Titillium Web"/>
              </a:rPr>
              <a:t>sostegno</a:t>
            </a:r>
            <a:r>
              <a:rPr lang="en-US" sz="2700" u="none" strike="noStrike" dirty="0">
                <a:solidFill>
                  <a:srgbClr val="F4F6FC"/>
                </a:solidFill>
                <a:latin typeface="Titillium Web"/>
              </a:rPr>
              <a:t> ed </a:t>
            </a:r>
            <a:r>
              <a:rPr lang="en-US" sz="2700" u="none" strike="noStrike" dirty="0" err="1">
                <a:solidFill>
                  <a:srgbClr val="F4F6FC"/>
                </a:solidFill>
                <a:latin typeface="Titillium Web"/>
              </a:rPr>
              <a:t>esercenti</a:t>
            </a:r>
            <a:r>
              <a:rPr lang="en-US" sz="2700" u="none" strike="noStrike" dirty="0">
                <a:solidFill>
                  <a:srgbClr val="F4F6FC"/>
                </a:solidFill>
                <a:latin typeface="Titillium Web"/>
              </a:rPr>
              <a:t> la </a:t>
            </a:r>
            <a:r>
              <a:rPr lang="en-US" sz="2700" u="none" strike="noStrike" dirty="0" err="1">
                <a:solidFill>
                  <a:srgbClr val="F4F6FC"/>
                </a:solidFill>
                <a:latin typeface="Titillium Web"/>
              </a:rPr>
              <a:t>potestà</a:t>
            </a:r>
            <a:r>
              <a:rPr lang="en-US" sz="2700" u="none" strike="noStrike" dirty="0">
                <a:solidFill>
                  <a:srgbClr val="F4F6FC"/>
                </a:solidFill>
                <a:latin typeface="Titillium Web"/>
              </a:rPr>
              <a:t> </a:t>
            </a:r>
            <a:r>
              <a:rPr lang="en-US" sz="2700" u="none" strike="noStrike" dirty="0" err="1">
                <a:solidFill>
                  <a:srgbClr val="F4F6FC"/>
                </a:solidFill>
                <a:latin typeface="Titillium Web"/>
              </a:rPr>
              <a:t>genitoriale</a:t>
            </a:r>
            <a:r>
              <a:rPr lang="en-US" sz="2700" u="none" strike="noStrike" dirty="0">
                <a:solidFill>
                  <a:srgbClr val="F4F6FC"/>
                </a:solidFill>
                <a:latin typeface="Titillium Web"/>
              </a:rPr>
              <a:t> </a:t>
            </a:r>
            <a:r>
              <a:rPr lang="en-US" sz="2700" u="none" strike="noStrike" dirty="0" err="1">
                <a:solidFill>
                  <a:srgbClr val="F4F6FC"/>
                </a:solidFill>
                <a:latin typeface="Titillium Web"/>
              </a:rPr>
              <a:t>che</a:t>
            </a:r>
            <a:r>
              <a:rPr lang="en-US" sz="2700" u="none" strike="noStrike" dirty="0">
                <a:solidFill>
                  <a:srgbClr val="F4F6FC"/>
                </a:solidFill>
                <a:latin typeface="Titillium Web"/>
              </a:rPr>
              <a:t> </a:t>
            </a:r>
            <a:r>
              <a:rPr lang="en-US" sz="2700" u="none" strike="noStrike" dirty="0" err="1">
                <a:solidFill>
                  <a:srgbClr val="F4F6FC"/>
                </a:solidFill>
                <a:latin typeface="Titillium Web"/>
              </a:rPr>
              <a:t>possono</a:t>
            </a:r>
            <a:r>
              <a:rPr lang="en-US" sz="2700" u="none" strike="noStrike" dirty="0">
                <a:solidFill>
                  <a:srgbClr val="F4F6FC"/>
                </a:solidFill>
                <a:latin typeface="Titillium Web"/>
              </a:rPr>
              <a:t> </a:t>
            </a:r>
            <a:r>
              <a:rPr lang="en-US" sz="2700" u="none" strike="noStrike" dirty="0" err="1">
                <a:solidFill>
                  <a:srgbClr val="F4F6FC"/>
                </a:solidFill>
                <a:latin typeface="Titillium Web"/>
              </a:rPr>
              <a:t>esercitare</a:t>
            </a:r>
            <a:r>
              <a:rPr lang="en-US" sz="2700" u="none" strike="noStrike" dirty="0">
                <a:solidFill>
                  <a:srgbClr val="F4F6FC"/>
                </a:solidFill>
                <a:latin typeface="Titillium Web"/>
              </a:rPr>
              <a:t> </a:t>
            </a:r>
            <a:r>
              <a:rPr lang="en-US" sz="2700" u="none" strike="noStrike" dirty="0" err="1">
                <a:solidFill>
                  <a:srgbClr val="F4F6FC"/>
                </a:solidFill>
                <a:latin typeface="Titillium Web"/>
              </a:rPr>
              <a:t>i</a:t>
            </a:r>
            <a:r>
              <a:rPr lang="en-US" sz="2700" u="none" strike="noStrike" dirty="0">
                <a:solidFill>
                  <a:srgbClr val="F4F6FC"/>
                </a:solidFill>
                <a:latin typeface="Titillium Web"/>
              </a:rPr>
              <a:t> </a:t>
            </a:r>
            <a:r>
              <a:rPr lang="en-US" sz="2700" u="none" strike="noStrike" dirty="0" err="1">
                <a:solidFill>
                  <a:srgbClr val="F4F6FC"/>
                </a:solidFill>
                <a:latin typeface="Titillium Web"/>
              </a:rPr>
              <a:t>diritti</a:t>
            </a:r>
            <a:r>
              <a:rPr lang="en-US" sz="2700" u="none" strike="noStrike" dirty="0">
                <a:solidFill>
                  <a:srgbClr val="F4F6FC"/>
                </a:solidFill>
                <a:latin typeface="Titillium Web"/>
              </a:rPr>
              <a:t> </a:t>
            </a:r>
            <a:r>
              <a:rPr lang="en-US" sz="2700" u="none" strike="noStrike" dirty="0" err="1">
                <a:solidFill>
                  <a:srgbClr val="F4F6FC"/>
                </a:solidFill>
                <a:latin typeface="Titillium Web"/>
              </a:rPr>
              <a:t>dei</a:t>
            </a:r>
            <a:r>
              <a:rPr lang="en-US" sz="2700" u="none" strike="noStrike" dirty="0">
                <a:solidFill>
                  <a:srgbClr val="F4F6FC"/>
                </a:solidFill>
                <a:latin typeface="Titillium Web"/>
              </a:rPr>
              <a:t> </a:t>
            </a:r>
            <a:r>
              <a:rPr lang="en-US" sz="2700" u="none" strike="noStrike" dirty="0" err="1">
                <a:solidFill>
                  <a:srgbClr val="F4F6FC"/>
                </a:solidFill>
                <a:latin typeface="Titillium Web"/>
              </a:rPr>
              <a:t>rispettivi</a:t>
            </a:r>
            <a:r>
              <a:rPr lang="en-US" sz="2700" u="none" strike="noStrike" dirty="0">
                <a:solidFill>
                  <a:srgbClr val="F4F6FC"/>
                </a:solidFill>
                <a:latin typeface="Titillium Web"/>
              </a:rPr>
              <a:t> </a:t>
            </a:r>
            <a:r>
              <a:rPr lang="en-US" sz="2700" u="none" strike="noStrike" dirty="0" err="1">
                <a:solidFill>
                  <a:srgbClr val="F4F6FC"/>
                </a:solidFill>
                <a:latin typeface="Titillium Web"/>
              </a:rPr>
              <a:t>soggetti</a:t>
            </a:r>
            <a:r>
              <a:rPr lang="en-US" sz="2700" u="none" strike="noStrike" dirty="0">
                <a:solidFill>
                  <a:srgbClr val="F4F6FC"/>
                </a:solidFill>
                <a:latin typeface="Titillium Web"/>
              </a:rPr>
              <a:t> </a:t>
            </a:r>
            <a:r>
              <a:rPr lang="en-US" sz="2700" u="none" strike="noStrike" dirty="0" err="1">
                <a:solidFill>
                  <a:srgbClr val="F4F6FC"/>
                </a:solidFill>
                <a:latin typeface="Titillium Web"/>
              </a:rPr>
              <a:t>rappresentati</a:t>
            </a:r>
            <a:r>
              <a:rPr lang="en-US" sz="2700" u="none" strike="noStrike" dirty="0">
                <a:solidFill>
                  <a:srgbClr val="F4F6FC"/>
                </a:solidFill>
                <a:latin typeface="Titillium Web"/>
              </a:rPr>
              <a:t> e </a:t>
            </a:r>
            <a:r>
              <a:rPr lang="en-US" sz="2700" u="none" strike="noStrike" dirty="0" err="1">
                <a:solidFill>
                  <a:srgbClr val="F4F6FC"/>
                </a:solidFill>
                <a:latin typeface="Titillium Web"/>
              </a:rPr>
              <a:t>dei</a:t>
            </a:r>
            <a:r>
              <a:rPr lang="en-US" sz="2700" u="none" strike="noStrike" dirty="0">
                <a:solidFill>
                  <a:srgbClr val="F4F6FC"/>
                </a:solidFill>
                <a:latin typeface="Titillium Web"/>
              </a:rPr>
              <a:t> </a:t>
            </a:r>
            <a:r>
              <a:rPr lang="en-US" sz="2700" u="none" strike="noStrike" dirty="0" err="1">
                <a:solidFill>
                  <a:srgbClr val="F4F6FC"/>
                </a:solidFill>
                <a:latin typeface="Titillium Web"/>
              </a:rPr>
              <a:t>minori</a:t>
            </a:r>
            <a:r>
              <a:rPr lang="en-US" sz="2700" u="none" strike="noStrike" dirty="0">
                <a:solidFill>
                  <a:srgbClr val="F4F6FC"/>
                </a:solidFill>
                <a:latin typeface="Titillium Web"/>
              </a:rPr>
              <a:t>.</a:t>
            </a:r>
          </a:p>
          <a:p>
            <a:pPr marL="0" lvl="0" indent="0" algn="l">
              <a:lnSpc>
                <a:spcPts val="3240"/>
              </a:lnSpc>
              <a:spcBef>
                <a:spcPct val="0"/>
              </a:spcBef>
            </a:pPr>
            <a:endParaRPr lang="en-US" sz="2700" u="none" strike="noStrike" dirty="0">
              <a:solidFill>
                <a:srgbClr val="F4F6FC"/>
              </a:solidFill>
              <a:latin typeface="Titillium Web"/>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92F72"/>
        </a:solidFill>
        <a:effectLst/>
      </p:bgPr>
    </p:bg>
    <p:spTree>
      <p:nvGrpSpPr>
        <p:cNvPr id="1" name=""/>
        <p:cNvGrpSpPr/>
        <p:nvPr/>
      </p:nvGrpSpPr>
      <p:grpSpPr>
        <a:xfrm>
          <a:off x="0" y="0"/>
          <a:ext cx="0" cy="0"/>
          <a:chOff x="0" y="0"/>
          <a:chExt cx="0" cy="0"/>
        </a:xfrm>
      </p:grpSpPr>
      <p:sp>
        <p:nvSpPr>
          <p:cNvPr id="2" name="Freeform 2"/>
          <p:cNvSpPr/>
          <p:nvPr/>
        </p:nvSpPr>
        <p:spPr>
          <a:xfrm>
            <a:off x="0" y="0"/>
            <a:ext cx="1658753" cy="2200347"/>
          </a:xfrm>
          <a:custGeom>
            <a:avLst/>
            <a:gdLst/>
            <a:ahLst/>
            <a:cxnLst/>
            <a:rect l="l" t="t" r="r" b="b"/>
            <a:pathLst>
              <a:path w="1658753" h="2200347">
                <a:moveTo>
                  <a:pt x="0" y="0"/>
                </a:moveTo>
                <a:lnTo>
                  <a:pt x="1658753" y="0"/>
                </a:lnTo>
                <a:lnTo>
                  <a:pt x="1658753" y="2200347"/>
                </a:lnTo>
                <a:lnTo>
                  <a:pt x="0" y="2200347"/>
                </a:lnTo>
                <a:lnTo>
                  <a:pt x="0" y="0"/>
                </a:lnTo>
                <a:close/>
              </a:path>
            </a:pathLst>
          </a:custGeom>
          <a:blipFill>
            <a:blip r:embed="rId3"/>
            <a:stretch>
              <a:fillRect/>
            </a:stretch>
          </a:blipFill>
        </p:spPr>
      </p:sp>
      <p:sp>
        <p:nvSpPr>
          <p:cNvPr id="3" name="Freeform 3"/>
          <p:cNvSpPr/>
          <p:nvPr/>
        </p:nvSpPr>
        <p:spPr>
          <a:xfrm>
            <a:off x="1628936" y="3159837"/>
            <a:ext cx="15305329" cy="6390681"/>
          </a:xfrm>
          <a:custGeom>
            <a:avLst/>
            <a:gdLst/>
            <a:ahLst/>
            <a:cxnLst/>
            <a:rect l="l" t="t" r="r" b="b"/>
            <a:pathLst>
              <a:path w="15305329" h="6390681">
                <a:moveTo>
                  <a:pt x="0" y="0"/>
                </a:moveTo>
                <a:lnTo>
                  <a:pt x="15305329" y="0"/>
                </a:lnTo>
                <a:lnTo>
                  <a:pt x="15305329" y="6390681"/>
                </a:lnTo>
                <a:lnTo>
                  <a:pt x="0" y="6390681"/>
                </a:lnTo>
                <a:lnTo>
                  <a:pt x="0" y="0"/>
                </a:lnTo>
                <a:close/>
              </a:path>
            </a:pathLst>
          </a:custGeom>
          <a:blipFill>
            <a:blip r:embed="rId4"/>
            <a:stretch>
              <a:fillRect/>
            </a:stretch>
          </a:blipFill>
        </p:spPr>
      </p:sp>
      <p:sp>
        <p:nvSpPr>
          <p:cNvPr id="4" name="TextBox 4"/>
          <p:cNvSpPr txBox="1"/>
          <p:nvPr/>
        </p:nvSpPr>
        <p:spPr>
          <a:xfrm>
            <a:off x="1658753" y="111705"/>
            <a:ext cx="5597886" cy="1249554"/>
          </a:xfrm>
          <a:prstGeom prst="rect">
            <a:avLst/>
          </a:prstGeom>
        </p:spPr>
        <p:txBody>
          <a:bodyPr lIns="0" tIns="0" rIns="0" bIns="0" rtlCol="0" anchor="t">
            <a:spAutoFit/>
          </a:bodyPr>
          <a:lstStyle/>
          <a:p>
            <a:pPr marL="0" lvl="0" indent="0" algn="l">
              <a:lnSpc>
                <a:spcPts val="4996"/>
              </a:lnSpc>
              <a:spcBef>
                <a:spcPct val="0"/>
              </a:spcBef>
            </a:pPr>
            <a:r>
              <a:rPr lang="en-US" sz="4164" u="none" strike="noStrike" dirty="0" err="1">
                <a:solidFill>
                  <a:srgbClr val="F4F6FC"/>
                </a:solidFill>
                <a:latin typeface="Titillium Web Bold"/>
              </a:rPr>
              <a:t>Registrazione</a:t>
            </a:r>
            <a:r>
              <a:rPr lang="en-US" sz="4164" u="none" strike="noStrike" dirty="0">
                <a:solidFill>
                  <a:srgbClr val="F4F6FC"/>
                </a:solidFill>
                <a:latin typeface="Titillium Web Bold"/>
              </a:rPr>
              <a:t> </a:t>
            </a:r>
            <a:r>
              <a:rPr lang="en-US" sz="4164" u="none" strike="noStrike" dirty="0" err="1">
                <a:solidFill>
                  <a:srgbClr val="F4F6FC"/>
                </a:solidFill>
                <a:latin typeface="Titillium Web Bold"/>
              </a:rPr>
              <a:t>deleghe</a:t>
            </a:r>
            <a:r>
              <a:rPr lang="en-US" sz="4164" u="none" strike="noStrike" dirty="0">
                <a:solidFill>
                  <a:srgbClr val="F4F6FC"/>
                </a:solidFill>
                <a:latin typeface="Titillium Web Bold"/>
              </a:rPr>
              <a:t> </a:t>
            </a:r>
            <a:r>
              <a:rPr lang="en-US" sz="4164" u="none" strike="noStrike" dirty="0" err="1">
                <a:solidFill>
                  <a:srgbClr val="F4F6FC"/>
                </a:solidFill>
                <a:latin typeface="Titillium Web Bold"/>
              </a:rPr>
              <a:t>identità</a:t>
            </a:r>
            <a:r>
              <a:rPr lang="en-US" sz="4164" u="none" strike="noStrike" dirty="0">
                <a:solidFill>
                  <a:srgbClr val="F4F6FC"/>
                </a:solidFill>
                <a:latin typeface="Titillium Web Bold"/>
              </a:rPr>
              <a:t> </a:t>
            </a:r>
            <a:r>
              <a:rPr lang="en-US" sz="4164" u="none" strike="noStrike" dirty="0" err="1">
                <a:solidFill>
                  <a:srgbClr val="F4F6FC"/>
                </a:solidFill>
                <a:latin typeface="Titillium Web Bold"/>
              </a:rPr>
              <a:t>digitale</a:t>
            </a:r>
            <a:r>
              <a:rPr lang="en-US" sz="4164" u="none" strike="noStrike" dirty="0">
                <a:solidFill>
                  <a:srgbClr val="F4F6FC"/>
                </a:solidFill>
                <a:latin typeface="Titillium Web Bold"/>
              </a:rPr>
              <a:t> </a:t>
            </a:r>
          </a:p>
        </p:txBody>
      </p:sp>
      <p:sp>
        <p:nvSpPr>
          <p:cNvPr id="5" name="TextBox 5"/>
          <p:cNvSpPr txBox="1"/>
          <p:nvPr/>
        </p:nvSpPr>
        <p:spPr>
          <a:xfrm>
            <a:off x="1028700" y="2200347"/>
            <a:ext cx="16888465" cy="408766"/>
          </a:xfrm>
          <a:prstGeom prst="rect">
            <a:avLst/>
          </a:prstGeom>
        </p:spPr>
        <p:txBody>
          <a:bodyPr lIns="0" tIns="0" rIns="0" bIns="0" rtlCol="0" anchor="t">
            <a:spAutoFit/>
          </a:bodyPr>
          <a:lstStyle/>
          <a:p>
            <a:pPr marL="0" lvl="0" indent="0" algn="l">
              <a:lnSpc>
                <a:spcPts val="3240"/>
              </a:lnSpc>
              <a:spcBef>
                <a:spcPct val="0"/>
              </a:spcBef>
            </a:pPr>
            <a:r>
              <a:rPr lang="en-US" sz="2700">
                <a:solidFill>
                  <a:srgbClr val="F4F6FC"/>
                </a:solidFill>
                <a:latin typeface="Titillium Web"/>
              </a:rPr>
              <a:t>Effettuato l’accesso al servizio, il sistema consente di inserire una delega per proprio conto ovvero per un figlio minore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92F72"/>
        </a:solidFill>
        <a:effectLst/>
      </p:bgPr>
    </p:bg>
    <p:spTree>
      <p:nvGrpSpPr>
        <p:cNvPr id="1" name=""/>
        <p:cNvGrpSpPr/>
        <p:nvPr/>
      </p:nvGrpSpPr>
      <p:grpSpPr>
        <a:xfrm>
          <a:off x="0" y="0"/>
          <a:ext cx="0" cy="0"/>
          <a:chOff x="0" y="0"/>
          <a:chExt cx="0" cy="0"/>
        </a:xfrm>
      </p:grpSpPr>
      <p:sp>
        <p:nvSpPr>
          <p:cNvPr id="2" name="Freeform 2"/>
          <p:cNvSpPr/>
          <p:nvPr/>
        </p:nvSpPr>
        <p:spPr>
          <a:xfrm>
            <a:off x="0" y="0"/>
            <a:ext cx="1658753" cy="2200347"/>
          </a:xfrm>
          <a:custGeom>
            <a:avLst/>
            <a:gdLst/>
            <a:ahLst/>
            <a:cxnLst/>
            <a:rect l="l" t="t" r="r" b="b"/>
            <a:pathLst>
              <a:path w="1658753" h="2200347">
                <a:moveTo>
                  <a:pt x="0" y="0"/>
                </a:moveTo>
                <a:lnTo>
                  <a:pt x="1658753" y="0"/>
                </a:lnTo>
                <a:lnTo>
                  <a:pt x="1658753" y="2200347"/>
                </a:lnTo>
                <a:lnTo>
                  <a:pt x="0" y="2200347"/>
                </a:lnTo>
                <a:lnTo>
                  <a:pt x="0" y="0"/>
                </a:lnTo>
                <a:close/>
              </a:path>
            </a:pathLst>
          </a:custGeom>
          <a:blipFill>
            <a:blip r:embed="rId3"/>
            <a:stretch>
              <a:fillRect/>
            </a:stretch>
          </a:blipFill>
        </p:spPr>
      </p:sp>
      <p:sp>
        <p:nvSpPr>
          <p:cNvPr id="3" name="Freeform 3"/>
          <p:cNvSpPr/>
          <p:nvPr/>
        </p:nvSpPr>
        <p:spPr>
          <a:xfrm>
            <a:off x="2192060" y="1369451"/>
            <a:ext cx="13442601" cy="6565976"/>
          </a:xfrm>
          <a:custGeom>
            <a:avLst/>
            <a:gdLst/>
            <a:ahLst/>
            <a:cxnLst/>
            <a:rect l="l" t="t" r="r" b="b"/>
            <a:pathLst>
              <a:path w="13442601" h="6565976">
                <a:moveTo>
                  <a:pt x="0" y="0"/>
                </a:moveTo>
                <a:lnTo>
                  <a:pt x="13442601" y="0"/>
                </a:lnTo>
                <a:lnTo>
                  <a:pt x="13442601" y="6565976"/>
                </a:lnTo>
                <a:lnTo>
                  <a:pt x="0" y="6565976"/>
                </a:lnTo>
                <a:lnTo>
                  <a:pt x="0" y="0"/>
                </a:lnTo>
                <a:close/>
              </a:path>
            </a:pathLst>
          </a:custGeom>
          <a:blipFill>
            <a:blip r:embed="rId4"/>
            <a:stretch>
              <a:fillRect/>
            </a:stretch>
          </a:blipFill>
        </p:spPr>
      </p:sp>
      <p:sp>
        <p:nvSpPr>
          <p:cNvPr id="4" name="TextBox 4"/>
          <p:cNvSpPr txBox="1"/>
          <p:nvPr/>
        </p:nvSpPr>
        <p:spPr>
          <a:xfrm>
            <a:off x="1658753" y="84401"/>
            <a:ext cx="5190284" cy="1247676"/>
          </a:xfrm>
          <a:prstGeom prst="rect">
            <a:avLst/>
          </a:prstGeom>
        </p:spPr>
        <p:txBody>
          <a:bodyPr lIns="0" tIns="0" rIns="0" bIns="0" rtlCol="0" anchor="t">
            <a:spAutoFit/>
          </a:bodyPr>
          <a:lstStyle/>
          <a:p>
            <a:pPr marL="0" lvl="0" indent="0" algn="l">
              <a:lnSpc>
                <a:spcPts val="4996"/>
              </a:lnSpc>
              <a:spcBef>
                <a:spcPct val="0"/>
              </a:spcBef>
            </a:pPr>
            <a:r>
              <a:rPr lang="en-US" sz="4164">
                <a:solidFill>
                  <a:srgbClr val="F4F6FC"/>
                </a:solidFill>
                <a:latin typeface="Titillium Web Bold"/>
              </a:rPr>
              <a:t>Registrazione deleghe identità digitale </a:t>
            </a:r>
          </a:p>
        </p:txBody>
      </p:sp>
      <p:sp>
        <p:nvSpPr>
          <p:cNvPr id="5" name="TextBox 5"/>
          <p:cNvSpPr txBox="1"/>
          <p:nvPr/>
        </p:nvSpPr>
        <p:spPr>
          <a:xfrm>
            <a:off x="627336" y="8032002"/>
            <a:ext cx="17660664" cy="2452596"/>
          </a:xfrm>
          <a:prstGeom prst="rect">
            <a:avLst/>
          </a:prstGeom>
        </p:spPr>
        <p:txBody>
          <a:bodyPr lIns="0" tIns="0" rIns="0" bIns="0" rtlCol="0" anchor="t">
            <a:spAutoFit/>
          </a:bodyPr>
          <a:lstStyle/>
          <a:p>
            <a:pPr marL="0" lvl="0" indent="0" algn="l">
              <a:lnSpc>
                <a:spcPts val="3240"/>
              </a:lnSpc>
              <a:spcBef>
                <a:spcPct val="0"/>
              </a:spcBef>
            </a:pPr>
            <a:r>
              <a:rPr lang="en-US" sz="2700" u="none" strike="noStrike">
                <a:solidFill>
                  <a:srgbClr val="F4F6FC"/>
                </a:solidFill>
                <a:latin typeface="Titillium Web"/>
              </a:rPr>
              <a:t>A questo punto sarà necessario inserire i dati del soggetto delegato: codice fiscale; nome, cognome, data di nascita - si potrà poi scegliere il periodo di validità della delega.</a:t>
            </a:r>
          </a:p>
          <a:p>
            <a:pPr marL="0" lvl="0" indent="0" algn="l">
              <a:lnSpc>
                <a:spcPts val="3240"/>
              </a:lnSpc>
              <a:spcBef>
                <a:spcPct val="0"/>
              </a:spcBef>
            </a:pPr>
            <a:r>
              <a:rPr lang="en-US" sz="2700" u="none" strike="noStrike">
                <a:solidFill>
                  <a:srgbClr val="F4F6FC"/>
                </a:solidFill>
                <a:latin typeface="Titillium Web"/>
              </a:rPr>
              <a:t>L’ultimo passaggio consiste nella spunta della casella con cui si dichiara la consapevolezza all’esercizio della delega da parte del soggetto scelto e nel salvataggio attraverso l’apposito pulsante “Salva”.</a:t>
            </a:r>
          </a:p>
          <a:p>
            <a:pPr marL="0" lvl="0" indent="0" algn="l">
              <a:lnSpc>
                <a:spcPts val="3240"/>
              </a:lnSpc>
              <a:spcBef>
                <a:spcPct val="0"/>
              </a:spcBef>
            </a:pPr>
            <a:r>
              <a:rPr lang="en-US" sz="2700" u="none" strike="noStrike">
                <a:solidFill>
                  <a:srgbClr val="F4F6FC"/>
                </a:solidFill>
                <a:latin typeface="Titillium Web"/>
              </a:rPr>
              <a:t>La delega per il soggetto prescelto sarà immediatamente attiva</a:t>
            </a:r>
          </a:p>
          <a:p>
            <a:pPr marL="0" lvl="0" indent="0" algn="l">
              <a:lnSpc>
                <a:spcPts val="3240"/>
              </a:lnSpc>
              <a:spcBef>
                <a:spcPct val="0"/>
              </a:spcBef>
            </a:pPr>
            <a:endParaRPr lang="en-US" sz="2700" u="none" strike="noStrike">
              <a:solidFill>
                <a:srgbClr val="F4F6FC"/>
              </a:solidFill>
              <a:latin typeface="Titillium Web"/>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92F72"/>
        </a:solidFill>
        <a:effectLst/>
      </p:bgPr>
    </p:bg>
    <p:spTree>
      <p:nvGrpSpPr>
        <p:cNvPr id="1" name=""/>
        <p:cNvGrpSpPr/>
        <p:nvPr/>
      </p:nvGrpSpPr>
      <p:grpSpPr>
        <a:xfrm>
          <a:off x="0" y="0"/>
          <a:ext cx="0" cy="0"/>
          <a:chOff x="0" y="0"/>
          <a:chExt cx="0" cy="0"/>
        </a:xfrm>
      </p:grpSpPr>
      <p:sp>
        <p:nvSpPr>
          <p:cNvPr id="2" name="Freeform 2"/>
          <p:cNvSpPr/>
          <p:nvPr/>
        </p:nvSpPr>
        <p:spPr>
          <a:xfrm>
            <a:off x="0" y="0"/>
            <a:ext cx="1658753" cy="2200347"/>
          </a:xfrm>
          <a:custGeom>
            <a:avLst/>
            <a:gdLst/>
            <a:ahLst/>
            <a:cxnLst/>
            <a:rect l="l" t="t" r="r" b="b"/>
            <a:pathLst>
              <a:path w="1658753" h="2200347">
                <a:moveTo>
                  <a:pt x="0" y="0"/>
                </a:moveTo>
                <a:lnTo>
                  <a:pt x="1658753" y="0"/>
                </a:lnTo>
                <a:lnTo>
                  <a:pt x="1658753" y="2200347"/>
                </a:lnTo>
                <a:lnTo>
                  <a:pt x="0" y="2200347"/>
                </a:lnTo>
                <a:lnTo>
                  <a:pt x="0" y="0"/>
                </a:lnTo>
                <a:close/>
              </a:path>
            </a:pathLst>
          </a:custGeom>
          <a:blipFill>
            <a:blip r:embed="rId3"/>
            <a:stretch>
              <a:fillRect/>
            </a:stretch>
          </a:blipFill>
        </p:spPr>
      </p:sp>
      <p:sp>
        <p:nvSpPr>
          <p:cNvPr id="3" name="Freeform 3"/>
          <p:cNvSpPr/>
          <p:nvPr/>
        </p:nvSpPr>
        <p:spPr>
          <a:xfrm>
            <a:off x="1534846" y="4829490"/>
            <a:ext cx="14856513" cy="4802252"/>
          </a:xfrm>
          <a:custGeom>
            <a:avLst/>
            <a:gdLst/>
            <a:ahLst/>
            <a:cxnLst/>
            <a:rect l="l" t="t" r="r" b="b"/>
            <a:pathLst>
              <a:path w="14856513" h="4802252">
                <a:moveTo>
                  <a:pt x="0" y="0"/>
                </a:moveTo>
                <a:lnTo>
                  <a:pt x="14856513" y="0"/>
                </a:lnTo>
                <a:lnTo>
                  <a:pt x="14856513" y="4802252"/>
                </a:lnTo>
                <a:lnTo>
                  <a:pt x="0" y="4802252"/>
                </a:lnTo>
                <a:lnTo>
                  <a:pt x="0" y="0"/>
                </a:lnTo>
                <a:close/>
              </a:path>
            </a:pathLst>
          </a:custGeom>
          <a:blipFill>
            <a:blip r:embed="rId4"/>
            <a:stretch>
              <a:fillRect/>
            </a:stretch>
          </a:blipFill>
        </p:spPr>
      </p:sp>
      <p:sp>
        <p:nvSpPr>
          <p:cNvPr id="4" name="TextBox 4"/>
          <p:cNvSpPr txBox="1"/>
          <p:nvPr/>
        </p:nvSpPr>
        <p:spPr>
          <a:xfrm>
            <a:off x="1658753" y="250808"/>
            <a:ext cx="6606338" cy="619125"/>
          </a:xfrm>
          <a:prstGeom prst="rect">
            <a:avLst/>
          </a:prstGeom>
        </p:spPr>
        <p:txBody>
          <a:bodyPr lIns="0" tIns="0" rIns="0" bIns="0" rtlCol="0" anchor="t">
            <a:spAutoFit/>
          </a:bodyPr>
          <a:lstStyle/>
          <a:p>
            <a:pPr marL="0" lvl="0" indent="0" algn="l">
              <a:lnSpc>
                <a:spcPts val="4996"/>
              </a:lnSpc>
              <a:spcBef>
                <a:spcPct val="0"/>
              </a:spcBef>
            </a:pPr>
            <a:r>
              <a:rPr lang="en-US" sz="4164" u="none" strike="noStrike">
                <a:solidFill>
                  <a:srgbClr val="F4F6FC"/>
                </a:solidFill>
                <a:latin typeface="Titillium Web Bold"/>
              </a:rPr>
              <a:t>Adesione ai servizi proattivi</a:t>
            </a:r>
          </a:p>
        </p:txBody>
      </p:sp>
      <p:sp>
        <p:nvSpPr>
          <p:cNvPr id="5" name="TextBox 5"/>
          <p:cNvSpPr txBox="1"/>
          <p:nvPr/>
        </p:nvSpPr>
        <p:spPr>
          <a:xfrm>
            <a:off x="1443388" y="1857471"/>
            <a:ext cx="16230600" cy="819150"/>
          </a:xfrm>
          <a:prstGeom prst="rect">
            <a:avLst/>
          </a:prstGeom>
        </p:spPr>
        <p:txBody>
          <a:bodyPr lIns="0" tIns="0" rIns="0" bIns="0" rtlCol="0" anchor="t">
            <a:spAutoFit/>
          </a:bodyPr>
          <a:lstStyle/>
          <a:p>
            <a:pPr marL="0" lvl="0" indent="0" algn="l">
              <a:lnSpc>
                <a:spcPts val="3240"/>
              </a:lnSpc>
              <a:spcBef>
                <a:spcPct val="0"/>
              </a:spcBef>
            </a:pPr>
            <a:r>
              <a:rPr lang="en-US" sz="2700" u="none" strike="noStrike">
                <a:solidFill>
                  <a:srgbClr val="F4F6FC"/>
                </a:solidFill>
                <a:latin typeface="Titillium Web"/>
              </a:rPr>
              <a:t>Grazie all’evoluzione delle tecnologie e dei sistemi informativi, INPS è in condizione di offrire una vasta gamma di servizi in modalità proattiva.</a:t>
            </a:r>
          </a:p>
        </p:txBody>
      </p:sp>
      <p:sp>
        <p:nvSpPr>
          <p:cNvPr id="6" name="TextBox 6"/>
          <p:cNvSpPr txBox="1"/>
          <p:nvPr/>
        </p:nvSpPr>
        <p:spPr>
          <a:xfrm>
            <a:off x="829376" y="2805112"/>
            <a:ext cx="17458624" cy="1638300"/>
          </a:xfrm>
          <a:prstGeom prst="rect">
            <a:avLst/>
          </a:prstGeom>
        </p:spPr>
        <p:txBody>
          <a:bodyPr lIns="0" tIns="0" rIns="0" bIns="0" rtlCol="0" anchor="t">
            <a:spAutoFit/>
          </a:bodyPr>
          <a:lstStyle/>
          <a:p>
            <a:pPr marL="0" lvl="0" indent="0" algn="l">
              <a:lnSpc>
                <a:spcPts val="3240"/>
              </a:lnSpc>
              <a:spcBef>
                <a:spcPct val="0"/>
              </a:spcBef>
            </a:pPr>
            <a:r>
              <a:rPr lang="en-US" sz="2700" u="none" strike="noStrike">
                <a:solidFill>
                  <a:srgbClr val="F4F6FC"/>
                </a:solidFill>
                <a:latin typeface="Titillium Web"/>
              </a:rPr>
              <a:t>Per aderire ai servizi proattivi e ricevere contenuti personalizzati da parte dell’INPS, gli utenti possono accedere alla area MyINPS del portale.</a:t>
            </a:r>
          </a:p>
          <a:p>
            <a:pPr marL="0" lvl="0" indent="0" algn="l">
              <a:lnSpc>
                <a:spcPts val="3240"/>
              </a:lnSpc>
              <a:spcBef>
                <a:spcPct val="0"/>
              </a:spcBef>
            </a:pPr>
            <a:r>
              <a:rPr lang="en-US" sz="2700" u="none" strike="noStrike">
                <a:solidFill>
                  <a:srgbClr val="F4F6FC"/>
                </a:solidFill>
                <a:latin typeface="Titillium Web"/>
              </a:rPr>
              <a:t>Cliccando su “Vai ai tuoi consensi”, è possibile prendere visione di tutte le informazioni sui servizi proattivi erogati e aderirvi tramite il percorso “Adesione ai servizi proattivi” &gt; “Acconsento”.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92F72"/>
        </a:solidFill>
        <a:effectLst/>
      </p:bgPr>
    </p:bg>
    <p:spTree>
      <p:nvGrpSpPr>
        <p:cNvPr id="1" name=""/>
        <p:cNvGrpSpPr/>
        <p:nvPr/>
      </p:nvGrpSpPr>
      <p:grpSpPr>
        <a:xfrm>
          <a:off x="0" y="0"/>
          <a:ext cx="0" cy="0"/>
          <a:chOff x="0" y="0"/>
          <a:chExt cx="0" cy="0"/>
        </a:xfrm>
      </p:grpSpPr>
      <p:sp>
        <p:nvSpPr>
          <p:cNvPr id="2" name="Freeform 2"/>
          <p:cNvSpPr/>
          <p:nvPr/>
        </p:nvSpPr>
        <p:spPr>
          <a:xfrm>
            <a:off x="0" y="0"/>
            <a:ext cx="1658753" cy="2200347"/>
          </a:xfrm>
          <a:custGeom>
            <a:avLst/>
            <a:gdLst/>
            <a:ahLst/>
            <a:cxnLst/>
            <a:rect l="l" t="t" r="r" b="b"/>
            <a:pathLst>
              <a:path w="1658753" h="2200347">
                <a:moveTo>
                  <a:pt x="0" y="0"/>
                </a:moveTo>
                <a:lnTo>
                  <a:pt x="1658753" y="0"/>
                </a:lnTo>
                <a:lnTo>
                  <a:pt x="1658753" y="2200347"/>
                </a:lnTo>
                <a:lnTo>
                  <a:pt x="0" y="2200347"/>
                </a:lnTo>
                <a:lnTo>
                  <a:pt x="0" y="0"/>
                </a:lnTo>
                <a:close/>
              </a:path>
            </a:pathLst>
          </a:custGeom>
          <a:blipFill>
            <a:blip r:embed="rId3"/>
            <a:stretch>
              <a:fillRect/>
            </a:stretch>
          </a:blipFill>
        </p:spPr>
      </p:sp>
      <p:sp>
        <p:nvSpPr>
          <p:cNvPr id="3" name="Freeform 3"/>
          <p:cNvSpPr/>
          <p:nvPr/>
        </p:nvSpPr>
        <p:spPr>
          <a:xfrm>
            <a:off x="3590196" y="1851263"/>
            <a:ext cx="11107608" cy="2791912"/>
          </a:xfrm>
          <a:custGeom>
            <a:avLst/>
            <a:gdLst/>
            <a:ahLst/>
            <a:cxnLst/>
            <a:rect l="l" t="t" r="r" b="b"/>
            <a:pathLst>
              <a:path w="11107608" h="2791912">
                <a:moveTo>
                  <a:pt x="0" y="0"/>
                </a:moveTo>
                <a:lnTo>
                  <a:pt x="11107608" y="0"/>
                </a:lnTo>
                <a:lnTo>
                  <a:pt x="11107608" y="2791912"/>
                </a:lnTo>
                <a:lnTo>
                  <a:pt x="0" y="2791912"/>
                </a:lnTo>
                <a:lnTo>
                  <a:pt x="0" y="0"/>
                </a:lnTo>
                <a:close/>
              </a:path>
            </a:pathLst>
          </a:custGeom>
          <a:blipFill>
            <a:blip r:embed="rId4"/>
            <a:stretch>
              <a:fillRect/>
            </a:stretch>
          </a:blipFill>
        </p:spPr>
      </p:sp>
      <p:sp>
        <p:nvSpPr>
          <p:cNvPr id="4" name="Freeform 4"/>
          <p:cNvSpPr/>
          <p:nvPr/>
        </p:nvSpPr>
        <p:spPr>
          <a:xfrm>
            <a:off x="3235466" y="5342547"/>
            <a:ext cx="11817069" cy="1923146"/>
          </a:xfrm>
          <a:custGeom>
            <a:avLst/>
            <a:gdLst/>
            <a:ahLst/>
            <a:cxnLst/>
            <a:rect l="l" t="t" r="r" b="b"/>
            <a:pathLst>
              <a:path w="11817069" h="1923146">
                <a:moveTo>
                  <a:pt x="0" y="0"/>
                </a:moveTo>
                <a:lnTo>
                  <a:pt x="11817068" y="0"/>
                </a:lnTo>
                <a:lnTo>
                  <a:pt x="11817068" y="1923147"/>
                </a:lnTo>
                <a:lnTo>
                  <a:pt x="0" y="1923147"/>
                </a:lnTo>
                <a:lnTo>
                  <a:pt x="0" y="0"/>
                </a:lnTo>
                <a:close/>
              </a:path>
            </a:pathLst>
          </a:custGeom>
          <a:blipFill>
            <a:blip r:embed="rId5"/>
            <a:stretch>
              <a:fillRect/>
            </a:stretch>
          </a:blipFill>
        </p:spPr>
      </p:sp>
      <p:sp>
        <p:nvSpPr>
          <p:cNvPr id="5" name="TextBox 5"/>
          <p:cNvSpPr txBox="1"/>
          <p:nvPr/>
        </p:nvSpPr>
        <p:spPr>
          <a:xfrm>
            <a:off x="1658753" y="266700"/>
            <a:ext cx="6606338" cy="619125"/>
          </a:xfrm>
          <a:prstGeom prst="rect">
            <a:avLst/>
          </a:prstGeom>
        </p:spPr>
        <p:txBody>
          <a:bodyPr lIns="0" tIns="0" rIns="0" bIns="0" rtlCol="0" anchor="t">
            <a:spAutoFit/>
          </a:bodyPr>
          <a:lstStyle/>
          <a:p>
            <a:pPr marL="0" lvl="0" indent="0" algn="l">
              <a:lnSpc>
                <a:spcPts val="4996"/>
              </a:lnSpc>
              <a:spcBef>
                <a:spcPct val="0"/>
              </a:spcBef>
            </a:pPr>
            <a:r>
              <a:rPr lang="en-US" sz="4164" u="none" strike="noStrike" dirty="0" err="1">
                <a:solidFill>
                  <a:srgbClr val="F4F6FC"/>
                </a:solidFill>
                <a:latin typeface="Titillium Web Bold"/>
              </a:rPr>
              <a:t>Adesione</a:t>
            </a:r>
            <a:r>
              <a:rPr lang="en-US" sz="4164" u="none" strike="noStrike" dirty="0">
                <a:solidFill>
                  <a:srgbClr val="F4F6FC"/>
                </a:solidFill>
                <a:latin typeface="Titillium Web Bold"/>
              </a:rPr>
              <a:t> ai </a:t>
            </a:r>
            <a:r>
              <a:rPr lang="en-US" sz="4164" u="none" strike="noStrike" dirty="0" err="1">
                <a:solidFill>
                  <a:srgbClr val="F4F6FC"/>
                </a:solidFill>
                <a:latin typeface="Titillium Web Bold"/>
              </a:rPr>
              <a:t>servizi</a:t>
            </a:r>
            <a:r>
              <a:rPr lang="en-US" sz="4164" u="none" strike="noStrike" dirty="0">
                <a:solidFill>
                  <a:srgbClr val="F4F6FC"/>
                </a:solidFill>
                <a:latin typeface="Titillium Web Bold"/>
              </a:rPr>
              <a:t> </a:t>
            </a:r>
            <a:r>
              <a:rPr lang="en-US" sz="4164" u="none" strike="noStrike" dirty="0" err="1">
                <a:solidFill>
                  <a:srgbClr val="F4F6FC"/>
                </a:solidFill>
                <a:latin typeface="Titillium Web Bold"/>
              </a:rPr>
              <a:t>proattivi</a:t>
            </a:r>
            <a:endParaRPr lang="en-US" sz="4164" u="none" strike="noStrike" dirty="0">
              <a:solidFill>
                <a:srgbClr val="F4F6FC"/>
              </a:solidFill>
              <a:latin typeface="Titillium Web Bold"/>
            </a:endParaRPr>
          </a:p>
        </p:txBody>
      </p:sp>
      <p:sp>
        <p:nvSpPr>
          <p:cNvPr id="6" name="TextBox 6"/>
          <p:cNvSpPr txBox="1"/>
          <p:nvPr/>
        </p:nvSpPr>
        <p:spPr>
          <a:xfrm>
            <a:off x="514350" y="7965066"/>
            <a:ext cx="17259300" cy="819150"/>
          </a:xfrm>
          <a:prstGeom prst="rect">
            <a:avLst/>
          </a:prstGeom>
        </p:spPr>
        <p:txBody>
          <a:bodyPr lIns="0" tIns="0" rIns="0" bIns="0" rtlCol="0" anchor="t">
            <a:spAutoFit/>
          </a:bodyPr>
          <a:lstStyle/>
          <a:p>
            <a:pPr marL="0" lvl="0" indent="0" algn="l">
              <a:lnSpc>
                <a:spcPts val="3240"/>
              </a:lnSpc>
              <a:spcBef>
                <a:spcPct val="0"/>
              </a:spcBef>
            </a:pPr>
            <a:r>
              <a:rPr lang="en-US" sz="2700" u="none" strike="noStrike">
                <a:solidFill>
                  <a:srgbClr val="F4F6FC"/>
                </a:solidFill>
                <a:latin typeface="Titillium Web"/>
              </a:rPr>
              <a:t>La funzionalità prevede l’invio, attraverso diversi canali (posta elettronica, area riservata del portale, app) di segnalazioni che per esempio possono riguardare scadenze imminenti oppure il diritto a prestazioni complementari.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498</Words>
  <Application>Microsoft Office PowerPoint</Application>
  <PresentationFormat>Personalizzato</PresentationFormat>
  <Paragraphs>33</Paragraphs>
  <Slides>6</Slides>
  <Notes>5</Notes>
  <HiddenSlides>0</HiddenSlides>
  <MMClips>1</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6</vt:i4>
      </vt:variant>
    </vt:vector>
  </HeadingPairs>
  <TitlesOfParts>
    <vt:vector size="13" baseType="lpstr">
      <vt:lpstr>Titillium Web</vt:lpstr>
      <vt:lpstr>Arial</vt:lpstr>
      <vt:lpstr>Lora</vt:lpstr>
      <vt:lpstr>Titillium Web Bold</vt:lpstr>
      <vt:lpstr>Trebuchet MS</vt:lpstr>
      <vt:lpstr>Calibri</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Basilicata Digitale - INTRO</dc:title>
  <dc:creator>Vaccaro Donato Mauro</dc:creator>
  <cp:lastModifiedBy>Vaccaro Donato Mauro</cp:lastModifiedBy>
  <cp:revision>7</cp:revision>
  <dcterms:created xsi:type="dcterms:W3CDTF">2006-08-16T00:00:00Z</dcterms:created>
  <dcterms:modified xsi:type="dcterms:W3CDTF">2024-05-03T07:03:02Z</dcterms:modified>
  <dc:identifier>DAGDhLS0Vo8</dc:identifier>
</cp:coreProperties>
</file>