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42"/>
  </p:handoutMasterIdLst>
  <p:sldIdLst>
    <p:sldId id="290" r:id="rId2"/>
    <p:sldId id="291" r:id="rId3"/>
    <p:sldId id="362" r:id="rId4"/>
    <p:sldId id="272" r:id="rId5"/>
    <p:sldId id="285" r:id="rId6"/>
    <p:sldId id="372" r:id="rId7"/>
    <p:sldId id="280" r:id="rId8"/>
    <p:sldId id="373" r:id="rId9"/>
    <p:sldId id="358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359" r:id="rId20"/>
    <p:sldId id="267" r:id="rId21"/>
    <p:sldId id="364" r:id="rId22"/>
    <p:sldId id="268" r:id="rId23"/>
    <p:sldId id="376" r:id="rId24"/>
    <p:sldId id="273" r:id="rId25"/>
    <p:sldId id="366" r:id="rId26"/>
    <p:sldId id="365" r:id="rId27"/>
    <p:sldId id="368" r:id="rId28"/>
    <p:sldId id="269" r:id="rId29"/>
    <p:sldId id="271" r:id="rId30"/>
    <p:sldId id="361" r:id="rId31"/>
    <p:sldId id="360" r:id="rId32"/>
    <p:sldId id="276" r:id="rId33"/>
    <p:sldId id="277" r:id="rId34"/>
    <p:sldId id="288" r:id="rId35"/>
    <p:sldId id="278" r:id="rId36"/>
    <p:sldId id="284" r:id="rId37"/>
    <p:sldId id="377" r:id="rId38"/>
    <p:sldId id="286" r:id="rId39"/>
    <p:sldId id="287" r:id="rId40"/>
    <p:sldId id="289" r:id="rId41"/>
  </p:sldIdLst>
  <p:sldSz cx="18288000" cy="10287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Lora" pitchFamily="2" charset="0"/>
      <p:regular r:id="rId47"/>
      <p:bold r:id="rId48"/>
      <p:italic r:id="rId49"/>
      <p:boldItalic r:id="rId50"/>
    </p:embeddedFont>
    <p:embeddedFont>
      <p:font typeface="Titillium Web" panose="00000500000000000000" pitchFamily="2" charset="0"/>
      <p:regular r:id="rId51"/>
      <p:bold r:id="rId52"/>
      <p:italic r:id="rId53"/>
      <p:boldItalic r:id="rId54"/>
    </p:embeddedFont>
    <p:embeddedFont>
      <p:font typeface="Titillium Web Bold" panose="00000800000000000000" pitchFamily="2" charset="0"/>
      <p:regular r:id="rId55"/>
      <p:bold r:id="rId56"/>
    </p:embeddedFont>
    <p:embeddedFont>
      <p:font typeface="Titillium Web Light" panose="00000400000000000000" pitchFamily="2" charset="0"/>
      <p:regular r:id="rId57"/>
      <p:italic r:id="rId58"/>
    </p:embeddedFont>
    <p:embeddedFont>
      <p:font typeface="Titillium Web Semi-Bold" panose="020B0604020202020204" charset="0"/>
      <p:regular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3792" autoAdjust="0"/>
  </p:normalViewPr>
  <p:slideViewPr>
    <p:cSldViewPr>
      <p:cViewPr varScale="1">
        <p:scale>
          <a:sx n="72" d="100"/>
          <a:sy n="72" d="100"/>
        </p:scale>
        <p:origin x="61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08DD3D7-6E37-4BA5-BDC6-506640D62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8394803-4387-4C00-BF52-D22A954476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EA435-AAE4-4EAF-A45B-5D062B0BB568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07A587-967A-46B2-867C-EAAC34D7EB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A5C6B2-CF2F-4322-9F0D-BFAFE32C86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60CA3-A335-47A4-AFC2-C7D45D649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132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imbolo">
    <p:bg>
      <p:bgPr>
        <a:solidFill>
          <a:srgbClr val="7BA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0" descr="preencoded.png">
            <a:extLst>
              <a:ext uri="{FF2B5EF4-FFF2-40B4-BE49-F238E27FC236}">
                <a16:creationId xmlns:a16="http://schemas.microsoft.com/office/drawing/2014/main" id="{9272DF5E-7D9E-97F6-F68F-6C7095A5EA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66" r="3466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087DB0-DEA4-B04C-2411-16227BE2B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840" y="6232848"/>
            <a:ext cx="11994599" cy="2332653"/>
          </a:xfrm>
        </p:spPr>
        <p:txBody>
          <a:bodyPr anchor="t">
            <a:noAutofit/>
          </a:bodyPr>
          <a:lstStyle>
            <a:lvl1pPr algn="l">
              <a:defRPr sz="7200" baseline="0">
                <a:solidFill>
                  <a:srgbClr val="F3F8FC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A1093-8F69-529E-C045-1CB1858AAD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66840" y="5403851"/>
            <a:ext cx="11994599" cy="605064"/>
          </a:xfrm>
        </p:spPr>
        <p:txBody>
          <a:bodyPr>
            <a:normAutofit/>
          </a:bodyPr>
          <a:lstStyle>
            <a:lvl1pPr marL="0" indent="0" algn="l">
              <a:buNone/>
              <a:defRPr sz="2801">
                <a:solidFill>
                  <a:srgbClr val="F3F8FC"/>
                </a:solidFill>
              </a:defRPr>
            </a:lvl1pPr>
            <a:lvl2pPr marL="457223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1"/>
            </a:lvl4pPr>
            <a:lvl5pPr marL="1828892" indent="0" algn="ctr">
              <a:buNone/>
              <a:defRPr sz="1601"/>
            </a:lvl5pPr>
            <a:lvl6pPr marL="2286114" indent="0" algn="ctr">
              <a:buNone/>
              <a:defRPr sz="1601"/>
            </a:lvl6pPr>
            <a:lvl7pPr marL="2743337" indent="0" algn="ctr">
              <a:buNone/>
              <a:defRPr sz="1601"/>
            </a:lvl7pPr>
            <a:lvl8pPr marL="3200561" indent="0" algn="ctr">
              <a:buNone/>
              <a:defRPr sz="1601"/>
            </a:lvl8pPr>
            <a:lvl9pPr marL="3657783" indent="0" algn="ctr">
              <a:buNone/>
              <a:defRPr sz="1601"/>
            </a:lvl9pPr>
          </a:lstStyle>
          <a:p>
            <a:r>
              <a:rPr lang="en-GB" dirty="0"/>
              <a:t>Label</a:t>
            </a:r>
            <a:endParaRPr lang="en-IT" dirty="0"/>
          </a:p>
        </p:txBody>
      </p:sp>
      <p:sp>
        <p:nvSpPr>
          <p:cNvPr id="13" name="Segnaposto data 11">
            <a:extLst>
              <a:ext uri="{FF2B5EF4-FFF2-40B4-BE49-F238E27FC236}">
                <a16:creationId xmlns:a16="http://schemas.microsoft.com/office/drawing/2014/main" id="{4CC05C76-10E1-F146-1A87-5C94D0790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294424" y="9060658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1">
                <a:solidFill>
                  <a:srgbClr val="002460"/>
                </a:solidFill>
                <a:latin typeface="Titillium Web" pitchFamily="2" charset="77"/>
              </a:defRPr>
            </a:lvl1pPr>
          </a:lstStyle>
          <a:p>
            <a:pPr>
              <a:lnSpc>
                <a:spcPts val="2340"/>
              </a:lnSpc>
            </a:pPr>
            <a:r>
              <a:rPr lang="it-IT"/>
              <a:t>Versionamento 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44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6">
          <p15:clr>
            <a:srgbClr val="FBAE40"/>
          </p15:clr>
        </p15:guide>
        <p15:guide id="2" pos="86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s://www.inps.it/it/it/dettaglio-scheda.schede-servizio-strumento.schede-strumenti.cedolino-della-pensione-50615.cedolino-della-pensione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inps.it/it/it/dettaglio-scheda.schede-servizio-strumento.schede-servizi.50015.certificazione-unica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inps.it/it/it/dettaglio-scheda.schede-servizio-strumento.schede-servizi.50019.il-prospetto-di-pensione-e-il-modello-obis-m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inps.it/it/it/dettaglio-scheda.schede-servizio-strumento.schede-strumenti.cedolino-della-pensione-50615.cedolino-della-pensione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inps.it/it/it/dettaglio-scheda.schede-servizio-strumento.schede-strumenti.cambiare-le-coordinate-di-accredito-della-pensione-50017.cambiare-le-coordinate-di-accredito-della-pensione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inps.it/it/it/dettaglio-scheda.schede-servizio-strumento.schede-servizi.deleghe-sindacali-trattamenti-pensionistici.deleghe-sindacali---trattamenti-pensionistici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inps.it/it/it/dettaglio-scheda.schede-servizio-strumento.schede-strumenti.50200.simulazione-piccoli-prestiti-o-prestiti-pluriennali-gestione-unitaria-delle-prestazioni-creditizie-e-sociali.html" TargetMode="Externa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inps.it/it/it/dettaglio-scheda.schede-servizio-strumento.schede-strumenti.la-mia-pensione-futura-simulazione-della-propria-pensione-50033.la-mia-pensione-futura-simulazione-della-propria-pensione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ps.it/it/it/dettaglio-scheda.schede-servizio-strumento.schede-strumenti.la-mia-pensione-futura-simulazione-della-propria-pensione-50033.la-mia-pensione-futura-simulazione-della-propria-pensione.html" TargetMode="External"/><Relationship Id="rId2" Type="http://schemas.openxmlformats.org/officeDocument/2006/relationships/hyperlink" Target="https://www.inps.it/it/it/dettaglio-scheda.schede-servizio-strumento.schede-servizi.portale-delle-famiglie.portale-delle-famigli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inps.it/it/it/dettaglio-scheda.schede-servizio-strumento.schede-servizi.assegno-unico-e-universale-per-i-figli-a-carico-55984.assegno-unico-e-universale-per-i-figli-a-carico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inps.it/it/it/dettaglio-scheda.schede-servizio-strumento.schede-servizi.assegno-unico-e-universale-per-i-figli-a-carico-55984.assegno-unico-e-universale-per-i-figli-a-carico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ps.it/it/it/dettaglio-scheda.schede-servizio-strumento.schede-servizi.bonus-asilo-nido-e-forme-di-supporto-presso-la-propria-abitazione-51105.bonus-asilo-nido-e-forme-di-supporto-presso-la-propria-abitazione.htm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inps.it/it/it/dettaglio-scheda.schede-servizio-strumento.schede-strumenti.come-acquisire-la-dsu-precompilata-e-richiedere-l-isee-53358.come-acquisire-la-dsu-precompilata-e-richiedere-l-isee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inps.it/it/it/dettaglio-scheda.schede-servizio-strumento.schede-servizi.assegno-unico-e-universale-per-i-figli-a-carico-55984.assegno-unico-e-universale-per-i-figli-a-carico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ps.it/it/it/dettaglio-scheda.schede-servizio-strumento.schede-aree-tematiche.portale-della-disabilit-.htm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inps.it/it/it/dettaglio-scheda.schede-servizio-strumento.schede-servizi.carta-europea-della-disabilit---disability-card-58828.carta-europea-della-disabilit---disability-card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inps.it/it/it/dettaglio-scheda.schede-servizio-strumento.schede-servizi.domanda-invalidita-civile-e-accertamento-sanitario-50004.accertamento-sanitario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inps.it/it/it/dettaglio-scheda.schede-servizio-strumento.schede-servizi.carta-europea-della-disabilit---disability-card-58828.carta-europea-della-disabilit---disability-card.html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ps.it/it/it/dettaglio-scheda.schede-servizio-strumento.schede-strumenti.consultazione-estratto-conto-contributivo-previdenziale-50119.consultazione-estratto-conto-contributivo-previdenziale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s://www.inps.it/it/it/dettaglio-scheda.schede-servizio-strumento.schede-strumenti.stato-di-una-pratica-o-di-una-domanda-50199.stato-di-una-pratica-o-di-una-domanda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inps.it/it/it/dettaglio-scheda.schede-servizio-strumento.schede-servizi.50593.naspi-indennit-mensile-di-disoccupazione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hyperlink" Target="https://www.inps.it/it/it/dettaglio-scheda.schede-servizio-strumento.schede-servizi.50593.naspi-indennit-mensile-di-disoccupazion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n9flk0n7qU&amp;list=PLg_p39PhrcoG3neflfghzm85oq-RkWWql&amp;index=7" TargetMode="External"/><Relationship Id="rId3" Type="http://schemas.openxmlformats.org/officeDocument/2006/relationships/hyperlink" Target="https://www.youtube.com/watch?v=1DzPLY7TALA" TargetMode="External"/><Relationship Id="rId7" Type="http://schemas.openxmlformats.org/officeDocument/2006/relationships/hyperlink" Target="https://www.youtube.com/watch?v=JiPSlikh4z8&amp;list=PLg_p39PhrcoG3neflfghzm85oq-RkWWql&amp;index=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WwMIub1-uP0&amp;list=PLg_p39PhrcoG3neflfghzm85oq-RkWWql&amp;index=5" TargetMode="External"/><Relationship Id="rId11" Type="http://schemas.openxmlformats.org/officeDocument/2006/relationships/hyperlink" Target="https://www.youtube.com/watch?v=1PKXRk5vCHw" TargetMode="External"/><Relationship Id="rId5" Type="http://schemas.openxmlformats.org/officeDocument/2006/relationships/hyperlink" Target="https://www.youtube.com/watch?v=godnasIJK90&amp;list=PLg_p39PhrcoFGm2VNKDfIPHjMZYw9WX8E&amp;index=2" TargetMode="External"/><Relationship Id="rId10" Type="http://schemas.openxmlformats.org/officeDocument/2006/relationships/hyperlink" Target="https://www.youtube.com/watch?v=FiHYK1a0KUw&amp;list=PLg_p39PhrcoFGm2VNKDfIPHjMZYw9WX8E&amp;index=5" TargetMode="External"/><Relationship Id="rId4" Type="http://schemas.openxmlformats.org/officeDocument/2006/relationships/hyperlink" Target="https://www.youtube.com/watch?v=Jm_J1114GC8&amp;list=PLg_p39PhrcoG3neflfghzm85oq-RkWWql&amp;index=2" TargetMode="External"/><Relationship Id="rId9" Type="http://schemas.openxmlformats.org/officeDocument/2006/relationships/hyperlink" Target="https://www.youtube.com/watch?v=Und4TpV98po&amp;list=PLg_p39PhrcoG3neflfghzm85oq-RkWWql&amp;index=4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ps.it/it/it/inps-comunica/video-personalizzati-e-guide-interattive/guide-interattive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inps.it/it/it/dettaglio-scheda.schede-servizio-strumento.schede-strumenti.Anagrafica,%20indirizzi%20e%20recapiti%20-%20Gestione%20dati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inps.it/it/it/dettaglio-scheda.schede-servizio-strumento.schede-servizi.delega-dell-identit-digitale-per-accedere-ai-servizi-online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ps.it/it/it/dettaglio-scheda.schede-servizio-strumento.schede-servizi.50593.naspi-indennit-mensile-di-disoccupazione.html" TargetMode="External"/><Relationship Id="rId2" Type="http://schemas.openxmlformats.org/officeDocument/2006/relationships/hyperlink" Target="https://www.inps.it/it/it/dettaglio-scheda.schede-servizio-strumento.schede-strumenti.INPS-Rispond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inps.it/it/it/dettaglio-scheda.schede-servizio-strumento.schede-strumenti.52562.sportelli-di-sede-informazioni-sugli-orari-di-apertura-e-servizio-di-prenotazione.html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0759" y="585401"/>
            <a:ext cx="7643241" cy="8229600"/>
          </a:xfrm>
          <a:custGeom>
            <a:avLst/>
            <a:gdLst/>
            <a:ahLst/>
            <a:cxnLst/>
            <a:rect l="l" t="t" r="r" b="b"/>
            <a:pathLst>
              <a:path w="7643241" h="8229600">
                <a:moveTo>
                  <a:pt x="0" y="0"/>
                </a:moveTo>
                <a:lnTo>
                  <a:pt x="7643241" y="0"/>
                </a:lnTo>
                <a:lnTo>
                  <a:pt x="764324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687649" y="1782422"/>
            <a:ext cx="5134394" cy="2994353"/>
          </a:xfrm>
          <a:custGeom>
            <a:avLst/>
            <a:gdLst/>
            <a:ahLst/>
            <a:cxnLst/>
            <a:rect l="l" t="t" r="r" b="b"/>
            <a:pathLst>
              <a:path w="5134393" h="2994352">
                <a:moveTo>
                  <a:pt x="0" y="0"/>
                </a:moveTo>
                <a:lnTo>
                  <a:pt x="5134393" y="0"/>
                </a:lnTo>
                <a:lnTo>
                  <a:pt x="5134393" y="2994352"/>
                </a:lnTo>
                <a:lnTo>
                  <a:pt x="0" y="29943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211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59924" y="4202012"/>
            <a:ext cx="4262117" cy="7285670"/>
          </a:xfrm>
          <a:custGeom>
            <a:avLst/>
            <a:gdLst/>
            <a:ahLst/>
            <a:cxnLst/>
            <a:rect l="l" t="t" r="r" b="b"/>
            <a:pathLst>
              <a:path w="4262116" h="7285669">
                <a:moveTo>
                  <a:pt x="0" y="0"/>
                </a:moveTo>
                <a:lnTo>
                  <a:pt x="4262116" y="0"/>
                </a:lnTo>
                <a:lnTo>
                  <a:pt x="4262116" y="7285669"/>
                </a:lnTo>
                <a:lnTo>
                  <a:pt x="0" y="72856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43001" y="4434062"/>
            <a:ext cx="13358456" cy="1870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37"/>
              </a:lnSpc>
            </a:pPr>
            <a:r>
              <a:rPr lang="it-IT" sz="7200">
                <a:solidFill>
                  <a:srgbClr val="2F6ECF"/>
                </a:solidFill>
                <a:latin typeface="Titillium Web Bold"/>
              </a:rPr>
              <a:t>I servizi a portata di click</a:t>
            </a:r>
          </a:p>
          <a:p>
            <a:pPr>
              <a:lnSpc>
                <a:spcPts val="7137"/>
              </a:lnSpc>
              <a:spcBef>
                <a:spcPct val="0"/>
              </a:spcBef>
            </a:pPr>
            <a:r>
              <a:rPr lang="it-IT" sz="7200">
                <a:solidFill>
                  <a:srgbClr val="2F6ECF"/>
                </a:solidFill>
                <a:latin typeface="Titillium Web Bold"/>
              </a:rPr>
              <a:t>per “Basilicata Digitale”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745F2B0-1F7C-4765-BCAB-FDEDC9F23767}"/>
              </a:ext>
            </a:extLst>
          </p:cNvPr>
          <p:cNvSpPr txBox="1"/>
          <p:nvPr/>
        </p:nvSpPr>
        <p:spPr>
          <a:xfrm>
            <a:off x="914400" y="1787184"/>
            <a:ext cx="15621000" cy="2647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601">
                <a:solidFill>
                  <a:srgbClr val="2F6ECF"/>
                </a:solidFill>
                <a:latin typeface="Titillium Web Bold"/>
              </a:rPr>
              <a:t>DIGITALInps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4201C0-B358-432C-9955-D5CB3953F217}"/>
              </a:ext>
            </a:extLst>
          </p:cNvPr>
          <p:cNvSpPr txBox="1"/>
          <p:nvPr/>
        </p:nvSpPr>
        <p:spPr>
          <a:xfrm>
            <a:off x="1143001" y="8770649"/>
            <a:ext cx="5794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700">
                <a:solidFill>
                  <a:srgbClr val="2F6ECF"/>
                </a:solidFill>
                <a:latin typeface="Titillium Web Bold"/>
              </a:rPr>
              <a:t>Potenza, 7 Maggio 2024, ore 9:30</a:t>
            </a:r>
          </a:p>
          <a:p>
            <a:r>
              <a:rPr lang="it-IT" sz="2700">
                <a:solidFill>
                  <a:srgbClr val="2F6ECF"/>
                </a:solidFill>
                <a:latin typeface="Titillium Web Bold"/>
              </a:rPr>
              <a:t>Regione Basilicata – Sala Pollino</a:t>
            </a:r>
            <a:endParaRPr lang="it-IT" sz="2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24484" y="7010668"/>
            <a:ext cx="5589474" cy="5458262"/>
            <a:chOff x="0" y="0"/>
            <a:chExt cx="940909" cy="918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0909" cy="918821"/>
            </a:xfrm>
            <a:custGeom>
              <a:avLst/>
              <a:gdLst/>
              <a:ahLst/>
              <a:cxnLst/>
              <a:rect l="l" t="t" r="r" b="b"/>
              <a:pathLst>
                <a:path w="940909" h="918821">
                  <a:moveTo>
                    <a:pt x="470454" y="0"/>
                  </a:moveTo>
                  <a:cubicBezTo>
                    <a:pt x="210630" y="0"/>
                    <a:pt x="0" y="205685"/>
                    <a:pt x="0" y="459410"/>
                  </a:cubicBezTo>
                  <a:cubicBezTo>
                    <a:pt x="0" y="713136"/>
                    <a:pt x="210630" y="918821"/>
                    <a:pt x="470454" y="918821"/>
                  </a:cubicBezTo>
                  <a:cubicBezTo>
                    <a:pt x="730279" y="918821"/>
                    <a:pt x="940909" y="713136"/>
                    <a:pt x="940909" y="459410"/>
                  </a:cubicBezTo>
                  <a:cubicBezTo>
                    <a:pt x="940909" y="205685"/>
                    <a:pt x="730279" y="0"/>
                    <a:pt x="47045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88210" y="57564"/>
              <a:ext cx="764488" cy="775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128314" y="2516152"/>
            <a:ext cx="15298058" cy="5810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3981" lvl="1" indent="-406990" algn="just">
              <a:lnSpc>
                <a:spcPts val="5655"/>
              </a:lnSpc>
              <a:buFont typeface="Arial"/>
              <a:buChar char="•"/>
            </a:pP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Consultazione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e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stampa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cedolini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pensionistici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;</a:t>
            </a:r>
          </a:p>
          <a:p>
            <a:pPr marL="813981" lvl="1" indent="-406990" algn="just">
              <a:lnSpc>
                <a:spcPts val="5655"/>
              </a:lnSpc>
              <a:buFont typeface="Arial"/>
              <a:buChar char="•"/>
            </a:pP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Consultazione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e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stampa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certificazione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unica;</a:t>
            </a:r>
          </a:p>
          <a:p>
            <a:pPr marL="813981" lvl="1" indent="-406990" algn="just">
              <a:lnSpc>
                <a:spcPts val="5655"/>
              </a:lnSpc>
              <a:buFont typeface="Arial"/>
              <a:buChar char="•"/>
            </a:pP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Consultazione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e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stampa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OBIS/M;</a:t>
            </a:r>
          </a:p>
          <a:p>
            <a:pPr marL="813981" lvl="1" indent="-406990" algn="just">
              <a:lnSpc>
                <a:spcPts val="5655"/>
              </a:lnSpc>
              <a:buFont typeface="Arial"/>
              <a:buChar char="•"/>
            </a:pP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Presentazione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CED;</a:t>
            </a:r>
          </a:p>
          <a:p>
            <a:pPr marL="813981" lvl="1" indent="-406990" algn="just">
              <a:lnSpc>
                <a:spcPts val="5655"/>
              </a:lnSpc>
              <a:buFont typeface="Arial"/>
              <a:buChar char="•"/>
            </a:pP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Variazione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Ufficio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pagatore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;</a:t>
            </a:r>
          </a:p>
          <a:p>
            <a:pPr marL="813981" lvl="1" indent="-406990" algn="just">
              <a:lnSpc>
                <a:spcPts val="5655"/>
              </a:lnSpc>
              <a:buFont typeface="Arial"/>
              <a:buChar char="•"/>
            </a:pP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Gestione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e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revoca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della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delega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sindacale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;</a:t>
            </a:r>
          </a:p>
          <a:p>
            <a:pPr marL="813981" lvl="1" indent="-406990" algn="just">
              <a:lnSpc>
                <a:spcPts val="5655"/>
              </a:lnSpc>
              <a:buFont typeface="Arial"/>
              <a:buChar char="•"/>
            </a:pP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Simulazione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richieste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piccoli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prestiti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e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prestiti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pluriennali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;</a:t>
            </a:r>
          </a:p>
          <a:p>
            <a:pPr marL="813981" lvl="1" indent="-406990" algn="just">
              <a:lnSpc>
                <a:spcPts val="5655"/>
              </a:lnSpc>
              <a:buFont typeface="Arial"/>
              <a:buChar char="•"/>
            </a:pP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Simulazione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calcolo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pensionistico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13749029" y="7466833"/>
            <a:ext cx="5245183" cy="3509015"/>
          </a:xfrm>
          <a:custGeom>
            <a:avLst/>
            <a:gdLst/>
            <a:ahLst/>
            <a:cxnLst/>
            <a:rect l="l" t="t" r="r" b="b"/>
            <a:pathLst>
              <a:path w="5245183" h="3509015">
                <a:moveTo>
                  <a:pt x="0" y="0"/>
                </a:moveTo>
                <a:lnTo>
                  <a:pt x="5245184" y="0"/>
                </a:lnTo>
                <a:lnTo>
                  <a:pt x="5245184" y="3509016"/>
                </a:lnTo>
                <a:lnTo>
                  <a:pt x="0" y="3509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72653" y="1038225"/>
            <a:ext cx="14409379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60"/>
              </a:lnSpc>
              <a:spcBef>
                <a:spcPct val="0"/>
              </a:spcBef>
            </a:pPr>
            <a:r>
              <a:rPr lang="en-US" sz="6800">
                <a:solidFill>
                  <a:srgbClr val="F4F6FC"/>
                </a:solidFill>
                <a:latin typeface="Titillium Web Bold"/>
              </a:rPr>
              <a:t>SERVIZI PER I TITOLARI DI PENSIONE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38687" y="-834134"/>
            <a:ext cx="10433972" cy="11168759"/>
            <a:chOff x="0" y="0"/>
            <a:chExt cx="2748042" cy="2941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8042" cy="2941566"/>
            </a:xfrm>
            <a:custGeom>
              <a:avLst/>
              <a:gdLst/>
              <a:ahLst/>
              <a:cxnLst/>
              <a:rect l="l" t="t" r="r" b="b"/>
              <a:pathLst>
                <a:path w="2748042" h="2941566">
                  <a:moveTo>
                    <a:pt x="0" y="0"/>
                  </a:moveTo>
                  <a:lnTo>
                    <a:pt x="2748042" y="0"/>
                  </a:lnTo>
                  <a:lnTo>
                    <a:pt x="2748042" y="2941566"/>
                  </a:lnTo>
                  <a:lnTo>
                    <a:pt x="0" y="2941566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48042" cy="2970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850906" y="7241409"/>
            <a:ext cx="4955126" cy="1044100"/>
            <a:chOff x="0" y="0"/>
            <a:chExt cx="1305054" cy="2749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5054" cy="274989"/>
            </a:xfrm>
            <a:custGeom>
              <a:avLst/>
              <a:gdLst/>
              <a:ahLst/>
              <a:cxnLst/>
              <a:rect l="l" t="t" r="r" b="b"/>
              <a:pathLst>
                <a:path w="1305054" h="274989">
                  <a:moveTo>
                    <a:pt x="34373" y="0"/>
                  </a:moveTo>
                  <a:lnTo>
                    <a:pt x="1270681" y="0"/>
                  </a:lnTo>
                  <a:cubicBezTo>
                    <a:pt x="1279797" y="0"/>
                    <a:pt x="1288540" y="3621"/>
                    <a:pt x="1294986" y="10068"/>
                  </a:cubicBezTo>
                  <a:cubicBezTo>
                    <a:pt x="1301432" y="16514"/>
                    <a:pt x="1305054" y="25257"/>
                    <a:pt x="1305054" y="34373"/>
                  </a:cubicBezTo>
                  <a:lnTo>
                    <a:pt x="1305054" y="240616"/>
                  </a:lnTo>
                  <a:cubicBezTo>
                    <a:pt x="1305054" y="259600"/>
                    <a:pt x="1289664" y="274989"/>
                    <a:pt x="1270681" y="274989"/>
                  </a:cubicBezTo>
                  <a:lnTo>
                    <a:pt x="34373" y="274989"/>
                  </a:lnTo>
                  <a:cubicBezTo>
                    <a:pt x="15389" y="274989"/>
                    <a:pt x="0" y="259600"/>
                    <a:pt x="0" y="240616"/>
                  </a:cubicBezTo>
                  <a:lnTo>
                    <a:pt x="0" y="34373"/>
                  </a:lnTo>
                  <a:cubicBezTo>
                    <a:pt x="0" y="25257"/>
                    <a:pt x="3621" y="16514"/>
                    <a:pt x="10068" y="10068"/>
                  </a:cubicBezTo>
                  <a:cubicBezTo>
                    <a:pt x="16514" y="3621"/>
                    <a:pt x="25257" y="0"/>
                    <a:pt x="34373" y="0"/>
                  </a:cubicBezTo>
                  <a:close/>
                </a:path>
              </a:pathLst>
            </a:custGeom>
            <a:solidFill>
              <a:srgbClr val="7BA9E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05054" cy="303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931864" y="7241409"/>
            <a:ext cx="734974" cy="1086656"/>
          </a:xfrm>
          <a:custGeom>
            <a:avLst/>
            <a:gdLst/>
            <a:ahLst/>
            <a:cxnLst/>
            <a:rect l="l" t="t" r="r" b="b"/>
            <a:pathLst>
              <a:path w="734974" h="1086656">
                <a:moveTo>
                  <a:pt x="0" y="0"/>
                </a:moveTo>
                <a:lnTo>
                  <a:pt x="734974" y="0"/>
                </a:lnTo>
                <a:lnTo>
                  <a:pt x="734974" y="1086655"/>
                </a:lnTo>
                <a:lnTo>
                  <a:pt x="0" y="10866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2886659"/>
            <a:ext cx="6606338" cy="487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Consultazione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e </a:t>
            </a: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stampa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cedolini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pensionistici</a:t>
            </a:r>
            <a:endParaRPr lang="en-US" sz="8000" dirty="0">
              <a:solidFill>
                <a:srgbClr val="F4F6FC"/>
              </a:solidFill>
              <a:latin typeface="Titillium Web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044349" y="7515809"/>
            <a:ext cx="8623345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60"/>
              </a:lnSpc>
              <a:spcBef>
                <a:spcPct val="0"/>
              </a:spcBef>
            </a:pPr>
            <a:r>
              <a:rPr lang="en-US" sz="3300" u="sng" dirty="0">
                <a:solidFill>
                  <a:schemeClr val="bg1"/>
                </a:solidFill>
                <a:latin typeface="Titillium Web"/>
                <a:hlinkClick r:id="rId4" tooltip="https://www.inps.it/it/it/dettaglio-scheda.schede-servizio-strumento.schede-strumenti.cedolino-della-pensione-50615.cedolino-della-pension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CEDOLINI PENSIONISTICI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55837" y="3179204"/>
            <a:ext cx="8190137" cy="3799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76"/>
              </a:lnSpc>
              <a:spcBef>
                <a:spcPct val="0"/>
              </a:spcBef>
            </a:pP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Il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servizio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permette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consultare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il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cedolino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della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pensione,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verificare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l'importo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dei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trattamenti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liquidati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dall'INPS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ogni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mese,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conoscere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le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ragioni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per cui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questo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importo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può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variare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,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accedere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ad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altri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servizi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consultazione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,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certificazione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e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variazione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dati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.</a:t>
            </a:r>
          </a:p>
          <a:p>
            <a:pPr algn="just">
              <a:lnSpc>
                <a:spcPts val="3276"/>
              </a:lnSpc>
              <a:spcBef>
                <a:spcPct val="0"/>
              </a:spcBef>
            </a:pPr>
            <a:endParaRPr lang="en-US" sz="2520" spc="201" dirty="0">
              <a:solidFill>
                <a:srgbClr val="F4F6FC"/>
              </a:solidFill>
              <a:latin typeface="Titillium Web"/>
            </a:endParaRPr>
          </a:p>
          <a:p>
            <a:pPr algn="just">
              <a:lnSpc>
                <a:spcPts val="3276"/>
              </a:lnSpc>
              <a:spcBef>
                <a:spcPct val="0"/>
              </a:spcBef>
            </a:pP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È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possibile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accedere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al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servizio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anche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da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dispositivi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mobile.</a:t>
            </a:r>
          </a:p>
        </p:txBody>
      </p:sp>
      <p:sp>
        <p:nvSpPr>
          <p:cNvPr id="12" name="Freeform 12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45959" y="0"/>
            <a:ext cx="10433972" cy="11168759"/>
            <a:chOff x="0" y="0"/>
            <a:chExt cx="2748042" cy="2941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8042" cy="2941566"/>
            </a:xfrm>
            <a:custGeom>
              <a:avLst/>
              <a:gdLst/>
              <a:ahLst/>
              <a:cxnLst/>
              <a:rect l="l" t="t" r="r" b="b"/>
              <a:pathLst>
                <a:path w="2748042" h="2941566">
                  <a:moveTo>
                    <a:pt x="0" y="0"/>
                  </a:moveTo>
                  <a:lnTo>
                    <a:pt x="2748042" y="0"/>
                  </a:lnTo>
                  <a:lnTo>
                    <a:pt x="2748042" y="2941566"/>
                  </a:lnTo>
                  <a:lnTo>
                    <a:pt x="0" y="2941566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48042" cy="2970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999146"/>
            <a:ext cx="6606338" cy="2438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Certificazione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Unica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069163" y="2970571"/>
            <a:ext cx="8190137" cy="5069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76"/>
              </a:lnSpc>
            </a:pP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Il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servizio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permette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ottenere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la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certificazione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ufficiale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dei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compensi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ricevuti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da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lavoro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dipendente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e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assimilati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, di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lavoro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autonomo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,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redditi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provvigioni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, di pensioni e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redditi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altra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natura. È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disponibile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entro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il 16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marzo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ogni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anno.</a:t>
            </a:r>
          </a:p>
          <a:p>
            <a:pPr algn="just">
              <a:lnSpc>
                <a:spcPts val="3276"/>
              </a:lnSpc>
            </a:pPr>
            <a:endParaRPr lang="en-US" sz="2520" spc="201" dirty="0">
              <a:solidFill>
                <a:srgbClr val="F4F6FC"/>
              </a:solidFill>
              <a:latin typeface="Titillium Web"/>
            </a:endParaRPr>
          </a:p>
          <a:p>
            <a:pPr algn="just">
              <a:lnSpc>
                <a:spcPts val="3276"/>
              </a:lnSpc>
            </a:pPr>
            <a:endParaRPr lang="en-US" sz="2520" spc="201" dirty="0">
              <a:solidFill>
                <a:srgbClr val="F4F6FC"/>
              </a:solidFill>
              <a:latin typeface="Titillium Web"/>
            </a:endParaRPr>
          </a:p>
          <a:p>
            <a:pPr algn="just">
              <a:lnSpc>
                <a:spcPts val="3276"/>
              </a:lnSpc>
              <a:spcBef>
                <a:spcPct val="0"/>
              </a:spcBef>
            </a:pP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È il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documento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fiscale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che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certifica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gli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importi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corrisposti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dall’INPS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nell’anno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d’imposta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riferimento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ai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titolari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prestazioni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: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pensionistiche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,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previdenziali,assistenziali,a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sostegno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del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reddito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.</a:t>
            </a:r>
          </a:p>
          <a:p>
            <a:pPr>
              <a:lnSpc>
                <a:spcPts val="3276"/>
              </a:lnSpc>
              <a:spcBef>
                <a:spcPct val="0"/>
              </a:spcBef>
            </a:pPr>
            <a:endParaRPr lang="en-US" sz="2520" spc="201" dirty="0">
              <a:solidFill>
                <a:srgbClr val="F4F6FC"/>
              </a:solidFill>
              <a:latin typeface="Titillium Web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2982118" y="8291617"/>
            <a:ext cx="4955126" cy="1044100"/>
            <a:chOff x="0" y="0"/>
            <a:chExt cx="1305054" cy="2749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05054" cy="274989"/>
            </a:xfrm>
            <a:custGeom>
              <a:avLst/>
              <a:gdLst/>
              <a:ahLst/>
              <a:cxnLst/>
              <a:rect l="l" t="t" r="r" b="b"/>
              <a:pathLst>
                <a:path w="1305054" h="274989">
                  <a:moveTo>
                    <a:pt x="34373" y="0"/>
                  </a:moveTo>
                  <a:lnTo>
                    <a:pt x="1270681" y="0"/>
                  </a:lnTo>
                  <a:cubicBezTo>
                    <a:pt x="1279797" y="0"/>
                    <a:pt x="1288540" y="3621"/>
                    <a:pt x="1294986" y="10068"/>
                  </a:cubicBezTo>
                  <a:cubicBezTo>
                    <a:pt x="1301432" y="16514"/>
                    <a:pt x="1305054" y="25257"/>
                    <a:pt x="1305054" y="34373"/>
                  </a:cubicBezTo>
                  <a:lnTo>
                    <a:pt x="1305054" y="240616"/>
                  </a:lnTo>
                  <a:cubicBezTo>
                    <a:pt x="1305054" y="259600"/>
                    <a:pt x="1289664" y="274989"/>
                    <a:pt x="1270681" y="274989"/>
                  </a:cubicBezTo>
                  <a:lnTo>
                    <a:pt x="34373" y="274989"/>
                  </a:lnTo>
                  <a:cubicBezTo>
                    <a:pt x="15389" y="274989"/>
                    <a:pt x="0" y="259600"/>
                    <a:pt x="0" y="240616"/>
                  </a:cubicBezTo>
                  <a:lnTo>
                    <a:pt x="0" y="34373"/>
                  </a:lnTo>
                  <a:cubicBezTo>
                    <a:pt x="0" y="25257"/>
                    <a:pt x="3621" y="16514"/>
                    <a:pt x="10068" y="10068"/>
                  </a:cubicBezTo>
                  <a:cubicBezTo>
                    <a:pt x="16514" y="3621"/>
                    <a:pt x="25257" y="0"/>
                    <a:pt x="34373" y="0"/>
                  </a:cubicBezTo>
                  <a:close/>
                </a:path>
              </a:pathLst>
            </a:custGeom>
            <a:solidFill>
              <a:srgbClr val="7BA9E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05054" cy="303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369026" y="8566018"/>
            <a:ext cx="8623345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60"/>
              </a:lnSpc>
              <a:spcBef>
                <a:spcPct val="0"/>
              </a:spcBef>
            </a:pPr>
            <a:r>
              <a:rPr lang="en-US" sz="3300" u="sng" dirty="0">
                <a:solidFill>
                  <a:schemeClr val="bg1"/>
                </a:solidFill>
                <a:latin typeface="Titillium Web"/>
                <a:hlinkClick r:id="rId2" tooltip="https://www.inps.it/it/it/dettaglio-scheda.schede-servizio-strumento.schede-servizi.50015.certificazione-unic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CERTIFICAZIONE UNICA</a:t>
            </a:r>
          </a:p>
        </p:txBody>
      </p:sp>
      <p:sp>
        <p:nvSpPr>
          <p:cNvPr id="11" name="Freeform 11"/>
          <p:cNvSpPr/>
          <p:nvPr/>
        </p:nvSpPr>
        <p:spPr>
          <a:xfrm>
            <a:off x="12247144" y="8171644"/>
            <a:ext cx="734974" cy="1086656"/>
          </a:xfrm>
          <a:custGeom>
            <a:avLst/>
            <a:gdLst/>
            <a:ahLst/>
            <a:cxnLst/>
            <a:rect l="l" t="t" r="r" b="b"/>
            <a:pathLst>
              <a:path w="734974" h="1086656">
                <a:moveTo>
                  <a:pt x="0" y="0"/>
                </a:moveTo>
                <a:lnTo>
                  <a:pt x="734974" y="0"/>
                </a:lnTo>
                <a:lnTo>
                  <a:pt x="734974" y="1086656"/>
                </a:lnTo>
                <a:lnTo>
                  <a:pt x="0" y="1086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45959" y="0"/>
            <a:ext cx="10433972" cy="11168759"/>
            <a:chOff x="0" y="0"/>
            <a:chExt cx="2748042" cy="2941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8042" cy="2941566"/>
            </a:xfrm>
            <a:custGeom>
              <a:avLst/>
              <a:gdLst/>
              <a:ahLst/>
              <a:cxnLst/>
              <a:rect l="l" t="t" r="r" b="b"/>
              <a:pathLst>
                <a:path w="2748042" h="2941566">
                  <a:moveTo>
                    <a:pt x="0" y="0"/>
                  </a:moveTo>
                  <a:lnTo>
                    <a:pt x="2748042" y="0"/>
                  </a:lnTo>
                  <a:lnTo>
                    <a:pt x="2748042" y="2941566"/>
                  </a:lnTo>
                  <a:lnTo>
                    <a:pt x="0" y="2941566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48042" cy="2970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837080"/>
            <a:ext cx="6606338" cy="365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Consultazione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e </a:t>
            </a: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stampa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OBIS/M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62870" y="2808505"/>
            <a:ext cx="8778562" cy="6095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16"/>
              </a:lnSpc>
            </a:pP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All'inizio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ogni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anno,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l'INPS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rilascia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al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pensionato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il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modello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OBIS/M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che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riassume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le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seguenti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informazioni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delle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pensioni INPS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che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sono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in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pagamento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:</a:t>
            </a:r>
          </a:p>
          <a:p>
            <a:pPr algn="just">
              <a:lnSpc>
                <a:spcPts val="3016"/>
              </a:lnSpc>
            </a:pPr>
            <a:endParaRPr lang="en-US" sz="2320" spc="185" dirty="0">
              <a:solidFill>
                <a:srgbClr val="F4F6FC"/>
              </a:solidFill>
              <a:latin typeface="Titillium Web"/>
            </a:endParaRPr>
          </a:p>
          <a:p>
            <a:pPr marL="500889" lvl="1" indent="-250445" algn="just">
              <a:lnSpc>
                <a:spcPts val="3016"/>
              </a:lnSpc>
              <a:buFont typeface="Arial"/>
              <a:buChar char="•"/>
            </a:pP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l'aumento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che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viene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calcolato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all’inizio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ogni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anno (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perequazione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automatica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);</a:t>
            </a:r>
          </a:p>
          <a:p>
            <a:pPr marL="500889" lvl="1" indent="-250445" algn="just">
              <a:lnSpc>
                <a:spcPts val="3016"/>
              </a:lnSpc>
              <a:buFont typeface="Arial"/>
              <a:buChar char="•"/>
            </a:pP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gli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importi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mensili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lordi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delle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rate di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gennaio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e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l’eventuale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tredicesima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;</a:t>
            </a:r>
          </a:p>
          <a:p>
            <a:pPr marL="500889" lvl="1" indent="-250445" algn="just">
              <a:lnSpc>
                <a:spcPts val="3016"/>
              </a:lnSpc>
              <a:buFont typeface="Arial"/>
              <a:buChar char="•"/>
            </a:pP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gli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importi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mensili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netti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;</a:t>
            </a:r>
          </a:p>
          <a:p>
            <a:pPr marL="500889" lvl="1" indent="-250445" algn="just">
              <a:lnSpc>
                <a:spcPts val="3016"/>
              </a:lnSpc>
              <a:buFont typeface="Arial"/>
              <a:buChar char="•"/>
            </a:pP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le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ritenute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erariali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e le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eventuali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addizionali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regionali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e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comunali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;</a:t>
            </a:r>
          </a:p>
          <a:p>
            <a:pPr marL="500889" lvl="1" indent="-250445" algn="just">
              <a:lnSpc>
                <a:spcPts val="3016"/>
              </a:lnSpc>
              <a:buFont typeface="Arial"/>
              <a:buChar char="•"/>
            </a:pP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le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detrazioni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imposta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applicate;</a:t>
            </a:r>
          </a:p>
          <a:p>
            <a:pPr marL="500889" lvl="1" indent="-250445" algn="just">
              <a:lnSpc>
                <a:spcPts val="3016"/>
              </a:lnSpc>
              <a:buFont typeface="Arial"/>
              <a:buChar char="•"/>
            </a:pP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le quote associative;</a:t>
            </a:r>
          </a:p>
          <a:p>
            <a:pPr marL="500889" lvl="1" indent="-250445" algn="just">
              <a:lnSpc>
                <a:spcPts val="3016"/>
              </a:lnSpc>
              <a:buFont typeface="Arial"/>
              <a:buChar char="•"/>
            </a:pP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la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trattenuta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per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incumulabilità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con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l'attività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lavorativa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;</a:t>
            </a:r>
          </a:p>
          <a:p>
            <a:pPr marL="500889" lvl="1" indent="-250445" algn="just">
              <a:lnSpc>
                <a:spcPts val="3016"/>
              </a:lnSpc>
              <a:buFont typeface="Arial"/>
              <a:buChar char="•"/>
            </a:pP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il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contributo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320" spc="185" dirty="0" err="1">
                <a:solidFill>
                  <a:srgbClr val="F4F6FC"/>
                </a:solidFill>
                <a:latin typeface="Titillium Web"/>
              </a:rPr>
              <a:t>solidarietà</a:t>
            </a:r>
            <a:r>
              <a:rPr lang="en-US" sz="2320" spc="185" dirty="0">
                <a:solidFill>
                  <a:srgbClr val="F4F6FC"/>
                </a:solidFill>
                <a:latin typeface="Titillium Web"/>
              </a:rPr>
              <a:t>.</a:t>
            </a:r>
          </a:p>
          <a:p>
            <a:pPr>
              <a:lnSpc>
                <a:spcPts val="3016"/>
              </a:lnSpc>
              <a:spcBef>
                <a:spcPct val="0"/>
              </a:spcBef>
            </a:pPr>
            <a:endParaRPr lang="en-US" sz="2320" spc="185" dirty="0">
              <a:solidFill>
                <a:srgbClr val="F4F6FC"/>
              </a:solidFill>
              <a:latin typeface="Titillium Web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779017" y="8841090"/>
            <a:ext cx="5962414" cy="1115650"/>
            <a:chOff x="0" y="0"/>
            <a:chExt cx="1570348" cy="2938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70348" cy="293834"/>
            </a:xfrm>
            <a:custGeom>
              <a:avLst/>
              <a:gdLst/>
              <a:ahLst/>
              <a:cxnLst/>
              <a:rect l="l" t="t" r="r" b="b"/>
              <a:pathLst>
                <a:path w="1570348" h="293834">
                  <a:moveTo>
                    <a:pt x="28566" y="0"/>
                  </a:moveTo>
                  <a:lnTo>
                    <a:pt x="1541782" y="0"/>
                  </a:lnTo>
                  <a:cubicBezTo>
                    <a:pt x="1557558" y="0"/>
                    <a:pt x="1570348" y="12789"/>
                    <a:pt x="1570348" y="28566"/>
                  </a:cubicBezTo>
                  <a:lnTo>
                    <a:pt x="1570348" y="265268"/>
                  </a:lnTo>
                  <a:cubicBezTo>
                    <a:pt x="1570348" y="281044"/>
                    <a:pt x="1557558" y="293834"/>
                    <a:pt x="1541782" y="293834"/>
                  </a:cubicBezTo>
                  <a:lnTo>
                    <a:pt x="28566" y="293834"/>
                  </a:lnTo>
                  <a:cubicBezTo>
                    <a:pt x="12789" y="293834"/>
                    <a:pt x="0" y="281044"/>
                    <a:pt x="0" y="265268"/>
                  </a:cubicBezTo>
                  <a:lnTo>
                    <a:pt x="0" y="28566"/>
                  </a:lnTo>
                  <a:cubicBezTo>
                    <a:pt x="0" y="12789"/>
                    <a:pt x="12789" y="0"/>
                    <a:pt x="28566" y="0"/>
                  </a:cubicBezTo>
                  <a:close/>
                </a:path>
              </a:pathLst>
            </a:custGeom>
            <a:solidFill>
              <a:srgbClr val="7BA9E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570348" cy="3224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118758" y="8903616"/>
            <a:ext cx="5125479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60"/>
              </a:lnSpc>
              <a:spcBef>
                <a:spcPct val="0"/>
              </a:spcBef>
            </a:pPr>
            <a:r>
              <a:rPr lang="en-US" sz="3300" u="sng" dirty="0">
                <a:solidFill>
                  <a:schemeClr val="bg1"/>
                </a:solidFill>
                <a:latin typeface="Titillium Web"/>
                <a:hlinkClick r:id="rId2" tooltip="https://www.inps.it/it/it/dettaglio-scheda.schede-servizio-strumento.schede-servizi.50019.il-prospetto-di-pensione-e-il-modello-obis-m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 PROSPETTO DI PENSIONE E IL MODELLO OBIS/M</a:t>
            </a:r>
          </a:p>
        </p:txBody>
      </p:sp>
      <p:sp>
        <p:nvSpPr>
          <p:cNvPr id="11" name="Freeform 11"/>
          <p:cNvSpPr/>
          <p:nvPr/>
        </p:nvSpPr>
        <p:spPr>
          <a:xfrm>
            <a:off x="10882168" y="8807560"/>
            <a:ext cx="734974" cy="1086656"/>
          </a:xfrm>
          <a:custGeom>
            <a:avLst/>
            <a:gdLst/>
            <a:ahLst/>
            <a:cxnLst/>
            <a:rect l="l" t="t" r="r" b="b"/>
            <a:pathLst>
              <a:path w="734974" h="1086656">
                <a:moveTo>
                  <a:pt x="0" y="0"/>
                </a:moveTo>
                <a:lnTo>
                  <a:pt x="734974" y="0"/>
                </a:lnTo>
                <a:lnTo>
                  <a:pt x="734974" y="1086656"/>
                </a:lnTo>
                <a:lnTo>
                  <a:pt x="0" y="1086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45959" y="0"/>
            <a:ext cx="10433972" cy="11168759"/>
            <a:chOff x="0" y="0"/>
            <a:chExt cx="2748042" cy="2941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8042" cy="2941566"/>
            </a:xfrm>
            <a:custGeom>
              <a:avLst/>
              <a:gdLst/>
              <a:ahLst/>
              <a:cxnLst/>
              <a:rect l="l" t="t" r="r" b="b"/>
              <a:pathLst>
                <a:path w="2748042" h="2941566">
                  <a:moveTo>
                    <a:pt x="0" y="0"/>
                  </a:moveTo>
                  <a:lnTo>
                    <a:pt x="2748042" y="0"/>
                  </a:lnTo>
                  <a:lnTo>
                    <a:pt x="2748042" y="2941566"/>
                  </a:lnTo>
                  <a:lnTo>
                    <a:pt x="0" y="2941566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48042" cy="2970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495161"/>
            <a:ext cx="6606338" cy="2438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Presentazione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CED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2807737"/>
            <a:ext cx="8623345" cy="8455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76"/>
              </a:lnSpc>
            </a:pP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Il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servizio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è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rivolto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ai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pensionati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e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permette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consultare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il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cedolino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della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pensione,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verificare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l'importo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dei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trattamenti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liquidati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dall'INPS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ogni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mese,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conoscere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le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ragioni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per cui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questo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importo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può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variare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,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accedere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ad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altri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servizi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consultazione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,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certificazione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e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variazione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dati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.</a:t>
            </a:r>
          </a:p>
          <a:p>
            <a:pPr algn="just">
              <a:lnSpc>
                <a:spcPts val="3276"/>
              </a:lnSpc>
            </a:pP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È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possibile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accedere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al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servizio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anche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da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dispositivi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mobile.</a:t>
            </a:r>
          </a:p>
          <a:p>
            <a:pPr algn="just">
              <a:lnSpc>
                <a:spcPts val="3276"/>
              </a:lnSpc>
            </a:pPr>
            <a:endParaRPr lang="en-US" sz="2520" spc="201" dirty="0">
              <a:solidFill>
                <a:srgbClr val="F4F6FC"/>
              </a:solidFill>
              <a:latin typeface="Titillium Web"/>
            </a:endParaRPr>
          </a:p>
          <a:p>
            <a:pPr algn="just">
              <a:lnSpc>
                <a:spcPts val="3276"/>
              </a:lnSpc>
            </a:pPr>
            <a:r>
              <a:rPr lang="en-US" sz="2520" spc="201" dirty="0">
                <a:solidFill>
                  <a:srgbClr val="F4F6FC"/>
                </a:solidFill>
                <a:latin typeface="Titillium Web Bold"/>
              </a:rPr>
              <a:t>Come </a:t>
            </a:r>
            <a:r>
              <a:rPr lang="en-US" sz="2520" spc="201" dirty="0" err="1">
                <a:solidFill>
                  <a:srgbClr val="F4F6FC"/>
                </a:solidFill>
                <a:latin typeface="Titillium Web Bold"/>
              </a:rPr>
              <a:t>funziona</a:t>
            </a:r>
            <a:endParaRPr lang="en-US" sz="2520" spc="201" dirty="0">
              <a:solidFill>
                <a:srgbClr val="F4F6FC"/>
              </a:solidFill>
              <a:latin typeface="Titillium Web Bold"/>
            </a:endParaRPr>
          </a:p>
          <a:p>
            <a:pPr algn="just">
              <a:lnSpc>
                <a:spcPts val="3276"/>
              </a:lnSpc>
            </a:pP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Il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servizio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,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soggetto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ad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autenticazione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,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guida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l'utente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tramite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la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proposizione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domande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(ad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esempio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: "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Vuoi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confrontare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gli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ultimi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due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cedolini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?").</a:t>
            </a:r>
          </a:p>
          <a:p>
            <a:pPr>
              <a:lnSpc>
                <a:spcPts val="3276"/>
              </a:lnSpc>
            </a:pPr>
            <a:endParaRPr lang="en-US" sz="2520" spc="201" dirty="0">
              <a:solidFill>
                <a:srgbClr val="F4F6FC"/>
              </a:solidFill>
              <a:latin typeface="Titillium Web"/>
            </a:endParaRPr>
          </a:p>
          <a:p>
            <a:pPr>
              <a:lnSpc>
                <a:spcPts val="3276"/>
              </a:lnSpc>
            </a:pPr>
            <a:endParaRPr lang="en-US" sz="2520" spc="201" dirty="0">
              <a:solidFill>
                <a:srgbClr val="F4F6FC"/>
              </a:solidFill>
              <a:latin typeface="Titillium Web"/>
            </a:endParaRPr>
          </a:p>
          <a:p>
            <a:pPr>
              <a:lnSpc>
                <a:spcPts val="3276"/>
              </a:lnSpc>
            </a:pPr>
            <a:endParaRPr lang="en-US" sz="2520" spc="201" dirty="0">
              <a:solidFill>
                <a:srgbClr val="F4F6FC"/>
              </a:solidFill>
              <a:latin typeface="Titillium Web"/>
            </a:endParaRPr>
          </a:p>
          <a:p>
            <a:pPr>
              <a:lnSpc>
                <a:spcPts val="3276"/>
              </a:lnSpc>
            </a:pPr>
            <a:endParaRPr lang="en-US" sz="2520" spc="201" dirty="0">
              <a:solidFill>
                <a:srgbClr val="F4F6FC"/>
              </a:solidFill>
              <a:latin typeface="Titillium Web"/>
            </a:endParaRPr>
          </a:p>
          <a:p>
            <a:pPr>
              <a:lnSpc>
                <a:spcPts val="3276"/>
              </a:lnSpc>
            </a:pPr>
            <a:endParaRPr lang="en-US" sz="2520" spc="201" dirty="0">
              <a:solidFill>
                <a:srgbClr val="F4F6FC"/>
              </a:solidFill>
              <a:latin typeface="Titillium Web"/>
            </a:endParaRPr>
          </a:p>
          <a:p>
            <a:pPr>
              <a:lnSpc>
                <a:spcPts val="3276"/>
              </a:lnSpc>
            </a:pPr>
            <a:endParaRPr lang="en-US" sz="2520" spc="201" dirty="0">
              <a:solidFill>
                <a:srgbClr val="F4F6FC"/>
              </a:solidFill>
              <a:latin typeface="Titillium Web"/>
            </a:endParaRPr>
          </a:p>
          <a:p>
            <a:pPr>
              <a:lnSpc>
                <a:spcPts val="3276"/>
              </a:lnSpc>
              <a:spcBef>
                <a:spcPct val="0"/>
              </a:spcBef>
            </a:pPr>
            <a:endParaRPr lang="en-US" sz="2520" spc="201" dirty="0">
              <a:solidFill>
                <a:srgbClr val="F4F6FC"/>
              </a:solidFill>
              <a:latin typeface="Titillium Web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591271" y="8895193"/>
            <a:ext cx="6450943" cy="1044100"/>
            <a:chOff x="0" y="0"/>
            <a:chExt cx="1699014" cy="2749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99014" cy="274989"/>
            </a:xfrm>
            <a:custGeom>
              <a:avLst/>
              <a:gdLst/>
              <a:ahLst/>
              <a:cxnLst/>
              <a:rect l="l" t="t" r="r" b="b"/>
              <a:pathLst>
                <a:path w="1699014" h="274989">
                  <a:moveTo>
                    <a:pt x="26403" y="0"/>
                  </a:moveTo>
                  <a:lnTo>
                    <a:pt x="1672611" y="0"/>
                  </a:lnTo>
                  <a:cubicBezTo>
                    <a:pt x="1687193" y="0"/>
                    <a:pt x="1699014" y="11821"/>
                    <a:pt x="1699014" y="26403"/>
                  </a:cubicBezTo>
                  <a:lnTo>
                    <a:pt x="1699014" y="248587"/>
                  </a:lnTo>
                  <a:cubicBezTo>
                    <a:pt x="1699014" y="255589"/>
                    <a:pt x="1696232" y="262305"/>
                    <a:pt x="1691280" y="267256"/>
                  </a:cubicBezTo>
                  <a:cubicBezTo>
                    <a:pt x="1686329" y="272208"/>
                    <a:pt x="1679614" y="274989"/>
                    <a:pt x="1672611" y="274989"/>
                  </a:cubicBezTo>
                  <a:lnTo>
                    <a:pt x="26403" y="274989"/>
                  </a:lnTo>
                  <a:cubicBezTo>
                    <a:pt x="11821" y="274989"/>
                    <a:pt x="0" y="263168"/>
                    <a:pt x="0" y="248587"/>
                  </a:cubicBezTo>
                  <a:lnTo>
                    <a:pt x="0" y="26403"/>
                  </a:lnTo>
                  <a:cubicBezTo>
                    <a:pt x="0" y="19400"/>
                    <a:pt x="2782" y="12685"/>
                    <a:pt x="7733" y="7733"/>
                  </a:cubicBezTo>
                  <a:cubicBezTo>
                    <a:pt x="12685" y="2782"/>
                    <a:pt x="19400" y="0"/>
                    <a:pt x="26403" y="0"/>
                  </a:cubicBezTo>
                  <a:close/>
                </a:path>
              </a:pathLst>
            </a:custGeom>
            <a:solidFill>
              <a:srgbClr val="7BA9E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699014" cy="303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705998" y="8948693"/>
            <a:ext cx="6221489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60"/>
              </a:lnSpc>
              <a:spcBef>
                <a:spcPct val="0"/>
              </a:spcBef>
            </a:pPr>
            <a:r>
              <a:rPr lang="en-US" sz="3300" u="sng" dirty="0">
                <a:solidFill>
                  <a:schemeClr val="bg1"/>
                </a:solidFill>
                <a:latin typeface="Titillium Web"/>
                <a:hlinkClick r:id="rId2" tooltip="https://www.inps.it/it/it/dettaglio-scheda.schede-servizio-strumento.schede-strumenti.cedolino-della-pensione-50615.cedolino-della-pension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CONSULTAZIONE CEDOLINI PENSIONISTICI </a:t>
            </a:r>
          </a:p>
        </p:txBody>
      </p:sp>
      <p:sp>
        <p:nvSpPr>
          <p:cNvPr id="11" name="Freeform 11"/>
          <p:cNvSpPr/>
          <p:nvPr/>
        </p:nvSpPr>
        <p:spPr>
          <a:xfrm>
            <a:off x="10660597" y="8873915"/>
            <a:ext cx="734974" cy="1086656"/>
          </a:xfrm>
          <a:custGeom>
            <a:avLst/>
            <a:gdLst/>
            <a:ahLst/>
            <a:cxnLst/>
            <a:rect l="l" t="t" r="r" b="b"/>
            <a:pathLst>
              <a:path w="734974" h="1086656">
                <a:moveTo>
                  <a:pt x="0" y="0"/>
                </a:moveTo>
                <a:lnTo>
                  <a:pt x="734974" y="0"/>
                </a:lnTo>
                <a:lnTo>
                  <a:pt x="734974" y="1086655"/>
                </a:lnTo>
                <a:lnTo>
                  <a:pt x="0" y="10866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45959" y="0"/>
            <a:ext cx="10433972" cy="11168759"/>
            <a:chOff x="0" y="0"/>
            <a:chExt cx="2748042" cy="2941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8042" cy="2941566"/>
            </a:xfrm>
            <a:custGeom>
              <a:avLst/>
              <a:gdLst/>
              <a:ahLst/>
              <a:cxnLst/>
              <a:rect l="l" t="t" r="r" b="b"/>
              <a:pathLst>
                <a:path w="2748042" h="2941566">
                  <a:moveTo>
                    <a:pt x="0" y="0"/>
                  </a:moveTo>
                  <a:lnTo>
                    <a:pt x="2748042" y="0"/>
                  </a:lnTo>
                  <a:lnTo>
                    <a:pt x="2748042" y="2941566"/>
                  </a:lnTo>
                  <a:lnTo>
                    <a:pt x="0" y="2941566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48042" cy="2970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69851" y="2177139"/>
            <a:ext cx="6606338" cy="365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F4F6FC"/>
                </a:solidFill>
                <a:latin typeface="Titillium Web Bold"/>
              </a:rPr>
              <a:t>Variazione Ufficio pagatore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1796588"/>
            <a:ext cx="8229600" cy="7402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63"/>
              </a:lnSpc>
            </a:pPr>
            <a:endParaRPr dirty="0"/>
          </a:p>
          <a:p>
            <a:pPr algn="just">
              <a:lnSpc>
                <a:spcPts val="3363"/>
              </a:lnSpc>
            </a:pP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Il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pensionato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può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modificare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in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ogni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momento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le coordinate per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l'accredito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della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pensione.</a:t>
            </a:r>
          </a:p>
          <a:p>
            <a:pPr algn="just">
              <a:lnSpc>
                <a:spcPts val="3363"/>
              </a:lnSpc>
            </a:pPr>
            <a:r>
              <a:rPr lang="en-US" sz="2587" spc="207" dirty="0">
                <a:solidFill>
                  <a:srgbClr val="F4F6FC"/>
                </a:solidFill>
                <a:latin typeface="Titillium Web Bold"/>
              </a:rPr>
              <a:t>A chi è </a:t>
            </a:r>
            <a:r>
              <a:rPr lang="en-US" sz="2587" spc="207" dirty="0" err="1">
                <a:solidFill>
                  <a:srgbClr val="F4F6FC"/>
                </a:solidFill>
                <a:latin typeface="Titillium Web Bold"/>
              </a:rPr>
              <a:t>rivolto</a:t>
            </a:r>
            <a:endParaRPr lang="en-US" sz="2587" spc="207" dirty="0">
              <a:solidFill>
                <a:srgbClr val="F4F6FC"/>
              </a:solidFill>
              <a:latin typeface="Titillium Web Bold"/>
            </a:endParaRPr>
          </a:p>
          <a:p>
            <a:pPr algn="just">
              <a:lnSpc>
                <a:spcPts val="3363"/>
              </a:lnSpc>
            </a:pP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Il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servizio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è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rivolto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ai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pensionati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che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intendono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modificare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l’IBAN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del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soggetto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pagatore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(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istituto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bancario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, Poste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Italiane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SpA,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sportello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estero,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ecc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.)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fornito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in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precedenza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all'INPS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.</a:t>
            </a:r>
          </a:p>
          <a:p>
            <a:pPr algn="just">
              <a:lnSpc>
                <a:spcPts val="3363"/>
              </a:lnSpc>
            </a:pP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Per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modificare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le coordinate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dell'ufficio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pagatore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è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necessario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:</a:t>
            </a:r>
          </a:p>
          <a:p>
            <a:pPr marL="558680" lvl="1" indent="-279340" algn="just">
              <a:lnSpc>
                <a:spcPts val="3363"/>
              </a:lnSpc>
              <a:buFont typeface="Arial"/>
              <a:buChar char="•"/>
            </a:pP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accedere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al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servizio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online;</a:t>
            </a:r>
          </a:p>
          <a:p>
            <a:pPr marL="558680" lvl="1" indent="-279340" algn="just">
              <a:lnSpc>
                <a:spcPts val="3363"/>
              </a:lnSpc>
              <a:buFont typeface="Arial"/>
              <a:buChar char="•"/>
            </a:pP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seguire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le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indicazioni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e se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richiesto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, per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ragioni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sicurezza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,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inserire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le coordinate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attuali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pagamento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prima di quelle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nuove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desiderate;</a:t>
            </a:r>
          </a:p>
          <a:p>
            <a:pPr marL="558680" lvl="1" indent="-279340" algn="just">
              <a:lnSpc>
                <a:spcPts val="3363"/>
              </a:lnSpc>
              <a:buFont typeface="Arial"/>
              <a:buChar char="•"/>
            </a:pP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scaricare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la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ricevuta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e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stampare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la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domanda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587" spc="207" dirty="0" err="1">
                <a:solidFill>
                  <a:srgbClr val="F4F6FC"/>
                </a:solidFill>
                <a:latin typeface="Titillium Web"/>
              </a:rPr>
              <a:t>variazione</a:t>
            </a:r>
            <a:r>
              <a:rPr lang="en-US" sz="2587" spc="207" dirty="0">
                <a:solidFill>
                  <a:srgbClr val="F4F6FC"/>
                </a:solidFill>
                <a:latin typeface="Titillium Web"/>
              </a:rPr>
              <a:t>.</a:t>
            </a:r>
          </a:p>
          <a:p>
            <a:pPr>
              <a:lnSpc>
                <a:spcPts val="3363"/>
              </a:lnSpc>
              <a:spcBef>
                <a:spcPct val="0"/>
              </a:spcBef>
            </a:pPr>
            <a:endParaRPr lang="en-US" sz="2587" spc="207" dirty="0">
              <a:solidFill>
                <a:srgbClr val="F4F6FC"/>
              </a:solidFill>
              <a:latin typeface="Titillium Web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2640967" y="8736250"/>
            <a:ext cx="4955126" cy="1044100"/>
            <a:chOff x="0" y="0"/>
            <a:chExt cx="1305054" cy="2749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05054" cy="274989"/>
            </a:xfrm>
            <a:custGeom>
              <a:avLst/>
              <a:gdLst/>
              <a:ahLst/>
              <a:cxnLst/>
              <a:rect l="l" t="t" r="r" b="b"/>
              <a:pathLst>
                <a:path w="1305054" h="274989">
                  <a:moveTo>
                    <a:pt x="34373" y="0"/>
                  </a:moveTo>
                  <a:lnTo>
                    <a:pt x="1270681" y="0"/>
                  </a:lnTo>
                  <a:cubicBezTo>
                    <a:pt x="1279797" y="0"/>
                    <a:pt x="1288540" y="3621"/>
                    <a:pt x="1294986" y="10068"/>
                  </a:cubicBezTo>
                  <a:cubicBezTo>
                    <a:pt x="1301432" y="16514"/>
                    <a:pt x="1305054" y="25257"/>
                    <a:pt x="1305054" y="34373"/>
                  </a:cubicBezTo>
                  <a:lnTo>
                    <a:pt x="1305054" y="240616"/>
                  </a:lnTo>
                  <a:cubicBezTo>
                    <a:pt x="1305054" y="259600"/>
                    <a:pt x="1289664" y="274989"/>
                    <a:pt x="1270681" y="274989"/>
                  </a:cubicBezTo>
                  <a:lnTo>
                    <a:pt x="34373" y="274989"/>
                  </a:lnTo>
                  <a:cubicBezTo>
                    <a:pt x="15389" y="274989"/>
                    <a:pt x="0" y="259600"/>
                    <a:pt x="0" y="240616"/>
                  </a:cubicBezTo>
                  <a:lnTo>
                    <a:pt x="0" y="34373"/>
                  </a:lnTo>
                  <a:cubicBezTo>
                    <a:pt x="0" y="25257"/>
                    <a:pt x="3621" y="16514"/>
                    <a:pt x="10068" y="10068"/>
                  </a:cubicBezTo>
                  <a:cubicBezTo>
                    <a:pt x="16514" y="3621"/>
                    <a:pt x="25257" y="0"/>
                    <a:pt x="34373" y="0"/>
                  </a:cubicBezTo>
                  <a:close/>
                </a:path>
              </a:pathLst>
            </a:custGeom>
            <a:solidFill>
              <a:srgbClr val="7BA9E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05054" cy="303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640967" y="8884458"/>
            <a:ext cx="4955126" cy="837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6"/>
              </a:lnSpc>
              <a:spcBef>
                <a:spcPct val="0"/>
              </a:spcBef>
            </a:pPr>
            <a:r>
              <a:rPr lang="en-US" sz="2520" u="sng" spc="201" dirty="0">
                <a:solidFill>
                  <a:schemeClr val="bg1"/>
                </a:solidFill>
                <a:latin typeface="Titillium Web Bold"/>
                <a:hlinkClick r:id="rId2" tooltip="https://www.inps.it/it/it/dettaglio-scheda.schede-servizio-strumento.schede-strumenti.cambiare-le-coordinate-di-accredito-della-pensione-50017.cambiare-le-coordinate-di-accredito-della-pension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GESTIONE UFFICI PAGATORI ONLINE</a:t>
            </a:r>
          </a:p>
        </p:txBody>
      </p:sp>
      <p:sp>
        <p:nvSpPr>
          <p:cNvPr id="11" name="Freeform 11"/>
          <p:cNvSpPr/>
          <p:nvPr/>
        </p:nvSpPr>
        <p:spPr>
          <a:xfrm>
            <a:off x="11721925" y="8613523"/>
            <a:ext cx="734974" cy="1086656"/>
          </a:xfrm>
          <a:custGeom>
            <a:avLst/>
            <a:gdLst/>
            <a:ahLst/>
            <a:cxnLst/>
            <a:rect l="l" t="t" r="r" b="b"/>
            <a:pathLst>
              <a:path w="734974" h="1086656">
                <a:moveTo>
                  <a:pt x="0" y="0"/>
                </a:moveTo>
                <a:lnTo>
                  <a:pt x="734974" y="0"/>
                </a:lnTo>
                <a:lnTo>
                  <a:pt x="734974" y="1086656"/>
                </a:lnTo>
                <a:lnTo>
                  <a:pt x="0" y="1086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45959" y="0"/>
            <a:ext cx="10433972" cy="11168759"/>
            <a:chOff x="0" y="0"/>
            <a:chExt cx="2748042" cy="2941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8042" cy="2941566"/>
            </a:xfrm>
            <a:custGeom>
              <a:avLst/>
              <a:gdLst/>
              <a:ahLst/>
              <a:cxnLst/>
              <a:rect l="l" t="t" r="r" b="b"/>
              <a:pathLst>
                <a:path w="2748042" h="2941566">
                  <a:moveTo>
                    <a:pt x="0" y="0"/>
                  </a:moveTo>
                  <a:lnTo>
                    <a:pt x="2748042" y="0"/>
                  </a:lnTo>
                  <a:lnTo>
                    <a:pt x="2748042" y="2941566"/>
                  </a:lnTo>
                  <a:lnTo>
                    <a:pt x="0" y="2941566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48042" cy="2970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273355"/>
            <a:ext cx="7228541" cy="487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F4F6FC"/>
                </a:solidFill>
                <a:latin typeface="Titillium Web Bold"/>
              </a:rPr>
              <a:t>Gestione e revoca della delega sindacale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1909680"/>
            <a:ext cx="8819045" cy="6531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2"/>
              </a:lnSpc>
            </a:pPr>
            <a:endParaRPr dirty="0"/>
          </a:p>
          <a:p>
            <a:pPr algn="just">
              <a:lnSpc>
                <a:spcPts val="3382"/>
              </a:lnSpc>
            </a:pPr>
            <a:r>
              <a:rPr lang="en-US" sz="2602" spc="208" dirty="0">
                <a:solidFill>
                  <a:srgbClr val="F4F6FC"/>
                </a:solidFill>
                <a:latin typeface="Titillium Web"/>
              </a:rPr>
              <a:t>Nella </a:t>
            </a:r>
            <a:r>
              <a:rPr lang="en-US" sz="2602" spc="208" dirty="0" err="1">
                <a:solidFill>
                  <a:srgbClr val="F4F6FC"/>
                </a:solidFill>
                <a:latin typeface="Titillium Web"/>
              </a:rPr>
              <a:t>sezione</a:t>
            </a:r>
            <a:r>
              <a:rPr lang="en-US" sz="2602" spc="208" dirty="0">
                <a:solidFill>
                  <a:srgbClr val="F4F6FC"/>
                </a:solidFill>
                <a:latin typeface="Titillium Web"/>
              </a:rPr>
              <a:t> “My </a:t>
            </a:r>
            <a:r>
              <a:rPr lang="en-US" sz="2602" spc="208" dirty="0" err="1">
                <a:solidFill>
                  <a:srgbClr val="F4F6FC"/>
                </a:solidFill>
                <a:latin typeface="Titillium Web"/>
              </a:rPr>
              <a:t>Inps</a:t>
            </a:r>
            <a:r>
              <a:rPr lang="en-US" sz="2602" spc="208" dirty="0">
                <a:solidFill>
                  <a:srgbClr val="F4F6FC"/>
                </a:solidFill>
                <a:latin typeface="Titillium Web"/>
              </a:rPr>
              <a:t>”, </a:t>
            </a:r>
            <a:r>
              <a:rPr lang="en-US" sz="2602" spc="208" dirty="0" err="1">
                <a:solidFill>
                  <a:srgbClr val="F4F6FC"/>
                </a:solidFill>
                <a:latin typeface="Titillium Web"/>
              </a:rPr>
              <a:t>alla</a:t>
            </a:r>
            <a:r>
              <a:rPr lang="en-US" sz="2602" spc="208" dirty="0">
                <a:solidFill>
                  <a:srgbClr val="F4F6FC"/>
                </a:solidFill>
                <a:latin typeface="Titillium Web"/>
              </a:rPr>
              <a:t> voce “</a:t>
            </a:r>
            <a:r>
              <a:rPr lang="en-US" sz="2602" spc="208" dirty="0" err="1">
                <a:solidFill>
                  <a:srgbClr val="F4F6FC"/>
                </a:solidFill>
                <a:latin typeface="Titillium Web"/>
              </a:rPr>
              <a:t>Gestione</a:t>
            </a:r>
            <a:r>
              <a:rPr lang="en-US" sz="2602" spc="208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"/>
              </a:rPr>
              <a:t>deleghe</a:t>
            </a:r>
            <a:r>
              <a:rPr lang="en-US" sz="2602" spc="208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"/>
              </a:rPr>
              <a:t>sindacali</a:t>
            </a:r>
            <a:r>
              <a:rPr lang="en-US" sz="2602" spc="208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"/>
              </a:rPr>
              <a:t>su</a:t>
            </a:r>
            <a:r>
              <a:rPr lang="en-US" sz="2602" spc="208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"/>
              </a:rPr>
              <a:t>trattamenti</a:t>
            </a:r>
            <a:r>
              <a:rPr lang="en-US" sz="2602" spc="208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"/>
              </a:rPr>
              <a:t>pensionistici</a:t>
            </a:r>
            <a:r>
              <a:rPr lang="en-US" sz="2602" spc="208" dirty="0">
                <a:solidFill>
                  <a:srgbClr val="F4F6FC"/>
                </a:solidFill>
                <a:latin typeface="Titillium Web"/>
              </a:rPr>
              <a:t>”, il </a:t>
            </a:r>
            <a:r>
              <a:rPr lang="en-US" sz="2602" spc="208" dirty="0" err="1">
                <a:solidFill>
                  <a:srgbClr val="F4F6FC"/>
                </a:solidFill>
                <a:latin typeface="Titillium Web"/>
              </a:rPr>
              <a:t>cittadino</a:t>
            </a:r>
            <a:r>
              <a:rPr lang="en-US" sz="2602" spc="208" dirty="0">
                <a:solidFill>
                  <a:srgbClr val="F4F6FC"/>
                </a:solidFill>
                <a:latin typeface="Titillium Web"/>
              </a:rPr>
              <a:t>: </a:t>
            </a:r>
            <a:r>
              <a:rPr lang="en-US" sz="2602" spc="208" dirty="0" err="1">
                <a:solidFill>
                  <a:srgbClr val="F4F6FC"/>
                </a:solidFill>
                <a:latin typeface="Titillium Web"/>
              </a:rPr>
              <a:t>viene</a:t>
            </a:r>
            <a:r>
              <a:rPr lang="en-US" sz="2602" spc="208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"/>
              </a:rPr>
              <a:t>informato</a:t>
            </a:r>
            <a:r>
              <a:rPr lang="en-US" sz="2602" spc="208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"/>
              </a:rPr>
              <a:t>della</a:t>
            </a:r>
            <a:r>
              <a:rPr lang="en-US" sz="2602" spc="208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"/>
              </a:rPr>
              <a:t>presenza</a:t>
            </a:r>
            <a:r>
              <a:rPr lang="en-US" sz="2602" spc="208" dirty="0">
                <a:solidFill>
                  <a:srgbClr val="F4F6FC"/>
                </a:solidFill>
                <a:latin typeface="Titillium Web"/>
              </a:rPr>
              <a:t>/</a:t>
            </a:r>
            <a:r>
              <a:rPr lang="en-US" sz="2602" spc="208" dirty="0" err="1">
                <a:solidFill>
                  <a:srgbClr val="F4F6FC"/>
                </a:solidFill>
                <a:latin typeface="Titillium Web"/>
              </a:rPr>
              <a:t>assenza</a:t>
            </a:r>
            <a:r>
              <a:rPr lang="en-US" sz="2602" spc="208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602" spc="208" dirty="0" err="1">
                <a:solidFill>
                  <a:srgbClr val="F4F6FC"/>
                </a:solidFill>
                <a:latin typeface="Titillium Web"/>
              </a:rPr>
              <a:t>trattenute</a:t>
            </a:r>
            <a:r>
              <a:rPr lang="en-US" sz="2602" spc="208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"/>
              </a:rPr>
              <a:t>sindacali</a:t>
            </a:r>
            <a:r>
              <a:rPr lang="en-US" sz="2602" spc="208" dirty="0">
                <a:solidFill>
                  <a:srgbClr val="F4F6FC"/>
                </a:solidFill>
                <a:latin typeface="Titillium Web"/>
              </a:rPr>
              <a:t>.</a:t>
            </a:r>
          </a:p>
          <a:p>
            <a:pPr algn="just">
              <a:lnSpc>
                <a:spcPts val="3382"/>
              </a:lnSpc>
            </a:pPr>
            <a:endParaRPr lang="en-US" sz="2602" spc="208" dirty="0">
              <a:solidFill>
                <a:srgbClr val="F4F6FC"/>
              </a:solidFill>
              <a:latin typeface="Titillium Web"/>
            </a:endParaRPr>
          </a:p>
          <a:p>
            <a:pPr algn="just">
              <a:lnSpc>
                <a:spcPts val="3382"/>
              </a:lnSpc>
            </a:pPr>
            <a:r>
              <a:rPr lang="en-US" sz="2602" spc="208" dirty="0">
                <a:solidFill>
                  <a:srgbClr val="F4F6FC"/>
                </a:solidFill>
                <a:latin typeface="Titillium Web"/>
              </a:rPr>
              <a:t>In </a:t>
            </a:r>
            <a:r>
              <a:rPr lang="en-US" sz="2602" spc="208" dirty="0" err="1">
                <a:solidFill>
                  <a:srgbClr val="F4F6FC"/>
                </a:solidFill>
                <a:latin typeface="Titillium Web"/>
              </a:rPr>
              <a:t>caso</a:t>
            </a:r>
            <a:r>
              <a:rPr lang="en-US" sz="2602" spc="208" dirty="0">
                <a:solidFill>
                  <a:srgbClr val="F4F6FC"/>
                </a:solidFill>
                <a:latin typeface="Titillium Web"/>
              </a:rPr>
              <a:t> vi </a:t>
            </a:r>
            <a:r>
              <a:rPr lang="en-US" sz="2602" spc="208" dirty="0" err="1">
                <a:solidFill>
                  <a:srgbClr val="F4F6FC"/>
                </a:solidFill>
                <a:latin typeface="Titillium Web"/>
              </a:rPr>
              <a:t>siano</a:t>
            </a:r>
            <a:r>
              <a:rPr lang="en-US" sz="2602" spc="208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"/>
              </a:rPr>
              <a:t>trattenute</a:t>
            </a:r>
            <a:r>
              <a:rPr lang="en-US" sz="2602" spc="208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"/>
              </a:rPr>
              <a:t>sindacali</a:t>
            </a:r>
            <a:r>
              <a:rPr lang="en-US" sz="2602" spc="208" dirty="0">
                <a:solidFill>
                  <a:srgbClr val="F4F6FC"/>
                </a:solidFill>
                <a:latin typeface="Titillium Web"/>
              </a:rPr>
              <a:t> applicate </a:t>
            </a:r>
            <a:r>
              <a:rPr lang="en-US" sz="2602" spc="208" dirty="0" err="1">
                <a:solidFill>
                  <a:srgbClr val="F4F6FC"/>
                </a:solidFill>
                <a:latin typeface="Titillium Web"/>
              </a:rPr>
              <a:t>sulla</a:t>
            </a:r>
            <a:r>
              <a:rPr lang="en-US" sz="2602" spc="208" dirty="0">
                <a:solidFill>
                  <a:srgbClr val="F4F6FC"/>
                </a:solidFill>
                <a:latin typeface="Titillium Web"/>
              </a:rPr>
              <a:t> pensione, </a:t>
            </a:r>
            <a:r>
              <a:rPr lang="en-US" sz="2602" spc="208" dirty="0" err="1">
                <a:solidFill>
                  <a:srgbClr val="F4F6FC"/>
                </a:solidFill>
                <a:latin typeface="Titillium Web"/>
              </a:rPr>
              <a:t>può</a:t>
            </a:r>
            <a:r>
              <a:rPr lang="en-US" sz="2602" spc="208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"/>
              </a:rPr>
              <a:t>procedere</a:t>
            </a:r>
            <a:r>
              <a:rPr lang="en-US" sz="2602" spc="208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"/>
              </a:rPr>
              <a:t>autonomamente</a:t>
            </a:r>
            <a:r>
              <a:rPr lang="en-US" sz="2602" spc="208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"/>
              </a:rPr>
              <a:t>alla</a:t>
            </a:r>
            <a:r>
              <a:rPr lang="en-US" sz="2602" spc="208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"/>
              </a:rPr>
              <a:t>revoca</a:t>
            </a:r>
            <a:r>
              <a:rPr lang="en-US" sz="2602" spc="208" dirty="0">
                <a:solidFill>
                  <a:srgbClr val="F4F6FC"/>
                </a:solidFill>
                <a:latin typeface="Titillium Web"/>
              </a:rPr>
              <a:t>.</a:t>
            </a:r>
          </a:p>
          <a:p>
            <a:pPr algn="just">
              <a:lnSpc>
                <a:spcPts val="3382"/>
              </a:lnSpc>
            </a:pPr>
            <a:r>
              <a:rPr lang="en-US" sz="2602" spc="208" dirty="0">
                <a:solidFill>
                  <a:srgbClr val="F4F6FC"/>
                </a:solidFill>
                <a:latin typeface="Titillium Web Semi-Bold"/>
              </a:rPr>
              <a:t>La </a:t>
            </a:r>
            <a:r>
              <a:rPr lang="en-US" sz="2602" spc="208" dirty="0" err="1">
                <a:solidFill>
                  <a:srgbClr val="F4F6FC"/>
                </a:solidFill>
                <a:latin typeface="Titillium Web Semi-Bold"/>
              </a:rPr>
              <a:t>comunicazione</a:t>
            </a:r>
            <a:r>
              <a:rPr lang="en-US" sz="2602" spc="208" dirty="0">
                <a:solidFill>
                  <a:srgbClr val="F4F6FC"/>
                </a:solidFill>
                <a:latin typeface="Titillium Web Semi-Bold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 Semi-Bold"/>
              </a:rPr>
              <a:t>diretta</a:t>
            </a:r>
            <a:r>
              <a:rPr lang="en-US" sz="2602" spc="208" dirty="0">
                <a:solidFill>
                  <a:srgbClr val="F4F6FC"/>
                </a:solidFill>
                <a:latin typeface="Titillium Web Semi-Bold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 Semi-Bold"/>
              </a:rPr>
              <a:t>della</a:t>
            </a:r>
            <a:r>
              <a:rPr lang="en-US" sz="2602" spc="208" dirty="0">
                <a:solidFill>
                  <a:srgbClr val="F4F6FC"/>
                </a:solidFill>
                <a:latin typeface="Titillium Web Semi-Bold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 Semi-Bold"/>
              </a:rPr>
              <a:t>revoca</a:t>
            </a:r>
            <a:r>
              <a:rPr lang="en-US" sz="2602" spc="208" dirty="0">
                <a:solidFill>
                  <a:srgbClr val="F4F6FC"/>
                </a:solidFill>
                <a:latin typeface="Titillium Web Semi-Bold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 Semi-Bold"/>
              </a:rPr>
              <a:t>può</a:t>
            </a:r>
            <a:r>
              <a:rPr lang="en-US" sz="2602" spc="208" dirty="0">
                <a:solidFill>
                  <a:srgbClr val="F4F6FC"/>
                </a:solidFill>
                <a:latin typeface="Titillium Web Semi-Bold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 Semi-Bold"/>
              </a:rPr>
              <a:t>essere</a:t>
            </a:r>
            <a:r>
              <a:rPr lang="en-US" sz="2602" spc="208" dirty="0">
                <a:solidFill>
                  <a:srgbClr val="F4F6FC"/>
                </a:solidFill>
                <a:latin typeface="Titillium Web Semi-Bold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 Semi-Bold"/>
              </a:rPr>
              <a:t>effettuata</a:t>
            </a:r>
            <a:r>
              <a:rPr lang="en-US" sz="2602" spc="208" dirty="0">
                <a:solidFill>
                  <a:srgbClr val="F4F6FC"/>
                </a:solidFill>
                <a:latin typeface="Titillium Web Semi-Bold"/>
              </a:rPr>
              <a:t> dal </a:t>
            </a:r>
            <a:r>
              <a:rPr lang="en-US" sz="2602" spc="208" dirty="0" err="1">
                <a:solidFill>
                  <a:srgbClr val="F4F6FC"/>
                </a:solidFill>
                <a:latin typeface="Titillium Web Semi-Bold"/>
              </a:rPr>
              <a:t>pensionato</a:t>
            </a:r>
            <a:r>
              <a:rPr lang="en-US" sz="2602" spc="208" dirty="0">
                <a:solidFill>
                  <a:srgbClr val="F4F6FC"/>
                </a:solidFill>
                <a:latin typeface="Titillium Web Semi-Bold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 Semi-Bold"/>
              </a:rPr>
              <a:t>tramite</a:t>
            </a:r>
            <a:r>
              <a:rPr lang="en-US" sz="2602" spc="208" dirty="0">
                <a:solidFill>
                  <a:srgbClr val="F4F6FC"/>
                </a:solidFill>
                <a:latin typeface="Titillium Web Semi-Bold"/>
              </a:rPr>
              <a:t> </a:t>
            </a:r>
            <a:r>
              <a:rPr lang="en-US" sz="2602" spc="208" dirty="0">
                <a:solidFill>
                  <a:srgbClr val="F4F6FC"/>
                </a:solidFill>
                <a:latin typeface="Titillium Web Light"/>
              </a:rPr>
              <a:t>il </a:t>
            </a:r>
            <a:r>
              <a:rPr lang="en-US" sz="2602" spc="208" dirty="0" err="1">
                <a:solidFill>
                  <a:srgbClr val="F4F6FC"/>
                </a:solidFill>
                <a:latin typeface="Titillium Web Light"/>
              </a:rPr>
              <a:t>servizio</a:t>
            </a:r>
            <a:r>
              <a:rPr lang="en-US" sz="2602" spc="208" dirty="0">
                <a:solidFill>
                  <a:srgbClr val="F4F6FC"/>
                </a:solidFill>
                <a:latin typeface="Titillium Web Light"/>
              </a:rPr>
              <a:t> on-line con </a:t>
            </a:r>
            <a:r>
              <a:rPr lang="en-US" sz="2602" spc="208" dirty="0" err="1">
                <a:solidFill>
                  <a:srgbClr val="F4F6FC"/>
                </a:solidFill>
                <a:latin typeface="Titillium Web Light"/>
              </a:rPr>
              <a:t>l’apposito</a:t>
            </a:r>
            <a:r>
              <a:rPr lang="en-US" sz="2602" spc="208" dirty="0">
                <a:solidFill>
                  <a:srgbClr val="F4F6FC"/>
                </a:solidFill>
                <a:latin typeface="Titillium Web Light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 Light"/>
              </a:rPr>
              <a:t>servizio</a:t>
            </a:r>
            <a:r>
              <a:rPr lang="en-US" sz="2602" spc="208" dirty="0">
                <a:solidFill>
                  <a:srgbClr val="F4F6FC"/>
                </a:solidFill>
                <a:latin typeface="Titillium Web Light"/>
              </a:rPr>
              <a:t> “</a:t>
            </a:r>
            <a:r>
              <a:rPr lang="en-US" sz="2602" spc="208" dirty="0" err="1">
                <a:solidFill>
                  <a:srgbClr val="F4F6FC"/>
                </a:solidFill>
                <a:latin typeface="Titillium Web Light"/>
              </a:rPr>
              <a:t>Gestione</a:t>
            </a:r>
            <a:r>
              <a:rPr lang="en-US" sz="2602" spc="208" dirty="0">
                <a:solidFill>
                  <a:srgbClr val="F4F6FC"/>
                </a:solidFill>
                <a:latin typeface="Titillium Web Light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 Light"/>
              </a:rPr>
              <a:t>deleghe</a:t>
            </a:r>
            <a:r>
              <a:rPr lang="en-US" sz="2602" spc="208" dirty="0">
                <a:solidFill>
                  <a:srgbClr val="F4F6FC"/>
                </a:solidFill>
                <a:latin typeface="Titillium Web Light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 Light"/>
              </a:rPr>
              <a:t>sindacali</a:t>
            </a:r>
            <a:r>
              <a:rPr lang="en-US" sz="2602" spc="208" dirty="0">
                <a:solidFill>
                  <a:srgbClr val="F4F6FC"/>
                </a:solidFill>
                <a:latin typeface="Titillium Web Light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 Light"/>
              </a:rPr>
              <a:t>su</a:t>
            </a:r>
            <a:r>
              <a:rPr lang="en-US" sz="2602" spc="208" dirty="0">
                <a:solidFill>
                  <a:srgbClr val="F4F6FC"/>
                </a:solidFill>
                <a:latin typeface="Titillium Web Light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 Light"/>
              </a:rPr>
              <a:t>trattamenti</a:t>
            </a:r>
            <a:r>
              <a:rPr lang="en-US" sz="2602" spc="208" dirty="0">
                <a:solidFill>
                  <a:srgbClr val="F4F6FC"/>
                </a:solidFill>
                <a:latin typeface="Titillium Web Light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 Light"/>
              </a:rPr>
              <a:t>pensionistici</a:t>
            </a:r>
            <a:r>
              <a:rPr lang="en-US" sz="2602" spc="208" dirty="0">
                <a:solidFill>
                  <a:srgbClr val="F4F6FC"/>
                </a:solidFill>
                <a:latin typeface="Titillium Web Light"/>
              </a:rPr>
              <a:t>”, </a:t>
            </a:r>
            <a:r>
              <a:rPr lang="en-US" sz="2602" spc="208" dirty="0" err="1">
                <a:solidFill>
                  <a:srgbClr val="F4F6FC"/>
                </a:solidFill>
                <a:latin typeface="Titillium Web Light"/>
              </a:rPr>
              <a:t>cliccando</a:t>
            </a:r>
            <a:r>
              <a:rPr lang="en-US" sz="2602" spc="208" dirty="0">
                <a:solidFill>
                  <a:srgbClr val="F4F6FC"/>
                </a:solidFill>
                <a:latin typeface="Titillium Web Light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 Light"/>
              </a:rPr>
              <a:t>su</a:t>
            </a:r>
            <a:r>
              <a:rPr lang="en-US" sz="2602" spc="208" dirty="0">
                <a:solidFill>
                  <a:srgbClr val="F4F6FC"/>
                </a:solidFill>
                <a:latin typeface="Titillium Web Light"/>
              </a:rPr>
              <a:t> “</a:t>
            </a:r>
            <a:r>
              <a:rPr lang="en-US" sz="2602" spc="208" dirty="0" err="1">
                <a:solidFill>
                  <a:srgbClr val="F4F6FC"/>
                </a:solidFill>
                <a:latin typeface="Titillium Web Light"/>
              </a:rPr>
              <a:t>Revoca</a:t>
            </a:r>
            <a:r>
              <a:rPr lang="en-US" sz="2602" spc="208" dirty="0">
                <a:solidFill>
                  <a:srgbClr val="F4F6FC"/>
                </a:solidFill>
                <a:latin typeface="Titillium Web Light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 Light"/>
              </a:rPr>
              <a:t>Delega</a:t>
            </a:r>
            <a:r>
              <a:rPr lang="en-US" sz="2602" spc="208" dirty="0">
                <a:solidFill>
                  <a:srgbClr val="F4F6FC"/>
                </a:solidFill>
                <a:latin typeface="Titillium Web Light"/>
              </a:rPr>
              <a:t> </a:t>
            </a:r>
            <a:r>
              <a:rPr lang="en-US" sz="2602" spc="208" dirty="0" err="1">
                <a:solidFill>
                  <a:srgbClr val="F4F6FC"/>
                </a:solidFill>
                <a:latin typeface="Titillium Web Light"/>
              </a:rPr>
              <a:t>esistente</a:t>
            </a:r>
            <a:r>
              <a:rPr lang="en-US" sz="2602" spc="208" dirty="0">
                <a:solidFill>
                  <a:srgbClr val="F4F6FC"/>
                </a:solidFill>
                <a:latin typeface="Titillium Web Light"/>
              </a:rPr>
              <a:t>” </a:t>
            </a:r>
            <a:r>
              <a:rPr lang="en-US" sz="2602" spc="208" dirty="0" err="1">
                <a:solidFill>
                  <a:srgbClr val="F4F6FC"/>
                </a:solidFill>
                <a:latin typeface="Titillium Web Light"/>
              </a:rPr>
              <a:t>laddove</a:t>
            </a:r>
            <a:r>
              <a:rPr lang="en-US" sz="2602" spc="208" dirty="0">
                <a:solidFill>
                  <a:srgbClr val="F4F6FC"/>
                </a:solidFill>
                <a:latin typeface="Titillium Web Light"/>
              </a:rPr>
              <a:t> ne </a:t>
            </a:r>
            <a:r>
              <a:rPr lang="en-US" sz="2602" spc="208" dirty="0" err="1">
                <a:solidFill>
                  <a:srgbClr val="F4F6FC"/>
                </a:solidFill>
                <a:latin typeface="Titillium Web Light"/>
              </a:rPr>
              <a:t>risultassero</a:t>
            </a:r>
            <a:r>
              <a:rPr lang="en-US" sz="2602" spc="208" dirty="0">
                <a:solidFill>
                  <a:srgbClr val="F4F6FC"/>
                </a:solidFill>
                <a:latin typeface="Titillium Web Light"/>
              </a:rPr>
              <a:t> di </a:t>
            </a:r>
            <a:r>
              <a:rPr lang="en-US" sz="2602" spc="208" dirty="0" err="1">
                <a:solidFill>
                  <a:srgbClr val="F4F6FC"/>
                </a:solidFill>
                <a:latin typeface="Titillium Web Light"/>
              </a:rPr>
              <a:t>attive</a:t>
            </a:r>
            <a:r>
              <a:rPr lang="en-US" sz="2602" spc="208" dirty="0">
                <a:solidFill>
                  <a:srgbClr val="F4F6FC"/>
                </a:solidFill>
                <a:latin typeface="Titillium Web Light"/>
              </a:rPr>
              <a:t>.</a:t>
            </a:r>
          </a:p>
          <a:p>
            <a:pPr algn="just">
              <a:lnSpc>
                <a:spcPts val="3382"/>
              </a:lnSpc>
            </a:pPr>
            <a:endParaRPr lang="en-US" sz="2602" spc="208" dirty="0">
              <a:solidFill>
                <a:srgbClr val="F4F6FC"/>
              </a:solidFill>
              <a:latin typeface="Titillium Web Light"/>
            </a:endParaRPr>
          </a:p>
          <a:p>
            <a:pPr>
              <a:lnSpc>
                <a:spcPts val="3382"/>
              </a:lnSpc>
              <a:spcBef>
                <a:spcPct val="0"/>
              </a:spcBef>
            </a:pPr>
            <a:endParaRPr lang="en-US" sz="2602" spc="208" dirty="0">
              <a:solidFill>
                <a:srgbClr val="F4F6FC"/>
              </a:solidFill>
              <a:latin typeface="Titillium Web Light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359448" y="8820910"/>
            <a:ext cx="6345973" cy="1044100"/>
            <a:chOff x="0" y="0"/>
            <a:chExt cx="1671367" cy="2749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71367" cy="274989"/>
            </a:xfrm>
            <a:custGeom>
              <a:avLst/>
              <a:gdLst/>
              <a:ahLst/>
              <a:cxnLst/>
              <a:rect l="l" t="t" r="r" b="b"/>
              <a:pathLst>
                <a:path w="1671367" h="274989">
                  <a:moveTo>
                    <a:pt x="26839" y="0"/>
                  </a:moveTo>
                  <a:lnTo>
                    <a:pt x="1644528" y="0"/>
                  </a:lnTo>
                  <a:cubicBezTo>
                    <a:pt x="1651646" y="0"/>
                    <a:pt x="1658473" y="2828"/>
                    <a:pt x="1663506" y="7861"/>
                  </a:cubicBezTo>
                  <a:cubicBezTo>
                    <a:pt x="1668540" y="12894"/>
                    <a:pt x="1671367" y="19721"/>
                    <a:pt x="1671367" y="26839"/>
                  </a:cubicBezTo>
                  <a:lnTo>
                    <a:pt x="1671367" y="248150"/>
                  </a:lnTo>
                  <a:cubicBezTo>
                    <a:pt x="1671367" y="255268"/>
                    <a:pt x="1668540" y="262095"/>
                    <a:pt x="1663506" y="267128"/>
                  </a:cubicBezTo>
                  <a:cubicBezTo>
                    <a:pt x="1658473" y="272162"/>
                    <a:pt x="1651646" y="274989"/>
                    <a:pt x="1644528" y="274989"/>
                  </a:cubicBezTo>
                  <a:lnTo>
                    <a:pt x="26839" y="274989"/>
                  </a:lnTo>
                  <a:cubicBezTo>
                    <a:pt x="19721" y="274989"/>
                    <a:pt x="12894" y="272162"/>
                    <a:pt x="7861" y="267128"/>
                  </a:cubicBezTo>
                  <a:cubicBezTo>
                    <a:pt x="2828" y="262095"/>
                    <a:pt x="0" y="255268"/>
                    <a:pt x="0" y="248150"/>
                  </a:cubicBezTo>
                  <a:lnTo>
                    <a:pt x="0" y="26839"/>
                  </a:lnTo>
                  <a:cubicBezTo>
                    <a:pt x="0" y="19721"/>
                    <a:pt x="2828" y="12894"/>
                    <a:pt x="7861" y="7861"/>
                  </a:cubicBezTo>
                  <a:cubicBezTo>
                    <a:pt x="12894" y="2828"/>
                    <a:pt x="19721" y="0"/>
                    <a:pt x="26839" y="0"/>
                  </a:cubicBezTo>
                  <a:close/>
                </a:path>
              </a:pathLst>
            </a:custGeom>
            <a:solidFill>
              <a:srgbClr val="7BA9E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671367" cy="303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976273" y="8934449"/>
            <a:ext cx="7112322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66"/>
              </a:lnSpc>
              <a:spcBef>
                <a:spcPct val="0"/>
              </a:spcBef>
            </a:pPr>
            <a:r>
              <a:rPr lang="en-US" sz="2721" u="sng" dirty="0">
                <a:solidFill>
                  <a:schemeClr val="bg1"/>
                </a:solidFill>
                <a:latin typeface="Titillium Web Bold"/>
                <a:hlinkClick r:id="rId2" tooltip="https://www.inps.it/it/it/dettaglio-scheda.schede-servizio-strumento.schede-servizi.deleghe-sindacali-trattamenti-pensionistici.deleghe-sindacali---trattamenti-pensionistici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DELEGHE SINDACALI - TRATTAMENTI PENSIONISTIC</a:t>
            </a:r>
            <a:r>
              <a:rPr lang="en-US" sz="2721" u="sng" dirty="0">
                <a:solidFill>
                  <a:schemeClr val="bg1"/>
                </a:solidFill>
                <a:latin typeface="Titillium Web Bold"/>
              </a:rPr>
              <a:t>I</a:t>
            </a:r>
          </a:p>
        </p:txBody>
      </p:sp>
      <p:sp>
        <p:nvSpPr>
          <p:cNvPr id="11" name="Freeform 11"/>
          <p:cNvSpPr/>
          <p:nvPr/>
        </p:nvSpPr>
        <p:spPr>
          <a:xfrm>
            <a:off x="10608786" y="8778355"/>
            <a:ext cx="734974" cy="1086656"/>
          </a:xfrm>
          <a:custGeom>
            <a:avLst/>
            <a:gdLst/>
            <a:ahLst/>
            <a:cxnLst/>
            <a:rect l="l" t="t" r="r" b="b"/>
            <a:pathLst>
              <a:path w="734974" h="1086656">
                <a:moveTo>
                  <a:pt x="0" y="0"/>
                </a:moveTo>
                <a:lnTo>
                  <a:pt x="734975" y="0"/>
                </a:lnTo>
                <a:lnTo>
                  <a:pt x="734975" y="1086655"/>
                </a:lnTo>
                <a:lnTo>
                  <a:pt x="0" y="10866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525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45959" y="0"/>
            <a:ext cx="10433972" cy="11168759"/>
            <a:chOff x="0" y="0"/>
            <a:chExt cx="2748042" cy="2941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8042" cy="2941566"/>
            </a:xfrm>
            <a:custGeom>
              <a:avLst/>
              <a:gdLst/>
              <a:ahLst/>
              <a:cxnLst/>
              <a:rect l="l" t="t" r="r" b="b"/>
              <a:pathLst>
                <a:path w="2748042" h="2941566">
                  <a:moveTo>
                    <a:pt x="0" y="0"/>
                  </a:moveTo>
                  <a:lnTo>
                    <a:pt x="2748042" y="0"/>
                  </a:lnTo>
                  <a:lnTo>
                    <a:pt x="2748042" y="2941566"/>
                  </a:lnTo>
                  <a:lnTo>
                    <a:pt x="0" y="2941566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48042" cy="2970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204179"/>
            <a:ext cx="7063734" cy="595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381"/>
              </a:lnSpc>
              <a:spcBef>
                <a:spcPct val="0"/>
              </a:spcBef>
            </a:pPr>
            <a:r>
              <a:rPr lang="en-US" sz="7817" dirty="0" err="1">
                <a:solidFill>
                  <a:srgbClr val="F4F6FC"/>
                </a:solidFill>
                <a:latin typeface="Titillium Web Bold"/>
              </a:rPr>
              <a:t>Simulazione</a:t>
            </a:r>
            <a:r>
              <a:rPr lang="en-US" sz="7817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7817" dirty="0" err="1">
                <a:solidFill>
                  <a:srgbClr val="F4F6FC"/>
                </a:solidFill>
                <a:latin typeface="Titillium Web Bold"/>
              </a:rPr>
              <a:t>richieste</a:t>
            </a:r>
            <a:r>
              <a:rPr lang="en-US" sz="7817" dirty="0">
                <a:solidFill>
                  <a:srgbClr val="F4F6FC"/>
                </a:solidFill>
                <a:latin typeface="Titillium Web Bold"/>
              </a:rPr>
              <a:t> di </a:t>
            </a:r>
            <a:r>
              <a:rPr lang="en-US" sz="7817" dirty="0" err="1">
                <a:solidFill>
                  <a:srgbClr val="F4F6FC"/>
                </a:solidFill>
                <a:latin typeface="Titillium Web Bold"/>
              </a:rPr>
              <a:t>piccoli</a:t>
            </a:r>
            <a:r>
              <a:rPr lang="en-US" sz="7817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7817" dirty="0" err="1">
                <a:solidFill>
                  <a:srgbClr val="F4F6FC"/>
                </a:solidFill>
                <a:latin typeface="Titillium Web Bold"/>
              </a:rPr>
              <a:t>prestiti</a:t>
            </a:r>
            <a:r>
              <a:rPr lang="en-US" sz="7817" dirty="0">
                <a:solidFill>
                  <a:srgbClr val="F4F6FC"/>
                </a:solidFill>
                <a:latin typeface="Titillium Web Bold"/>
              </a:rPr>
              <a:t> e </a:t>
            </a:r>
            <a:r>
              <a:rPr lang="en-US" sz="7817" dirty="0" err="1">
                <a:solidFill>
                  <a:srgbClr val="F4F6FC"/>
                </a:solidFill>
                <a:latin typeface="Titillium Web Bold"/>
              </a:rPr>
              <a:t>prestiti</a:t>
            </a:r>
            <a:r>
              <a:rPr lang="en-US" sz="7817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7817" dirty="0" err="1">
                <a:solidFill>
                  <a:srgbClr val="F4F6FC"/>
                </a:solidFill>
                <a:latin typeface="Titillium Web Bold"/>
              </a:rPr>
              <a:t>pluriennali</a:t>
            </a:r>
            <a:endParaRPr lang="en-US" sz="7817" dirty="0">
              <a:solidFill>
                <a:srgbClr val="F4F6FC"/>
              </a:solidFill>
              <a:latin typeface="Titillium Web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0" y="2293649"/>
            <a:ext cx="8748557" cy="6514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33"/>
              </a:lnSpc>
            </a:pP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Gli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iscritti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alla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Gestione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Unitaria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delle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prestazioni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creditizie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e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sociali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possono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simulare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online:</a:t>
            </a:r>
          </a:p>
          <a:p>
            <a:pPr marL="497552" lvl="1" indent="-248776" algn="just">
              <a:lnSpc>
                <a:spcPts val="3433"/>
              </a:lnSpc>
              <a:buFont typeface="Arial"/>
              <a:buChar char="•"/>
            </a:pP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un piccolo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prestito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;</a:t>
            </a:r>
          </a:p>
          <a:p>
            <a:pPr marL="497552" lvl="1" indent="-248776" algn="just">
              <a:lnSpc>
                <a:spcPts val="3433"/>
              </a:lnSpc>
              <a:buFont typeface="Arial"/>
              <a:buChar char="•"/>
            </a:pP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un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prestito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pluriennale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.</a:t>
            </a:r>
          </a:p>
          <a:p>
            <a:pPr algn="just">
              <a:lnSpc>
                <a:spcPts val="3433"/>
              </a:lnSpc>
            </a:pP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Il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servizio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è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dedicato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al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cittadino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iscritto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alla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Gestione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Unitaria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delle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prestazioni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creditizie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e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sociali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,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istituita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presso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l’INPS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.</a:t>
            </a:r>
          </a:p>
          <a:p>
            <a:pPr algn="just">
              <a:lnSpc>
                <a:spcPts val="3433"/>
              </a:lnSpc>
            </a:pP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Il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servizio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consente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visualizzare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per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ciascuna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tipologia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prestito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e in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relazione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alla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durata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:</a:t>
            </a:r>
          </a:p>
          <a:p>
            <a:pPr marL="497552" lvl="1" indent="-248776" algn="just">
              <a:lnSpc>
                <a:spcPts val="3433"/>
              </a:lnSpc>
              <a:buFont typeface="Arial"/>
              <a:buChar char="•"/>
            </a:pP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l'importo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minimo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e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massimo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ottenibile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;</a:t>
            </a:r>
          </a:p>
          <a:p>
            <a:pPr marL="497552" lvl="1" indent="-248776" algn="just">
              <a:lnSpc>
                <a:spcPts val="3433"/>
              </a:lnSpc>
              <a:buFont typeface="Arial"/>
              <a:buChar char="•"/>
            </a:pP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l’importo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ottenibile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impostando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una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rata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ideale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da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pagare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mensilmente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;</a:t>
            </a:r>
          </a:p>
          <a:p>
            <a:pPr marL="497552" lvl="1" indent="-248776" algn="just">
              <a:lnSpc>
                <a:spcPts val="3433"/>
              </a:lnSpc>
              <a:buFont typeface="Arial"/>
              <a:buChar char="•"/>
            </a:pP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un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preciso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importo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da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ottenere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.</a:t>
            </a:r>
          </a:p>
          <a:p>
            <a:pPr algn="just">
              <a:lnSpc>
                <a:spcPts val="3433"/>
              </a:lnSpc>
            </a:pPr>
            <a:endParaRPr lang="en-US" sz="2304" spc="184" dirty="0">
              <a:solidFill>
                <a:srgbClr val="F4F6FC"/>
              </a:solidFill>
              <a:latin typeface="Titillium Web"/>
            </a:endParaRPr>
          </a:p>
          <a:p>
            <a:pPr algn="just">
              <a:lnSpc>
                <a:spcPts val="3433"/>
              </a:lnSpc>
            </a:pP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Il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risultato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della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simulazione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non è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vincolante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 per </a:t>
            </a:r>
            <a:r>
              <a:rPr lang="en-US" sz="2304" spc="184" dirty="0" err="1">
                <a:solidFill>
                  <a:srgbClr val="F4F6FC"/>
                </a:solidFill>
                <a:latin typeface="Titillium Web"/>
              </a:rPr>
              <a:t>l’INPS</a:t>
            </a:r>
            <a:r>
              <a:rPr lang="en-US" sz="2304" spc="184" dirty="0">
                <a:solidFill>
                  <a:srgbClr val="F4F6FC"/>
                </a:solidFill>
                <a:latin typeface="Titillium Web"/>
              </a:rPr>
              <a:t>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340460" y="8983900"/>
            <a:ext cx="5719839" cy="1044100"/>
            <a:chOff x="0" y="0"/>
            <a:chExt cx="1506460" cy="2749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06460" cy="274989"/>
            </a:xfrm>
            <a:custGeom>
              <a:avLst/>
              <a:gdLst/>
              <a:ahLst/>
              <a:cxnLst/>
              <a:rect l="l" t="t" r="r" b="b"/>
              <a:pathLst>
                <a:path w="1506460" h="274989">
                  <a:moveTo>
                    <a:pt x="29777" y="0"/>
                  </a:moveTo>
                  <a:lnTo>
                    <a:pt x="1476682" y="0"/>
                  </a:lnTo>
                  <a:cubicBezTo>
                    <a:pt x="1484580" y="0"/>
                    <a:pt x="1492154" y="3137"/>
                    <a:pt x="1497738" y="8722"/>
                  </a:cubicBezTo>
                  <a:cubicBezTo>
                    <a:pt x="1503322" y="14306"/>
                    <a:pt x="1506460" y="21880"/>
                    <a:pt x="1506460" y="29777"/>
                  </a:cubicBezTo>
                  <a:lnTo>
                    <a:pt x="1506460" y="245212"/>
                  </a:lnTo>
                  <a:cubicBezTo>
                    <a:pt x="1506460" y="253109"/>
                    <a:pt x="1503322" y="260683"/>
                    <a:pt x="1497738" y="266268"/>
                  </a:cubicBezTo>
                  <a:cubicBezTo>
                    <a:pt x="1492154" y="271852"/>
                    <a:pt x="1484580" y="274989"/>
                    <a:pt x="1476682" y="274989"/>
                  </a:cubicBezTo>
                  <a:lnTo>
                    <a:pt x="29777" y="274989"/>
                  </a:lnTo>
                  <a:cubicBezTo>
                    <a:pt x="21880" y="274989"/>
                    <a:pt x="14306" y="271852"/>
                    <a:pt x="8722" y="266268"/>
                  </a:cubicBezTo>
                  <a:cubicBezTo>
                    <a:pt x="3137" y="260683"/>
                    <a:pt x="0" y="253109"/>
                    <a:pt x="0" y="245212"/>
                  </a:cubicBezTo>
                  <a:lnTo>
                    <a:pt x="0" y="29777"/>
                  </a:lnTo>
                  <a:cubicBezTo>
                    <a:pt x="0" y="21880"/>
                    <a:pt x="3137" y="14306"/>
                    <a:pt x="8722" y="8722"/>
                  </a:cubicBezTo>
                  <a:cubicBezTo>
                    <a:pt x="14306" y="3137"/>
                    <a:pt x="21880" y="0"/>
                    <a:pt x="29777" y="0"/>
                  </a:cubicBezTo>
                  <a:close/>
                </a:path>
              </a:pathLst>
            </a:custGeom>
            <a:solidFill>
              <a:srgbClr val="7BA9E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506460" cy="303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03253" y="8912770"/>
            <a:ext cx="734974" cy="1086656"/>
          </a:xfrm>
          <a:custGeom>
            <a:avLst/>
            <a:gdLst/>
            <a:ahLst/>
            <a:cxnLst/>
            <a:rect l="l" t="t" r="r" b="b"/>
            <a:pathLst>
              <a:path w="734974" h="1086656">
                <a:moveTo>
                  <a:pt x="0" y="0"/>
                </a:moveTo>
                <a:lnTo>
                  <a:pt x="734974" y="0"/>
                </a:lnTo>
                <a:lnTo>
                  <a:pt x="734974" y="1086655"/>
                </a:lnTo>
                <a:lnTo>
                  <a:pt x="0" y="10866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76AD0B6-96C4-4C64-B6CE-0A02E4602C0E}"/>
              </a:ext>
            </a:extLst>
          </p:cNvPr>
          <p:cNvSpPr txBox="1"/>
          <p:nvPr/>
        </p:nvSpPr>
        <p:spPr>
          <a:xfrm>
            <a:off x="12684244" y="9044285"/>
            <a:ext cx="5578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0" dirty="0">
                <a:solidFill>
                  <a:schemeClr val="bg1"/>
                </a:solidFill>
                <a:effectLst/>
                <a:latin typeface="Titillium Web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SIMULAZIONE PICCOLI PRESTITI O PRESTITI PLURIENNALI GESTIONE UNITARIA DELLE PRESTAZIONI CREDITIZIE E SOCIALI</a:t>
            </a:r>
            <a:endParaRPr lang="it-IT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45959" y="0"/>
            <a:ext cx="10433972" cy="11168759"/>
            <a:chOff x="0" y="0"/>
            <a:chExt cx="2748042" cy="2941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8042" cy="2941566"/>
            </a:xfrm>
            <a:custGeom>
              <a:avLst/>
              <a:gdLst/>
              <a:ahLst/>
              <a:cxnLst/>
              <a:rect l="l" t="t" r="r" b="b"/>
              <a:pathLst>
                <a:path w="2748042" h="2941566">
                  <a:moveTo>
                    <a:pt x="0" y="0"/>
                  </a:moveTo>
                  <a:lnTo>
                    <a:pt x="2748042" y="0"/>
                  </a:lnTo>
                  <a:lnTo>
                    <a:pt x="2748042" y="2941566"/>
                  </a:lnTo>
                  <a:lnTo>
                    <a:pt x="0" y="2941566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48042" cy="2970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317489"/>
            <a:ext cx="6606338" cy="365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F4F6FC"/>
                </a:solidFill>
                <a:latin typeface="Titillium Web Bold"/>
              </a:rPr>
              <a:t>Simulazione calcolo pensionistico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2250814"/>
            <a:ext cx="8635218" cy="6246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37"/>
              </a:lnSpc>
            </a:pP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La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mia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pensione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futura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è il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servizio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che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permette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simulare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quale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sarà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presumibilmente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la pensione al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termine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dell'attività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lavorativa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. Il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calcolo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si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basa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sulla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normativa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in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vigore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e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su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tre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elementi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fondamentali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: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età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,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storia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lavorativa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e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retribuzione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/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reddito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.</a:t>
            </a:r>
          </a:p>
          <a:p>
            <a:pPr algn="just">
              <a:lnSpc>
                <a:spcPts val="3537"/>
              </a:lnSpc>
            </a:pP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Possono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usufruire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del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servizio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:</a:t>
            </a:r>
          </a:p>
          <a:p>
            <a:pPr marL="512621" lvl="1" indent="-256310" algn="just">
              <a:lnSpc>
                <a:spcPts val="3537"/>
              </a:lnSpc>
              <a:buFont typeface="Arial"/>
              <a:buChar char="•"/>
            </a:pP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i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lavoratori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con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contribuzione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versata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al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Fondo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pensioni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lavoratori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dipendenti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;</a:t>
            </a:r>
          </a:p>
          <a:p>
            <a:pPr marL="512621" lvl="1" indent="-256310" algn="just">
              <a:lnSpc>
                <a:spcPts val="3537"/>
              </a:lnSpc>
              <a:buFont typeface="Arial"/>
              <a:buChar char="•"/>
            </a:pP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i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lavoratori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con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contribuzione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versata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alla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Gestione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Separata;</a:t>
            </a:r>
          </a:p>
          <a:p>
            <a:pPr marL="512621" lvl="1" indent="-256310" algn="just">
              <a:lnSpc>
                <a:spcPts val="3537"/>
              </a:lnSpc>
              <a:buFont typeface="Arial"/>
              <a:buChar char="•"/>
            </a:pP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gli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iscritti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alla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Gestione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Dirigenti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aziende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industriali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;</a:t>
            </a:r>
          </a:p>
          <a:p>
            <a:pPr marL="512621" lvl="1" indent="-256310" algn="just">
              <a:lnSpc>
                <a:spcPts val="3537"/>
              </a:lnSpc>
              <a:buFont typeface="Arial"/>
              <a:buChar char="•"/>
            </a:pP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i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lavoratori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con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contribuzione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versata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agli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altri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fondi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e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gestioni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amministrate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374" spc="189" dirty="0" err="1">
                <a:solidFill>
                  <a:srgbClr val="F4F6FC"/>
                </a:solidFill>
                <a:latin typeface="Titillium Web"/>
              </a:rPr>
              <a:t>dall'INPS</a:t>
            </a:r>
            <a:r>
              <a:rPr lang="en-US" sz="2374" spc="189" dirty="0">
                <a:solidFill>
                  <a:srgbClr val="F4F6FC"/>
                </a:solidFill>
                <a:latin typeface="Titillium Web"/>
              </a:rPr>
              <a:t>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1826880" y="8853300"/>
            <a:ext cx="5952337" cy="1044100"/>
            <a:chOff x="0" y="0"/>
            <a:chExt cx="1567694" cy="2749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67694" cy="274989"/>
            </a:xfrm>
            <a:custGeom>
              <a:avLst/>
              <a:gdLst/>
              <a:ahLst/>
              <a:cxnLst/>
              <a:rect l="l" t="t" r="r" b="b"/>
              <a:pathLst>
                <a:path w="1567694" h="274989">
                  <a:moveTo>
                    <a:pt x="28614" y="0"/>
                  </a:moveTo>
                  <a:lnTo>
                    <a:pt x="1539079" y="0"/>
                  </a:lnTo>
                  <a:cubicBezTo>
                    <a:pt x="1554883" y="0"/>
                    <a:pt x="1567694" y="12811"/>
                    <a:pt x="1567694" y="28614"/>
                  </a:cubicBezTo>
                  <a:lnTo>
                    <a:pt x="1567694" y="246375"/>
                  </a:lnTo>
                  <a:cubicBezTo>
                    <a:pt x="1567694" y="262178"/>
                    <a:pt x="1554883" y="274989"/>
                    <a:pt x="1539079" y="274989"/>
                  </a:cubicBezTo>
                  <a:lnTo>
                    <a:pt x="28614" y="274989"/>
                  </a:lnTo>
                  <a:cubicBezTo>
                    <a:pt x="12811" y="274989"/>
                    <a:pt x="0" y="262178"/>
                    <a:pt x="0" y="246375"/>
                  </a:cubicBezTo>
                  <a:lnTo>
                    <a:pt x="0" y="28614"/>
                  </a:lnTo>
                  <a:cubicBezTo>
                    <a:pt x="0" y="12811"/>
                    <a:pt x="12811" y="0"/>
                    <a:pt x="28614" y="0"/>
                  </a:cubicBezTo>
                  <a:close/>
                </a:path>
              </a:pathLst>
            </a:custGeom>
            <a:solidFill>
              <a:srgbClr val="7BA9E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567694" cy="303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051358" y="8906801"/>
            <a:ext cx="7503381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60"/>
              </a:lnSpc>
              <a:spcBef>
                <a:spcPct val="0"/>
              </a:spcBef>
            </a:pPr>
            <a:r>
              <a:rPr lang="en-US" sz="3300" u="sng" dirty="0">
                <a:solidFill>
                  <a:schemeClr val="bg1"/>
                </a:solidFill>
                <a:latin typeface="Titillium Web"/>
                <a:hlinkClick r:id="rId2" tooltip="https://www.inps.it/it/it/dettaglio-scheda.schede-servizio-strumento.schede-strumenti.la-mia-pensione-futura-simulazione-della-propria-pensione-50033.la-mia-pensione-futura-simulazione-della-propria-pension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SIMULAZIONE DELLA PROPRIA PENSIONE</a:t>
            </a:r>
          </a:p>
        </p:txBody>
      </p:sp>
      <p:sp>
        <p:nvSpPr>
          <p:cNvPr id="11" name="Freeform 11"/>
          <p:cNvSpPr/>
          <p:nvPr/>
        </p:nvSpPr>
        <p:spPr>
          <a:xfrm>
            <a:off x="11051358" y="8714972"/>
            <a:ext cx="734974" cy="1086656"/>
          </a:xfrm>
          <a:custGeom>
            <a:avLst/>
            <a:gdLst/>
            <a:ahLst/>
            <a:cxnLst/>
            <a:rect l="l" t="t" r="r" b="b"/>
            <a:pathLst>
              <a:path w="734974" h="1086656">
                <a:moveTo>
                  <a:pt x="0" y="0"/>
                </a:moveTo>
                <a:lnTo>
                  <a:pt x="734975" y="0"/>
                </a:lnTo>
                <a:lnTo>
                  <a:pt x="734975" y="1086656"/>
                </a:lnTo>
                <a:lnTo>
                  <a:pt x="0" y="1086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BB92923-8C1B-F546-E204-215C48A09011}"/>
              </a:ext>
            </a:extLst>
          </p:cNvPr>
          <p:cNvGrpSpPr/>
          <p:nvPr/>
        </p:nvGrpSpPr>
        <p:grpSpPr>
          <a:xfrm>
            <a:off x="14637986" y="678656"/>
            <a:ext cx="2771238" cy="3158826"/>
            <a:chOff x="14637985" y="1162749"/>
            <a:chExt cx="1836362" cy="204239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096FD24-7D06-B94E-B4D3-0EC0740D6107}"/>
                </a:ext>
              </a:extLst>
            </p:cNvPr>
            <p:cNvCxnSpPr>
              <a:cxnSpLocks/>
            </p:cNvCxnSpPr>
            <p:nvPr/>
          </p:nvCxnSpPr>
          <p:spPr>
            <a:xfrm>
              <a:off x="16299702" y="1512421"/>
              <a:ext cx="0" cy="621179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A721486C-C3D4-029C-CDA6-39E9A8BB7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4637985" y="1162749"/>
              <a:ext cx="1836362" cy="2042393"/>
            </a:xfrm>
            <a:prstGeom prst="rect">
              <a:avLst/>
            </a:prstGeom>
          </p:spPr>
        </p:pic>
      </p:grpSp>
      <p:sp>
        <p:nvSpPr>
          <p:cNvPr id="8" name="TextBox 3">
            <a:extLst>
              <a:ext uri="{FF2B5EF4-FFF2-40B4-BE49-F238E27FC236}">
                <a16:creationId xmlns:a16="http://schemas.microsoft.com/office/drawing/2014/main" id="{325B04BF-520B-4FF6-9ADB-496F37718A58}"/>
              </a:ext>
            </a:extLst>
          </p:cNvPr>
          <p:cNvSpPr txBox="1"/>
          <p:nvPr/>
        </p:nvSpPr>
        <p:spPr>
          <a:xfrm>
            <a:off x="1028700" y="5324475"/>
            <a:ext cx="14264206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Servizi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per le </a:t>
            </a: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famiglie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206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41286" y="2385521"/>
            <a:ext cx="6720852" cy="6907563"/>
          </a:xfrm>
          <a:custGeom>
            <a:avLst/>
            <a:gdLst/>
            <a:ahLst/>
            <a:cxnLst/>
            <a:rect l="l" t="t" r="r" b="b"/>
            <a:pathLst>
              <a:path w="7643241" h="8229600">
                <a:moveTo>
                  <a:pt x="0" y="0"/>
                </a:moveTo>
                <a:lnTo>
                  <a:pt x="7643241" y="0"/>
                </a:lnTo>
                <a:lnTo>
                  <a:pt x="764324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304708" y="615656"/>
            <a:ext cx="1578599" cy="1068657"/>
          </a:xfrm>
          <a:custGeom>
            <a:avLst/>
            <a:gdLst/>
            <a:ahLst/>
            <a:cxnLst/>
            <a:rect l="l" t="t" r="r" b="b"/>
            <a:pathLst>
              <a:path w="5134393" h="2994352">
                <a:moveTo>
                  <a:pt x="0" y="0"/>
                </a:moveTo>
                <a:lnTo>
                  <a:pt x="5134393" y="0"/>
                </a:lnTo>
                <a:lnTo>
                  <a:pt x="5134393" y="2994352"/>
                </a:lnTo>
                <a:lnTo>
                  <a:pt x="0" y="29943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211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284580" y="1446199"/>
            <a:ext cx="1686476" cy="2987864"/>
          </a:xfrm>
          <a:custGeom>
            <a:avLst/>
            <a:gdLst/>
            <a:ahLst/>
            <a:cxnLst/>
            <a:rect l="l" t="t" r="r" b="b"/>
            <a:pathLst>
              <a:path w="4262116" h="7285669">
                <a:moveTo>
                  <a:pt x="0" y="0"/>
                </a:moveTo>
                <a:lnTo>
                  <a:pt x="4262116" y="0"/>
                </a:lnTo>
                <a:lnTo>
                  <a:pt x="4262116" y="7285669"/>
                </a:lnTo>
                <a:lnTo>
                  <a:pt x="0" y="72856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960582" y="1091315"/>
            <a:ext cx="5882259" cy="7636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37"/>
              </a:lnSpc>
            </a:pPr>
            <a:r>
              <a:rPr lang="it-IT" sz="2100" dirty="0">
                <a:solidFill>
                  <a:srgbClr val="2F6ECF"/>
                </a:solidFill>
                <a:latin typeface="Titillium Web Bold"/>
              </a:rPr>
              <a:t>I servizi a portata di click per “Basilicata Digitale”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745F2B0-1F7C-4765-BCAB-FDEDC9F23767}"/>
              </a:ext>
            </a:extLst>
          </p:cNvPr>
          <p:cNvSpPr txBox="1"/>
          <p:nvPr/>
        </p:nvSpPr>
        <p:spPr>
          <a:xfrm>
            <a:off x="12444700" y="826820"/>
            <a:ext cx="33375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dirty="0" err="1">
                <a:solidFill>
                  <a:srgbClr val="2F6ECF"/>
                </a:solidFill>
                <a:latin typeface="Titillium Web Bold"/>
              </a:rPr>
              <a:t>DIGITALInps</a:t>
            </a:r>
            <a:r>
              <a:rPr lang="it-IT" sz="3600" dirty="0">
                <a:solidFill>
                  <a:srgbClr val="2F6ECF"/>
                </a:solidFill>
                <a:latin typeface="Titillium Web Bold"/>
              </a:rPr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B4BEDE4-59F3-43CE-8469-E741FDFCDC1D}"/>
              </a:ext>
            </a:extLst>
          </p:cNvPr>
          <p:cNvSpPr txBox="1"/>
          <p:nvPr/>
        </p:nvSpPr>
        <p:spPr>
          <a:xfrm>
            <a:off x="940086" y="826820"/>
            <a:ext cx="401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2F6ECF"/>
                </a:solidFill>
                <a:latin typeface="Titillium Web Bold"/>
              </a:rPr>
              <a:t>PROGRAMMA</a:t>
            </a:r>
            <a:endParaRPr lang="it-IT" sz="3200" dirty="0"/>
          </a:p>
        </p:txBody>
      </p:sp>
      <p:graphicFrame>
        <p:nvGraphicFramePr>
          <p:cNvPr id="4" name="Tabella 8">
            <a:extLst>
              <a:ext uri="{FF2B5EF4-FFF2-40B4-BE49-F238E27FC236}">
                <a16:creationId xmlns:a16="http://schemas.microsoft.com/office/drawing/2014/main" id="{089373C2-F43A-4DD9-B2AA-1CB792202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634884"/>
              </p:ext>
            </p:extLst>
          </p:nvPr>
        </p:nvGraphicFramePr>
        <p:xfrm>
          <a:off x="940086" y="1702307"/>
          <a:ext cx="9313221" cy="795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956">
                  <a:extLst>
                    <a:ext uri="{9D8B030D-6E8A-4147-A177-3AD203B41FA5}">
                      <a16:colId xmlns:a16="http://schemas.microsoft.com/office/drawing/2014/main" val="3017469008"/>
                    </a:ext>
                  </a:extLst>
                </a:gridCol>
                <a:gridCol w="8018265">
                  <a:extLst>
                    <a:ext uri="{9D8B030D-6E8A-4147-A177-3AD203B41FA5}">
                      <a16:colId xmlns:a16="http://schemas.microsoft.com/office/drawing/2014/main" val="2917950360"/>
                    </a:ext>
                  </a:extLst>
                </a:gridCol>
              </a:tblGrid>
              <a:tr h="7543800">
                <a:tc>
                  <a:txBody>
                    <a:bodyPr/>
                    <a:lstStyle/>
                    <a:p>
                      <a:r>
                        <a:rPr lang="it-IT" sz="2700" dirty="0">
                          <a:solidFill>
                            <a:srgbClr val="2F6ECF"/>
                          </a:solidFill>
                          <a:latin typeface="Titillium Web Bold"/>
                        </a:rPr>
                        <a:t> 9:30</a:t>
                      </a:r>
                    </a:p>
                    <a:p>
                      <a:r>
                        <a:rPr lang="it-IT" sz="2700" dirty="0">
                          <a:solidFill>
                            <a:srgbClr val="2F6ECF"/>
                          </a:solidFill>
                          <a:latin typeface="Titillium Web Bold"/>
                        </a:rPr>
                        <a:t> 9:50</a:t>
                      </a:r>
                    </a:p>
                    <a:p>
                      <a:endParaRPr lang="it-IT" sz="2700" dirty="0">
                        <a:solidFill>
                          <a:srgbClr val="2F6ECF"/>
                        </a:solidFill>
                        <a:latin typeface="Titillium Web Bold"/>
                      </a:endParaRPr>
                    </a:p>
                    <a:p>
                      <a:r>
                        <a:rPr lang="it-IT" sz="2700" dirty="0">
                          <a:solidFill>
                            <a:srgbClr val="2F6ECF"/>
                          </a:solidFill>
                          <a:latin typeface="Titillium Web Bold"/>
                        </a:rPr>
                        <a:t>10:15</a:t>
                      </a:r>
                    </a:p>
                    <a:p>
                      <a:endParaRPr lang="it-IT" sz="2700" dirty="0">
                        <a:solidFill>
                          <a:srgbClr val="2F6ECF"/>
                        </a:solidFill>
                        <a:latin typeface="Titillium Web Bold"/>
                      </a:endParaRPr>
                    </a:p>
                    <a:p>
                      <a:endParaRPr lang="it-IT" sz="2700" dirty="0">
                        <a:solidFill>
                          <a:srgbClr val="2F6ECF"/>
                        </a:solidFill>
                        <a:latin typeface="Titillium Web Bold"/>
                      </a:endParaRPr>
                    </a:p>
                    <a:p>
                      <a:endParaRPr lang="it-IT" sz="2700" dirty="0">
                        <a:solidFill>
                          <a:srgbClr val="2F6ECF"/>
                        </a:solidFill>
                        <a:latin typeface="Titillium Web Bold"/>
                      </a:endParaRPr>
                    </a:p>
                    <a:p>
                      <a:endParaRPr lang="it-IT" sz="2700" dirty="0">
                        <a:solidFill>
                          <a:srgbClr val="2F6ECF"/>
                        </a:solidFill>
                        <a:latin typeface="Titillium Web Bold"/>
                      </a:endParaRPr>
                    </a:p>
                    <a:p>
                      <a:r>
                        <a:rPr lang="it-IT" sz="2700" dirty="0">
                          <a:solidFill>
                            <a:srgbClr val="2F6ECF"/>
                          </a:solidFill>
                          <a:latin typeface="Titillium Web Bold"/>
                        </a:rPr>
                        <a:t>10:45</a:t>
                      </a:r>
                    </a:p>
                    <a:p>
                      <a:endParaRPr lang="it-IT" sz="2700" dirty="0">
                        <a:solidFill>
                          <a:srgbClr val="2F6ECF"/>
                        </a:solidFill>
                        <a:latin typeface="Titillium Web Bold"/>
                      </a:endParaRPr>
                    </a:p>
                    <a:p>
                      <a:endParaRPr lang="it-IT" sz="2700" dirty="0">
                        <a:solidFill>
                          <a:srgbClr val="2F6ECF"/>
                        </a:solidFill>
                        <a:latin typeface="Titillium Web Bold"/>
                      </a:endParaRPr>
                    </a:p>
                    <a:p>
                      <a:endParaRPr lang="it-IT" sz="2700" dirty="0">
                        <a:solidFill>
                          <a:srgbClr val="2F6ECF"/>
                        </a:solidFill>
                        <a:latin typeface="Titillium Web Bold"/>
                      </a:endParaRPr>
                    </a:p>
                    <a:p>
                      <a:endParaRPr lang="it-IT" sz="2700" dirty="0">
                        <a:solidFill>
                          <a:srgbClr val="2F6ECF"/>
                        </a:solidFill>
                        <a:latin typeface="Titillium Web Bold"/>
                      </a:endParaRPr>
                    </a:p>
                    <a:p>
                      <a:endParaRPr lang="it-IT" sz="2700" dirty="0">
                        <a:solidFill>
                          <a:srgbClr val="2F6ECF"/>
                        </a:solidFill>
                        <a:latin typeface="Titillium Web Bold"/>
                      </a:endParaRPr>
                    </a:p>
                    <a:p>
                      <a:r>
                        <a:rPr lang="it-IT" sz="2700" dirty="0">
                          <a:solidFill>
                            <a:srgbClr val="2F6ECF"/>
                          </a:solidFill>
                          <a:latin typeface="Titillium Web Bold"/>
                        </a:rPr>
                        <a:t>12:00</a:t>
                      </a:r>
                    </a:p>
                    <a:p>
                      <a:endParaRPr lang="it-IT" sz="2700" dirty="0">
                        <a:solidFill>
                          <a:srgbClr val="2F6ECF"/>
                        </a:solidFill>
                        <a:latin typeface="Titillium Web Bold"/>
                      </a:endParaRPr>
                    </a:p>
                    <a:p>
                      <a:r>
                        <a:rPr lang="it-IT" sz="2700" dirty="0">
                          <a:solidFill>
                            <a:srgbClr val="2F6ECF"/>
                          </a:solidFill>
                          <a:latin typeface="Titillium Web Bold"/>
                        </a:rPr>
                        <a:t>12:30</a:t>
                      </a:r>
                    </a:p>
                    <a:p>
                      <a:endParaRPr lang="it-IT" sz="2700" dirty="0">
                        <a:solidFill>
                          <a:srgbClr val="2F6ECF"/>
                        </a:solidFill>
                        <a:latin typeface="Titillium Web Bold"/>
                      </a:endParaRPr>
                    </a:p>
                    <a:p>
                      <a:r>
                        <a:rPr lang="it-IT" sz="2700" dirty="0">
                          <a:solidFill>
                            <a:srgbClr val="2F6ECF"/>
                          </a:solidFill>
                          <a:latin typeface="Titillium Web Bold"/>
                        </a:rPr>
                        <a:t>13:30</a:t>
                      </a:r>
                      <a:endParaRPr lang="it-IT" sz="27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37160" marR="137160" marT="68580" marB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700" dirty="0">
                          <a:solidFill>
                            <a:srgbClr val="2F6ECF"/>
                          </a:solidFill>
                          <a:latin typeface="Titillium Web Bold"/>
                        </a:rPr>
                        <a:t>Saluti istituzionali</a:t>
                      </a:r>
                    </a:p>
                    <a:p>
                      <a:r>
                        <a:rPr lang="it-IT" sz="2700" dirty="0">
                          <a:solidFill>
                            <a:srgbClr val="2F6ECF"/>
                          </a:solidFill>
                          <a:latin typeface="Titillium Web Bold"/>
                        </a:rPr>
                        <a:t>Presentazione del programma e dei partecipanti</a:t>
                      </a:r>
                    </a:p>
                    <a:p>
                      <a:endParaRPr lang="it-IT" sz="2700" dirty="0">
                        <a:solidFill>
                          <a:srgbClr val="2F6ECF"/>
                        </a:solidFill>
                        <a:latin typeface="Titillium Web Bold"/>
                      </a:endParaRPr>
                    </a:p>
                    <a:p>
                      <a:r>
                        <a:rPr lang="it-IT" sz="2700" dirty="0">
                          <a:solidFill>
                            <a:srgbClr val="2F6ECF"/>
                          </a:solidFill>
                          <a:latin typeface="Titillium Web Bold"/>
                        </a:rPr>
                        <a:t>Il Portale INPS</a:t>
                      </a:r>
                    </a:p>
                    <a:p>
                      <a:r>
                        <a:rPr lang="it-IT" sz="2700" dirty="0">
                          <a:solidFill>
                            <a:srgbClr val="2F6ECF"/>
                          </a:solidFill>
                          <a:latin typeface="Titillium Web Bold"/>
                        </a:rPr>
                        <a:t>Le funzioni di delega e di proattività</a:t>
                      </a:r>
                    </a:p>
                    <a:p>
                      <a:r>
                        <a:rPr lang="it-IT" sz="2700" dirty="0">
                          <a:solidFill>
                            <a:srgbClr val="2F6ECF"/>
                          </a:solidFill>
                          <a:latin typeface="Titillium Web Bold"/>
                        </a:rPr>
                        <a:t>L’App Inps Mobile</a:t>
                      </a:r>
                    </a:p>
                    <a:p>
                      <a:r>
                        <a:rPr lang="it-IT" sz="2700" dirty="0">
                          <a:solidFill>
                            <a:srgbClr val="2F6ECF"/>
                          </a:solidFill>
                          <a:latin typeface="Titillium Web Bold"/>
                        </a:rPr>
                        <a:t>Conoscere l’Inps con i social media </a:t>
                      </a:r>
                    </a:p>
                    <a:p>
                      <a:endParaRPr lang="it-IT" sz="2700" dirty="0">
                        <a:solidFill>
                          <a:srgbClr val="2F6ECF"/>
                        </a:solidFill>
                        <a:latin typeface="Titillium Web Bold"/>
                      </a:endParaRPr>
                    </a:p>
                    <a:p>
                      <a:r>
                        <a:rPr lang="it-IT" sz="2700" dirty="0">
                          <a:solidFill>
                            <a:srgbClr val="2F6ECF"/>
                          </a:solidFill>
                          <a:latin typeface="Titillium Web Bold"/>
                        </a:rPr>
                        <a:t>Servizi trasversali per tutti gli utenti</a:t>
                      </a:r>
                    </a:p>
                    <a:p>
                      <a:r>
                        <a:rPr lang="it-IT" sz="2700" dirty="0">
                          <a:solidFill>
                            <a:srgbClr val="2F6ECF"/>
                          </a:solidFill>
                          <a:latin typeface="Titillium Web Bold"/>
                        </a:rPr>
                        <a:t>Servizi per i titolari di pensione</a:t>
                      </a:r>
                    </a:p>
                    <a:p>
                      <a:r>
                        <a:rPr lang="it-IT" sz="2700" dirty="0">
                          <a:solidFill>
                            <a:srgbClr val="2F6ECF"/>
                          </a:solidFill>
                          <a:latin typeface="Titillium Web Bold"/>
                        </a:rPr>
                        <a:t>Servizi per le famiglie</a:t>
                      </a:r>
                    </a:p>
                    <a:p>
                      <a:r>
                        <a:rPr lang="it-IT" sz="2700" dirty="0">
                          <a:solidFill>
                            <a:srgbClr val="2F6ECF"/>
                          </a:solidFill>
                          <a:latin typeface="Titillium Web Bold"/>
                        </a:rPr>
                        <a:t>Portale della disabilità</a:t>
                      </a:r>
                    </a:p>
                    <a:p>
                      <a:r>
                        <a:rPr lang="it-IT" sz="2700" dirty="0">
                          <a:solidFill>
                            <a:srgbClr val="2F6ECF"/>
                          </a:solidFill>
                          <a:latin typeface="Titillium Web Bold"/>
                        </a:rPr>
                        <a:t>Servizi per i giovani</a:t>
                      </a:r>
                    </a:p>
                    <a:p>
                      <a:endParaRPr lang="it-IT" sz="2700" dirty="0">
                        <a:solidFill>
                          <a:srgbClr val="2F6ECF"/>
                        </a:solidFill>
                        <a:latin typeface="Titillium Web Bold"/>
                      </a:endParaRPr>
                    </a:p>
                    <a:p>
                      <a:r>
                        <a:rPr lang="it-IT" sz="2700" dirty="0">
                          <a:solidFill>
                            <a:srgbClr val="2F6ECF"/>
                          </a:solidFill>
                          <a:latin typeface="Titillium Web Bold"/>
                        </a:rPr>
                        <a:t>Coffee break</a:t>
                      </a:r>
                    </a:p>
                    <a:p>
                      <a:endParaRPr lang="it-IT" sz="2700" dirty="0">
                        <a:solidFill>
                          <a:srgbClr val="2F6ECF"/>
                        </a:solidFill>
                        <a:latin typeface="Titillium Web Bold"/>
                      </a:endParaRPr>
                    </a:p>
                    <a:p>
                      <a:r>
                        <a:rPr lang="it-IT" sz="2700" dirty="0">
                          <a:solidFill>
                            <a:srgbClr val="2F6ECF"/>
                          </a:solidFill>
                          <a:latin typeface="Titillium Web Bold"/>
                        </a:rPr>
                        <a:t>Laboratorio </a:t>
                      </a:r>
                      <a:r>
                        <a:rPr lang="it-IT" sz="2700" dirty="0" err="1">
                          <a:solidFill>
                            <a:srgbClr val="2F6ECF"/>
                          </a:solidFill>
                          <a:latin typeface="Titillium Web Bold"/>
                        </a:rPr>
                        <a:t>DIGITALInps</a:t>
                      </a:r>
                      <a:r>
                        <a:rPr lang="it-IT" sz="2700" dirty="0">
                          <a:solidFill>
                            <a:srgbClr val="2F6ECF"/>
                          </a:solidFill>
                          <a:latin typeface="Titillium Web Bold"/>
                        </a:rPr>
                        <a:t> – affiancamento </a:t>
                      </a:r>
                      <a:r>
                        <a:rPr lang="it-IT" sz="2700" i="1" dirty="0">
                          <a:solidFill>
                            <a:srgbClr val="2F6ECF"/>
                          </a:solidFill>
                          <a:latin typeface="Titillium Web Bold"/>
                        </a:rPr>
                        <a:t>on the job</a:t>
                      </a:r>
                    </a:p>
                    <a:p>
                      <a:endParaRPr lang="it-IT" sz="2700" dirty="0">
                        <a:solidFill>
                          <a:srgbClr val="2F6ECF"/>
                        </a:solidFill>
                        <a:latin typeface="Titillium Web Bold"/>
                      </a:endParaRPr>
                    </a:p>
                    <a:p>
                      <a:r>
                        <a:rPr lang="it-IT" sz="2700" dirty="0">
                          <a:solidFill>
                            <a:srgbClr val="2F6ECF"/>
                          </a:solidFill>
                          <a:latin typeface="Titillium Web Bold"/>
                        </a:rPr>
                        <a:t>Conclusioni</a:t>
                      </a:r>
                    </a:p>
                  </a:txBody>
                  <a:tcPr marL="137160" marR="137160" marT="68580" marB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680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105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24484" y="7010668"/>
            <a:ext cx="5589474" cy="5458262"/>
            <a:chOff x="0" y="0"/>
            <a:chExt cx="940909" cy="918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0909" cy="918821"/>
            </a:xfrm>
            <a:custGeom>
              <a:avLst/>
              <a:gdLst/>
              <a:ahLst/>
              <a:cxnLst/>
              <a:rect l="l" t="t" r="r" b="b"/>
              <a:pathLst>
                <a:path w="940909" h="918821">
                  <a:moveTo>
                    <a:pt x="470454" y="0"/>
                  </a:moveTo>
                  <a:cubicBezTo>
                    <a:pt x="210630" y="0"/>
                    <a:pt x="0" y="205685"/>
                    <a:pt x="0" y="459410"/>
                  </a:cubicBezTo>
                  <a:cubicBezTo>
                    <a:pt x="0" y="713136"/>
                    <a:pt x="210630" y="918821"/>
                    <a:pt x="470454" y="918821"/>
                  </a:cubicBezTo>
                  <a:cubicBezTo>
                    <a:pt x="730279" y="918821"/>
                    <a:pt x="940909" y="713136"/>
                    <a:pt x="940909" y="459410"/>
                  </a:cubicBezTo>
                  <a:cubicBezTo>
                    <a:pt x="940909" y="205685"/>
                    <a:pt x="730279" y="0"/>
                    <a:pt x="47045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88210" y="57564"/>
              <a:ext cx="764488" cy="775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361266" y="2745485"/>
            <a:ext cx="14832152" cy="3617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8491" lvl="1" indent="-571500">
              <a:lnSpc>
                <a:spcPts val="5655"/>
              </a:lnSpc>
              <a:buFont typeface="Arial" panose="020B0604020202020204" pitchFamily="34" charset="0"/>
              <a:buChar char="•"/>
            </a:pP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Portale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delle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famiglie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</a:t>
            </a:r>
          </a:p>
          <a:p>
            <a:pPr marL="978491" lvl="1" indent="-571500">
              <a:lnSpc>
                <a:spcPts val="5655"/>
              </a:lnSpc>
              <a:buFont typeface="Arial" panose="020B0604020202020204" pitchFamily="34" charset="0"/>
              <a:buChar char="•"/>
            </a:pP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Presentazione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domanda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Assegno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Unico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Universale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</a:t>
            </a:r>
          </a:p>
          <a:p>
            <a:pPr marL="978491" lvl="1" indent="-571500">
              <a:lnSpc>
                <a:spcPts val="5655"/>
              </a:lnSpc>
              <a:buFont typeface="Arial" panose="020B0604020202020204" pitchFamily="34" charset="0"/>
              <a:buChar char="•"/>
            </a:pPr>
            <a:r>
              <a:rPr lang="en-US" sz="3770" dirty="0">
                <a:solidFill>
                  <a:srgbClr val="F4F6FC"/>
                </a:solidFill>
                <a:latin typeface="Titillium Web"/>
              </a:rPr>
              <a:t>Bonus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asilo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nido</a:t>
            </a:r>
            <a:endParaRPr lang="en-US" sz="3770" dirty="0">
              <a:solidFill>
                <a:srgbClr val="F4F6FC"/>
              </a:solidFill>
              <a:latin typeface="Titillium Web"/>
            </a:endParaRPr>
          </a:p>
          <a:p>
            <a:pPr marL="978491" lvl="1" indent="-571500">
              <a:lnSpc>
                <a:spcPts val="5655"/>
              </a:lnSpc>
              <a:buFont typeface="Arial" panose="020B0604020202020204" pitchFamily="34" charset="0"/>
              <a:buChar char="•"/>
            </a:pPr>
            <a:r>
              <a:rPr lang="en-US" sz="3770" dirty="0">
                <a:solidFill>
                  <a:srgbClr val="F4F6FC"/>
                </a:solidFill>
                <a:latin typeface="Titillium Web"/>
              </a:rPr>
              <a:t>ISEE</a:t>
            </a:r>
          </a:p>
          <a:p>
            <a:pPr algn="r">
              <a:lnSpc>
                <a:spcPts val="5655"/>
              </a:lnSpc>
            </a:pPr>
            <a:endParaRPr lang="en-US" sz="3770" dirty="0">
              <a:solidFill>
                <a:srgbClr val="F4F6FC"/>
              </a:solidFill>
              <a:latin typeface="Titillium Web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749029" y="7466833"/>
            <a:ext cx="5245183" cy="3509015"/>
          </a:xfrm>
          <a:custGeom>
            <a:avLst/>
            <a:gdLst/>
            <a:ahLst/>
            <a:cxnLst/>
            <a:rect l="l" t="t" r="r" b="b"/>
            <a:pathLst>
              <a:path w="5245183" h="3509015">
                <a:moveTo>
                  <a:pt x="0" y="0"/>
                </a:moveTo>
                <a:lnTo>
                  <a:pt x="5245184" y="0"/>
                </a:lnTo>
                <a:lnTo>
                  <a:pt x="5245184" y="3509016"/>
                </a:lnTo>
                <a:lnTo>
                  <a:pt x="0" y="3509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72653" y="1270145"/>
            <a:ext cx="14409379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60"/>
              </a:lnSpc>
              <a:spcBef>
                <a:spcPct val="0"/>
              </a:spcBef>
            </a:pPr>
            <a:r>
              <a:rPr lang="en-US" sz="6800">
                <a:solidFill>
                  <a:srgbClr val="F4F6FC"/>
                </a:solidFill>
                <a:latin typeface="Titillium Web Bold"/>
              </a:rPr>
              <a:t>SERVIZI PER LE FAMIGLIE</a:t>
            </a:r>
          </a:p>
        </p:txBody>
      </p:sp>
      <p:sp>
        <p:nvSpPr>
          <p:cNvPr id="9" name="Freeform 9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10600" y="-1657"/>
            <a:ext cx="10433972" cy="11168759"/>
            <a:chOff x="0" y="0"/>
            <a:chExt cx="2748042" cy="2941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8042" cy="2941566"/>
            </a:xfrm>
            <a:custGeom>
              <a:avLst/>
              <a:gdLst/>
              <a:ahLst/>
              <a:cxnLst/>
              <a:rect l="l" t="t" r="r" b="b"/>
              <a:pathLst>
                <a:path w="2748042" h="2941566">
                  <a:moveTo>
                    <a:pt x="0" y="0"/>
                  </a:moveTo>
                  <a:lnTo>
                    <a:pt x="2748042" y="0"/>
                  </a:lnTo>
                  <a:lnTo>
                    <a:pt x="2748042" y="2941566"/>
                  </a:lnTo>
                  <a:lnTo>
                    <a:pt x="0" y="2941566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48042" cy="2970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317489"/>
            <a:ext cx="6606338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Portale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</a:t>
            </a:r>
          </a:p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delle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</a:t>
            </a:r>
          </a:p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famiglie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10870" y="2380114"/>
            <a:ext cx="8338930" cy="5614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37"/>
              </a:lnSpc>
            </a:pPr>
            <a:r>
              <a:rPr lang="it-IT" sz="3200" dirty="0">
                <a:solidFill>
                  <a:schemeClr val="bg1"/>
                </a:solidFill>
                <a:latin typeface="Titillium Web" panose="00000500000000000000" pitchFamily="2" charset="0"/>
              </a:rPr>
              <a:t>L’</a:t>
            </a:r>
            <a:r>
              <a:rPr lang="it-IT" sz="3200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obiettivo è agevolare e sostenere i genitori nell’interazione con l’INPS, riguardo alle attività e alle prestazioni erogate a sostegno dei nuclei familiari.</a:t>
            </a:r>
          </a:p>
          <a:p>
            <a:pPr algn="just">
              <a:lnSpc>
                <a:spcPts val="3537"/>
              </a:lnSpc>
            </a:pPr>
            <a:endParaRPr lang="it-IT" sz="3200" i="0" dirty="0">
              <a:solidFill>
                <a:schemeClr val="bg1"/>
              </a:solidFill>
              <a:effectLst/>
              <a:latin typeface="Titillium Web" panose="00000500000000000000" pitchFamily="2" charset="0"/>
            </a:endParaRPr>
          </a:p>
          <a:p>
            <a:pPr algn="just"/>
            <a:r>
              <a:rPr lang="it-IT" sz="3200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Nel Portale sono integrate le prestazioni riguardanti: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3200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Assegno unico e universale;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3200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Bonus asilo nido;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3200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altre prestazioni per la famiglia e per la maternità</a:t>
            </a:r>
          </a:p>
          <a:p>
            <a:pPr>
              <a:lnSpc>
                <a:spcPts val="3537"/>
              </a:lnSpc>
            </a:pPr>
            <a:endParaRPr lang="it-IT" sz="2400" b="1" i="0" dirty="0">
              <a:solidFill>
                <a:schemeClr val="bg1"/>
              </a:solidFill>
              <a:effectLst/>
              <a:latin typeface="Lora" pitchFamily="2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826880" y="8853300"/>
            <a:ext cx="5952337" cy="1044100"/>
            <a:chOff x="0" y="0"/>
            <a:chExt cx="1567694" cy="2749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67694" cy="274989"/>
            </a:xfrm>
            <a:custGeom>
              <a:avLst/>
              <a:gdLst/>
              <a:ahLst/>
              <a:cxnLst/>
              <a:rect l="l" t="t" r="r" b="b"/>
              <a:pathLst>
                <a:path w="1567694" h="274989">
                  <a:moveTo>
                    <a:pt x="28614" y="0"/>
                  </a:moveTo>
                  <a:lnTo>
                    <a:pt x="1539079" y="0"/>
                  </a:lnTo>
                  <a:cubicBezTo>
                    <a:pt x="1554883" y="0"/>
                    <a:pt x="1567694" y="12811"/>
                    <a:pt x="1567694" y="28614"/>
                  </a:cubicBezTo>
                  <a:lnTo>
                    <a:pt x="1567694" y="246375"/>
                  </a:lnTo>
                  <a:cubicBezTo>
                    <a:pt x="1567694" y="262178"/>
                    <a:pt x="1554883" y="274989"/>
                    <a:pt x="1539079" y="274989"/>
                  </a:cubicBezTo>
                  <a:lnTo>
                    <a:pt x="28614" y="274989"/>
                  </a:lnTo>
                  <a:cubicBezTo>
                    <a:pt x="12811" y="274989"/>
                    <a:pt x="0" y="262178"/>
                    <a:pt x="0" y="246375"/>
                  </a:cubicBezTo>
                  <a:lnTo>
                    <a:pt x="0" y="28614"/>
                  </a:lnTo>
                  <a:cubicBezTo>
                    <a:pt x="0" y="12811"/>
                    <a:pt x="12811" y="0"/>
                    <a:pt x="28614" y="0"/>
                  </a:cubicBezTo>
                  <a:close/>
                </a:path>
              </a:pathLst>
            </a:custGeom>
            <a:solidFill>
              <a:srgbClr val="7BA9E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567694" cy="303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028167" y="9118869"/>
            <a:ext cx="7503381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60"/>
              </a:lnSpc>
              <a:spcBef>
                <a:spcPct val="0"/>
              </a:spcBef>
            </a:pPr>
            <a:r>
              <a:rPr lang="en-US" sz="3300" u="sng" dirty="0">
                <a:solidFill>
                  <a:schemeClr val="bg1"/>
                </a:solidFill>
                <a:latin typeface="Titillium Web"/>
                <a:hlinkClick r:id="rId2" tooltip="https://www.inps.it/it/it/dettaglio-scheda.schede-servizio-strumento.schede-strumenti.la-mia-pensione-futura-simulazione-della-propria-pensione-50033.la-mia-pensione-futura-simulazione-della-propria-pension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PORTALE DELLE FAMIGLIE</a:t>
            </a:r>
            <a:endParaRPr lang="en-US" sz="3300" u="sng" dirty="0">
              <a:solidFill>
                <a:schemeClr val="bg1"/>
              </a:solidFill>
              <a:highlight>
                <a:srgbClr val="FFFF00"/>
              </a:highlight>
              <a:latin typeface="Titillium Web"/>
              <a:hlinkClick r:id="rId3" tooltip="https://www.inps.it/it/it/dettaglio-scheda.schede-servizio-strumento.schede-strumenti.la-mia-pensione-futura-simulazione-della-propria-pensione-50033.la-mia-pensione-futura-simulazione-della-propria-pensione.html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1051358" y="8714972"/>
            <a:ext cx="734974" cy="1086656"/>
          </a:xfrm>
          <a:custGeom>
            <a:avLst/>
            <a:gdLst/>
            <a:ahLst/>
            <a:cxnLst/>
            <a:rect l="l" t="t" r="r" b="b"/>
            <a:pathLst>
              <a:path w="734974" h="1086656">
                <a:moveTo>
                  <a:pt x="0" y="0"/>
                </a:moveTo>
                <a:lnTo>
                  <a:pt x="734975" y="0"/>
                </a:lnTo>
                <a:lnTo>
                  <a:pt x="734975" y="1086656"/>
                </a:lnTo>
                <a:lnTo>
                  <a:pt x="0" y="1086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47224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38687" y="-834134"/>
            <a:ext cx="10433972" cy="11168759"/>
            <a:chOff x="0" y="0"/>
            <a:chExt cx="2748042" cy="2941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8042" cy="2941566"/>
            </a:xfrm>
            <a:custGeom>
              <a:avLst/>
              <a:gdLst/>
              <a:ahLst/>
              <a:cxnLst/>
              <a:rect l="l" t="t" r="r" b="b"/>
              <a:pathLst>
                <a:path w="2748042" h="2941566">
                  <a:moveTo>
                    <a:pt x="0" y="0"/>
                  </a:moveTo>
                  <a:lnTo>
                    <a:pt x="2748042" y="0"/>
                  </a:lnTo>
                  <a:lnTo>
                    <a:pt x="2748042" y="2941566"/>
                  </a:lnTo>
                  <a:lnTo>
                    <a:pt x="0" y="2941566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48042" cy="2970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850906" y="7241409"/>
            <a:ext cx="4955126" cy="1439662"/>
            <a:chOff x="0" y="0"/>
            <a:chExt cx="1305054" cy="379170"/>
          </a:xfrm>
        </p:grpSpPr>
        <p:sp>
          <p:nvSpPr>
            <p:cNvPr id="6" name="Freeform 6">
              <a:hlinkClick r:id="rId2" tooltip="https://www.inps.it/it/it/dettaglio-scheda.schede-servizio-strumento.schede-servizi.assegno-unico-e-universale-per-i-figli-a-carico-55984.assegno-unico-e-universale-per-i-figli-a-carico.html"/>
            </p:cNvPr>
            <p:cNvSpPr/>
            <p:nvPr/>
          </p:nvSpPr>
          <p:spPr>
            <a:xfrm>
              <a:off x="0" y="0"/>
              <a:ext cx="1305054" cy="379170"/>
            </a:xfrm>
            <a:custGeom>
              <a:avLst/>
              <a:gdLst/>
              <a:ahLst/>
              <a:cxnLst/>
              <a:rect l="l" t="t" r="r" b="b"/>
              <a:pathLst>
                <a:path w="1305054" h="379170">
                  <a:moveTo>
                    <a:pt x="34373" y="0"/>
                  </a:moveTo>
                  <a:lnTo>
                    <a:pt x="1270681" y="0"/>
                  </a:lnTo>
                  <a:cubicBezTo>
                    <a:pt x="1279797" y="0"/>
                    <a:pt x="1288540" y="3621"/>
                    <a:pt x="1294986" y="10068"/>
                  </a:cubicBezTo>
                  <a:cubicBezTo>
                    <a:pt x="1301432" y="16514"/>
                    <a:pt x="1305054" y="25257"/>
                    <a:pt x="1305054" y="34373"/>
                  </a:cubicBezTo>
                  <a:lnTo>
                    <a:pt x="1305054" y="344797"/>
                  </a:lnTo>
                  <a:cubicBezTo>
                    <a:pt x="1305054" y="363781"/>
                    <a:pt x="1289664" y="379170"/>
                    <a:pt x="1270681" y="379170"/>
                  </a:cubicBezTo>
                  <a:lnTo>
                    <a:pt x="34373" y="379170"/>
                  </a:lnTo>
                  <a:cubicBezTo>
                    <a:pt x="25257" y="379170"/>
                    <a:pt x="16514" y="375549"/>
                    <a:pt x="10068" y="369103"/>
                  </a:cubicBezTo>
                  <a:cubicBezTo>
                    <a:pt x="3621" y="362656"/>
                    <a:pt x="0" y="353914"/>
                    <a:pt x="0" y="344797"/>
                  </a:cubicBezTo>
                  <a:lnTo>
                    <a:pt x="0" y="34373"/>
                  </a:lnTo>
                  <a:cubicBezTo>
                    <a:pt x="0" y="25257"/>
                    <a:pt x="3621" y="16514"/>
                    <a:pt x="10068" y="10068"/>
                  </a:cubicBezTo>
                  <a:cubicBezTo>
                    <a:pt x="16514" y="3621"/>
                    <a:pt x="25257" y="0"/>
                    <a:pt x="34373" y="0"/>
                  </a:cubicBezTo>
                  <a:close/>
                </a:path>
              </a:pathLst>
            </a:custGeom>
            <a:solidFill>
              <a:srgbClr val="7BA9E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05054" cy="4077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r>
                <a:rPr lang="en-US" sz="2520" u="sng" spc="201" dirty="0">
                  <a:solidFill>
                    <a:schemeClr val="bg1"/>
                  </a:solidFill>
                  <a:latin typeface="Titillium Web Bold"/>
                  <a:hlinkClick r:id="rId2" tooltip="https://www.inps.it/it/it/dettaglio-scheda.schede-servizio-strumento.schede-servizi.assegno-unico-e-universale-per-i-figli-a-carico-55984.assegno-unico-e-universale-per-i-figli-a-carico.html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ASSEGNO UNICO E UNIVERSALE PER I FIGLI A CARICO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1931864" y="7241409"/>
            <a:ext cx="734974" cy="1086656"/>
          </a:xfrm>
          <a:custGeom>
            <a:avLst/>
            <a:gdLst/>
            <a:ahLst/>
            <a:cxnLst/>
            <a:rect l="l" t="t" r="r" b="b"/>
            <a:pathLst>
              <a:path w="734974" h="1086656">
                <a:moveTo>
                  <a:pt x="0" y="0"/>
                </a:moveTo>
                <a:lnTo>
                  <a:pt x="734974" y="0"/>
                </a:lnTo>
                <a:lnTo>
                  <a:pt x="734974" y="1086655"/>
                </a:lnTo>
                <a:lnTo>
                  <a:pt x="0" y="10866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2886659"/>
            <a:ext cx="6606338" cy="487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F4F6FC"/>
                </a:solidFill>
                <a:latin typeface="Titillium Web Bold"/>
              </a:rPr>
              <a:t>Presentazione domanda Assegno Unico Universale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755837" y="3179204"/>
            <a:ext cx="8190137" cy="2556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76"/>
              </a:lnSpc>
              <a:spcBef>
                <a:spcPct val="0"/>
              </a:spcBef>
            </a:pPr>
            <a:r>
              <a:rPr lang="en-US" sz="3200" spc="201" dirty="0">
                <a:solidFill>
                  <a:srgbClr val="F4F6FC"/>
                </a:solidFill>
                <a:latin typeface="Titillium Web"/>
              </a:rPr>
              <a:t>Il </a:t>
            </a:r>
            <a:r>
              <a:rPr lang="en-US" sz="3200" spc="201" dirty="0" err="1">
                <a:solidFill>
                  <a:srgbClr val="F4F6FC"/>
                </a:solidFill>
                <a:latin typeface="Titillium Web"/>
              </a:rPr>
              <a:t>servizio</a:t>
            </a:r>
            <a:r>
              <a:rPr lang="en-US" sz="320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200" spc="201" dirty="0" err="1">
                <a:solidFill>
                  <a:srgbClr val="F4F6FC"/>
                </a:solidFill>
                <a:latin typeface="Titillium Web"/>
              </a:rPr>
              <a:t>permette</a:t>
            </a:r>
            <a:r>
              <a:rPr lang="en-US" sz="3200" spc="201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3200" spc="201" dirty="0" err="1">
                <a:solidFill>
                  <a:srgbClr val="F4F6FC"/>
                </a:solidFill>
                <a:latin typeface="Titillium Web"/>
              </a:rPr>
              <a:t>richiedere</a:t>
            </a:r>
            <a:r>
              <a:rPr lang="en-US" sz="3200" spc="201" dirty="0">
                <a:solidFill>
                  <a:srgbClr val="F4F6FC"/>
                </a:solidFill>
                <a:latin typeface="Titillium Web"/>
              </a:rPr>
              <a:t> un </a:t>
            </a:r>
            <a:r>
              <a:rPr lang="en-US" sz="3200" spc="201" dirty="0" err="1">
                <a:solidFill>
                  <a:srgbClr val="F4F6FC"/>
                </a:solidFill>
                <a:latin typeface="Titillium Web"/>
              </a:rPr>
              <a:t>assegno</a:t>
            </a:r>
            <a:r>
              <a:rPr lang="en-US" sz="3200" spc="201" dirty="0">
                <a:solidFill>
                  <a:srgbClr val="F4F6FC"/>
                </a:solidFill>
                <a:latin typeface="Titillium Web"/>
              </a:rPr>
              <a:t> per le </a:t>
            </a:r>
            <a:r>
              <a:rPr lang="en-US" sz="3200" spc="201" dirty="0" err="1">
                <a:solidFill>
                  <a:srgbClr val="F4F6FC"/>
                </a:solidFill>
                <a:latin typeface="Titillium Web"/>
              </a:rPr>
              <a:t>famiglie</a:t>
            </a:r>
            <a:r>
              <a:rPr lang="en-US" sz="3200" spc="201" dirty="0">
                <a:solidFill>
                  <a:srgbClr val="F4F6FC"/>
                </a:solidFill>
                <a:latin typeface="Titillium Web"/>
              </a:rPr>
              <a:t> con </a:t>
            </a:r>
            <a:r>
              <a:rPr lang="en-US" sz="3200" spc="201" dirty="0" err="1">
                <a:solidFill>
                  <a:srgbClr val="F4F6FC"/>
                </a:solidFill>
                <a:latin typeface="Titillium Web"/>
              </a:rPr>
              <a:t>figli</a:t>
            </a:r>
            <a:r>
              <a:rPr lang="en-US" sz="3200" spc="201" dirty="0">
                <a:solidFill>
                  <a:srgbClr val="F4F6FC"/>
                </a:solidFill>
                <a:latin typeface="Titillium Web"/>
              </a:rPr>
              <a:t> a </a:t>
            </a:r>
            <a:r>
              <a:rPr lang="en-US" sz="3200" spc="201" dirty="0" err="1">
                <a:solidFill>
                  <a:srgbClr val="F4F6FC"/>
                </a:solidFill>
                <a:latin typeface="Titillium Web"/>
              </a:rPr>
              <a:t>carico</a:t>
            </a:r>
            <a:r>
              <a:rPr lang="en-US" sz="320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200" spc="201" dirty="0" err="1">
                <a:solidFill>
                  <a:srgbClr val="F4F6FC"/>
                </a:solidFill>
                <a:latin typeface="Titillium Web"/>
              </a:rPr>
              <a:t>fino</a:t>
            </a:r>
            <a:r>
              <a:rPr lang="en-US" sz="3200" spc="201" dirty="0">
                <a:solidFill>
                  <a:srgbClr val="F4F6FC"/>
                </a:solidFill>
                <a:latin typeface="Titillium Web"/>
              </a:rPr>
              <a:t> al </a:t>
            </a:r>
            <a:r>
              <a:rPr lang="en-US" sz="3200" spc="201" dirty="0" err="1">
                <a:solidFill>
                  <a:srgbClr val="F4F6FC"/>
                </a:solidFill>
                <a:latin typeface="Titillium Web"/>
              </a:rPr>
              <a:t>compimento</a:t>
            </a:r>
            <a:r>
              <a:rPr lang="en-US" sz="320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200" spc="201" dirty="0" err="1">
                <a:solidFill>
                  <a:srgbClr val="F4F6FC"/>
                </a:solidFill>
                <a:latin typeface="Titillium Web"/>
              </a:rPr>
              <a:t>dei</a:t>
            </a:r>
            <a:r>
              <a:rPr lang="en-US" sz="3200" spc="201" dirty="0">
                <a:solidFill>
                  <a:srgbClr val="F4F6FC"/>
                </a:solidFill>
                <a:latin typeface="Titillium Web"/>
              </a:rPr>
              <a:t> 21 anni e senza </a:t>
            </a:r>
            <a:r>
              <a:rPr lang="en-US" sz="3200" spc="201" dirty="0" err="1">
                <a:solidFill>
                  <a:srgbClr val="F4F6FC"/>
                </a:solidFill>
                <a:latin typeface="Titillium Web"/>
              </a:rPr>
              <a:t>limiti</a:t>
            </a:r>
            <a:r>
              <a:rPr lang="en-US" sz="3200" spc="201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3200" spc="201" dirty="0" err="1">
                <a:solidFill>
                  <a:srgbClr val="F4F6FC"/>
                </a:solidFill>
                <a:latin typeface="Titillium Web"/>
              </a:rPr>
              <a:t>età</a:t>
            </a:r>
            <a:r>
              <a:rPr lang="en-US" sz="3200" spc="201" dirty="0">
                <a:solidFill>
                  <a:srgbClr val="F4F6FC"/>
                </a:solidFill>
                <a:latin typeface="Titillium Web"/>
              </a:rPr>
              <a:t> per </a:t>
            </a:r>
            <a:r>
              <a:rPr lang="en-US" sz="3200" spc="201" dirty="0" err="1">
                <a:solidFill>
                  <a:srgbClr val="F4F6FC"/>
                </a:solidFill>
                <a:latin typeface="Titillium Web"/>
              </a:rPr>
              <a:t>figli</a:t>
            </a:r>
            <a:r>
              <a:rPr lang="en-US" sz="320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200" spc="201" dirty="0" err="1">
                <a:solidFill>
                  <a:srgbClr val="F4F6FC"/>
                </a:solidFill>
                <a:latin typeface="Titillium Web"/>
              </a:rPr>
              <a:t>disabili</a:t>
            </a:r>
            <a:r>
              <a:rPr lang="en-US" sz="3200" spc="201" dirty="0">
                <a:solidFill>
                  <a:srgbClr val="F4F6FC"/>
                </a:solidFill>
                <a:latin typeface="Titillium Web"/>
              </a:rPr>
              <a:t> a </a:t>
            </a:r>
            <a:r>
              <a:rPr lang="en-US" sz="3200" spc="201" dirty="0" err="1">
                <a:solidFill>
                  <a:srgbClr val="F4F6FC"/>
                </a:solidFill>
                <a:latin typeface="Titillium Web"/>
              </a:rPr>
              <a:t>carico</a:t>
            </a:r>
            <a:r>
              <a:rPr lang="en-US" sz="3200" spc="201" dirty="0">
                <a:solidFill>
                  <a:srgbClr val="F4F6FC"/>
                </a:solidFill>
                <a:latin typeface="Titillium Web"/>
              </a:rPr>
              <a:t>. È </a:t>
            </a:r>
            <a:r>
              <a:rPr lang="en-US" sz="3200" spc="201" dirty="0" err="1">
                <a:solidFill>
                  <a:srgbClr val="F4F6FC"/>
                </a:solidFill>
                <a:latin typeface="Titillium Web"/>
              </a:rPr>
              <a:t>rivolto</a:t>
            </a:r>
            <a:r>
              <a:rPr lang="en-US" sz="3200" spc="201" dirty="0">
                <a:solidFill>
                  <a:srgbClr val="F4F6FC"/>
                </a:solidFill>
                <a:latin typeface="Titillium Web"/>
              </a:rPr>
              <a:t> a </a:t>
            </a:r>
            <a:r>
              <a:rPr lang="en-US" sz="3200" spc="201" dirty="0" err="1">
                <a:solidFill>
                  <a:srgbClr val="F4F6FC"/>
                </a:solidFill>
                <a:latin typeface="Titillium Web"/>
              </a:rPr>
              <a:t>lavoratori</a:t>
            </a:r>
            <a:r>
              <a:rPr lang="en-US" sz="320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200" spc="201" dirty="0" err="1">
                <a:solidFill>
                  <a:srgbClr val="F4F6FC"/>
                </a:solidFill>
                <a:latin typeface="Titillium Web"/>
              </a:rPr>
              <a:t>dipendenti</a:t>
            </a:r>
            <a:r>
              <a:rPr lang="en-US" sz="3200" spc="201" dirty="0">
                <a:solidFill>
                  <a:srgbClr val="F4F6FC"/>
                </a:solidFill>
                <a:latin typeface="Titillium Web"/>
              </a:rPr>
              <a:t>, </a:t>
            </a:r>
            <a:r>
              <a:rPr lang="en-US" sz="3200" spc="201" dirty="0" err="1">
                <a:solidFill>
                  <a:srgbClr val="F4F6FC"/>
                </a:solidFill>
                <a:latin typeface="Titillium Web"/>
              </a:rPr>
              <a:t>autonomi</a:t>
            </a:r>
            <a:r>
              <a:rPr lang="en-US" sz="3200" spc="201" dirty="0">
                <a:solidFill>
                  <a:srgbClr val="F4F6FC"/>
                </a:solidFill>
                <a:latin typeface="Titillium Web"/>
              </a:rPr>
              <a:t>, </a:t>
            </a:r>
            <a:r>
              <a:rPr lang="en-US" sz="3200" spc="201" dirty="0" err="1">
                <a:solidFill>
                  <a:srgbClr val="F4F6FC"/>
                </a:solidFill>
                <a:latin typeface="Titillium Web"/>
              </a:rPr>
              <a:t>pensionati</a:t>
            </a:r>
            <a:r>
              <a:rPr lang="en-US" sz="3200" spc="201" dirty="0">
                <a:solidFill>
                  <a:srgbClr val="F4F6FC"/>
                </a:solidFill>
                <a:latin typeface="Titillium Web"/>
              </a:rPr>
              <a:t>, </a:t>
            </a:r>
            <a:r>
              <a:rPr lang="en-US" sz="3200" spc="201" dirty="0" err="1">
                <a:solidFill>
                  <a:srgbClr val="F4F6FC"/>
                </a:solidFill>
                <a:latin typeface="Titillium Web"/>
              </a:rPr>
              <a:t>disoccupati</a:t>
            </a:r>
            <a:r>
              <a:rPr lang="en-US" sz="3200" spc="201" dirty="0">
                <a:solidFill>
                  <a:srgbClr val="F4F6FC"/>
                </a:solidFill>
                <a:latin typeface="Titillium Web"/>
              </a:rPr>
              <a:t> e </a:t>
            </a:r>
            <a:r>
              <a:rPr lang="en-US" sz="3200" spc="201" dirty="0" err="1">
                <a:solidFill>
                  <a:srgbClr val="F4F6FC"/>
                </a:solidFill>
                <a:latin typeface="Titillium Web"/>
              </a:rPr>
              <a:t>inoccupati</a:t>
            </a:r>
            <a:r>
              <a:rPr lang="en-US" sz="3200" spc="201" dirty="0">
                <a:solidFill>
                  <a:srgbClr val="F4F6FC"/>
                </a:solidFill>
                <a:latin typeface="Titillium Web"/>
              </a:rPr>
              <a:t>.</a:t>
            </a:r>
          </a:p>
        </p:txBody>
      </p:sp>
      <p:sp>
        <p:nvSpPr>
          <p:cNvPr id="11" name="Freeform 11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29600" y="-800100"/>
            <a:ext cx="10433972" cy="11168759"/>
            <a:chOff x="0" y="0"/>
            <a:chExt cx="2748042" cy="2941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8042" cy="2941566"/>
            </a:xfrm>
            <a:custGeom>
              <a:avLst/>
              <a:gdLst/>
              <a:ahLst/>
              <a:cxnLst/>
              <a:rect l="l" t="t" r="r" b="b"/>
              <a:pathLst>
                <a:path w="2748042" h="2941566">
                  <a:moveTo>
                    <a:pt x="0" y="0"/>
                  </a:moveTo>
                  <a:lnTo>
                    <a:pt x="2748042" y="0"/>
                  </a:lnTo>
                  <a:lnTo>
                    <a:pt x="2748042" y="2941566"/>
                  </a:lnTo>
                  <a:lnTo>
                    <a:pt x="0" y="2941566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48042" cy="2970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47433" y="8233449"/>
            <a:ext cx="4955126" cy="1439662"/>
            <a:chOff x="0" y="0"/>
            <a:chExt cx="1305054" cy="379170"/>
          </a:xfrm>
        </p:grpSpPr>
        <p:sp>
          <p:nvSpPr>
            <p:cNvPr id="6" name="Freeform 6">
              <a:hlinkClick r:id="rId2" tooltip="https://www.inps.it/it/it/dettaglio-scheda.schede-servizio-strumento.schede-servizi.assegno-unico-e-universale-per-i-figli-a-carico-55984.assegno-unico-e-universale-per-i-figli-a-carico.html"/>
            </p:cNvPr>
            <p:cNvSpPr/>
            <p:nvPr/>
          </p:nvSpPr>
          <p:spPr>
            <a:xfrm>
              <a:off x="0" y="0"/>
              <a:ext cx="1305054" cy="379170"/>
            </a:xfrm>
            <a:custGeom>
              <a:avLst/>
              <a:gdLst/>
              <a:ahLst/>
              <a:cxnLst/>
              <a:rect l="l" t="t" r="r" b="b"/>
              <a:pathLst>
                <a:path w="1305054" h="379170">
                  <a:moveTo>
                    <a:pt x="34373" y="0"/>
                  </a:moveTo>
                  <a:lnTo>
                    <a:pt x="1270681" y="0"/>
                  </a:lnTo>
                  <a:cubicBezTo>
                    <a:pt x="1279797" y="0"/>
                    <a:pt x="1288540" y="3621"/>
                    <a:pt x="1294986" y="10068"/>
                  </a:cubicBezTo>
                  <a:cubicBezTo>
                    <a:pt x="1301432" y="16514"/>
                    <a:pt x="1305054" y="25257"/>
                    <a:pt x="1305054" y="34373"/>
                  </a:cubicBezTo>
                  <a:lnTo>
                    <a:pt x="1305054" y="344797"/>
                  </a:lnTo>
                  <a:cubicBezTo>
                    <a:pt x="1305054" y="363781"/>
                    <a:pt x="1289664" y="379170"/>
                    <a:pt x="1270681" y="379170"/>
                  </a:cubicBezTo>
                  <a:lnTo>
                    <a:pt x="34373" y="379170"/>
                  </a:lnTo>
                  <a:cubicBezTo>
                    <a:pt x="25257" y="379170"/>
                    <a:pt x="16514" y="375549"/>
                    <a:pt x="10068" y="369103"/>
                  </a:cubicBezTo>
                  <a:cubicBezTo>
                    <a:pt x="3621" y="362656"/>
                    <a:pt x="0" y="353914"/>
                    <a:pt x="0" y="344797"/>
                  </a:cubicBezTo>
                  <a:lnTo>
                    <a:pt x="0" y="34373"/>
                  </a:lnTo>
                  <a:cubicBezTo>
                    <a:pt x="0" y="25257"/>
                    <a:pt x="3621" y="16514"/>
                    <a:pt x="10068" y="10068"/>
                  </a:cubicBezTo>
                  <a:cubicBezTo>
                    <a:pt x="16514" y="3621"/>
                    <a:pt x="25257" y="0"/>
                    <a:pt x="34373" y="0"/>
                  </a:cubicBezTo>
                  <a:close/>
                </a:path>
              </a:pathLst>
            </a:custGeom>
            <a:solidFill>
              <a:srgbClr val="7BA9E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05054" cy="4077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 lang="en-US" sz="2520" u="sng" spc="201" dirty="0">
                <a:solidFill>
                  <a:schemeClr val="bg1"/>
                </a:solidFill>
                <a:latin typeface="Titillium Web Bold"/>
                <a:hlinkClick r:id="rId2" tooltip="https://www.inps.it/it/it/dettaglio-scheda.schede-servizio-strumento.schede-servizi.assegno-unico-e-universale-per-i-figli-a-carico-55984.assegno-unico-e-universale-per-i-figli-a-caric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2039954" y="8527872"/>
            <a:ext cx="734974" cy="1086656"/>
          </a:xfrm>
          <a:custGeom>
            <a:avLst/>
            <a:gdLst/>
            <a:ahLst/>
            <a:cxnLst/>
            <a:rect l="l" t="t" r="r" b="b"/>
            <a:pathLst>
              <a:path w="734974" h="1086656">
                <a:moveTo>
                  <a:pt x="0" y="0"/>
                </a:moveTo>
                <a:lnTo>
                  <a:pt x="734974" y="0"/>
                </a:lnTo>
                <a:lnTo>
                  <a:pt x="734974" y="1086655"/>
                </a:lnTo>
                <a:lnTo>
                  <a:pt x="0" y="10866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66800" y="2608647"/>
            <a:ext cx="6606338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Bonus </a:t>
            </a: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asilo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nido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71005" y="1863322"/>
            <a:ext cx="8578796" cy="6365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76"/>
              </a:lnSpc>
              <a:spcBef>
                <a:spcPct val="0"/>
              </a:spcBef>
            </a:pPr>
            <a:r>
              <a:rPr lang="it-IT" sz="3200" spc="201" dirty="0">
                <a:solidFill>
                  <a:srgbClr val="F4F6FC"/>
                </a:solidFill>
                <a:latin typeface="Titillium Web"/>
              </a:rPr>
              <a:t>Il servizio permette di presentare la domanda di contributo per il pagamento di rette per la frequenza di asili nido pubblici e privati o per forme di assistenza domiciliare. È rivolto ai genitori di un minore </a:t>
            </a:r>
          </a:p>
          <a:p>
            <a:pPr marL="457200" indent="-457200" algn="just">
              <a:lnSpc>
                <a:spcPts val="3276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t-IT" sz="3200" spc="201" dirty="0">
                <a:solidFill>
                  <a:srgbClr val="F4F6FC"/>
                </a:solidFill>
                <a:latin typeface="Titillium Web"/>
              </a:rPr>
              <a:t>di età inferiore a tre anni </a:t>
            </a:r>
          </a:p>
          <a:p>
            <a:pPr marL="457200" indent="-457200" algn="just">
              <a:lnSpc>
                <a:spcPts val="3276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t-IT" sz="3200" spc="201" dirty="0">
                <a:solidFill>
                  <a:srgbClr val="F4F6FC"/>
                </a:solidFill>
                <a:latin typeface="Titillium Web"/>
              </a:rPr>
              <a:t>che frequentano un asilo nido pubblico o uno privato autorizzato o affetti da gravi patologie croniche certificate.</a:t>
            </a:r>
          </a:p>
          <a:p>
            <a:pPr algn="just">
              <a:lnSpc>
                <a:spcPts val="3276"/>
              </a:lnSpc>
              <a:spcBef>
                <a:spcPct val="0"/>
              </a:spcBef>
            </a:pPr>
            <a:endParaRPr lang="it-IT" sz="3200" spc="201" dirty="0">
              <a:solidFill>
                <a:srgbClr val="F4F6FC"/>
              </a:solidFill>
              <a:latin typeface="Titillium Web"/>
            </a:endParaRPr>
          </a:p>
          <a:p>
            <a:pPr algn="just">
              <a:lnSpc>
                <a:spcPts val="3276"/>
              </a:lnSpc>
              <a:spcBef>
                <a:spcPct val="0"/>
              </a:spcBef>
            </a:pPr>
            <a:r>
              <a:rPr lang="it-IT" sz="3200" spc="201" dirty="0">
                <a:solidFill>
                  <a:srgbClr val="F4F6FC"/>
                </a:solidFill>
                <a:latin typeface="Titillium Web"/>
              </a:rPr>
              <a:t>Il genitore può presentare domanda anche dopo il compimento dei tre anni purché entro l’anno solare.</a:t>
            </a:r>
          </a:p>
          <a:p>
            <a:pPr>
              <a:lnSpc>
                <a:spcPts val="3276"/>
              </a:lnSpc>
              <a:spcBef>
                <a:spcPct val="0"/>
              </a:spcBef>
            </a:pPr>
            <a:endParaRPr lang="en-US" sz="3200" spc="201" dirty="0">
              <a:solidFill>
                <a:srgbClr val="F4F6FC"/>
              </a:solidFill>
              <a:latin typeface="Titillium Web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CasellaDiTesto 12">
            <a:hlinkClick r:id="rId6"/>
            <a:extLst>
              <a:ext uri="{FF2B5EF4-FFF2-40B4-BE49-F238E27FC236}">
                <a16:creationId xmlns:a16="http://schemas.microsoft.com/office/drawing/2014/main" id="{35D5AF76-F611-4CEE-A0C7-998D496A83C8}"/>
              </a:ext>
            </a:extLst>
          </p:cNvPr>
          <p:cNvSpPr txBox="1"/>
          <p:nvPr/>
        </p:nvSpPr>
        <p:spPr>
          <a:xfrm>
            <a:off x="13446586" y="8277091"/>
            <a:ext cx="44160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0" dirty="0">
                <a:solidFill>
                  <a:schemeClr val="bg1"/>
                </a:solidFill>
                <a:effectLst/>
                <a:latin typeface="Titillium Web" panose="000005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BONUS ASILO NIDO E FORME DI SUPPORTO PRESSO LA PROPRIA ABITAZIONE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26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38687" y="-834134"/>
            <a:ext cx="10433972" cy="11168759"/>
            <a:chOff x="0" y="0"/>
            <a:chExt cx="2748042" cy="2941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8042" cy="2941566"/>
            </a:xfrm>
            <a:custGeom>
              <a:avLst/>
              <a:gdLst/>
              <a:ahLst/>
              <a:cxnLst/>
              <a:rect l="l" t="t" r="r" b="b"/>
              <a:pathLst>
                <a:path w="2748042" h="2941566">
                  <a:moveTo>
                    <a:pt x="0" y="0"/>
                  </a:moveTo>
                  <a:lnTo>
                    <a:pt x="2748042" y="0"/>
                  </a:lnTo>
                  <a:lnTo>
                    <a:pt x="2748042" y="2941566"/>
                  </a:lnTo>
                  <a:lnTo>
                    <a:pt x="0" y="2941566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48042" cy="2970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850906" y="8797350"/>
            <a:ext cx="4955126" cy="1439662"/>
            <a:chOff x="0" y="0"/>
            <a:chExt cx="1305054" cy="379170"/>
          </a:xfrm>
        </p:grpSpPr>
        <p:sp>
          <p:nvSpPr>
            <p:cNvPr id="6" name="Freeform 6">
              <a:hlinkClick r:id="rId2" tooltip="https://www.inps.it/it/it/dettaglio-scheda.schede-servizio-strumento.schede-strumenti.come-acquisire-la-dsu-precompilata-e-richiedere-l-isee-53358.come-acquisire-la-dsu-precompilata-e-richiedere-l-isee.html"/>
            </p:cNvPr>
            <p:cNvSpPr/>
            <p:nvPr/>
          </p:nvSpPr>
          <p:spPr>
            <a:xfrm>
              <a:off x="0" y="0"/>
              <a:ext cx="1305054" cy="379170"/>
            </a:xfrm>
            <a:custGeom>
              <a:avLst/>
              <a:gdLst/>
              <a:ahLst/>
              <a:cxnLst/>
              <a:rect l="l" t="t" r="r" b="b"/>
              <a:pathLst>
                <a:path w="1305054" h="379170">
                  <a:moveTo>
                    <a:pt x="34373" y="0"/>
                  </a:moveTo>
                  <a:lnTo>
                    <a:pt x="1270681" y="0"/>
                  </a:lnTo>
                  <a:cubicBezTo>
                    <a:pt x="1279797" y="0"/>
                    <a:pt x="1288540" y="3621"/>
                    <a:pt x="1294986" y="10068"/>
                  </a:cubicBezTo>
                  <a:cubicBezTo>
                    <a:pt x="1301432" y="16514"/>
                    <a:pt x="1305054" y="25257"/>
                    <a:pt x="1305054" y="34373"/>
                  </a:cubicBezTo>
                  <a:lnTo>
                    <a:pt x="1305054" y="344797"/>
                  </a:lnTo>
                  <a:cubicBezTo>
                    <a:pt x="1305054" y="363781"/>
                    <a:pt x="1289664" y="379170"/>
                    <a:pt x="1270681" y="379170"/>
                  </a:cubicBezTo>
                  <a:lnTo>
                    <a:pt x="34373" y="379170"/>
                  </a:lnTo>
                  <a:cubicBezTo>
                    <a:pt x="25257" y="379170"/>
                    <a:pt x="16514" y="375549"/>
                    <a:pt x="10068" y="369103"/>
                  </a:cubicBezTo>
                  <a:cubicBezTo>
                    <a:pt x="3621" y="362656"/>
                    <a:pt x="0" y="353914"/>
                    <a:pt x="0" y="344797"/>
                  </a:cubicBezTo>
                  <a:lnTo>
                    <a:pt x="0" y="34373"/>
                  </a:lnTo>
                  <a:cubicBezTo>
                    <a:pt x="0" y="25257"/>
                    <a:pt x="3621" y="16514"/>
                    <a:pt x="10068" y="10068"/>
                  </a:cubicBezTo>
                  <a:cubicBezTo>
                    <a:pt x="16514" y="3621"/>
                    <a:pt x="25257" y="0"/>
                    <a:pt x="34373" y="0"/>
                  </a:cubicBezTo>
                  <a:close/>
                </a:path>
              </a:pathLst>
            </a:custGeom>
            <a:solidFill>
              <a:srgbClr val="7BA9E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05054" cy="4077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r>
                <a:rPr lang="en-US" sz="2520" u="sng" spc="201" dirty="0">
                  <a:solidFill>
                    <a:schemeClr val="bg1"/>
                  </a:solidFill>
                  <a:latin typeface="Titillium Web Bold"/>
                  <a:hlinkClick r:id="rId2" tooltip="https://www.inps.it/it/it/dettaglio-scheda.schede-servizio-strumento.schede-strumenti.come-acquisire-la-dsu-precompilata-e-richiedere-l-isee-53358.come-acquisire-la-dsu-precompilata-e-richiedere-l-isee.html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RICHIEDERE L’ISEE ATTRAVERSO IL PORTALE UNICO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1931864" y="8797350"/>
            <a:ext cx="734974" cy="1086656"/>
          </a:xfrm>
          <a:custGeom>
            <a:avLst/>
            <a:gdLst/>
            <a:ahLst/>
            <a:cxnLst/>
            <a:rect l="l" t="t" r="r" b="b"/>
            <a:pathLst>
              <a:path w="734974" h="1086656">
                <a:moveTo>
                  <a:pt x="0" y="0"/>
                </a:moveTo>
                <a:lnTo>
                  <a:pt x="734974" y="0"/>
                </a:lnTo>
                <a:lnTo>
                  <a:pt x="734974" y="1086656"/>
                </a:lnTo>
                <a:lnTo>
                  <a:pt x="0" y="1086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73266" y="2019300"/>
            <a:ext cx="6606338" cy="487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Richiedere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l’ISEE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attraverso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il </a:t>
            </a: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Portale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unico</a:t>
            </a:r>
            <a:endParaRPr lang="en-US" sz="8000" dirty="0">
              <a:solidFill>
                <a:srgbClr val="F4F6FC"/>
              </a:solidFill>
              <a:latin typeface="Titillium Web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031063" y="1872370"/>
            <a:ext cx="8190137" cy="6762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76"/>
              </a:lnSpc>
            </a:pP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L’Indicatore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della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Situazione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Economica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Equivalente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(ISEE) serve a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valutare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e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confrontare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la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situazione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economica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delle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famiglie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.</a:t>
            </a:r>
          </a:p>
          <a:p>
            <a:pPr algn="just">
              <a:lnSpc>
                <a:spcPts val="3276"/>
              </a:lnSpc>
            </a:pP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Si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rivolge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ai nuclei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familiari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che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presentano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la DSU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all’INPS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.</a:t>
            </a:r>
          </a:p>
          <a:p>
            <a:pPr algn="just">
              <a:lnSpc>
                <a:spcPts val="3276"/>
              </a:lnSpc>
            </a:pP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Per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ottenere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la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certificazione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ISEE è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necessario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presentare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la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Dichiarazione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Sostitutiva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Unica (DSU). Si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suggerisce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per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celerità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l’utilizzo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della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DSU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precompilata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. </a:t>
            </a:r>
          </a:p>
          <a:p>
            <a:pPr algn="just">
              <a:lnSpc>
                <a:spcPts val="3276"/>
              </a:lnSpc>
            </a:pPr>
            <a:endParaRPr lang="en-US" sz="2520" spc="201" dirty="0">
              <a:solidFill>
                <a:srgbClr val="F4F6FC"/>
              </a:solidFill>
              <a:latin typeface="Titillium Web"/>
            </a:endParaRPr>
          </a:p>
          <a:p>
            <a:pPr algn="just">
              <a:lnSpc>
                <a:spcPts val="3276"/>
              </a:lnSpc>
            </a:pP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La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Dichiarazione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Sostitutiva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Unica (DSU)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precompilata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contiene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:</a:t>
            </a:r>
          </a:p>
          <a:p>
            <a:pPr marL="544068" lvl="1" indent="-272034" algn="just">
              <a:lnSpc>
                <a:spcPts val="3276"/>
              </a:lnSpc>
              <a:buFont typeface="Arial"/>
              <a:buChar char="•"/>
            </a:pP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dati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auto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dichiarati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dall’utente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;</a:t>
            </a:r>
          </a:p>
          <a:p>
            <a:pPr marL="544068" lvl="1" indent="-272034" algn="just">
              <a:lnSpc>
                <a:spcPts val="3276"/>
              </a:lnSpc>
              <a:buFont typeface="Arial"/>
              <a:buChar char="•"/>
            </a:pP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dati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precompilati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forniti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dall’Agenzia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delle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Entrate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e INPS.</a:t>
            </a:r>
          </a:p>
          <a:p>
            <a:pPr>
              <a:lnSpc>
                <a:spcPts val="3276"/>
              </a:lnSpc>
              <a:spcBef>
                <a:spcPct val="0"/>
              </a:spcBef>
            </a:pPr>
            <a:endParaRPr lang="en-US" sz="2520" spc="201" dirty="0">
              <a:solidFill>
                <a:srgbClr val="F4F6FC"/>
              </a:solidFill>
              <a:latin typeface="Titillium Web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BB92923-8C1B-F546-E204-215C48A09011}"/>
              </a:ext>
            </a:extLst>
          </p:cNvPr>
          <p:cNvGrpSpPr/>
          <p:nvPr/>
        </p:nvGrpSpPr>
        <p:grpSpPr>
          <a:xfrm>
            <a:off x="14637986" y="678656"/>
            <a:ext cx="2771238" cy="3158826"/>
            <a:chOff x="14637985" y="1162749"/>
            <a:chExt cx="1836362" cy="204239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096FD24-7D06-B94E-B4D3-0EC0740D6107}"/>
                </a:ext>
              </a:extLst>
            </p:cNvPr>
            <p:cNvCxnSpPr>
              <a:cxnSpLocks/>
            </p:cNvCxnSpPr>
            <p:nvPr/>
          </p:nvCxnSpPr>
          <p:spPr>
            <a:xfrm>
              <a:off x="16299702" y="1512421"/>
              <a:ext cx="0" cy="621179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A721486C-C3D4-029C-CDA6-39E9A8BB7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4637985" y="1162749"/>
              <a:ext cx="1836362" cy="2042393"/>
            </a:xfrm>
            <a:prstGeom prst="rect">
              <a:avLst/>
            </a:prstGeom>
          </p:spPr>
        </p:pic>
      </p:grpSp>
      <p:sp>
        <p:nvSpPr>
          <p:cNvPr id="8" name="TextBox 3">
            <a:extLst>
              <a:ext uri="{FF2B5EF4-FFF2-40B4-BE49-F238E27FC236}">
                <a16:creationId xmlns:a16="http://schemas.microsoft.com/office/drawing/2014/main" id="{325B04BF-520B-4FF6-9ADB-496F37718A58}"/>
              </a:ext>
            </a:extLst>
          </p:cNvPr>
          <p:cNvSpPr txBox="1"/>
          <p:nvPr/>
        </p:nvSpPr>
        <p:spPr>
          <a:xfrm>
            <a:off x="1028700" y="5324475"/>
            <a:ext cx="14264206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Portale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della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disabilità</a:t>
            </a:r>
            <a:endParaRPr lang="en-US" sz="8000" dirty="0">
              <a:solidFill>
                <a:srgbClr val="F4F6FC"/>
              </a:solidFill>
              <a:latin typeface="Titillium Web Bold"/>
            </a:endParaRPr>
          </a:p>
        </p:txBody>
      </p:sp>
    </p:spTree>
    <p:extLst>
      <p:ext uri="{BB962C8B-B14F-4D97-AF65-F5344CB8AC3E}">
        <p14:creationId xmlns:p14="http://schemas.microsoft.com/office/powerpoint/2010/main" val="3344509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24484" y="7010668"/>
            <a:ext cx="5589474" cy="5458262"/>
            <a:chOff x="0" y="0"/>
            <a:chExt cx="940909" cy="918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0909" cy="918821"/>
            </a:xfrm>
            <a:custGeom>
              <a:avLst/>
              <a:gdLst/>
              <a:ahLst/>
              <a:cxnLst/>
              <a:rect l="l" t="t" r="r" b="b"/>
              <a:pathLst>
                <a:path w="940909" h="918821">
                  <a:moveTo>
                    <a:pt x="470454" y="0"/>
                  </a:moveTo>
                  <a:cubicBezTo>
                    <a:pt x="210630" y="0"/>
                    <a:pt x="0" y="205685"/>
                    <a:pt x="0" y="459410"/>
                  </a:cubicBezTo>
                  <a:cubicBezTo>
                    <a:pt x="0" y="713136"/>
                    <a:pt x="210630" y="918821"/>
                    <a:pt x="470454" y="918821"/>
                  </a:cubicBezTo>
                  <a:cubicBezTo>
                    <a:pt x="730279" y="918821"/>
                    <a:pt x="940909" y="713136"/>
                    <a:pt x="940909" y="459410"/>
                  </a:cubicBezTo>
                  <a:cubicBezTo>
                    <a:pt x="940909" y="205685"/>
                    <a:pt x="730279" y="0"/>
                    <a:pt x="47045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88210" y="57564"/>
              <a:ext cx="764488" cy="775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286000" y="2243522"/>
            <a:ext cx="15163800" cy="2886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5"/>
              </a:lnSpc>
            </a:pPr>
            <a:endParaRPr lang="en-US" sz="3770" dirty="0">
              <a:solidFill>
                <a:srgbClr val="F4F6FC"/>
              </a:solidFill>
              <a:latin typeface="Titillium Web"/>
            </a:endParaRPr>
          </a:p>
          <a:p>
            <a:pPr>
              <a:lnSpc>
                <a:spcPts val="5655"/>
              </a:lnSpc>
            </a:pPr>
            <a:endParaRPr lang="en-US" sz="3770" dirty="0">
              <a:solidFill>
                <a:srgbClr val="F4F6FC"/>
              </a:solidFill>
              <a:latin typeface="Titillium Web"/>
            </a:endParaRPr>
          </a:p>
          <a:p>
            <a:pPr>
              <a:lnSpc>
                <a:spcPts val="5655"/>
              </a:lnSpc>
            </a:pPr>
            <a:endParaRPr lang="en-US" sz="3770" dirty="0">
              <a:solidFill>
                <a:srgbClr val="F4F6FC"/>
              </a:solidFill>
              <a:latin typeface="Titillium Web"/>
            </a:endParaRPr>
          </a:p>
          <a:p>
            <a:pPr algn="r">
              <a:lnSpc>
                <a:spcPts val="5655"/>
              </a:lnSpc>
            </a:pPr>
            <a:endParaRPr lang="en-US" sz="3770" dirty="0">
              <a:solidFill>
                <a:srgbClr val="F4F6FC"/>
              </a:solidFill>
              <a:latin typeface="Titillium Web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749029" y="7466833"/>
            <a:ext cx="5245183" cy="3509015"/>
          </a:xfrm>
          <a:custGeom>
            <a:avLst/>
            <a:gdLst/>
            <a:ahLst/>
            <a:cxnLst/>
            <a:rect l="l" t="t" r="r" b="b"/>
            <a:pathLst>
              <a:path w="5245183" h="3509015">
                <a:moveTo>
                  <a:pt x="0" y="0"/>
                </a:moveTo>
                <a:lnTo>
                  <a:pt x="5245184" y="0"/>
                </a:lnTo>
                <a:lnTo>
                  <a:pt x="5245184" y="3509016"/>
                </a:lnTo>
                <a:lnTo>
                  <a:pt x="0" y="3509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72653" y="1270145"/>
            <a:ext cx="14409379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60"/>
              </a:lnSpc>
              <a:spcBef>
                <a:spcPct val="0"/>
              </a:spcBef>
            </a:pPr>
            <a:r>
              <a:rPr lang="en-US" sz="6800" dirty="0" err="1">
                <a:solidFill>
                  <a:srgbClr val="F4F6FC"/>
                </a:solidFill>
                <a:latin typeface="Titillium Web Bold"/>
              </a:rPr>
              <a:t>Portale</a:t>
            </a:r>
            <a:r>
              <a:rPr lang="en-US" sz="6800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6800" dirty="0" err="1">
                <a:solidFill>
                  <a:srgbClr val="F4F6FC"/>
                </a:solidFill>
                <a:latin typeface="Titillium Web Bold"/>
              </a:rPr>
              <a:t>della</a:t>
            </a:r>
            <a:r>
              <a:rPr lang="en-US" sz="6800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6800" dirty="0" err="1">
                <a:solidFill>
                  <a:srgbClr val="F4F6FC"/>
                </a:solidFill>
                <a:latin typeface="Titillium Web Bold"/>
              </a:rPr>
              <a:t>disabilità</a:t>
            </a:r>
            <a:endParaRPr lang="en-US" sz="6800" dirty="0">
              <a:solidFill>
                <a:srgbClr val="F4F6FC"/>
              </a:solidFill>
              <a:latin typeface="Titillium Web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86000" y="2777880"/>
            <a:ext cx="12725400" cy="3514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52015" lvl="1" indent="-326008">
              <a:lnSpc>
                <a:spcPts val="3925"/>
              </a:lnSpc>
              <a:buFont typeface="Arial"/>
              <a:buChar char="•"/>
            </a:pPr>
            <a:r>
              <a:rPr lang="en-US" sz="3600" spc="241" dirty="0" err="1">
                <a:solidFill>
                  <a:srgbClr val="F4F6FC"/>
                </a:solidFill>
                <a:latin typeface="Titillium Web"/>
              </a:rPr>
              <a:t>Portale</a:t>
            </a:r>
            <a:r>
              <a:rPr lang="en-US" sz="3600" spc="24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600" spc="241" dirty="0" err="1">
                <a:solidFill>
                  <a:srgbClr val="F4F6FC"/>
                </a:solidFill>
                <a:latin typeface="Titillium Web"/>
              </a:rPr>
              <a:t>della</a:t>
            </a:r>
            <a:r>
              <a:rPr lang="en-US" sz="3600" spc="24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600" spc="241" dirty="0" err="1">
                <a:solidFill>
                  <a:srgbClr val="F4F6FC"/>
                </a:solidFill>
                <a:latin typeface="Titillium Web"/>
              </a:rPr>
              <a:t>disabilità</a:t>
            </a:r>
            <a:r>
              <a:rPr lang="en-US" sz="3600" spc="241" dirty="0">
                <a:solidFill>
                  <a:srgbClr val="F4F6FC"/>
                </a:solidFill>
                <a:latin typeface="Titillium Web"/>
              </a:rPr>
              <a:t> </a:t>
            </a:r>
          </a:p>
          <a:p>
            <a:pPr marL="652015" lvl="1" indent="-326008">
              <a:lnSpc>
                <a:spcPts val="3925"/>
              </a:lnSpc>
              <a:buFont typeface="Arial"/>
              <a:buChar char="•"/>
            </a:pPr>
            <a:endParaRPr lang="en-US" sz="3600" spc="241" dirty="0">
              <a:solidFill>
                <a:srgbClr val="F4F6FC"/>
              </a:solidFill>
              <a:latin typeface="Titillium Web"/>
            </a:endParaRPr>
          </a:p>
          <a:p>
            <a:pPr marL="652015" lvl="1" indent="-326008">
              <a:lnSpc>
                <a:spcPts val="3925"/>
              </a:lnSpc>
              <a:buFont typeface="Arial"/>
              <a:buChar char="•"/>
            </a:pPr>
            <a:r>
              <a:rPr lang="en-US" sz="3600" spc="241" dirty="0">
                <a:solidFill>
                  <a:srgbClr val="F4F6FC"/>
                </a:solidFill>
                <a:latin typeface="Titillium Web"/>
              </a:rPr>
              <a:t>Carta </a:t>
            </a:r>
            <a:r>
              <a:rPr lang="en-US" sz="3600" spc="241" dirty="0" err="1">
                <a:solidFill>
                  <a:srgbClr val="F4F6FC"/>
                </a:solidFill>
                <a:latin typeface="Titillium Web"/>
              </a:rPr>
              <a:t>europea</a:t>
            </a:r>
            <a:r>
              <a:rPr lang="en-US" sz="3600" spc="24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600" spc="241" dirty="0" err="1">
                <a:solidFill>
                  <a:srgbClr val="F4F6FC"/>
                </a:solidFill>
                <a:latin typeface="Titillium Web"/>
              </a:rPr>
              <a:t>disabilità</a:t>
            </a:r>
            <a:endParaRPr lang="en-US" sz="3600" spc="241" dirty="0">
              <a:solidFill>
                <a:srgbClr val="F4F6FC"/>
              </a:solidFill>
              <a:latin typeface="Titillium Web"/>
            </a:endParaRPr>
          </a:p>
          <a:p>
            <a:pPr marL="652015" lvl="1" indent="-326008">
              <a:lnSpc>
                <a:spcPts val="3925"/>
              </a:lnSpc>
              <a:buFont typeface="Arial"/>
              <a:buChar char="•"/>
            </a:pPr>
            <a:endParaRPr lang="en-US" sz="3600" spc="241" dirty="0">
              <a:solidFill>
                <a:srgbClr val="F4F6FC"/>
              </a:solidFill>
              <a:latin typeface="Titillium Web"/>
            </a:endParaRPr>
          </a:p>
          <a:p>
            <a:pPr marL="652015" lvl="1" indent="-326008">
              <a:lnSpc>
                <a:spcPts val="3925"/>
              </a:lnSpc>
              <a:buFont typeface="Arial"/>
              <a:buChar char="•"/>
            </a:pPr>
            <a:r>
              <a:rPr lang="en-US" sz="3600" spc="241" dirty="0" err="1">
                <a:solidFill>
                  <a:srgbClr val="F4F6FC"/>
                </a:solidFill>
                <a:latin typeface="Titillium Web"/>
              </a:rPr>
              <a:t>Domanda</a:t>
            </a:r>
            <a:r>
              <a:rPr lang="en-US" sz="3600" spc="24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600" spc="241" dirty="0" err="1">
                <a:solidFill>
                  <a:srgbClr val="F4F6FC"/>
                </a:solidFill>
                <a:latin typeface="Titillium Web"/>
              </a:rPr>
              <a:t>invalidità</a:t>
            </a:r>
            <a:r>
              <a:rPr lang="en-US" sz="3600" spc="241" dirty="0">
                <a:solidFill>
                  <a:srgbClr val="F4F6FC"/>
                </a:solidFill>
                <a:latin typeface="Titillium Web"/>
              </a:rPr>
              <a:t> civile e </a:t>
            </a:r>
            <a:r>
              <a:rPr lang="en-US" sz="3600" spc="241" dirty="0" err="1">
                <a:solidFill>
                  <a:srgbClr val="F4F6FC"/>
                </a:solidFill>
                <a:latin typeface="Titillium Web"/>
              </a:rPr>
              <a:t>accertamento</a:t>
            </a:r>
            <a:r>
              <a:rPr lang="en-US" sz="3600" spc="24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600" spc="241" dirty="0" err="1">
                <a:solidFill>
                  <a:srgbClr val="F4F6FC"/>
                </a:solidFill>
                <a:latin typeface="Titillium Web"/>
              </a:rPr>
              <a:t>sanitario</a:t>
            </a:r>
            <a:endParaRPr lang="en-US" sz="3600" spc="241" dirty="0">
              <a:solidFill>
                <a:srgbClr val="F4F6FC"/>
              </a:solidFill>
              <a:latin typeface="Titillium Web"/>
            </a:endParaRPr>
          </a:p>
          <a:p>
            <a:pPr marL="652015" lvl="1" indent="-326008">
              <a:lnSpc>
                <a:spcPts val="3925"/>
              </a:lnSpc>
              <a:buFont typeface="Arial"/>
              <a:buChar char="•"/>
            </a:pPr>
            <a:endParaRPr lang="en-US" sz="3600" spc="241" dirty="0">
              <a:solidFill>
                <a:srgbClr val="F4F6FC"/>
              </a:solidFill>
              <a:latin typeface="Titillium Web"/>
            </a:endParaRPr>
          </a:p>
          <a:p>
            <a:pPr marL="652015" lvl="1" indent="-326008">
              <a:lnSpc>
                <a:spcPts val="3925"/>
              </a:lnSpc>
              <a:buFont typeface="Arial"/>
              <a:buChar char="•"/>
            </a:pPr>
            <a:r>
              <a:rPr lang="en-US" sz="3600" spc="241" dirty="0">
                <a:solidFill>
                  <a:srgbClr val="F4F6FC"/>
                </a:solidFill>
                <a:latin typeface="Titillium Web"/>
              </a:rPr>
              <a:t>Accesso ai </a:t>
            </a:r>
            <a:r>
              <a:rPr lang="en-US" sz="3600" spc="241" dirty="0" err="1">
                <a:solidFill>
                  <a:srgbClr val="F4F6FC"/>
                </a:solidFill>
                <a:latin typeface="Titillium Web"/>
              </a:rPr>
              <a:t>verbali</a:t>
            </a:r>
            <a:r>
              <a:rPr lang="en-US" sz="3600" spc="24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600" spc="241" dirty="0" err="1">
                <a:solidFill>
                  <a:srgbClr val="F4F6FC"/>
                </a:solidFill>
                <a:latin typeface="Titillium Web"/>
              </a:rPr>
              <a:t>sanitari</a:t>
            </a:r>
            <a:endParaRPr lang="en-US" sz="3600" spc="241" dirty="0">
              <a:solidFill>
                <a:srgbClr val="F4F6FC"/>
              </a:solidFill>
              <a:latin typeface="Titillium Web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7911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38687" y="-834134"/>
            <a:ext cx="10433972" cy="11168759"/>
            <a:chOff x="0" y="0"/>
            <a:chExt cx="2748042" cy="2941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8042" cy="2941566"/>
            </a:xfrm>
            <a:custGeom>
              <a:avLst/>
              <a:gdLst/>
              <a:ahLst/>
              <a:cxnLst/>
              <a:rect l="l" t="t" r="r" b="b"/>
              <a:pathLst>
                <a:path w="2748042" h="2941566">
                  <a:moveTo>
                    <a:pt x="0" y="0"/>
                  </a:moveTo>
                  <a:lnTo>
                    <a:pt x="2748042" y="0"/>
                  </a:lnTo>
                  <a:lnTo>
                    <a:pt x="2748042" y="2941566"/>
                  </a:lnTo>
                  <a:lnTo>
                    <a:pt x="0" y="2941566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48042" cy="2970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sp>
        <p:nvSpPr>
          <p:cNvPr id="6" name="Freeform 6">
            <a:hlinkClick r:id="rId2" tooltip="https://www.inps.it/it/it/dettaglio-scheda.schede-servizio-strumento.schede-servizi.assegno-unico-e-universale-per-i-figli-a-carico-55984.assegno-unico-e-universale-per-i-figli-a-carico.html"/>
          </p:cNvPr>
          <p:cNvSpPr/>
          <p:nvPr/>
        </p:nvSpPr>
        <p:spPr>
          <a:xfrm>
            <a:off x="13359289" y="8763171"/>
            <a:ext cx="4955126" cy="876130"/>
          </a:xfrm>
          <a:custGeom>
            <a:avLst/>
            <a:gdLst/>
            <a:ahLst/>
            <a:cxnLst/>
            <a:rect l="l" t="t" r="r" b="b"/>
            <a:pathLst>
              <a:path w="1305054" h="379170">
                <a:moveTo>
                  <a:pt x="34373" y="0"/>
                </a:moveTo>
                <a:lnTo>
                  <a:pt x="1270681" y="0"/>
                </a:lnTo>
                <a:cubicBezTo>
                  <a:pt x="1279797" y="0"/>
                  <a:pt x="1288540" y="3621"/>
                  <a:pt x="1294986" y="10068"/>
                </a:cubicBezTo>
                <a:cubicBezTo>
                  <a:pt x="1301432" y="16514"/>
                  <a:pt x="1305054" y="25257"/>
                  <a:pt x="1305054" y="34373"/>
                </a:cubicBezTo>
                <a:lnTo>
                  <a:pt x="1305054" y="344797"/>
                </a:lnTo>
                <a:cubicBezTo>
                  <a:pt x="1305054" y="363781"/>
                  <a:pt x="1289664" y="379170"/>
                  <a:pt x="1270681" y="379170"/>
                </a:cubicBezTo>
                <a:lnTo>
                  <a:pt x="34373" y="379170"/>
                </a:lnTo>
                <a:cubicBezTo>
                  <a:pt x="25257" y="379170"/>
                  <a:pt x="16514" y="375549"/>
                  <a:pt x="10068" y="369103"/>
                </a:cubicBezTo>
                <a:cubicBezTo>
                  <a:pt x="3621" y="362656"/>
                  <a:pt x="0" y="353914"/>
                  <a:pt x="0" y="344797"/>
                </a:cubicBezTo>
                <a:lnTo>
                  <a:pt x="0" y="34373"/>
                </a:lnTo>
                <a:cubicBezTo>
                  <a:pt x="0" y="25257"/>
                  <a:pt x="3621" y="16514"/>
                  <a:pt x="10068" y="10068"/>
                </a:cubicBezTo>
                <a:cubicBezTo>
                  <a:pt x="16514" y="3621"/>
                  <a:pt x="25257" y="0"/>
                  <a:pt x="34373" y="0"/>
                </a:cubicBezTo>
                <a:close/>
              </a:path>
            </a:pathLst>
          </a:custGeom>
          <a:solidFill>
            <a:srgbClr val="7BA9EC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8" name="Freeform 8"/>
          <p:cNvSpPr/>
          <p:nvPr/>
        </p:nvSpPr>
        <p:spPr>
          <a:xfrm>
            <a:off x="12486022" y="8531110"/>
            <a:ext cx="734974" cy="1086656"/>
          </a:xfrm>
          <a:custGeom>
            <a:avLst/>
            <a:gdLst/>
            <a:ahLst/>
            <a:cxnLst/>
            <a:rect l="l" t="t" r="r" b="b"/>
            <a:pathLst>
              <a:path w="734974" h="1086656">
                <a:moveTo>
                  <a:pt x="0" y="0"/>
                </a:moveTo>
                <a:lnTo>
                  <a:pt x="734974" y="0"/>
                </a:lnTo>
                <a:lnTo>
                  <a:pt x="734974" y="1086655"/>
                </a:lnTo>
                <a:lnTo>
                  <a:pt x="0" y="10866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62995" y="2195377"/>
            <a:ext cx="6606338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Portale</a:t>
            </a:r>
            <a:endParaRPr lang="en-US" sz="8000" dirty="0">
              <a:solidFill>
                <a:srgbClr val="F4F6FC"/>
              </a:solidFill>
              <a:latin typeface="Titillium Web Bold"/>
            </a:endParaRPr>
          </a:p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della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</a:t>
            </a:r>
          </a:p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disabilità</a:t>
            </a:r>
            <a:endParaRPr lang="en-US" sz="8000" dirty="0">
              <a:solidFill>
                <a:srgbClr val="F4F6FC"/>
              </a:solidFill>
              <a:latin typeface="Titillium Web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689776" y="2324100"/>
            <a:ext cx="8912423" cy="6439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520" spc="201" dirty="0">
                <a:solidFill>
                  <a:schemeClr val="bg1"/>
                </a:solidFill>
                <a:latin typeface="Titillium Web" panose="00000500000000000000" pitchFamily="2" charset="0"/>
              </a:rPr>
              <a:t>Il </a:t>
            </a:r>
            <a:r>
              <a:rPr lang="en-US" sz="2520" spc="201" dirty="0" err="1">
                <a:solidFill>
                  <a:schemeClr val="bg1"/>
                </a:solidFill>
                <a:latin typeface="Titillium Web" panose="00000500000000000000" pitchFamily="2" charset="0"/>
              </a:rPr>
              <a:t>servizio</a:t>
            </a:r>
            <a:r>
              <a:rPr lang="en-US" sz="2520" spc="201" dirty="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  <a:r>
              <a:rPr lang="it-IT" sz="2800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è rivolto a: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800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invalidi civili;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800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ciechi civili;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800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sordi;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800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persone con handicap;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800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persone con disabilità;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800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cittadini con in corso una domanda di riconoscimento</a:t>
            </a:r>
          </a:p>
          <a:p>
            <a:pPr algn="just">
              <a:lnSpc>
                <a:spcPts val="3276"/>
              </a:lnSpc>
              <a:spcBef>
                <a:spcPct val="0"/>
              </a:spcBef>
            </a:pPr>
            <a:endParaRPr lang="en-US" sz="2520" spc="201" dirty="0">
              <a:solidFill>
                <a:srgbClr val="F4F6FC"/>
              </a:solidFill>
              <a:latin typeface="Titillium Web" panose="00000500000000000000" pitchFamily="2" charset="0"/>
            </a:endParaRPr>
          </a:p>
          <a:p>
            <a:pPr algn="just"/>
            <a:r>
              <a:rPr lang="it-IT" sz="2800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È possibile visualizzare: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800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l’invalidità riconosciuta;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800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il certificato medico introduttivo;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800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le domande presentate (sia in corso che concluse):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800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il luogo, la data e l’orario della visita;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800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i verbali redatti dalle ASL e dall’Istituto</a:t>
            </a:r>
            <a:r>
              <a:rPr lang="it-IT" sz="2800" i="0" dirty="0">
                <a:solidFill>
                  <a:srgbClr val="454D56"/>
                </a:solidFill>
                <a:effectLst/>
                <a:latin typeface="Titillium Web" panose="00000500000000000000" pitchFamily="2" charset="0"/>
              </a:rPr>
              <a:t>.</a:t>
            </a:r>
          </a:p>
          <a:p>
            <a:pPr>
              <a:lnSpc>
                <a:spcPts val="3276"/>
              </a:lnSpc>
              <a:spcBef>
                <a:spcPct val="0"/>
              </a:spcBef>
            </a:pPr>
            <a:endParaRPr lang="en-US" sz="2520" spc="201" dirty="0">
              <a:solidFill>
                <a:srgbClr val="F4F6FC"/>
              </a:solidFill>
              <a:latin typeface="Titillium Web" panose="00000500000000000000" pitchFamily="2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A0CE4FD-82D6-4A20-A829-B3D360E5005A}"/>
              </a:ext>
            </a:extLst>
          </p:cNvPr>
          <p:cNvSpPr txBox="1"/>
          <p:nvPr/>
        </p:nvSpPr>
        <p:spPr>
          <a:xfrm>
            <a:off x="13455673" y="8940167"/>
            <a:ext cx="4807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i="0" dirty="0">
                <a:solidFill>
                  <a:schemeClr val="bg1"/>
                </a:solidFill>
                <a:effectLst/>
                <a:latin typeface="Titillium Web" panose="000005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PORTALE DELLA DISABILITÀ 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95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38687" y="-834134"/>
            <a:ext cx="10433972" cy="11168759"/>
            <a:chOff x="0" y="0"/>
            <a:chExt cx="2748042" cy="2941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8042" cy="2941566"/>
            </a:xfrm>
            <a:custGeom>
              <a:avLst/>
              <a:gdLst/>
              <a:ahLst/>
              <a:cxnLst/>
              <a:rect l="l" t="t" r="r" b="b"/>
              <a:pathLst>
                <a:path w="2748042" h="2941566">
                  <a:moveTo>
                    <a:pt x="0" y="0"/>
                  </a:moveTo>
                  <a:lnTo>
                    <a:pt x="2748042" y="0"/>
                  </a:lnTo>
                  <a:lnTo>
                    <a:pt x="2748042" y="2941566"/>
                  </a:lnTo>
                  <a:lnTo>
                    <a:pt x="0" y="2941566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48042" cy="2970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850906" y="7241409"/>
            <a:ext cx="4955126" cy="1439662"/>
            <a:chOff x="0" y="0"/>
            <a:chExt cx="1305054" cy="379170"/>
          </a:xfrm>
        </p:grpSpPr>
        <p:sp>
          <p:nvSpPr>
            <p:cNvPr id="6" name="Freeform 6">
              <a:hlinkClick r:id="rId2" tooltip="https://www.inps.it/it/it/dettaglio-scheda.schede-servizio-strumento.schede-servizi.carta-europea-della-disabilit---disability-card-58828.carta-europea-della-disabilit---disability-card.html"/>
            </p:cNvPr>
            <p:cNvSpPr/>
            <p:nvPr/>
          </p:nvSpPr>
          <p:spPr>
            <a:xfrm>
              <a:off x="0" y="0"/>
              <a:ext cx="1305054" cy="379170"/>
            </a:xfrm>
            <a:custGeom>
              <a:avLst/>
              <a:gdLst/>
              <a:ahLst/>
              <a:cxnLst/>
              <a:rect l="l" t="t" r="r" b="b"/>
              <a:pathLst>
                <a:path w="1305054" h="379170">
                  <a:moveTo>
                    <a:pt x="34373" y="0"/>
                  </a:moveTo>
                  <a:lnTo>
                    <a:pt x="1270681" y="0"/>
                  </a:lnTo>
                  <a:cubicBezTo>
                    <a:pt x="1279797" y="0"/>
                    <a:pt x="1288540" y="3621"/>
                    <a:pt x="1294986" y="10068"/>
                  </a:cubicBezTo>
                  <a:cubicBezTo>
                    <a:pt x="1301432" y="16514"/>
                    <a:pt x="1305054" y="25257"/>
                    <a:pt x="1305054" y="34373"/>
                  </a:cubicBezTo>
                  <a:lnTo>
                    <a:pt x="1305054" y="344797"/>
                  </a:lnTo>
                  <a:cubicBezTo>
                    <a:pt x="1305054" y="363781"/>
                    <a:pt x="1289664" y="379170"/>
                    <a:pt x="1270681" y="379170"/>
                  </a:cubicBezTo>
                  <a:lnTo>
                    <a:pt x="34373" y="379170"/>
                  </a:lnTo>
                  <a:cubicBezTo>
                    <a:pt x="25257" y="379170"/>
                    <a:pt x="16514" y="375549"/>
                    <a:pt x="10068" y="369103"/>
                  </a:cubicBezTo>
                  <a:cubicBezTo>
                    <a:pt x="3621" y="362656"/>
                    <a:pt x="0" y="353914"/>
                    <a:pt x="0" y="344797"/>
                  </a:cubicBezTo>
                  <a:lnTo>
                    <a:pt x="0" y="34373"/>
                  </a:lnTo>
                  <a:cubicBezTo>
                    <a:pt x="0" y="25257"/>
                    <a:pt x="3621" y="16514"/>
                    <a:pt x="10068" y="10068"/>
                  </a:cubicBezTo>
                  <a:cubicBezTo>
                    <a:pt x="16514" y="3621"/>
                    <a:pt x="25257" y="0"/>
                    <a:pt x="34373" y="0"/>
                  </a:cubicBezTo>
                  <a:close/>
                </a:path>
              </a:pathLst>
            </a:custGeom>
            <a:solidFill>
              <a:srgbClr val="7BA9E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05054" cy="4077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r>
                <a:rPr lang="en-US" sz="2520" u="sng" spc="201" dirty="0">
                  <a:solidFill>
                    <a:schemeClr val="bg1"/>
                  </a:solidFill>
                  <a:latin typeface="Titillium Web Bold"/>
                  <a:hlinkClick r:id="rId2" tooltip="https://www.inps.it/it/it/dettaglio-scheda.schede-servizio-strumento.schede-servizi.carta-europea-della-disabilit---disability-card-58828.carta-europea-della-disabilit---disability-card.html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CARTA EUROPEA DELLA DISABILITÀ - DISABILITY CARD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1931864" y="7241409"/>
            <a:ext cx="734974" cy="1086656"/>
          </a:xfrm>
          <a:custGeom>
            <a:avLst/>
            <a:gdLst/>
            <a:ahLst/>
            <a:cxnLst/>
            <a:rect l="l" t="t" r="r" b="b"/>
            <a:pathLst>
              <a:path w="734974" h="1086656">
                <a:moveTo>
                  <a:pt x="0" y="0"/>
                </a:moveTo>
                <a:lnTo>
                  <a:pt x="734974" y="0"/>
                </a:lnTo>
                <a:lnTo>
                  <a:pt x="734974" y="1086655"/>
                </a:lnTo>
                <a:lnTo>
                  <a:pt x="0" y="10866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2886659"/>
            <a:ext cx="6606338" cy="2438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F4F6FC"/>
                </a:solidFill>
                <a:latin typeface="Titillium Web Bold"/>
              </a:rPr>
              <a:t>Carta europea disabilità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755837" y="3179204"/>
            <a:ext cx="8190137" cy="3376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76"/>
              </a:lnSpc>
            </a:pP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Il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servizio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permette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ottenere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una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card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d’accesso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a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servizi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e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benefici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per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persone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disabili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. </a:t>
            </a:r>
          </a:p>
          <a:p>
            <a:pPr algn="just">
              <a:lnSpc>
                <a:spcPts val="3276"/>
              </a:lnSpc>
            </a:pP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È uno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strumento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utile al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riconoscimento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diritti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e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servizi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dedicati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.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Resta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valida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fino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alla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permanenza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della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condizione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disabilità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.</a:t>
            </a:r>
          </a:p>
          <a:p>
            <a:pPr>
              <a:lnSpc>
                <a:spcPts val="3276"/>
              </a:lnSpc>
            </a:pPr>
            <a:endParaRPr lang="en-US" sz="2520" spc="201" dirty="0">
              <a:solidFill>
                <a:srgbClr val="F4F6FC"/>
              </a:solidFill>
              <a:latin typeface="Titillium Web"/>
            </a:endParaRPr>
          </a:p>
          <a:p>
            <a:pPr>
              <a:lnSpc>
                <a:spcPts val="3276"/>
              </a:lnSpc>
            </a:pPr>
            <a:endParaRPr lang="en-US" sz="2520" spc="201" dirty="0">
              <a:solidFill>
                <a:srgbClr val="F4F6FC"/>
              </a:solidFill>
              <a:latin typeface="Titillium Web"/>
            </a:endParaRPr>
          </a:p>
          <a:p>
            <a:pPr>
              <a:lnSpc>
                <a:spcPts val="3276"/>
              </a:lnSpc>
              <a:spcBef>
                <a:spcPct val="0"/>
              </a:spcBef>
            </a:pPr>
            <a:endParaRPr lang="en-US" sz="2520" spc="201" dirty="0">
              <a:solidFill>
                <a:srgbClr val="F4F6FC"/>
              </a:solidFill>
              <a:latin typeface="Titillium Web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38687" y="-834134"/>
            <a:ext cx="10433972" cy="11168759"/>
            <a:chOff x="0" y="0"/>
            <a:chExt cx="2748042" cy="2941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8042" cy="2941566"/>
            </a:xfrm>
            <a:custGeom>
              <a:avLst/>
              <a:gdLst/>
              <a:ahLst/>
              <a:cxnLst/>
              <a:rect l="l" t="t" r="r" b="b"/>
              <a:pathLst>
                <a:path w="2748042" h="2941566">
                  <a:moveTo>
                    <a:pt x="0" y="0"/>
                  </a:moveTo>
                  <a:lnTo>
                    <a:pt x="2748042" y="0"/>
                  </a:lnTo>
                  <a:lnTo>
                    <a:pt x="2748042" y="2941566"/>
                  </a:lnTo>
                  <a:lnTo>
                    <a:pt x="0" y="2941566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48042" cy="2970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035440" y="8736250"/>
            <a:ext cx="4955126" cy="1044100"/>
            <a:chOff x="0" y="0"/>
            <a:chExt cx="1305054" cy="274989"/>
          </a:xfrm>
        </p:grpSpPr>
        <p:sp>
          <p:nvSpPr>
            <p:cNvPr id="6" name="Freeform 6">
              <a:hlinkClick r:id="rId2" tooltip="https://www.inps.it/it/it/dettaglio-scheda.schede-servizio-strumento.schede-servizi.domanda-invalidita-civile-e-accertamento-sanitario-50004.accertamento-sanitario.html"/>
            </p:cNvPr>
            <p:cNvSpPr/>
            <p:nvPr/>
          </p:nvSpPr>
          <p:spPr>
            <a:xfrm>
              <a:off x="0" y="0"/>
              <a:ext cx="1305054" cy="274989"/>
            </a:xfrm>
            <a:custGeom>
              <a:avLst/>
              <a:gdLst/>
              <a:ahLst/>
              <a:cxnLst/>
              <a:rect l="l" t="t" r="r" b="b"/>
              <a:pathLst>
                <a:path w="1305054" h="274989">
                  <a:moveTo>
                    <a:pt x="34373" y="0"/>
                  </a:moveTo>
                  <a:lnTo>
                    <a:pt x="1270681" y="0"/>
                  </a:lnTo>
                  <a:cubicBezTo>
                    <a:pt x="1279797" y="0"/>
                    <a:pt x="1288540" y="3621"/>
                    <a:pt x="1294986" y="10068"/>
                  </a:cubicBezTo>
                  <a:cubicBezTo>
                    <a:pt x="1301432" y="16514"/>
                    <a:pt x="1305054" y="25257"/>
                    <a:pt x="1305054" y="34373"/>
                  </a:cubicBezTo>
                  <a:lnTo>
                    <a:pt x="1305054" y="240616"/>
                  </a:lnTo>
                  <a:cubicBezTo>
                    <a:pt x="1305054" y="259600"/>
                    <a:pt x="1289664" y="274989"/>
                    <a:pt x="1270681" y="274989"/>
                  </a:cubicBezTo>
                  <a:lnTo>
                    <a:pt x="34373" y="274989"/>
                  </a:lnTo>
                  <a:cubicBezTo>
                    <a:pt x="15389" y="274989"/>
                    <a:pt x="0" y="259600"/>
                    <a:pt x="0" y="240616"/>
                  </a:cubicBezTo>
                  <a:lnTo>
                    <a:pt x="0" y="34373"/>
                  </a:lnTo>
                  <a:cubicBezTo>
                    <a:pt x="0" y="25257"/>
                    <a:pt x="3621" y="16514"/>
                    <a:pt x="10068" y="10068"/>
                  </a:cubicBezTo>
                  <a:cubicBezTo>
                    <a:pt x="16514" y="3621"/>
                    <a:pt x="25257" y="0"/>
                    <a:pt x="34373" y="0"/>
                  </a:cubicBezTo>
                  <a:close/>
                </a:path>
              </a:pathLst>
            </a:custGeom>
            <a:solidFill>
              <a:srgbClr val="7BA9E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05054" cy="303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r>
                <a:rPr lang="en-US" sz="2520" u="sng" spc="201" dirty="0">
                  <a:solidFill>
                    <a:schemeClr val="bg1"/>
                  </a:solidFill>
                  <a:latin typeface="Titillium Web Bold"/>
                  <a:hlinkClick r:id="rId2" tooltip="https://www.inps.it/it/it/dettaglio-scheda.schede-servizio-strumento.schede-servizi.domanda-invalidita-civile-e-accertamento-sanitario-50004.accertamento-sanitario.html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DOMANDA INVALIDITÀ CIVILE E ACCERTAMENTO SANITARIO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2115932" y="8693695"/>
            <a:ext cx="734974" cy="1086656"/>
          </a:xfrm>
          <a:custGeom>
            <a:avLst/>
            <a:gdLst/>
            <a:ahLst/>
            <a:cxnLst/>
            <a:rect l="l" t="t" r="r" b="b"/>
            <a:pathLst>
              <a:path w="734974" h="1086656">
                <a:moveTo>
                  <a:pt x="0" y="0"/>
                </a:moveTo>
                <a:lnTo>
                  <a:pt x="734974" y="0"/>
                </a:lnTo>
                <a:lnTo>
                  <a:pt x="734974" y="1086655"/>
                </a:lnTo>
                <a:lnTo>
                  <a:pt x="0" y="10866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13460" y="1943100"/>
            <a:ext cx="6606338" cy="609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Domanda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invalidità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civile e </a:t>
            </a: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accertamento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sanitario</a:t>
            </a:r>
            <a:endParaRPr lang="en-US" sz="8000" dirty="0">
              <a:solidFill>
                <a:srgbClr val="F4F6FC"/>
              </a:solidFill>
              <a:latin typeface="Titillium Web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755837" y="3179204"/>
            <a:ext cx="8503463" cy="4646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76"/>
              </a:lnSpc>
            </a:pP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Il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servizio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permette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verificare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tutti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quei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requisiti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necessari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al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riconoscimento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invalidità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civile,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cecità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civile,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sordità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,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disabilità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e handicap. È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rivolto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ai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cittadini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italiani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e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stranieri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.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Obbligatorio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un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certificato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medico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introduttivo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.</a:t>
            </a:r>
          </a:p>
          <a:p>
            <a:pPr algn="just">
              <a:lnSpc>
                <a:spcPts val="3276"/>
              </a:lnSpc>
            </a:pPr>
            <a:endParaRPr lang="en-US" sz="2520" spc="201" dirty="0">
              <a:solidFill>
                <a:srgbClr val="F4F6FC"/>
              </a:solidFill>
              <a:latin typeface="Titillium Web"/>
            </a:endParaRPr>
          </a:p>
          <a:p>
            <a:pPr algn="just">
              <a:lnSpc>
                <a:spcPts val="3276"/>
              </a:lnSpc>
            </a:pP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Possono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presentare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la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domanda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:</a:t>
            </a:r>
          </a:p>
          <a:p>
            <a:pPr marL="544068" lvl="1" indent="-272034" algn="just">
              <a:lnSpc>
                <a:spcPts val="3276"/>
              </a:lnSpc>
              <a:buFont typeface="Arial"/>
              <a:buChar char="•"/>
            </a:pP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cittadini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italiani</a:t>
            </a:r>
            <a:endParaRPr lang="en-US" sz="2520" spc="201" dirty="0">
              <a:solidFill>
                <a:srgbClr val="F4F6FC"/>
              </a:solidFill>
              <a:latin typeface="Titillium Web"/>
            </a:endParaRPr>
          </a:p>
          <a:p>
            <a:pPr marL="544068" lvl="1" indent="-272034" algn="just">
              <a:lnSpc>
                <a:spcPts val="3276"/>
              </a:lnSpc>
              <a:buFont typeface="Arial"/>
              <a:buChar char="•"/>
            </a:pP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cittadini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stranieri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comunitari</a:t>
            </a:r>
            <a:endParaRPr lang="en-US" sz="2520" spc="201" dirty="0">
              <a:solidFill>
                <a:srgbClr val="F4F6FC"/>
              </a:solidFill>
              <a:latin typeface="Titillium Web"/>
            </a:endParaRPr>
          </a:p>
          <a:p>
            <a:pPr marL="544068" lvl="1" indent="-272034" algn="just">
              <a:lnSpc>
                <a:spcPts val="3276"/>
              </a:lnSpc>
              <a:spcBef>
                <a:spcPct val="0"/>
              </a:spcBef>
              <a:buFont typeface="Arial"/>
              <a:buChar char="•"/>
            </a:pP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cittadini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stranieri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extracomunitari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legalmente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soggiornanti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in Italia con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permesso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520" spc="201" dirty="0" err="1">
                <a:solidFill>
                  <a:srgbClr val="F4F6FC"/>
                </a:solidFill>
                <a:latin typeface="Titillium Web"/>
              </a:rPr>
              <a:t>soggiorno</a:t>
            </a:r>
            <a:r>
              <a:rPr lang="en-US" sz="2520" spc="201" dirty="0">
                <a:solidFill>
                  <a:srgbClr val="F4F6FC"/>
                </a:solidFill>
                <a:latin typeface="Titillium Web"/>
              </a:rPr>
              <a:t> </a:t>
            </a:r>
          </a:p>
        </p:txBody>
      </p:sp>
      <p:sp>
        <p:nvSpPr>
          <p:cNvPr id="11" name="Freeform 11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BB92923-8C1B-F546-E204-215C48A09011}"/>
              </a:ext>
            </a:extLst>
          </p:cNvPr>
          <p:cNvGrpSpPr/>
          <p:nvPr/>
        </p:nvGrpSpPr>
        <p:grpSpPr>
          <a:xfrm>
            <a:off x="14637986" y="678656"/>
            <a:ext cx="2771238" cy="3158826"/>
            <a:chOff x="14637985" y="1162749"/>
            <a:chExt cx="1836362" cy="204239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096FD24-7D06-B94E-B4D3-0EC0740D6107}"/>
                </a:ext>
              </a:extLst>
            </p:cNvPr>
            <p:cNvCxnSpPr>
              <a:cxnSpLocks/>
            </p:cNvCxnSpPr>
            <p:nvPr/>
          </p:nvCxnSpPr>
          <p:spPr>
            <a:xfrm>
              <a:off x="16299702" y="1512421"/>
              <a:ext cx="0" cy="621179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A721486C-C3D4-029C-CDA6-39E9A8BB7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4637985" y="1162749"/>
              <a:ext cx="1836362" cy="2042393"/>
            </a:xfrm>
            <a:prstGeom prst="rect">
              <a:avLst/>
            </a:prstGeom>
          </p:spPr>
        </p:pic>
      </p:grpSp>
      <p:sp>
        <p:nvSpPr>
          <p:cNvPr id="10" name="TextBox 3">
            <a:extLst>
              <a:ext uri="{FF2B5EF4-FFF2-40B4-BE49-F238E27FC236}">
                <a16:creationId xmlns:a16="http://schemas.microsoft.com/office/drawing/2014/main" id="{7D987D3B-1820-4482-B335-D417BBEA67D6}"/>
              </a:ext>
            </a:extLst>
          </p:cNvPr>
          <p:cNvSpPr txBox="1"/>
          <p:nvPr/>
        </p:nvSpPr>
        <p:spPr>
          <a:xfrm>
            <a:off x="1028700" y="5324475"/>
            <a:ext cx="14264206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it-IT" sz="8000">
                <a:solidFill>
                  <a:srgbClr val="F4F6FC"/>
                </a:solidFill>
                <a:latin typeface="Titillium Web Bold"/>
              </a:rPr>
              <a:t>Servizi trasversali per tutti gli utenti</a:t>
            </a:r>
          </a:p>
        </p:txBody>
      </p:sp>
    </p:spTree>
    <p:extLst>
      <p:ext uri="{BB962C8B-B14F-4D97-AF65-F5344CB8AC3E}">
        <p14:creationId xmlns:p14="http://schemas.microsoft.com/office/powerpoint/2010/main" val="4074498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38687" y="-834134"/>
            <a:ext cx="10433972" cy="11168759"/>
            <a:chOff x="0" y="0"/>
            <a:chExt cx="2748042" cy="2941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8042" cy="2941566"/>
            </a:xfrm>
            <a:custGeom>
              <a:avLst/>
              <a:gdLst/>
              <a:ahLst/>
              <a:cxnLst/>
              <a:rect l="l" t="t" r="r" b="b"/>
              <a:pathLst>
                <a:path w="2748042" h="2941566">
                  <a:moveTo>
                    <a:pt x="0" y="0"/>
                  </a:moveTo>
                  <a:lnTo>
                    <a:pt x="2748042" y="0"/>
                  </a:lnTo>
                  <a:lnTo>
                    <a:pt x="2748042" y="2941566"/>
                  </a:lnTo>
                  <a:lnTo>
                    <a:pt x="0" y="2941566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48042" cy="2970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850906" y="7132913"/>
            <a:ext cx="4955126" cy="15481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276"/>
              </a:lnSpc>
            </a:pPr>
            <a:endParaRPr lang="en-US" sz="2520" u="sng" spc="201" dirty="0">
              <a:solidFill>
                <a:schemeClr val="bg1"/>
              </a:solidFill>
              <a:latin typeface="Titillium Web Bold"/>
              <a:hlinkClick r:id="rId2" tooltip="https://www.inps.it/it/it/dettaglio-scheda.schede-servizio-strumento.schede-servizi.carta-europea-della-disabilit---disability-card-58828.carta-europea-della-disabilit---disability-card.html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74687" y="1866900"/>
            <a:ext cx="6606338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Accesso ai </a:t>
            </a: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verbali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sanitari</a:t>
            </a:r>
            <a:endParaRPr lang="en-US" sz="8000" dirty="0">
              <a:solidFill>
                <a:srgbClr val="F4F6FC"/>
              </a:solidFill>
              <a:latin typeface="Titillium Web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610600" y="1605929"/>
            <a:ext cx="9195432" cy="9301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76"/>
              </a:lnSpc>
            </a:pPr>
            <a:r>
              <a:rPr lang="it-IT" sz="2520" spc="201" dirty="0">
                <a:solidFill>
                  <a:srgbClr val="F4F6FC"/>
                </a:solidFill>
                <a:latin typeface="Titillium Web"/>
              </a:rPr>
              <a:t>Per accedere alla consultazione del proprio verbale sanitario, il cittadino, dopo la visita di accertamento sanitario, riceverà un avviso via SMS/e-mail , con invito ad accedere dal portale istituzionale www.inps.it all’area riservata “</a:t>
            </a:r>
            <a:r>
              <a:rPr lang="it-IT" sz="2520" spc="201" dirty="0" err="1">
                <a:solidFill>
                  <a:srgbClr val="F4F6FC"/>
                </a:solidFill>
                <a:latin typeface="Titillium Web"/>
              </a:rPr>
              <a:t>MyINPS</a:t>
            </a:r>
            <a:r>
              <a:rPr lang="it-IT" sz="2520" spc="201" dirty="0">
                <a:solidFill>
                  <a:srgbClr val="F4F6FC"/>
                </a:solidFill>
                <a:latin typeface="Titillium Web"/>
              </a:rPr>
              <a:t>”, autenticandosi con la propria identità digitale (SPID, </a:t>
            </a:r>
            <a:r>
              <a:rPr lang="it-IT" sz="2520" spc="201" dirty="0" err="1">
                <a:solidFill>
                  <a:srgbClr val="F4F6FC"/>
                </a:solidFill>
                <a:latin typeface="Titillium Web"/>
              </a:rPr>
              <a:t>ecc</a:t>
            </a:r>
            <a:r>
              <a:rPr lang="it-IT" sz="2520" spc="201" dirty="0">
                <a:solidFill>
                  <a:srgbClr val="F4F6FC"/>
                </a:solidFill>
                <a:latin typeface="Titillium Web"/>
              </a:rPr>
              <a:t>). </a:t>
            </a:r>
          </a:p>
          <a:p>
            <a:pPr algn="just">
              <a:lnSpc>
                <a:spcPts val="3276"/>
              </a:lnSpc>
            </a:pPr>
            <a:r>
              <a:rPr lang="it-IT" sz="2520" spc="201" dirty="0">
                <a:solidFill>
                  <a:srgbClr val="F4F6FC"/>
                </a:solidFill>
                <a:latin typeface="Titillium Web"/>
              </a:rPr>
              <a:t>L’avviso relativo alla disponibilità del verbale viene notificato anche all’interno delle app “IO” e “INPS Mobile”. </a:t>
            </a:r>
          </a:p>
          <a:p>
            <a:pPr algn="just">
              <a:lnSpc>
                <a:spcPts val="3276"/>
              </a:lnSpc>
            </a:pPr>
            <a:endParaRPr lang="it-IT" sz="2520" spc="201" dirty="0">
              <a:solidFill>
                <a:srgbClr val="F4F6FC"/>
              </a:solidFill>
              <a:latin typeface="Titillium Web"/>
            </a:endParaRPr>
          </a:p>
          <a:p>
            <a:pPr algn="just">
              <a:lnSpc>
                <a:spcPts val="3276"/>
              </a:lnSpc>
            </a:pPr>
            <a:r>
              <a:rPr lang="it-IT" sz="2520" spc="201" dirty="0">
                <a:solidFill>
                  <a:srgbClr val="F4F6FC"/>
                </a:solidFill>
                <a:latin typeface="Titillium Web"/>
              </a:rPr>
              <a:t>Tramite gli appositi link è possibile accedere ai seguenti ulteriori servizi: </a:t>
            </a:r>
          </a:p>
          <a:p>
            <a:pPr marL="457200" indent="-457200" algn="just">
              <a:lnSpc>
                <a:spcPts val="3276"/>
              </a:lnSpc>
              <a:buFont typeface="Wingdings" panose="05000000000000000000" pitchFamily="2" charset="2"/>
              <a:buChar char="§"/>
            </a:pPr>
            <a:r>
              <a:rPr lang="it-IT" sz="2520" spc="201" dirty="0">
                <a:solidFill>
                  <a:srgbClr val="F4F6FC"/>
                </a:solidFill>
                <a:latin typeface="Titillium Web"/>
              </a:rPr>
              <a:t>download del codice </a:t>
            </a:r>
            <a:r>
              <a:rPr lang="it-IT" sz="2520" spc="201" dirty="0" err="1">
                <a:solidFill>
                  <a:srgbClr val="F4F6FC"/>
                </a:solidFill>
                <a:latin typeface="Titillium Web"/>
              </a:rPr>
              <a:t>QRcode</a:t>
            </a:r>
            <a:r>
              <a:rPr lang="it-IT" sz="2520" spc="201" dirty="0">
                <a:solidFill>
                  <a:srgbClr val="F4F6FC"/>
                </a:solidFill>
                <a:latin typeface="Titillium Web"/>
              </a:rPr>
              <a:t> attestante lo status di invalidità civile </a:t>
            </a:r>
          </a:p>
          <a:p>
            <a:pPr marL="457200" indent="-457200" algn="just">
              <a:lnSpc>
                <a:spcPts val="3276"/>
              </a:lnSpc>
              <a:buFont typeface="Wingdings" panose="05000000000000000000" pitchFamily="2" charset="2"/>
              <a:buChar char="§"/>
            </a:pPr>
            <a:r>
              <a:rPr lang="it-IT" sz="2520" spc="201" dirty="0">
                <a:solidFill>
                  <a:srgbClr val="F4F6FC"/>
                </a:solidFill>
                <a:latin typeface="Titillium Web"/>
              </a:rPr>
              <a:t>Portale della disabilità</a:t>
            </a:r>
          </a:p>
          <a:p>
            <a:pPr marL="457200" indent="-457200" algn="just">
              <a:lnSpc>
                <a:spcPts val="3276"/>
              </a:lnSpc>
              <a:buFont typeface="Wingdings" panose="05000000000000000000" pitchFamily="2" charset="2"/>
              <a:buChar char="§"/>
            </a:pPr>
            <a:r>
              <a:rPr lang="it-IT" sz="2520" spc="201" dirty="0">
                <a:solidFill>
                  <a:srgbClr val="F4F6FC"/>
                </a:solidFill>
                <a:latin typeface="Titillium Web"/>
              </a:rPr>
              <a:t>Fascicolo previdenziale</a:t>
            </a:r>
          </a:p>
          <a:p>
            <a:pPr marL="457200" indent="-457200" algn="just">
              <a:lnSpc>
                <a:spcPts val="3276"/>
              </a:lnSpc>
              <a:buFont typeface="Wingdings" panose="05000000000000000000" pitchFamily="2" charset="2"/>
              <a:buChar char="§"/>
            </a:pPr>
            <a:r>
              <a:rPr lang="it-IT" sz="2520" spc="201" dirty="0">
                <a:solidFill>
                  <a:srgbClr val="F4F6FC"/>
                </a:solidFill>
                <a:latin typeface="Titillium Web"/>
              </a:rPr>
              <a:t>Deleghe identità digitale</a:t>
            </a:r>
          </a:p>
          <a:p>
            <a:pPr marL="457200" indent="-457200" algn="just">
              <a:lnSpc>
                <a:spcPts val="3276"/>
              </a:lnSpc>
              <a:buFont typeface="Wingdings" panose="05000000000000000000" pitchFamily="2" charset="2"/>
              <a:buChar char="§"/>
            </a:pPr>
            <a:r>
              <a:rPr lang="it-IT" sz="2520" spc="201" dirty="0">
                <a:solidFill>
                  <a:srgbClr val="F4F6FC"/>
                </a:solidFill>
                <a:latin typeface="Titillium Web"/>
              </a:rPr>
              <a:t>Cassetta postale online</a:t>
            </a:r>
          </a:p>
          <a:p>
            <a:pPr marL="457200" indent="-457200" algn="just">
              <a:lnSpc>
                <a:spcPts val="3276"/>
              </a:lnSpc>
              <a:buFont typeface="Wingdings" panose="05000000000000000000" pitchFamily="2" charset="2"/>
              <a:buChar char="§"/>
            </a:pPr>
            <a:r>
              <a:rPr lang="it-IT" sz="2520" spc="201" dirty="0" err="1">
                <a:solidFill>
                  <a:srgbClr val="F4F6FC"/>
                </a:solidFill>
                <a:latin typeface="Titillium Web"/>
              </a:rPr>
              <a:t>Disability</a:t>
            </a:r>
            <a:r>
              <a:rPr lang="it-IT" sz="2520" spc="201" dirty="0">
                <a:solidFill>
                  <a:srgbClr val="F4F6FC"/>
                </a:solidFill>
                <a:latin typeface="Titillium Web"/>
              </a:rPr>
              <a:t> card</a:t>
            </a:r>
          </a:p>
          <a:p>
            <a:pPr>
              <a:lnSpc>
                <a:spcPts val="3276"/>
              </a:lnSpc>
            </a:pPr>
            <a:endParaRPr lang="en-US" sz="2520" spc="201" dirty="0">
              <a:solidFill>
                <a:srgbClr val="F4F6FC"/>
              </a:solidFill>
              <a:latin typeface="Titillium Web"/>
            </a:endParaRPr>
          </a:p>
          <a:p>
            <a:pPr>
              <a:lnSpc>
                <a:spcPts val="3276"/>
              </a:lnSpc>
            </a:pPr>
            <a:endParaRPr lang="en-US" sz="2520" spc="201" dirty="0">
              <a:solidFill>
                <a:srgbClr val="F4F6FC"/>
              </a:solidFill>
              <a:latin typeface="Titillium Web"/>
            </a:endParaRPr>
          </a:p>
          <a:p>
            <a:pPr>
              <a:lnSpc>
                <a:spcPts val="3276"/>
              </a:lnSpc>
              <a:spcBef>
                <a:spcPct val="0"/>
              </a:spcBef>
            </a:pPr>
            <a:endParaRPr lang="en-US" sz="2520" spc="201" dirty="0">
              <a:solidFill>
                <a:srgbClr val="F4F6FC"/>
              </a:solidFill>
              <a:latin typeface="Titillium Web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12301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BB92923-8C1B-F546-E204-215C48A09011}"/>
              </a:ext>
            </a:extLst>
          </p:cNvPr>
          <p:cNvGrpSpPr/>
          <p:nvPr/>
        </p:nvGrpSpPr>
        <p:grpSpPr>
          <a:xfrm>
            <a:off x="14637986" y="678656"/>
            <a:ext cx="2771238" cy="3158826"/>
            <a:chOff x="14637985" y="1162749"/>
            <a:chExt cx="1836362" cy="204239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096FD24-7D06-B94E-B4D3-0EC0740D6107}"/>
                </a:ext>
              </a:extLst>
            </p:cNvPr>
            <p:cNvCxnSpPr>
              <a:cxnSpLocks/>
            </p:cNvCxnSpPr>
            <p:nvPr/>
          </p:nvCxnSpPr>
          <p:spPr>
            <a:xfrm>
              <a:off x="16299702" y="1512421"/>
              <a:ext cx="0" cy="621179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A721486C-C3D4-029C-CDA6-39E9A8BB7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4637985" y="1162749"/>
              <a:ext cx="1836362" cy="2042393"/>
            </a:xfrm>
            <a:prstGeom prst="rect">
              <a:avLst/>
            </a:prstGeom>
          </p:spPr>
        </p:pic>
      </p:grpSp>
      <p:sp>
        <p:nvSpPr>
          <p:cNvPr id="5" name="TextBox 3">
            <a:extLst>
              <a:ext uri="{FF2B5EF4-FFF2-40B4-BE49-F238E27FC236}">
                <a16:creationId xmlns:a16="http://schemas.microsoft.com/office/drawing/2014/main" id="{6750A658-3110-42EB-BA5C-3E5E067B3FDD}"/>
              </a:ext>
            </a:extLst>
          </p:cNvPr>
          <p:cNvSpPr txBox="1"/>
          <p:nvPr/>
        </p:nvSpPr>
        <p:spPr>
          <a:xfrm>
            <a:off x="1028700" y="5324475"/>
            <a:ext cx="14264206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Servizi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per </a:t>
            </a: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i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giovani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2291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24484" y="7010668"/>
            <a:ext cx="5589474" cy="5458262"/>
            <a:chOff x="0" y="0"/>
            <a:chExt cx="940909" cy="918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0909" cy="918821"/>
            </a:xfrm>
            <a:custGeom>
              <a:avLst/>
              <a:gdLst/>
              <a:ahLst/>
              <a:cxnLst/>
              <a:rect l="l" t="t" r="r" b="b"/>
              <a:pathLst>
                <a:path w="940909" h="918821">
                  <a:moveTo>
                    <a:pt x="470454" y="0"/>
                  </a:moveTo>
                  <a:cubicBezTo>
                    <a:pt x="210630" y="0"/>
                    <a:pt x="0" y="205685"/>
                    <a:pt x="0" y="459410"/>
                  </a:cubicBezTo>
                  <a:cubicBezTo>
                    <a:pt x="0" y="713136"/>
                    <a:pt x="210630" y="918821"/>
                    <a:pt x="470454" y="918821"/>
                  </a:cubicBezTo>
                  <a:cubicBezTo>
                    <a:pt x="730279" y="918821"/>
                    <a:pt x="940909" y="713136"/>
                    <a:pt x="940909" y="459410"/>
                  </a:cubicBezTo>
                  <a:cubicBezTo>
                    <a:pt x="940909" y="205685"/>
                    <a:pt x="730279" y="0"/>
                    <a:pt x="47045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88210" y="57564"/>
              <a:ext cx="764488" cy="775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128314" y="2516152"/>
            <a:ext cx="15298058" cy="3617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3981" lvl="1" indent="-406990">
              <a:lnSpc>
                <a:spcPts val="5655"/>
              </a:lnSpc>
              <a:buFont typeface="Arial"/>
              <a:buChar char="•"/>
            </a:pP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Consultazione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estratto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conto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contributivo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;</a:t>
            </a:r>
          </a:p>
          <a:p>
            <a:pPr marL="813981" lvl="1" indent="-406990">
              <a:lnSpc>
                <a:spcPts val="5655"/>
              </a:lnSpc>
              <a:buFont typeface="Arial"/>
              <a:buChar char="•"/>
            </a:pP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Presentazione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e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verifica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stato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domande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(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viaggi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studio,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borse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di studio,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ecc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.);</a:t>
            </a:r>
          </a:p>
          <a:p>
            <a:pPr marL="813981" lvl="1" indent="-406990">
              <a:lnSpc>
                <a:spcPts val="5655"/>
              </a:lnSpc>
              <a:buFont typeface="Arial"/>
              <a:buChar char="•"/>
            </a:pPr>
            <a:r>
              <a:rPr lang="en-US" sz="3770" dirty="0">
                <a:solidFill>
                  <a:srgbClr val="F4F6FC"/>
                </a:solidFill>
                <a:latin typeface="Titillium Web"/>
              </a:rPr>
              <a:t>Accesso alle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prestazioni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a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sostegno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del </a:t>
            </a:r>
            <a:r>
              <a:rPr lang="en-US" sz="3770" dirty="0" err="1">
                <a:solidFill>
                  <a:srgbClr val="F4F6FC"/>
                </a:solidFill>
                <a:latin typeface="Titillium Web"/>
              </a:rPr>
              <a:t>reddito</a:t>
            </a:r>
            <a:r>
              <a:rPr lang="en-US" sz="3770" dirty="0">
                <a:solidFill>
                  <a:srgbClr val="F4F6FC"/>
                </a:solidFill>
                <a:latin typeface="Titillium Web"/>
              </a:rPr>
              <a:t> (NASPI);</a:t>
            </a:r>
          </a:p>
          <a:p>
            <a:pPr algn="l">
              <a:lnSpc>
                <a:spcPts val="5655"/>
              </a:lnSpc>
            </a:pPr>
            <a:endParaRPr lang="en-US" sz="3770" dirty="0">
              <a:solidFill>
                <a:srgbClr val="F4F6FC"/>
              </a:solidFill>
              <a:latin typeface="Titillium Web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749029" y="7466833"/>
            <a:ext cx="5245183" cy="3509015"/>
          </a:xfrm>
          <a:custGeom>
            <a:avLst/>
            <a:gdLst/>
            <a:ahLst/>
            <a:cxnLst/>
            <a:rect l="l" t="t" r="r" b="b"/>
            <a:pathLst>
              <a:path w="5245183" h="3509015">
                <a:moveTo>
                  <a:pt x="0" y="0"/>
                </a:moveTo>
                <a:lnTo>
                  <a:pt x="5245184" y="0"/>
                </a:lnTo>
                <a:lnTo>
                  <a:pt x="5245184" y="3509016"/>
                </a:lnTo>
                <a:lnTo>
                  <a:pt x="0" y="3509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72653" y="1270145"/>
            <a:ext cx="14409379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60"/>
              </a:lnSpc>
              <a:spcBef>
                <a:spcPct val="0"/>
              </a:spcBef>
            </a:pPr>
            <a:r>
              <a:rPr lang="en-US" sz="6800">
                <a:solidFill>
                  <a:srgbClr val="F4F6FC"/>
                </a:solidFill>
                <a:latin typeface="Titillium Web Bold"/>
              </a:rPr>
              <a:t>SERVIZI PER I GIOVANI </a:t>
            </a:r>
          </a:p>
        </p:txBody>
      </p:sp>
      <p:sp>
        <p:nvSpPr>
          <p:cNvPr id="8" name="Freeform 8"/>
          <p:cNvSpPr/>
          <p:nvPr/>
        </p:nvSpPr>
        <p:spPr>
          <a:xfrm>
            <a:off x="426581" y="562140"/>
            <a:ext cx="1474357" cy="2068312"/>
          </a:xfrm>
          <a:custGeom>
            <a:avLst/>
            <a:gdLst/>
            <a:ahLst/>
            <a:cxnLst/>
            <a:rect l="l" t="t" r="r" b="b"/>
            <a:pathLst>
              <a:path w="1474357" h="2068312">
                <a:moveTo>
                  <a:pt x="0" y="0"/>
                </a:moveTo>
                <a:lnTo>
                  <a:pt x="1474357" y="0"/>
                </a:lnTo>
                <a:lnTo>
                  <a:pt x="1474357" y="2068312"/>
                </a:lnTo>
                <a:lnTo>
                  <a:pt x="0" y="20683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38687" y="-834134"/>
            <a:ext cx="10433972" cy="11168759"/>
            <a:chOff x="0" y="0"/>
            <a:chExt cx="2748042" cy="2941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8042" cy="2941566"/>
            </a:xfrm>
            <a:custGeom>
              <a:avLst/>
              <a:gdLst/>
              <a:ahLst/>
              <a:cxnLst/>
              <a:rect l="l" t="t" r="r" b="b"/>
              <a:pathLst>
                <a:path w="2748042" h="2941566">
                  <a:moveTo>
                    <a:pt x="0" y="0"/>
                  </a:moveTo>
                  <a:lnTo>
                    <a:pt x="2748042" y="0"/>
                  </a:lnTo>
                  <a:lnTo>
                    <a:pt x="2748042" y="2941566"/>
                  </a:lnTo>
                  <a:lnTo>
                    <a:pt x="0" y="2941566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48042" cy="2970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21122" y="224039"/>
            <a:ext cx="1215156" cy="1704691"/>
          </a:xfrm>
          <a:custGeom>
            <a:avLst/>
            <a:gdLst/>
            <a:ahLst/>
            <a:cxnLst/>
            <a:rect l="l" t="t" r="r" b="b"/>
            <a:pathLst>
              <a:path w="1215156" h="1704691">
                <a:moveTo>
                  <a:pt x="0" y="0"/>
                </a:moveTo>
                <a:lnTo>
                  <a:pt x="1215156" y="0"/>
                </a:lnTo>
                <a:lnTo>
                  <a:pt x="1215156" y="1704691"/>
                </a:lnTo>
                <a:lnTo>
                  <a:pt x="0" y="17046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1165006" y="8485388"/>
            <a:ext cx="6988910" cy="1337517"/>
            <a:chOff x="0" y="0"/>
            <a:chExt cx="1840701" cy="3522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40701" cy="352268"/>
            </a:xfrm>
            <a:custGeom>
              <a:avLst/>
              <a:gdLst/>
              <a:ahLst/>
              <a:cxnLst/>
              <a:rect l="l" t="t" r="r" b="b"/>
              <a:pathLst>
                <a:path w="1840701" h="352268">
                  <a:moveTo>
                    <a:pt x="24370" y="0"/>
                  </a:moveTo>
                  <a:lnTo>
                    <a:pt x="1816330" y="0"/>
                  </a:lnTo>
                  <a:cubicBezTo>
                    <a:pt x="1822794" y="0"/>
                    <a:pt x="1828992" y="2568"/>
                    <a:pt x="1833563" y="7138"/>
                  </a:cubicBezTo>
                  <a:cubicBezTo>
                    <a:pt x="1838133" y="11708"/>
                    <a:pt x="1840701" y="17907"/>
                    <a:pt x="1840701" y="24370"/>
                  </a:cubicBezTo>
                  <a:lnTo>
                    <a:pt x="1840701" y="327898"/>
                  </a:lnTo>
                  <a:cubicBezTo>
                    <a:pt x="1840701" y="341357"/>
                    <a:pt x="1829790" y="352268"/>
                    <a:pt x="1816330" y="352268"/>
                  </a:cubicBezTo>
                  <a:lnTo>
                    <a:pt x="24370" y="352268"/>
                  </a:lnTo>
                  <a:cubicBezTo>
                    <a:pt x="17907" y="352268"/>
                    <a:pt x="11708" y="349700"/>
                    <a:pt x="7138" y="345130"/>
                  </a:cubicBezTo>
                  <a:cubicBezTo>
                    <a:pt x="2568" y="340560"/>
                    <a:pt x="0" y="334361"/>
                    <a:pt x="0" y="327898"/>
                  </a:cubicBezTo>
                  <a:lnTo>
                    <a:pt x="0" y="24370"/>
                  </a:lnTo>
                  <a:cubicBezTo>
                    <a:pt x="0" y="17907"/>
                    <a:pt x="2568" y="11708"/>
                    <a:pt x="7138" y="7138"/>
                  </a:cubicBezTo>
                  <a:cubicBezTo>
                    <a:pt x="11708" y="2568"/>
                    <a:pt x="17907" y="0"/>
                    <a:pt x="24370" y="0"/>
                  </a:cubicBezTo>
                  <a:close/>
                </a:path>
              </a:pathLst>
            </a:custGeom>
            <a:solidFill>
              <a:srgbClr val="7BA9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840701" cy="380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r>
                <a:rPr lang="en-US" sz="2520" u="sng" spc="201" dirty="0">
                  <a:solidFill>
                    <a:schemeClr val="bg1"/>
                  </a:solidFill>
                  <a:latin typeface="Titillium Web Bold"/>
                  <a:hlinkClick r:id="rId3" tooltip="https://www.inps.it/it/it/dettaglio-scheda.schede-servizio-strumento.schede-strumenti.consultazione-estratto-conto-contributivo-previdenziale-50119.consultazione-estratto-conto-contributivo-previdenziale.html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CONSULTAZIONE ESTRATTO CONTO CONTRIBUTIVO/PREVIDENZIALE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0215949" y="8485388"/>
            <a:ext cx="734974" cy="1086656"/>
          </a:xfrm>
          <a:custGeom>
            <a:avLst/>
            <a:gdLst/>
            <a:ahLst/>
            <a:cxnLst/>
            <a:rect l="l" t="t" r="r" b="b"/>
            <a:pathLst>
              <a:path w="734974" h="1086656">
                <a:moveTo>
                  <a:pt x="0" y="0"/>
                </a:moveTo>
                <a:lnTo>
                  <a:pt x="734975" y="0"/>
                </a:lnTo>
                <a:lnTo>
                  <a:pt x="734975" y="1086656"/>
                </a:lnTo>
                <a:lnTo>
                  <a:pt x="0" y="1086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438408" y="1892473"/>
            <a:ext cx="56007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360"/>
              </a:lnSpc>
              <a:spcBef>
                <a:spcPct val="0"/>
              </a:spcBef>
            </a:pPr>
            <a:r>
              <a:rPr lang="en-US" sz="5300" dirty="0" err="1">
                <a:solidFill>
                  <a:srgbClr val="F4F6FC"/>
                </a:solidFill>
                <a:latin typeface="Titillium Web Bold"/>
              </a:rPr>
              <a:t>Consultazione</a:t>
            </a:r>
            <a:r>
              <a:rPr lang="en-US" sz="5300" dirty="0">
                <a:solidFill>
                  <a:srgbClr val="F4F6FC"/>
                </a:solidFill>
                <a:latin typeface="Titillium Web Bold"/>
              </a:rPr>
              <a:t> </a:t>
            </a:r>
          </a:p>
          <a:p>
            <a:pPr marL="0" lvl="0" indent="0" algn="l">
              <a:lnSpc>
                <a:spcPts val="6360"/>
              </a:lnSpc>
              <a:spcBef>
                <a:spcPct val="0"/>
              </a:spcBef>
            </a:pPr>
            <a:r>
              <a:rPr lang="en-US" sz="5300" dirty="0" err="1">
                <a:solidFill>
                  <a:srgbClr val="F4F6FC"/>
                </a:solidFill>
                <a:latin typeface="Titillium Web Bold"/>
              </a:rPr>
              <a:t>estratto</a:t>
            </a:r>
            <a:r>
              <a:rPr lang="en-US" sz="5300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5300" dirty="0" err="1">
                <a:solidFill>
                  <a:srgbClr val="F4F6FC"/>
                </a:solidFill>
                <a:latin typeface="Titillium Web Bold"/>
              </a:rPr>
              <a:t>conto</a:t>
            </a:r>
            <a:r>
              <a:rPr lang="en-US" sz="5300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5300" dirty="0" err="1">
                <a:solidFill>
                  <a:srgbClr val="F4F6FC"/>
                </a:solidFill>
                <a:latin typeface="Titillium Web Bold"/>
              </a:rPr>
              <a:t>contributivo</a:t>
            </a:r>
            <a:endParaRPr lang="en-US" sz="5300" dirty="0">
              <a:solidFill>
                <a:srgbClr val="F4F6FC"/>
              </a:solidFill>
              <a:latin typeface="Titillium Web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534400" y="1507253"/>
            <a:ext cx="8938680" cy="7403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96"/>
              </a:lnSpc>
            </a:pP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L’Estratto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conto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contributivo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è il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documento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che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elenca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contributi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registrati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in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favore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del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lavoratore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e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che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illustra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contributi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da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lavoro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,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figurativi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,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volontari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e da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riscatto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, in base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alla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gestione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pensionistica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d'appartenenza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.</a:t>
            </a:r>
          </a:p>
          <a:p>
            <a:pPr algn="just">
              <a:lnSpc>
                <a:spcPts val="3396"/>
              </a:lnSpc>
            </a:pPr>
            <a:endParaRPr lang="en-US" sz="2612" spc="209" dirty="0">
              <a:solidFill>
                <a:srgbClr val="F4F6FC"/>
              </a:solidFill>
              <a:latin typeface="Titillium Web"/>
            </a:endParaRPr>
          </a:p>
          <a:p>
            <a:pPr algn="just">
              <a:lnSpc>
                <a:spcPts val="3396"/>
              </a:lnSpc>
            </a:pP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È un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documento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che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elenca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tutti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contributi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registrati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in INPS in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favore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del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lavoratore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.</a:t>
            </a:r>
          </a:p>
          <a:p>
            <a:pPr algn="just">
              <a:lnSpc>
                <a:spcPts val="3396"/>
              </a:lnSpc>
            </a:pP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Riepiloga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contributi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: da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lavoro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;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figurativi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;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volontari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; da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riscatto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.</a:t>
            </a:r>
          </a:p>
          <a:p>
            <a:pPr algn="just">
              <a:lnSpc>
                <a:spcPts val="3396"/>
              </a:lnSpc>
            </a:pPr>
            <a:endParaRPr lang="en-US" sz="2612" spc="209" dirty="0">
              <a:solidFill>
                <a:srgbClr val="F4F6FC"/>
              </a:solidFill>
              <a:latin typeface="Titillium Web"/>
            </a:endParaRPr>
          </a:p>
          <a:p>
            <a:pPr algn="just">
              <a:lnSpc>
                <a:spcPts val="3396"/>
              </a:lnSpc>
            </a:pP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Il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servizio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si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rivolge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ai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lavoratori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che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vogliono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:</a:t>
            </a:r>
          </a:p>
          <a:p>
            <a:pPr marL="564095" lvl="1" indent="-282047" algn="just">
              <a:lnSpc>
                <a:spcPts val="3396"/>
              </a:lnSpc>
              <a:buFont typeface="Arial"/>
              <a:buChar char="•"/>
            </a:pP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verificare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la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regolarità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dei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contributi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versati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autonomamente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o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dai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propri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datori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lavoro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;</a:t>
            </a:r>
          </a:p>
          <a:p>
            <a:pPr marL="564095" lvl="1" indent="-282047" algn="just">
              <a:lnSpc>
                <a:spcPts val="3396"/>
              </a:lnSpc>
              <a:buFont typeface="Arial"/>
              <a:buChar char="•"/>
            </a:pP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segnalare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eventuali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discordanze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all'INPS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.</a:t>
            </a:r>
          </a:p>
          <a:p>
            <a:pPr algn="just">
              <a:lnSpc>
                <a:spcPts val="3396"/>
              </a:lnSpc>
            </a:pPr>
            <a:endParaRPr lang="en-US" sz="2612" spc="209" dirty="0">
              <a:solidFill>
                <a:srgbClr val="F4F6FC"/>
              </a:solidFill>
              <a:latin typeface="Titillium Web"/>
            </a:endParaRPr>
          </a:p>
          <a:p>
            <a:pPr algn="just">
              <a:lnSpc>
                <a:spcPts val="3396"/>
              </a:lnSpc>
              <a:spcBef>
                <a:spcPct val="0"/>
              </a:spcBef>
            </a:pPr>
            <a:endParaRPr lang="en-US" sz="2612" spc="209" dirty="0">
              <a:solidFill>
                <a:srgbClr val="F4F6FC"/>
              </a:solidFill>
              <a:latin typeface="Titillium Web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2883" y="1852914"/>
            <a:ext cx="12854522" cy="1979498"/>
            <a:chOff x="0" y="0"/>
            <a:chExt cx="17139363" cy="2639330"/>
          </a:xfrm>
        </p:grpSpPr>
        <p:sp>
          <p:nvSpPr>
            <p:cNvPr id="3" name="TextBox 3"/>
            <p:cNvSpPr txBox="1"/>
            <p:nvPr/>
          </p:nvSpPr>
          <p:spPr>
            <a:xfrm>
              <a:off x="0" y="-38100"/>
              <a:ext cx="17139363" cy="1308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900"/>
                </a:lnSpc>
              </a:pPr>
              <a:r>
                <a:rPr lang="en-US" sz="3000" spc="240">
                  <a:solidFill>
                    <a:srgbClr val="F4F6FC"/>
                  </a:solidFill>
                  <a:latin typeface="Titillium Web Bold"/>
                </a:rPr>
                <a:t>Come fare per prendere visione dell’estratto conto unificato comprensivo di contributi maturati durante la vita lavorativa?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164858"/>
              <a:ext cx="17139363" cy="4744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9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109236"/>
            <a:ext cx="1479186" cy="1962150"/>
          </a:xfrm>
          <a:custGeom>
            <a:avLst/>
            <a:gdLst/>
            <a:ahLst/>
            <a:cxnLst/>
            <a:rect l="l" t="t" r="r" b="b"/>
            <a:pathLst>
              <a:path w="1479186" h="1962150">
                <a:moveTo>
                  <a:pt x="0" y="0"/>
                </a:moveTo>
                <a:lnTo>
                  <a:pt x="1479186" y="0"/>
                </a:lnTo>
                <a:lnTo>
                  <a:pt x="1479186" y="1962150"/>
                </a:lnTo>
                <a:lnTo>
                  <a:pt x="0" y="1962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2883" y="3515541"/>
            <a:ext cx="15151418" cy="5562057"/>
          </a:xfrm>
          <a:custGeom>
            <a:avLst/>
            <a:gdLst/>
            <a:ahLst/>
            <a:cxnLst/>
            <a:rect l="l" t="t" r="r" b="b"/>
            <a:pathLst>
              <a:path w="15151418" h="6652771">
                <a:moveTo>
                  <a:pt x="0" y="0"/>
                </a:moveTo>
                <a:lnTo>
                  <a:pt x="15151418" y="0"/>
                </a:lnTo>
                <a:lnTo>
                  <a:pt x="15151418" y="6652771"/>
                </a:lnTo>
                <a:lnTo>
                  <a:pt x="0" y="66527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262" t="-20550" r="-1400" b="-1706"/>
            </a:stretch>
          </a:blipFill>
        </p:spPr>
      </p:sp>
      <p:grpSp>
        <p:nvGrpSpPr>
          <p:cNvPr id="7" name="Group 7"/>
          <p:cNvGrpSpPr/>
          <p:nvPr/>
        </p:nvGrpSpPr>
        <p:grpSpPr>
          <a:xfrm rot="1976573">
            <a:off x="15341844" y="2932782"/>
            <a:ext cx="2535010" cy="1065435"/>
            <a:chOff x="0" y="0"/>
            <a:chExt cx="667657" cy="28060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7657" cy="280608"/>
            </a:xfrm>
            <a:custGeom>
              <a:avLst/>
              <a:gdLst/>
              <a:ahLst/>
              <a:cxnLst/>
              <a:rect l="l" t="t" r="r" b="b"/>
              <a:pathLst>
                <a:path w="667657" h="280608">
                  <a:moveTo>
                    <a:pt x="0" y="0"/>
                  </a:moveTo>
                  <a:lnTo>
                    <a:pt x="667657" y="0"/>
                  </a:lnTo>
                  <a:lnTo>
                    <a:pt x="667657" y="280608"/>
                  </a:lnTo>
                  <a:lnTo>
                    <a:pt x="0" y="280608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667657" cy="309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r>
                <a:rPr lang="en-US" sz="2520" spc="201">
                  <a:solidFill>
                    <a:srgbClr val="000000"/>
                  </a:solidFill>
                  <a:latin typeface="Titillium Web Bold"/>
                </a:rPr>
                <a:t>ESEMPIO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79186" y="871839"/>
            <a:ext cx="7028710" cy="859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20"/>
              </a:lnSpc>
              <a:spcBef>
                <a:spcPct val="0"/>
              </a:spcBef>
            </a:pPr>
            <a:r>
              <a:rPr lang="en-US" sz="5600" dirty="0" err="1">
                <a:solidFill>
                  <a:srgbClr val="F4F6FC"/>
                </a:solidFill>
                <a:latin typeface="Titillium Web Bold"/>
              </a:rPr>
              <a:t>Estratto</a:t>
            </a:r>
            <a:r>
              <a:rPr lang="en-US" sz="5600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5600" dirty="0" err="1">
                <a:solidFill>
                  <a:srgbClr val="F4F6FC"/>
                </a:solidFill>
                <a:latin typeface="Titillium Web Bold"/>
              </a:rPr>
              <a:t>conto</a:t>
            </a:r>
            <a:r>
              <a:rPr lang="en-US" sz="5600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5600" dirty="0" err="1">
                <a:solidFill>
                  <a:srgbClr val="F4F6FC"/>
                </a:solidFill>
                <a:latin typeface="Titillium Web Bold"/>
              </a:rPr>
              <a:t>visuale</a:t>
            </a:r>
            <a:endParaRPr lang="en-US" sz="5600" dirty="0">
              <a:solidFill>
                <a:srgbClr val="F4F6FC"/>
              </a:solidFill>
              <a:latin typeface="Titillium Web Bol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24604" y="-881759"/>
            <a:ext cx="10433972" cy="11168759"/>
            <a:chOff x="0" y="0"/>
            <a:chExt cx="2748042" cy="2941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8042" cy="2941566"/>
            </a:xfrm>
            <a:custGeom>
              <a:avLst/>
              <a:gdLst/>
              <a:ahLst/>
              <a:cxnLst/>
              <a:rect l="l" t="t" r="r" b="b"/>
              <a:pathLst>
                <a:path w="2748042" h="2941566">
                  <a:moveTo>
                    <a:pt x="0" y="0"/>
                  </a:moveTo>
                  <a:lnTo>
                    <a:pt x="2748042" y="0"/>
                  </a:lnTo>
                  <a:lnTo>
                    <a:pt x="2748042" y="2941566"/>
                  </a:lnTo>
                  <a:lnTo>
                    <a:pt x="0" y="2941566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48042" cy="2970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035440" y="8736250"/>
            <a:ext cx="4955126" cy="1044100"/>
            <a:chOff x="0" y="0"/>
            <a:chExt cx="1305054" cy="2749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5054" cy="274989"/>
            </a:xfrm>
            <a:custGeom>
              <a:avLst/>
              <a:gdLst/>
              <a:ahLst/>
              <a:cxnLst/>
              <a:rect l="l" t="t" r="r" b="b"/>
              <a:pathLst>
                <a:path w="1305054" h="274989">
                  <a:moveTo>
                    <a:pt x="34373" y="0"/>
                  </a:moveTo>
                  <a:lnTo>
                    <a:pt x="1270681" y="0"/>
                  </a:lnTo>
                  <a:cubicBezTo>
                    <a:pt x="1279797" y="0"/>
                    <a:pt x="1288540" y="3621"/>
                    <a:pt x="1294986" y="10068"/>
                  </a:cubicBezTo>
                  <a:cubicBezTo>
                    <a:pt x="1301432" y="16514"/>
                    <a:pt x="1305054" y="25257"/>
                    <a:pt x="1305054" y="34373"/>
                  </a:cubicBezTo>
                  <a:lnTo>
                    <a:pt x="1305054" y="240616"/>
                  </a:lnTo>
                  <a:cubicBezTo>
                    <a:pt x="1305054" y="259600"/>
                    <a:pt x="1289664" y="274989"/>
                    <a:pt x="1270681" y="274989"/>
                  </a:cubicBezTo>
                  <a:lnTo>
                    <a:pt x="34373" y="274989"/>
                  </a:lnTo>
                  <a:cubicBezTo>
                    <a:pt x="15389" y="274989"/>
                    <a:pt x="0" y="259600"/>
                    <a:pt x="0" y="240616"/>
                  </a:cubicBezTo>
                  <a:lnTo>
                    <a:pt x="0" y="34373"/>
                  </a:lnTo>
                  <a:cubicBezTo>
                    <a:pt x="0" y="25257"/>
                    <a:pt x="3621" y="16514"/>
                    <a:pt x="10068" y="10068"/>
                  </a:cubicBezTo>
                  <a:cubicBezTo>
                    <a:pt x="16514" y="3621"/>
                    <a:pt x="25257" y="0"/>
                    <a:pt x="34373" y="0"/>
                  </a:cubicBezTo>
                  <a:close/>
                </a:path>
              </a:pathLst>
            </a:custGeom>
            <a:solidFill>
              <a:srgbClr val="7BA9E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05054" cy="303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115932" y="8693695"/>
            <a:ext cx="734974" cy="1086656"/>
          </a:xfrm>
          <a:custGeom>
            <a:avLst/>
            <a:gdLst/>
            <a:ahLst/>
            <a:cxnLst/>
            <a:rect l="l" t="t" r="r" b="b"/>
            <a:pathLst>
              <a:path w="734974" h="1086656">
                <a:moveTo>
                  <a:pt x="0" y="0"/>
                </a:moveTo>
                <a:lnTo>
                  <a:pt x="734974" y="0"/>
                </a:lnTo>
                <a:lnTo>
                  <a:pt x="734974" y="1086655"/>
                </a:lnTo>
                <a:lnTo>
                  <a:pt x="0" y="10866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2343150"/>
            <a:ext cx="6606338" cy="400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60"/>
              </a:lnSpc>
            </a:pPr>
            <a:r>
              <a:rPr lang="en-US" sz="5300">
                <a:solidFill>
                  <a:srgbClr val="F4F6FC"/>
                </a:solidFill>
                <a:latin typeface="Titillium Web Bold"/>
              </a:rPr>
              <a:t>Presentazione e verifica stato domande </a:t>
            </a:r>
          </a:p>
          <a:p>
            <a:pPr>
              <a:lnSpc>
                <a:spcPts val="6360"/>
              </a:lnSpc>
            </a:pPr>
            <a:endParaRPr lang="en-US" sz="5300">
              <a:solidFill>
                <a:srgbClr val="F4F6FC"/>
              </a:solidFill>
              <a:latin typeface="Titillium Web Bold"/>
            </a:endParaRPr>
          </a:p>
          <a:p>
            <a:pPr marL="0" lvl="0" indent="0" algn="l">
              <a:lnSpc>
                <a:spcPts val="6360"/>
              </a:lnSpc>
              <a:spcBef>
                <a:spcPct val="0"/>
              </a:spcBef>
            </a:pPr>
            <a:endParaRPr lang="en-US" sz="5300">
              <a:solidFill>
                <a:srgbClr val="F4F6FC"/>
              </a:solidFill>
              <a:latin typeface="Titillium Web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566100" y="2538183"/>
            <a:ext cx="8938680" cy="6095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96"/>
              </a:lnSpc>
            </a:pP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Come fare per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visionare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lo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stato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lavorazione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un'istanza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presentata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all'INPS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?</a:t>
            </a:r>
          </a:p>
          <a:p>
            <a:pPr algn="just">
              <a:lnSpc>
                <a:spcPts val="3396"/>
              </a:lnSpc>
            </a:pPr>
            <a:endParaRPr lang="en-US" sz="2612" spc="209" dirty="0">
              <a:solidFill>
                <a:srgbClr val="F4F6FC"/>
              </a:solidFill>
              <a:latin typeface="Titillium Web"/>
            </a:endParaRPr>
          </a:p>
          <a:p>
            <a:pPr algn="just">
              <a:lnSpc>
                <a:spcPts val="3396"/>
              </a:lnSpc>
            </a:pP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Il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servizio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,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fruibile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all’interno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della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propria area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riservata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MyINPS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,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accedendo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con le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proprie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credenziali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,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consente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visualizzare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lo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stato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lavorazione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una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richiesta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inviata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all’Istituto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.</a:t>
            </a:r>
          </a:p>
          <a:p>
            <a:pPr algn="just">
              <a:lnSpc>
                <a:spcPts val="3396"/>
              </a:lnSpc>
            </a:pPr>
            <a:endParaRPr lang="en-US" sz="2612" spc="209" dirty="0">
              <a:solidFill>
                <a:srgbClr val="F4F6FC"/>
              </a:solidFill>
              <a:latin typeface="Titillium Web"/>
            </a:endParaRPr>
          </a:p>
          <a:p>
            <a:pPr algn="just">
              <a:lnSpc>
                <a:spcPts val="3396"/>
              </a:lnSpc>
            </a:pP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Per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accedere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è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necessario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il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codice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fiscale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e un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identificativo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della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pratica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(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presente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nella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ricevuta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presentazione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della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richiesta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), a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scelta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tra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:</a:t>
            </a:r>
          </a:p>
          <a:p>
            <a:pPr marL="564095" lvl="1" indent="-282047" algn="just">
              <a:lnSpc>
                <a:spcPts val="3396"/>
              </a:lnSpc>
              <a:buFont typeface="Arial"/>
              <a:buChar char="•"/>
            </a:pP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il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numero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"Domus";</a:t>
            </a:r>
          </a:p>
          <a:p>
            <a:pPr marL="564095" lvl="1" indent="-282047" algn="just">
              <a:lnSpc>
                <a:spcPts val="3396"/>
              </a:lnSpc>
              <a:buFont typeface="Arial"/>
              <a:buChar char="•"/>
            </a:pP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il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protocollo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.</a:t>
            </a:r>
          </a:p>
          <a:p>
            <a:pPr>
              <a:lnSpc>
                <a:spcPts val="3396"/>
              </a:lnSpc>
              <a:spcBef>
                <a:spcPct val="0"/>
              </a:spcBef>
            </a:pPr>
            <a:endParaRPr lang="en-US" sz="2612" spc="209" dirty="0">
              <a:solidFill>
                <a:srgbClr val="F4F6FC"/>
              </a:solidFill>
              <a:latin typeface="Titillium Web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718481" y="8836152"/>
            <a:ext cx="3786299" cy="837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6"/>
              </a:lnSpc>
              <a:spcBef>
                <a:spcPct val="0"/>
              </a:spcBef>
            </a:pPr>
            <a:r>
              <a:rPr lang="en-US" sz="2520" u="sng" spc="201" dirty="0">
                <a:solidFill>
                  <a:schemeClr val="bg1"/>
                </a:solidFill>
                <a:latin typeface="Titillium Web Bold"/>
                <a:hlinkClick r:id="rId4" tooltip="https://www.inps.it/it/it/dettaglio-scheda.schede-servizio-strumento.schede-strumenti.stato-di-una-pratica-o-di-una-domanda-50199.stato-di-una-pratica-o-di-una-domand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STATO DI UNA PRATICA O DI UNA DOMANDA</a:t>
            </a:r>
          </a:p>
        </p:txBody>
      </p:sp>
      <p:sp>
        <p:nvSpPr>
          <p:cNvPr id="12" name="Freeform 12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04241" y="-440879"/>
            <a:ext cx="10433972" cy="11168759"/>
            <a:chOff x="0" y="0"/>
            <a:chExt cx="2748042" cy="2941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8042" cy="2941566"/>
            </a:xfrm>
            <a:custGeom>
              <a:avLst/>
              <a:gdLst/>
              <a:ahLst/>
              <a:cxnLst/>
              <a:rect l="l" t="t" r="r" b="b"/>
              <a:pathLst>
                <a:path w="2748042" h="2941566">
                  <a:moveTo>
                    <a:pt x="0" y="0"/>
                  </a:moveTo>
                  <a:lnTo>
                    <a:pt x="2748042" y="0"/>
                  </a:lnTo>
                  <a:lnTo>
                    <a:pt x="2748042" y="2941566"/>
                  </a:lnTo>
                  <a:lnTo>
                    <a:pt x="0" y="2941566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48042" cy="2970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129227" y="9062554"/>
            <a:ext cx="2670995" cy="1044100"/>
            <a:chOff x="0" y="0"/>
            <a:chExt cx="703472" cy="2749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03472" cy="274989"/>
            </a:xfrm>
            <a:custGeom>
              <a:avLst/>
              <a:gdLst/>
              <a:ahLst/>
              <a:cxnLst/>
              <a:rect l="l" t="t" r="r" b="b"/>
              <a:pathLst>
                <a:path w="703472" h="274989">
                  <a:moveTo>
                    <a:pt x="63767" y="0"/>
                  </a:moveTo>
                  <a:lnTo>
                    <a:pt x="639705" y="0"/>
                  </a:lnTo>
                  <a:cubicBezTo>
                    <a:pt x="656617" y="0"/>
                    <a:pt x="672836" y="6718"/>
                    <a:pt x="684795" y="18677"/>
                  </a:cubicBezTo>
                  <a:cubicBezTo>
                    <a:pt x="696754" y="30636"/>
                    <a:pt x="703472" y="46855"/>
                    <a:pt x="703472" y="63767"/>
                  </a:cubicBezTo>
                  <a:lnTo>
                    <a:pt x="703472" y="211222"/>
                  </a:lnTo>
                  <a:cubicBezTo>
                    <a:pt x="703472" y="246440"/>
                    <a:pt x="674922" y="274989"/>
                    <a:pt x="639705" y="274989"/>
                  </a:cubicBezTo>
                  <a:lnTo>
                    <a:pt x="63767" y="274989"/>
                  </a:lnTo>
                  <a:cubicBezTo>
                    <a:pt x="28550" y="274989"/>
                    <a:pt x="0" y="246440"/>
                    <a:pt x="0" y="211222"/>
                  </a:cubicBezTo>
                  <a:lnTo>
                    <a:pt x="0" y="63767"/>
                  </a:lnTo>
                  <a:cubicBezTo>
                    <a:pt x="0" y="28550"/>
                    <a:pt x="28550" y="0"/>
                    <a:pt x="63767" y="0"/>
                  </a:cubicBezTo>
                  <a:close/>
                </a:path>
              </a:pathLst>
            </a:custGeom>
            <a:solidFill>
              <a:srgbClr val="7BA9E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703472" cy="303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r>
                <a:rPr lang="en-US" sz="2520" u="sng" spc="201" dirty="0">
                  <a:solidFill>
                    <a:schemeClr val="bg1"/>
                  </a:solidFill>
                  <a:latin typeface="Titillium Web Bold"/>
                  <a:hlinkClick r:id="rId2" tooltip="https://www.inps.it/it/it/dettaglio-scheda.schede-servizio-strumento.schede-servizi.50593.naspi-indennit-mensile-di-disoccupazione.html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NASPI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4155334" y="9062554"/>
            <a:ext cx="734974" cy="1086656"/>
          </a:xfrm>
          <a:custGeom>
            <a:avLst/>
            <a:gdLst/>
            <a:ahLst/>
            <a:cxnLst/>
            <a:rect l="l" t="t" r="r" b="b"/>
            <a:pathLst>
              <a:path w="734974" h="1086656">
                <a:moveTo>
                  <a:pt x="0" y="0"/>
                </a:moveTo>
                <a:lnTo>
                  <a:pt x="734974" y="0"/>
                </a:lnTo>
                <a:lnTo>
                  <a:pt x="734974" y="1086656"/>
                </a:lnTo>
                <a:lnTo>
                  <a:pt x="0" y="1086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36278" y="1576232"/>
            <a:ext cx="6606338" cy="320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60"/>
              </a:lnSpc>
              <a:spcBef>
                <a:spcPct val="0"/>
              </a:spcBef>
            </a:pPr>
            <a:r>
              <a:rPr lang="en-US" sz="5300">
                <a:solidFill>
                  <a:srgbClr val="F4F6FC"/>
                </a:solidFill>
                <a:latin typeface="Titillium Web Bold"/>
              </a:rPr>
              <a:t>Accesso alle prestazioni sociali a sostegno del reddito (NASPI)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051887" y="1557182"/>
            <a:ext cx="8938680" cy="7839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96"/>
              </a:lnSpc>
            </a:pP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Il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servizio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permette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presentare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la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domanda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indennità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mensile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NASpI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per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lavoratori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con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rapporto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subordinato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che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hanno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perduto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involontariamente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l'occupazione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.</a:t>
            </a:r>
          </a:p>
          <a:p>
            <a:pPr algn="just">
              <a:lnSpc>
                <a:spcPts val="3396"/>
              </a:lnSpc>
            </a:pPr>
            <a:endParaRPr lang="en-US" sz="2612" spc="209" dirty="0">
              <a:solidFill>
                <a:srgbClr val="F4F6FC"/>
              </a:solidFill>
              <a:latin typeface="Titillium Web"/>
            </a:endParaRPr>
          </a:p>
          <a:p>
            <a:pPr algn="just">
              <a:lnSpc>
                <a:spcPts val="3396"/>
              </a:lnSpc>
            </a:pP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La Nuova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Assicurazione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Sociale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per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l'Impiego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(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NASpI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) è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una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indennità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mensile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disoccupazione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,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istituita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dal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decreto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legislativo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4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marzo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2015, n. 22,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che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viene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erogata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su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domanda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dell'interessato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. </a:t>
            </a:r>
          </a:p>
          <a:p>
            <a:pPr algn="just">
              <a:lnSpc>
                <a:spcPts val="3396"/>
              </a:lnSpc>
            </a:pPr>
            <a:endParaRPr lang="en-US" sz="2612" spc="209" dirty="0">
              <a:solidFill>
                <a:srgbClr val="F4F6FC"/>
              </a:solidFill>
              <a:latin typeface="Titillium Web"/>
            </a:endParaRPr>
          </a:p>
          <a:p>
            <a:pPr algn="just">
              <a:lnSpc>
                <a:spcPts val="3396"/>
              </a:lnSpc>
            </a:pP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La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NASpI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spetta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ai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lavoratori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con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rapporto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lavoro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subordinato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che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hanno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perduto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involontariamente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l'occupazione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,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compresi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: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apprendisti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;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soci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lavoratori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di cooperative con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rapporto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lavoro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subordinato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con le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medesime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cooperative;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personale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artistico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con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rapporto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lavoro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subordinato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dipendenti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a tempo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determinato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delle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pubbliche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amministrazioni</a:t>
            </a:r>
            <a:endParaRPr lang="en-US" sz="2612" spc="209" dirty="0">
              <a:solidFill>
                <a:srgbClr val="F4F6FC"/>
              </a:solidFill>
              <a:latin typeface="Titillium Web"/>
            </a:endParaRPr>
          </a:p>
          <a:p>
            <a:pPr algn="just">
              <a:lnSpc>
                <a:spcPts val="3396"/>
              </a:lnSpc>
              <a:spcBef>
                <a:spcPct val="0"/>
              </a:spcBef>
            </a:pPr>
            <a:endParaRPr lang="en-US" sz="2612" spc="209" dirty="0">
              <a:solidFill>
                <a:srgbClr val="F4F6FC"/>
              </a:solidFill>
              <a:latin typeface="Titillium Web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9455108" y="2436743"/>
            <a:ext cx="4184692" cy="1152596"/>
            <a:chOff x="0" y="-28575"/>
            <a:chExt cx="703472" cy="3035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03472" cy="274989"/>
            </a:xfrm>
            <a:custGeom>
              <a:avLst/>
              <a:gdLst/>
              <a:ahLst/>
              <a:cxnLst/>
              <a:rect l="l" t="t" r="r" b="b"/>
              <a:pathLst>
                <a:path w="703472" h="274989">
                  <a:moveTo>
                    <a:pt x="63767" y="0"/>
                  </a:moveTo>
                  <a:lnTo>
                    <a:pt x="639705" y="0"/>
                  </a:lnTo>
                  <a:cubicBezTo>
                    <a:pt x="656617" y="0"/>
                    <a:pt x="672836" y="6718"/>
                    <a:pt x="684795" y="18677"/>
                  </a:cubicBezTo>
                  <a:cubicBezTo>
                    <a:pt x="696754" y="30636"/>
                    <a:pt x="703472" y="46855"/>
                    <a:pt x="703472" y="63767"/>
                  </a:cubicBezTo>
                  <a:lnTo>
                    <a:pt x="703472" y="211222"/>
                  </a:lnTo>
                  <a:cubicBezTo>
                    <a:pt x="703472" y="246440"/>
                    <a:pt x="674922" y="274989"/>
                    <a:pt x="639705" y="274989"/>
                  </a:cubicBezTo>
                  <a:lnTo>
                    <a:pt x="63767" y="274989"/>
                  </a:lnTo>
                  <a:cubicBezTo>
                    <a:pt x="28550" y="274989"/>
                    <a:pt x="0" y="246440"/>
                    <a:pt x="0" y="211222"/>
                  </a:cubicBezTo>
                  <a:lnTo>
                    <a:pt x="0" y="63767"/>
                  </a:lnTo>
                  <a:cubicBezTo>
                    <a:pt x="0" y="28550"/>
                    <a:pt x="28550" y="0"/>
                    <a:pt x="63767" y="0"/>
                  </a:cubicBezTo>
                  <a:close/>
                </a:path>
              </a:pathLst>
            </a:custGeom>
            <a:solidFill>
              <a:srgbClr val="7BA9EC"/>
            </a:solidFill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703472" cy="303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 lang="en-US" sz="2520" u="sng" spc="201" dirty="0">
                <a:solidFill>
                  <a:schemeClr val="bg1"/>
                </a:solidFill>
                <a:latin typeface="Titillium Web Bold"/>
                <a:hlinkClick r:id="rId2" tooltip="https://www.inps.it/it/it/dettaglio-scheda.schede-servizio-strumento.schede-servizi.50593.naspi-indennit-mensile-di-disoccupazion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8382522" y="2480477"/>
            <a:ext cx="734974" cy="1086656"/>
          </a:xfrm>
          <a:custGeom>
            <a:avLst/>
            <a:gdLst/>
            <a:ahLst/>
            <a:cxnLst/>
            <a:rect l="l" t="t" r="r" b="b"/>
            <a:pathLst>
              <a:path w="734974" h="1086656">
                <a:moveTo>
                  <a:pt x="0" y="0"/>
                </a:moveTo>
                <a:lnTo>
                  <a:pt x="734974" y="0"/>
                </a:lnTo>
                <a:lnTo>
                  <a:pt x="734974" y="1086656"/>
                </a:lnTo>
                <a:lnTo>
                  <a:pt x="0" y="1086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57400" y="1002461"/>
            <a:ext cx="15497638" cy="3285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60"/>
              </a:lnSpc>
              <a:spcBef>
                <a:spcPct val="0"/>
              </a:spcBef>
            </a:pPr>
            <a:r>
              <a:rPr lang="it-IT" sz="5400" b="1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Come raggiungere i link: </a:t>
            </a:r>
          </a:p>
          <a:p>
            <a:pPr>
              <a:lnSpc>
                <a:spcPts val="6360"/>
              </a:lnSpc>
              <a:spcBef>
                <a:spcPct val="0"/>
              </a:spcBef>
            </a:pPr>
            <a:endParaRPr lang="it-IT" sz="54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>
              <a:lnSpc>
                <a:spcPts val="6360"/>
              </a:lnSpc>
              <a:spcBef>
                <a:spcPct val="0"/>
              </a:spcBef>
            </a:pPr>
            <a:r>
              <a:rPr lang="it-IT" sz="4800" dirty="0">
                <a:solidFill>
                  <a:schemeClr val="bg1"/>
                </a:solidFill>
                <a:latin typeface="Titillium Web" panose="00000500000000000000" pitchFamily="2" charset="0"/>
              </a:rPr>
              <a:t>se il link non funziona : </a:t>
            </a:r>
          </a:p>
          <a:p>
            <a:pPr>
              <a:lnSpc>
                <a:spcPts val="6360"/>
              </a:lnSpc>
              <a:spcBef>
                <a:spcPct val="0"/>
              </a:spcBef>
            </a:pPr>
            <a:r>
              <a:rPr lang="it-IT" sz="5400" dirty="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</a:p>
        </p:txBody>
      </p:sp>
      <p:sp>
        <p:nvSpPr>
          <p:cNvPr id="11" name="Freeform 11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562576-97EC-4B35-BCC5-0EC68A996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2" r="16856" b="63313"/>
          <a:stretch/>
        </p:blipFill>
        <p:spPr bwMode="auto">
          <a:xfrm>
            <a:off x="2027583" y="5596671"/>
            <a:ext cx="13897439" cy="218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BDD231A-ECF0-4D7F-8828-A8B5812C68CF}"/>
              </a:ext>
            </a:extLst>
          </p:cNvPr>
          <p:cNvSpPr txBox="1"/>
          <p:nvPr/>
        </p:nvSpPr>
        <p:spPr>
          <a:xfrm>
            <a:off x="1905000" y="4571112"/>
            <a:ext cx="1493520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360"/>
              </a:lnSpc>
              <a:spcBef>
                <a:spcPct val="0"/>
              </a:spcBef>
            </a:pPr>
            <a:r>
              <a:rPr lang="it-IT" sz="4800" dirty="0">
                <a:solidFill>
                  <a:schemeClr val="bg1"/>
                </a:solidFill>
                <a:latin typeface="Titillium Web" panose="00000500000000000000" pitchFamily="2" charset="0"/>
              </a:rPr>
              <a:t>tutte le prestazioni sono accessibili dalla barra di ricerca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4C0A16C-5063-4462-BBDA-7BBD6445FDD9}"/>
              </a:ext>
            </a:extLst>
          </p:cNvPr>
          <p:cNvSpPr txBox="1"/>
          <p:nvPr/>
        </p:nvSpPr>
        <p:spPr>
          <a:xfrm>
            <a:off x="9677400" y="2828375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u="sng" dirty="0">
                <a:solidFill>
                  <a:schemeClr val="bg1"/>
                </a:solidFill>
                <a:latin typeface="Titillium Web" panose="00000500000000000000" pitchFamily="2" charset="0"/>
              </a:rPr>
              <a:t>PORTALE DELLA DISABILITA</a:t>
            </a:r>
            <a:r>
              <a:rPr lang="it-IT" sz="2400" dirty="0">
                <a:solidFill>
                  <a:schemeClr val="bg1"/>
                </a:solidFill>
                <a:latin typeface="Titillium Web" panose="00000500000000000000" pitchFamily="2" charset="0"/>
              </a:rPr>
              <a:t>’ </a:t>
            </a:r>
            <a:endParaRPr lang="it-IT" sz="2400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23166AB-A45E-425C-9FCC-C5F5DFC53D9A}"/>
              </a:ext>
            </a:extLst>
          </p:cNvPr>
          <p:cNvSpPr/>
          <p:nvPr/>
        </p:nvSpPr>
        <p:spPr>
          <a:xfrm>
            <a:off x="5105400" y="6667499"/>
            <a:ext cx="5791200" cy="2092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2CB37D-8E04-4C89-BD30-C349B3F11DBC}"/>
              </a:ext>
            </a:extLst>
          </p:cNvPr>
          <p:cNvSpPr txBox="1"/>
          <p:nvPr/>
        </p:nvSpPr>
        <p:spPr>
          <a:xfrm>
            <a:off x="5135880" y="6587436"/>
            <a:ext cx="553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anose="00000500000000000000" pitchFamily="2" charset="0"/>
              </a:rPr>
              <a:t>Portale della disabilità</a:t>
            </a:r>
          </a:p>
        </p:txBody>
      </p:sp>
      <p:pic>
        <p:nvPicPr>
          <p:cNvPr id="19" name="Elemento grafico 18" descr="Cursore con riempimento a tinta unita">
            <a:extLst>
              <a:ext uri="{FF2B5EF4-FFF2-40B4-BE49-F238E27FC236}">
                <a16:creationId xmlns:a16="http://schemas.microsoft.com/office/drawing/2014/main" id="{24CCFA2F-ACAE-4F83-865F-88C8DBC390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04734" y="8027597"/>
            <a:ext cx="468704" cy="46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6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5"/>
    </mc:Choice>
    <mc:Fallback xmlns="">
      <p:transition spd="slow" advTm="4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fill="hold" nodeType="click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2813 0.09953 L 0.27813 -0.15047 " pathEditMode="relative" rAng="0" ptsTypes="AA">
                                      <p:cBhvr>
                                        <p:cTn id="14" dur="1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9324" y="206158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2" y="0"/>
                </a:lnTo>
                <a:lnTo>
                  <a:pt x="1658752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286000" y="785245"/>
            <a:ext cx="16395469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60"/>
              </a:lnSpc>
              <a:spcBef>
                <a:spcPct val="0"/>
              </a:spcBef>
            </a:pPr>
            <a:r>
              <a:rPr lang="en-US" sz="5300" dirty="0">
                <a:solidFill>
                  <a:srgbClr val="F4F6FC"/>
                </a:solidFill>
                <a:latin typeface="Titillium Web Bold"/>
              </a:rPr>
              <a:t>Tutorial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81200" y="3924300"/>
            <a:ext cx="17623790" cy="495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3000" u="sng" spc="240" dirty="0" err="1">
                <a:solidFill>
                  <a:schemeClr val="bg1"/>
                </a:solidFill>
                <a:latin typeface="Titillium Web Bold"/>
                <a:hlinkClick r:id="rId3" tooltip="https://www.youtube.com/watch?v=1DzPLY7TA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Presentazione</a:t>
            </a:r>
            <a:r>
              <a:rPr lang="en-US" sz="3000" u="sng" spc="240" dirty="0">
                <a:solidFill>
                  <a:schemeClr val="bg1"/>
                </a:solidFill>
                <a:latin typeface="Titillium Web Bold"/>
                <a:hlinkClick r:id="rId3" tooltip="https://www.youtube.com/watch?v=1DzPLY7TA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000" u="sng" spc="240" dirty="0" err="1">
                <a:solidFill>
                  <a:schemeClr val="bg1"/>
                </a:solidFill>
                <a:latin typeface="Titillium Web Bold"/>
                <a:hlinkClick r:id="rId3" tooltip="https://www.youtube.com/watch?v=1DzPLY7TA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domanda</a:t>
            </a:r>
            <a:r>
              <a:rPr lang="en-US" sz="3000" u="sng" spc="240" dirty="0">
                <a:solidFill>
                  <a:schemeClr val="bg1"/>
                </a:solidFill>
                <a:latin typeface="Titillium Web Bold"/>
                <a:hlinkClick r:id="rId3" tooltip="https://www.youtube.com/watch?v=1DzPLY7TA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 </a:t>
            </a:r>
            <a:r>
              <a:rPr lang="en-US" sz="3000" u="sng" spc="240" dirty="0" err="1">
                <a:solidFill>
                  <a:schemeClr val="bg1"/>
                </a:solidFill>
                <a:latin typeface="Titillium Web Bold"/>
                <a:hlinkClick r:id="rId3" tooltip="https://www.youtube.com/watch?v=1DzPLY7TA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Assegno</a:t>
            </a:r>
            <a:r>
              <a:rPr lang="en-US" sz="3000" u="sng" spc="240" dirty="0">
                <a:solidFill>
                  <a:schemeClr val="bg1"/>
                </a:solidFill>
                <a:latin typeface="Titillium Web Bold"/>
                <a:hlinkClick r:id="rId3" tooltip="https://www.youtube.com/watch?v=1DzPLY7TA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 </a:t>
            </a:r>
            <a:r>
              <a:rPr lang="en-US" sz="3000" u="sng" spc="240" dirty="0" err="1">
                <a:solidFill>
                  <a:schemeClr val="bg1"/>
                </a:solidFill>
                <a:latin typeface="Titillium Web Bold"/>
                <a:hlinkClick r:id="rId3" tooltip="https://www.youtube.com/watch?v=1DzPLY7TA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Inclusione</a:t>
            </a:r>
            <a:endParaRPr lang="en-US" sz="3000" u="sng" spc="240" dirty="0">
              <a:solidFill>
                <a:schemeClr val="bg1"/>
              </a:solidFill>
              <a:latin typeface="Titillium Web Bold"/>
              <a:hlinkClick r:id="rId3" tooltip="https://www.youtube.com/watch?v=1DzPLY7TALA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81200" y="2619600"/>
            <a:ext cx="6131834" cy="490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3000" u="sng" spc="240" dirty="0" err="1">
                <a:solidFill>
                  <a:schemeClr val="bg1"/>
                </a:solidFill>
                <a:latin typeface="Titillium Web Bold"/>
                <a:hlinkClick r:id="rId4" tooltip="https://www.youtube.com/watch?v=Jm_J1114GC8&amp;list=PLg_p39PhrcoG3neflfghzm85oq-RkWWql&amp;index=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Scopri</a:t>
            </a:r>
            <a:r>
              <a:rPr lang="en-US" sz="3000" u="sng" spc="240" dirty="0">
                <a:solidFill>
                  <a:schemeClr val="bg1"/>
                </a:solidFill>
                <a:latin typeface="Titillium Web Bold"/>
                <a:hlinkClick r:id="rId4" tooltip="https://www.youtube.com/watch?v=Jm_J1114GC8&amp;list=PLg_p39PhrcoG3neflfghzm85oq-RkWWql&amp;index=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la </a:t>
            </a:r>
            <a:r>
              <a:rPr lang="en-US" sz="3000" u="sng" spc="240" dirty="0" err="1">
                <a:solidFill>
                  <a:schemeClr val="bg1"/>
                </a:solidFill>
                <a:latin typeface="Titillium Web Bold"/>
                <a:hlinkClick r:id="rId4" tooltip="https://www.youtube.com/watch?v=Jm_J1114GC8&amp;list=PLg_p39PhrcoG3neflfghzm85oq-RkWWql&amp;index=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tua</a:t>
            </a:r>
            <a:r>
              <a:rPr lang="en-US" sz="3000" u="sng" spc="240" dirty="0">
                <a:solidFill>
                  <a:schemeClr val="bg1"/>
                </a:solidFill>
                <a:latin typeface="Titillium Web Bold"/>
                <a:hlinkClick r:id="rId4" tooltip="https://www.youtube.com/watch?v=Jm_J1114GC8&amp;list=PLg_p39PhrcoG3neflfghzm85oq-RkWWql&amp;index=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pensione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81200" y="3219600"/>
            <a:ext cx="11401474" cy="490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3000" u="sng" spc="240" dirty="0" err="1">
                <a:solidFill>
                  <a:schemeClr val="bg1"/>
                </a:solidFill>
                <a:latin typeface="Titillium Web Bold"/>
                <a:hlinkClick r:id="rId5" tooltip="https://www.youtube.com/watch?v=godnasIJK90&amp;list=PLg_p39PhrcoFGm2VNKDfIPHjMZYw9WX8E&amp;index=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Verbali</a:t>
            </a:r>
            <a:r>
              <a:rPr lang="en-US" sz="3000" u="sng" spc="240" dirty="0">
                <a:solidFill>
                  <a:schemeClr val="bg1"/>
                </a:solidFill>
                <a:latin typeface="Titillium Web Bold"/>
                <a:hlinkClick r:id="rId5" tooltip="https://www.youtube.com/watch?v=godnasIJK90&amp;list=PLg_p39PhrcoFGm2VNKDfIPHjMZYw9WX8E&amp;index=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000" u="sng" spc="240" dirty="0" err="1">
                <a:solidFill>
                  <a:schemeClr val="bg1"/>
                </a:solidFill>
                <a:latin typeface="Titillium Web Bold"/>
                <a:hlinkClick r:id="rId5" tooltip="https://www.youtube.com/watch?v=godnasIJK90&amp;list=PLg_p39PhrcoFGm2VNKDfIPHjMZYw9WX8E&amp;index=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sanitari</a:t>
            </a:r>
            <a:r>
              <a:rPr lang="en-US" sz="3000" u="sng" spc="240" dirty="0">
                <a:solidFill>
                  <a:schemeClr val="bg1"/>
                </a:solidFill>
                <a:latin typeface="Titillium Web Bold"/>
                <a:hlinkClick r:id="rId5" tooltip="https://www.youtube.com/watch?v=godnasIJK90&amp;list=PLg_p39PhrcoFGm2VNKDfIPHjMZYw9WX8E&amp;index=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 </a:t>
            </a:r>
            <a:r>
              <a:rPr lang="en-US" sz="3000" u="sng" spc="240" dirty="0" err="1">
                <a:solidFill>
                  <a:schemeClr val="bg1"/>
                </a:solidFill>
                <a:latin typeface="Titillium Web Bold"/>
                <a:hlinkClick r:id="rId5" tooltip="https://www.youtube.com/watch?v=godnasIJK90&amp;list=PLg_p39PhrcoFGm2VNKDfIPHjMZYw9WX8E&amp;index=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invalidità</a:t>
            </a:r>
            <a:r>
              <a:rPr lang="en-US" sz="3000" u="sng" spc="240" dirty="0">
                <a:solidFill>
                  <a:schemeClr val="bg1"/>
                </a:solidFill>
                <a:latin typeface="Titillium Web Bold"/>
                <a:hlinkClick r:id="rId5" tooltip="https://www.youtube.com/watch?v=godnasIJK90&amp;list=PLg_p39PhrcoFGm2VNKDfIPHjMZYw9WX8E&amp;index=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civile e </a:t>
            </a:r>
            <a:r>
              <a:rPr lang="en-US" sz="3000" u="sng" spc="240" dirty="0" err="1">
                <a:solidFill>
                  <a:schemeClr val="bg1"/>
                </a:solidFill>
                <a:latin typeface="Titillium Web Bold"/>
                <a:hlinkClick r:id="rId5" tooltip="https://www.youtube.com/watch?v=godnasIJK90&amp;list=PLg_p39PhrcoFGm2VNKDfIPHjMZYw9WX8E&amp;index=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sordità</a:t>
            </a:r>
            <a:endParaRPr lang="en-US" sz="3000" u="sng" spc="240" dirty="0">
              <a:solidFill>
                <a:schemeClr val="bg1"/>
              </a:solidFill>
              <a:latin typeface="Titillium Web Bold"/>
              <a:hlinkClick r:id="rId5" tooltip="https://www.youtube.com/watch?v=godnasIJK90&amp;list=PLg_p39PhrcoFGm2VNKDfIPHjMZYw9WX8E&amp;index=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81200" y="4633781"/>
            <a:ext cx="5101604" cy="490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3000" u="sng" spc="240" dirty="0" err="1">
                <a:solidFill>
                  <a:schemeClr val="bg1"/>
                </a:solidFill>
                <a:latin typeface="Titillium Web Bold"/>
                <a:hlinkClick r:id="rId6" tooltip="https://www.youtube.com/watch?v=WwMIub1-uP0&amp;list=PLg_p39PhrcoG3neflfghzm85oq-RkWWql&amp;index=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Isee</a:t>
            </a:r>
            <a:r>
              <a:rPr lang="en-US" sz="3000" u="sng" spc="240" dirty="0">
                <a:solidFill>
                  <a:schemeClr val="bg1"/>
                </a:solidFill>
                <a:latin typeface="Titillium Web Bold"/>
                <a:hlinkClick r:id="rId6" tooltip="https://www.youtube.com/watch?v=WwMIub1-uP0&amp;list=PLg_p39PhrcoG3neflfghzm85oq-RkWWql&amp;index=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000" u="sng" spc="240" dirty="0" err="1">
                <a:solidFill>
                  <a:schemeClr val="bg1"/>
                </a:solidFill>
                <a:latin typeface="Titillium Web Bold"/>
                <a:hlinkClick r:id="rId6" tooltip="https://www.youtube.com/watch?v=WwMIub1-uP0&amp;list=PLg_p39PhrcoG3neflfghzm85oq-RkWWql&amp;index=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precompilato</a:t>
            </a:r>
            <a:endParaRPr lang="en-US" sz="3000" u="sng" spc="240" dirty="0">
              <a:solidFill>
                <a:schemeClr val="bg1"/>
              </a:solidFill>
              <a:latin typeface="Titillium Web Bold"/>
              <a:hlinkClick r:id="rId6" tooltip="https://www.youtube.com/watch?v=WwMIub1-uP0&amp;list=PLg_p39PhrcoG3neflfghzm85oq-RkWWql&amp;index=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81200" y="6043181"/>
            <a:ext cx="4720606" cy="495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3000" u="sng" spc="240" dirty="0" err="1">
                <a:solidFill>
                  <a:schemeClr val="bg1"/>
                </a:solidFill>
                <a:latin typeface="Titillium Web Bold"/>
                <a:hlinkClick r:id="rId7" tooltip="https://www.youtube.com/watch?v=JiPSlikh4z8&amp;list=PLg_p39PhrcoG3neflfghzm85oq-RkWWql&amp;index=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Invalidità</a:t>
            </a:r>
            <a:r>
              <a:rPr lang="en-US" sz="3000" u="sng" spc="240" dirty="0">
                <a:solidFill>
                  <a:schemeClr val="bg1"/>
                </a:solidFill>
                <a:latin typeface="Titillium Web Bold"/>
                <a:hlinkClick r:id="rId7" tooltip="https://www.youtube.com/watch?v=JiPSlikh4z8&amp;list=PLg_p39PhrcoG3neflfghzm85oq-RkWWql&amp;index=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Civile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86492" y="1911953"/>
            <a:ext cx="9037844" cy="490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3000" u="sng" spc="240" dirty="0" err="1">
                <a:solidFill>
                  <a:schemeClr val="bg1"/>
                </a:solidFill>
                <a:latin typeface="Titillium Web Bold"/>
                <a:hlinkClick r:id="rId8" tooltip="https://www.youtube.com/watch?v=cn9flk0n7qU&amp;list=PLg_p39PhrcoG3neflfghzm85oq-RkWWql&amp;index=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Prenotazione</a:t>
            </a:r>
            <a:r>
              <a:rPr lang="en-US" sz="3000" u="sng" spc="240" dirty="0">
                <a:solidFill>
                  <a:schemeClr val="bg1"/>
                </a:solidFill>
                <a:latin typeface="Titillium Web Bold"/>
                <a:hlinkClick r:id="rId8" tooltip="https://www.youtube.com/watch?v=cn9flk0n7qU&amp;list=PLg_p39PhrcoG3neflfghzm85oq-RkWWql&amp;index=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000" u="sng" spc="240" dirty="0" err="1">
                <a:solidFill>
                  <a:schemeClr val="bg1"/>
                </a:solidFill>
                <a:latin typeface="Titillium Web Bold"/>
                <a:hlinkClick r:id="rId8" tooltip="https://www.youtube.com/watch?v=cn9flk0n7qU&amp;list=PLg_p39PhrcoG3neflfghzm85oq-RkWWql&amp;index=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sportello</a:t>
            </a:r>
            <a:r>
              <a:rPr lang="en-US" sz="3000" u="sng" spc="240" dirty="0">
                <a:solidFill>
                  <a:schemeClr val="bg1"/>
                </a:solidFill>
                <a:latin typeface="Titillium Web Bold"/>
                <a:hlinkClick r:id="rId8" tooltip="https://www.youtube.com/watch?v=cn9flk0n7qU&amp;list=PLg_p39PhrcoG3neflfghzm85oq-RkWWql&amp;index=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Sedi  INPS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68620" y="1907172"/>
            <a:ext cx="6860184" cy="495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 u="sng" spc="240" dirty="0">
                <a:solidFill>
                  <a:schemeClr val="bg1"/>
                </a:solidFill>
                <a:latin typeface="Titillium Web Bold"/>
                <a:hlinkClick r:id="rId9" tooltip="https://www.youtube.com/watch?v=Und4TpV98po&amp;list=PLg_p39PhrcoG3neflfghzm85oq-RkWWql&amp;index=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 tutti </a:t>
            </a:r>
            <a:r>
              <a:rPr lang="en-US" sz="3000" u="sng" spc="240" dirty="0" err="1">
                <a:solidFill>
                  <a:schemeClr val="bg1"/>
                </a:solidFill>
                <a:latin typeface="Titillium Web Bold"/>
                <a:hlinkClick r:id="rId9" tooltip="https://www.youtube.com/watch?v=Und4TpV98po&amp;list=PLg_p39PhrcoG3neflfghzm85oq-RkWWql&amp;index=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US" sz="3000" u="sng" spc="240" dirty="0">
                <a:solidFill>
                  <a:schemeClr val="bg1"/>
                </a:solidFill>
                <a:latin typeface="Titillium Web Bold"/>
                <a:hlinkClick r:id="rId9" tooltip="https://www.youtube.com/watch?v=Und4TpV98po&amp;list=PLg_p39PhrcoG3neflfghzm85oq-RkWWql&amp;index=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000" u="sng" spc="240" dirty="0" err="1">
                <a:solidFill>
                  <a:schemeClr val="bg1"/>
                </a:solidFill>
                <a:latin typeface="Titillium Web Bold"/>
                <a:hlinkClick r:id="rId9" tooltip="https://www.youtube.com/watch?v=Und4TpV98po&amp;list=PLg_p39PhrcoG3neflfghzm85oq-RkWWql&amp;index=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</a:t>
            </a:r>
            <a:r>
              <a:rPr lang="en-US" sz="3000" u="sng" spc="240" dirty="0">
                <a:solidFill>
                  <a:schemeClr val="bg1"/>
                </a:solidFill>
                <a:latin typeface="Titillium Web Bold"/>
                <a:hlinkClick r:id="rId9" tooltip="https://www.youtube.com/watch?v=Und4TpV98po&amp;list=PLg_p39PhrcoG3neflfghzm85oq-RkWWql&amp;index=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per </a:t>
            </a:r>
            <a:r>
              <a:rPr lang="en-US" sz="3000" u="sng" spc="240" dirty="0" err="1">
                <a:solidFill>
                  <a:schemeClr val="bg1"/>
                </a:solidFill>
                <a:latin typeface="Titillium Web Bold"/>
                <a:hlinkClick r:id="rId9" tooltip="https://www.youtube.com/watch?v=Und4TpV98po&amp;list=PLg_p39PhrcoG3neflfghzm85oq-RkWWql&amp;index=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contattarci</a:t>
            </a:r>
            <a:endParaRPr lang="en-US" sz="3000" u="sng" spc="240" dirty="0">
              <a:solidFill>
                <a:schemeClr val="bg1"/>
              </a:solidFill>
              <a:latin typeface="Titillium Web Bold"/>
              <a:hlinkClick r:id="rId9" tooltip="https://www.youtube.com/watch?v=Und4TpV98po&amp;list=PLg_p39PhrcoG3neflfghzm85oq-RkWWql&amp;index=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34224" y="6637290"/>
            <a:ext cx="4550718" cy="490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3000" u="sng" spc="240" dirty="0" err="1">
                <a:solidFill>
                  <a:schemeClr val="bg1"/>
                </a:solidFill>
                <a:latin typeface="Titillium Web Bold"/>
                <a:hlinkClick r:id="rId10" tooltip="https://www.youtube.com/watch?v=FiHYK1a0KUw&amp;list=PLg_p39PhrcoFGm2VNKDfIPHjMZYw9WX8E&amp;index=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Riscatto</a:t>
            </a:r>
            <a:r>
              <a:rPr lang="en-US" sz="3000" u="sng" spc="240" dirty="0">
                <a:solidFill>
                  <a:schemeClr val="bg1"/>
                </a:solidFill>
                <a:latin typeface="Titillium Web Bold"/>
                <a:hlinkClick r:id="rId10" tooltip="https://www.youtube.com/watch?v=FiHYK1a0KUw&amp;list=PLg_p39PhrcoFGm2VNKDfIPHjMZYw9WX8E&amp;index=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000" u="sng" spc="240" dirty="0" err="1">
                <a:solidFill>
                  <a:schemeClr val="bg1"/>
                </a:solidFill>
                <a:latin typeface="Titillium Web Bold"/>
                <a:hlinkClick r:id="rId10" tooltip="https://www.youtube.com/watch?v=FiHYK1a0KUw&amp;list=PLg_p39PhrcoFGm2VNKDfIPHjMZYw9WX8E&amp;index=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Laurea</a:t>
            </a:r>
            <a:endParaRPr lang="en-US" sz="3000" u="sng" spc="240" dirty="0">
              <a:solidFill>
                <a:schemeClr val="bg1"/>
              </a:solidFill>
              <a:latin typeface="Titillium Web Bold"/>
              <a:hlinkClick r:id="rId10" tooltip="https://www.youtube.com/watch?v=FiHYK1a0KUw&amp;list=PLg_p39PhrcoFGm2VNKDfIPHjMZYw9WX8E&amp;index=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81200" y="7341990"/>
            <a:ext cx="2769704" cy="490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3000" u="sng" spc="240" dirty="0" err="1">
                <a:solidFill>
                  <a:srgbClr val="F4F6FC"/>
                </a:solidFill>
                <a:latin typeface="Titillium Web Bold"/>
              </a:rPr>
              <a:t>Naspi</a:t>
            </a:r>
            <a:endParaRPr lang="en-US" sz="3000" u="sng" spc="240" dirty="0">
              <a:solidFill>
                <a:srgbClr val="F4F6FC"/>
              </a:solidFill>
              <a:latin typeface="Titillium Web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81200" y="5338481"/>
            <a:ext cx="4438322" cy="490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3000" u="sng" spc="240" dirty="0" err="1">
                <a:solidFill>
                  <a:schemeClr val="bg1"/>
                </a:solidFill>
                <a:latin typeface="Titillium Web Bold"/>
                <a:hlinkClick r:id="rId11" tooltip="https://www.youtube.com/watch?v=1PKXRk5vCH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Assegno</a:t>
            </a:r>
            <a:r>
              <a:rPr lang="en-US" sz="3000" u="sng" spc="240" dirty="0">
                <a:solidFill>
                  <a:schemeClr val="bg1"/>
                </a:solidFill>
                <a:latin typeface="Titillium Web Bold"/>
                <a:hlinkClick r:id="rId11" tooltip="https://www.youtube.com/watch?v=1PKXRk5vCH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Unico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9324" y="206158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2" y="0"/>
                </a:lnTo>
                <a:lnTo>
                  <a:pt x="1658752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46215" y="796780"/>
            <a:ext cx="16395469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60"/>
              </a:lnSpc>
              <a:spcBef>
                <a:spcPct val="0"/>
              </a:spcBef>
            </a:pPr>
            <a:r>
              <a:rPr lang="en-US" sz="5300">
                <a:solidFill>
                  <a:srgbClr val="F4F6FC"/>
                </a:solidFill>
                <a:latin typeface="Titillium Web Bold"/>
              </a:rPr>
              <a:t>Guide interattive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46215" y="2189145"/>
            <a:ext cx="12854638" cy="3376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4068" lvl="1" indent="-272034">
              <a:lnSpc>
                <a:spcPts val="3276"/>
              </a:lnSpc>
              <a:buFont typeface="Arial"/>
              <a:buChar char="•"/>
            </a:pPr>
            <a:r>
              <a:rPr lang="en-US" sz="2520" u="sng" spc="201" dirty="0">
                <a:solidFill>
                  <a:schemeClr val="bg1"/>
                </a:solidFill>
                <a:latin typeface="Titillium Web Bold"/>
                <a:hlinkClick r:id="rId3" tooltip="https://www.inps.it/it/it/inps-comunica/video-personalizzati-e-guide-interattive/guide-interatt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 IN 7 PASSI PER I PENSIONATI</a:t>
            </a:r>
            <a:r>
              <a:rPr lang="en-US" sz="2520" u="sng" spc="201" dirty="0">
                <a:solidFill>
                  <a:schemeClr val="bg1"/>
                </a:solidFill>
                <a:latin typeface="Titillium Web"/>
              </a:rPr>
              <a:t>; </a:t>
            </a:r>
          </a:p>
          <a:p>
            <a:pPr>
              <a:lnSpc>
                <a:spcPts val="3276"/>
              </a:lnSpc>
            </a:pPr>
            <a:endParaRPr lang="en-US" sz="2520" u="sng" spc="201" dirty="0">
              <a:solidFill>
                <a:schemeClr val="bg1"/>
              </a:solidFill>
              <a:latin typeface="Titillium Web"/>
            </a:endParaRPr>
          </a:p>
          <a:p>
            <a:pPr marL="544068" lvl="1" indent="-272034">
              <a:lnSpc>
                <a:spcPts val="3276"/>
              </a:lnSpc>
              <a:buFont typeface="Arial"/>
              <a:buChar char="•"/>
            </a:pPr>
            <a:r>
              <a:rPr lang="en-US" sz="2520" u="sng" spc="201" dirty="0">
                <a:solidFill>
                  <a:schemeClr val="bg1"/>
                </a:solidFill>
                <a:latin typeface="Titillium Web Bold"/>
              </a:rPr>
              <a:t>GUIDA IN 8 PASSI PER ANTICIPARE LA PENSIONE</a:t>
            </a:r>
          </a:p>
          <a:p>
            <a:pPr>
              <a:lnSpc>
                <a:spcPts val="3276"/>
              </a:lnSpc>
            </a:pPr>
            <a:endParaRPr lang="en-US" sz="2520" u="sng" spc="201" dirty="0">
              <a:solidFill>
                <a:schemeClr val="bg1"/>
              </a:solidFill>
              <a:latin typeface="Titillium Web Bold"/>
            </a:endParaRPr>
          </a:p>
          <a:p>
            <a:pPr marL="544068" lvl="1" indent="-272034">
              <a:lnSpc>
                <a:spcPts val="3276"/>
              </a:lnSpc>
              <a:buFont typeface="Arial"/>
              <a:buChar char="•"/>
            </a:pPr>
            <a:r>
              <a:rPr lang="en-US" sz="2520" u="sng" spc="201" dirty="0">
                <a:solidFill>
                  <a:schemeClr val="bg1"/>
                </a:solidFill>
                <a:latin typeface="Titillium Web Bold"/>
              </a:rPr>
              <a:t>GUIDA IN 8 PASSI PER DONNE VITTIME DI VIOLENZA</a:t>
            </a:r>
          </a:p>
          <a:p>
            <a:pPr>
              <a:lnSpc>
                <a:spcPts val="3276"/>
              </a:lnSpc>
            </a:pPr>
            <a:endParaRPr lang="en-US" sz="2520" u="sng" spc="201" dirty="0">
              <a:solidFill>
                <a:schemeClr val="bg1"/>
              </a:solidFill>
              <a:latin typeface="Titillium Web Bold"/>
            </a:endParaRPr>
          </a:p>
          <a:p>
            <a:pPr marL="544068" lvl="1" indent="-272034">
              <a:lnSpc>
                <a:spcPts val="3276"/>
              </a:lnSpc>
              <a:buFont typeface="Arial"/>
              <a:buChar char="•"/>
            </a:pPr>
            <a:r>
              <a:rPr lang="en-US" sz="2520" u="sng" spc="201" dirty="0">
                <a:solidFill>
                  <a:schemeClr val="bg1"/>
                </a:solidFill>
                <a:latin typeface="Titillium Web Bold"/>
              </a:rPr>
              <a:t>GUIDA IN 10 PASSI PER I GIOVANI LAVORATORI DIPENDENTI</a:t>
            </a:r>
          </a:p>
          <a:p>
            <a:pPr>
              <a:lnSpc>
                <a:spcPts val="3276"/>
              </a:lnSpc>
            </a:pPr>
            <a:endParaRPr lang="en-US" sz="2520" u="sng" spc="201" dirty="0">
              <a:solidFill>
                <a:schemeClr val="bg1"/>
              </a:solidFill>
              <a:latin typeface="Titillium Web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38687" y="-834134"/>
            <a:ext cx="10433972" cy="11168759"/>
            <a:chOff x="0" y="0"/>
            <a:chExt cx="2748042" cy="2941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8042" cy="2941566"/>
            </a:xfrm>
            <a:custGeom>
              <a:avLst/>
              <a:gdLst/>
              <a:ahLst/>
              <a:cxnLst/>
              <a:rect l="l" t="t" r="r" b="b"/>
              <a:pathLst>
                <a:path w="2748042" h="2941566">
                  <a:moveTo>
                    <a:pt x="0" y="0"/>
                  </a:moveTo>
                  <a:lnTo>
                    <a:pt x="2748042" y="0"/>
                  </a:lnTo>
                  <a:lnTo>
                    <a:pt x="2748042" y="2941566"/>
                  </a:lnTo>
                  <a:lnTo>
                    <a:pt x="0" y="2941566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48042" cy="2970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 lang="it-IT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035440" y="8736250"/>
            <a:ext cx="4955126" cy="1044100"/>
            <a:chOff x="0" y="0"/>
            <a:chExt cx="1305054" cy="2749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5054" cy="274989"/>
            </a:xfrm>
            <a:custGeom>
              <a:avLst/>
              <a:gdLst/>
              <a:ahLst/>
              <a:cxnLst/>
              <a:rect l="l" t="t" r="r" b="b"/>
              <a:pathLst>
                <a:path w="1305054" h="274989">
                  <a:moveTo>
                    <a:pt x="34373" y="0"/>
                  </a:moveTo>
                  <a:lnTo>
                    <a:pt x="1270681" y="0"/>
                  </a:lnTo>
                  <a:cubicBezTo>
                    <a:pt x="1279797" y="0"/>
                    <a:pt x="1288540" y="3621"/>
                    <a:pt x="1294986" y="10068"/>
                  </a:cubicBezTo>
                  <a:cubicBezTo>
                    <a:pt x="1301432" y="16514"/>
                    <a:pt x="1305054" y="25257"/>
                    <a:pt x="1305054" y="34373"/>
                  </a:cubicBezTo>
                  <a:lnTo>
                    <a:pt x="1305054" y="240616"/>
                  </a:lnTo>
                  <a:cubicBezTo>
                    <a:pt x="1305054" y="259600"/>
                    <a:pt x="1289664" y="274989"/>
                    <a:pt x="1270681" y="274989"/>
                  </a:cubicBezTo>
                  <a:lnTo>
                    <a:pt x="34373" y="274989"/>
                  </a:lnTo>
                  <a:cubicBezTo>
                    <a:pt x="15389" y="274989"/>
                    <a:pt x="0" y="259600"/>
                    <a:pt x="0" y="240616"/>
                  </a:cubicBezTo>
                  <a:lnTo>
                    <a:pt x="0" y="34373"/>
                  </a:lnTo>
                  <a:cubicBezTo>
                    <a:pt x="0" y="25257"/>
                    <a:pt x="3621" y="16514"/>
                    <a:pt x="10068" y="10068"/>
                  </a:cubicBezTo>
                  <a:cubicBezTo>
                    <a:pt x="16514" y="3621"/>
                    <a:pt x="25257" y="0"/>
                    <a:pt x="34373" y="0"/>
                  </a:cubicBezTo>
                  <a:close/>
                </a:path>
              </a:pathLst>
            </a:custGeom>
            <a:solidFill>
              <a:srgbClr val="7BA9E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05054" cy="303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r>
                <a:rPr lang="it-IT" sz="2520" u="sng" spc="201">
                  <a:solidFill>
                    <a:schemeClr val="bg1"/>
                  </a:solidFill>
                  <a:latin typeface="Titillium Web Bold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ANAGRAFICA, INDIRIZZI E RECAPITI </a:t>
              </a:r>
              <a:endParaRPr lang="it-IT" sz="2520" u="sng" spc="201">
                <a:solidFill>
                  <a:schemeClr val="bg1"/>
                </a:solidFill>
                <a:latin typeface="Titillium Web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2115932" y="8693695"/>
            <a:ext cx="734974" cy="1086656"/>
          </a:xfrm>
          <a:custGeom>
            <a:avLst/>
            <a:gdLst/>
            <a:ahLst/>
            <a:cxnLst/>
            <a:rect l="l" t="t" r="r" b="b"/>
            <a:pathLst>
              <a:path w="734974" h="1086656">
                <a:moveTo>
                  <a:pt x="0" y="0"/>
                </a:moveTo>
                <a:lnTo>
                  <a:pt x="734974" y="0"/>
                </a:lnTo>
                <a:lnTo>
                  <a:pt x="734974" y="1086655"/>
                </a:lnTo>
                <a:lnTo>
                  <a:pt x="0" y="10866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66800" y="1911427"/>
            <a:ext cx="6606338" cy="637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80"/>
              </a:lnSpc>
              <a:spcBef>
                <a:spcPct val="0"/>
              </a:spcBef>
            </a:pPr>
            <a:r>
              <a:rPr lang="it-IT" sz="5900">
                <a:solidFill>
                  <a:srgbClr val="F4F6FC"/>
                </a:solidFill>
                <a:latin typeface="Titillium Web Bold"/>
              </a:rPr>
              <a:t>Come fare per consultare e modificare i propri dati anagrafici, l'indirizzo di residenza e i recapiti personali?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566100" y="1712041"/>
            <a:ext cx="8938680" cy="6967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96"/>
              </a:lnSpc>
              <a:spcBef>
                <a:spcPct val="0"/>
              </a:spcBef>
            </a:pPr>
            <a:r>
              <a:rPr lang="it-IT" sz="2612" spc="209" dirty="0">
                <a:solidFill>
                  <a:srgbClr val="F4F6FC"/>
                </a:solidFill>
                <a:latin typeface="Titillium Web"/>
              </a:rPr>
              <a:t>La procedura presenta le seguenti funzionalità:</a:t>
            </a:r>
          </a:p>
          <a:p>
            <a:pPr>
              <a:lnSpc>
                <a:spcPts val="3396"/>
              </a:lnSpc>
              <a:spcBef>
                <a:spcPct val="0"/>
              </a:spcBef>
            </a:pPr>
            <a:endParaRPr lang="it-IT" sz="2612" spc="209" dirty="0">
              <a:solidFill>
                <a:srgbClr val="F4F6FC"/>
              </a:solidFill>
              <a:latin typeface="Titillium Web"/>
            </a:endParaRPr>
          </a:p>
          <a:p>
            <a:pPr marL="564095" lvl="1" indent="-282047" algn="just">
              <a:lnSpc>
                <a:spcPts val="3396"/>
              </a:lnSpc>
              <a:buFont typeface="Arial"/>
              <a:buChar char="•"/>
            </a:pPr>
            <a:r>
              <a:rPr lang="it-IT" sz="2612" spc="209" dirty="0">
                <a:solidFill>
                  <a:srgbClr val="F4F6FC"/>
                </a:solidFill>
                <a:latin typeface="Titillium Web"/>
              </a:rPr>
              <a:t>"Anagrafica" e "Indirizzi" – per verificare e aggiornare le informazioni personali, già registrate negli archivi anagrafici dell'INPS;</a:t>
            </a:r>
          </a:p>
          <a:p>
            <a:pPr marL="564095" lvl="1" indent="-282047" algn="just">
              <a:lnSpc>
                <a:spcPts val="3396"/>
              </a:lnSpc>
              <a:spcBef>
                <a:spcPct val="0"/>
              </a:spcBef>
              <a:buFont typeface="Arial"/>
              <a:buChar char="•"/>
            </a:pPr>
            <a:r>
              <a:rPr lang="it-IT" sz="2612" spc="209" dirty="0">
                <a:solidFill>
                  <a:srgbClr val="F4F6FC"/>
                </a:solidFill>
                <a:latin typeface="Titillium Web"/>
              </a:rPr>
              <a:t>"I miei recapiti" – per verificare e modificare:</a:t>
            </a:r>
          </a:p>
          <a:p>
            <a:pPr algn="just">
              <a:lnSpc>
                <a:spcPts val="3396"/>
              </a:lnSpc>
              <a:spcBef>
                <a:spcPct val="0"/>
              </a:spcBef>
            </a:pPr>
            <a:endParaRPr lang="it-IT" sz="2612" spc="209" dirty="0">
              <a:solidFill>
                <a:srgbClr val="F4F6FC"/>
              </a:solidFill>
              <a:latin typeface="Titillium Web"/>
            </a:endParaRPr>
          </a:p>
          <a:p>
            <a:pPr algn="just">
              <a:lnSpc>
                <a:spcPts val="3396"/>
              </a:lnSpc>
              <a:spcBef>
                <a:spcPct val="0"/>
              </a:spcBef>
            </a:pPr>
            <a:endParaRPr lang="it-IT" sz="2612" spc="209" dirty="0">
              <a:solidFill>
                <a:srgbClr val="F4F6FC"/>
              </a:solidFill>
              <a:latin typeface="Titillium Web"/>
            </a:endParaRPr>
          </a:p>
          <a:p>
            <a:pPr algn="just">
              <a:lnSpc>
                <a:spcPts val="3396"/>
              </a:lnSpc>
              <a:spcBef>
                <a:spcPct val="0"/>
              </a:spcBef>
            </a:pPr>
            <a:endParaRPr lang="it-IT" sz="2612" spc="209" dirty="0">
              <a:solidFill>
                <a:srgbClr val="F4F6FC"/>
              </a:solidFill>
              <a:latin typeface="Titillium Web"/>
            </a:endParaRPr>
          </a:p>
          <a:p>
            <a:pPr algn="just">
              <a:lnSpc>
                <a:spcPts val="3396"/>
              </a:lnSpc>
              <a:spcBef>
                <a:spcPct val="0"/>
              </a:spcBef>
            </a:pPr>
            <a:endParaRPr lang="it-IT" sz="2612" spc="209" dirty="0">
              <a:solidFill>
                <a:srgbClr val="F4F6FC"/>
              </a:solidFill>
              <a:latin typeface="Titillium Web"/>
            </a:endParaRPr>
          </a:p>
          <a:p>
            <a:pPr marL="564095" lvl="1" indent="-282047" algn="just">
              <a:lnSpc>
                <a:spcPts val="3396"/>
              </a:lnSpc>
              <a:spcBef>
                <a:spcPct val="0"/>
              </a:spcBef>
              <a:buFont typeface="Arial"/>
              <a:buChar char="•"/>
            </a:pPr>
            <a:r>
              <a:rPr lang="it-IT" sz="2612" spc="209" dirty="0">
                <a:solidFill>
                  <a:srgbClr val="F4F6FC"/>
                </a:solidFill>
                <a:latin typeface="Titillium Web"/>
              </a:rPr>
              <a:t>"Le mie domande" – per controllare l'esito della variazione richiesta. In caso di trasferimento all'estero, per completare le domande di variazione dell'indirizzo di residenza è necessario stampare e allegare la scansione del modulo presente nella procedura.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80109" y="4432504"/>
            <a:ext cx="6171009" cy="1260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4068" lvl="1" indent="-272034">
              <a:lnSpc>
                <a:spcPts val="3276"/>
              </a:lnSpc>
              <a:buFont typeface="Arial"/>
              <a:buChar char="•"/>
            </a:pPr>
            <a:r>
              <a:rPr lang="it-IT" sz="2520" spc="201">
                <a:solidFill>
                  <a:srgbClr val="F4F6FC"/>
                </a:solidFill>
                <a:latin typeface="Titillium Web"/>
              </a:rPr>
              <a:t>Il numero di telefono fisso e mobile</a:t>
            </a:r>
          </a:p>
          <a:p>
            <a:pPr marL="544068" lvl="1" indent="-272034">
              <a:lnSpc>
                <a:spcPts val="3276"/>
              </a:lnSpc>
              <a:buFont typeface="Arial"/>
              <a:buChar char="•"/>
            </a:pPr>
            <a:r>
              <a:rPr lang="it-IT" sz="2520" spc="201">
                <a:solidFill>
                  <a:srgbClr val="F4F6FC"/>
                </a:solidFill>
                <a:latin typeface="Titillium Web"/>
              </a:rPr>
              <a:t>Il numero di FAX </a:t>
            </a:r>
          </a:p>
          <a:p>
            <a:pPr marL="544068" lvl="1" indent="-272034">
              <a:lnSpc>
                <a:spcPts val="3276"/>
              </a:lnSpc>
              <a:buFont typeface="Arial"/>
              <a:buChar char="•"/>
            </a:pPr>
            <a:r>
              <a:rPr lang="it-IT" sz="2520" spc="201">
                <a:solidFill>
                  <a:srgbClr val="F4F6FC"/>
                </a:solidFill>
                <a:latin typeface="Titillium Web"/>
              </a:rPr>
              <a:t>e-mail e pec</a:t>
            </a:r>
          </a:p>
        </p:txBody>
      </p:sp>
      <p:sp>
        <p:nvSpPr>
          <p:cNvPr id="12" name="Freeform 12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45959" y="0"/>
            <a:ext cx="10433972" cy="11168759"/>
            <a:chOff x="0" y="0"/>
            <a:chExt cx="2748042" cy="2941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8042" cy="2941566"/>
            </a:xfrm>
            <a:custGeom>
              <a:avLst/>
              <a:gdLst/>
              <a:ahLst/>
              <a:cxnLst/>
              <a:rect l="l" t="t" r="r" b="b"/>
              <a:pathLst>
                <a:path w="2748042" h="2941566">
                  <a:moveTo>
                    <a:pt x="0" y="0"/>
                  </a:moveTo>
                  <a:lnTo>
                    <a:pt x="2748042" y="0"/>
                  </a:lnTo>
                  <a:lnTo>
                    <a:pt x="2748042" y="2941566"/>
                  </a:lnTo>
                  <a:lnTo>
                    <a:pt x="0" y="2941566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48042" cy="2970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689272" y="1329911"/>
            <a:ext cx="7627178" cy="7627178"/>
          </a:xfrm>
          <a:custGeom>
            <a:avLst/>
            <a:gdLst/>
            <a:ahLst/>
            <a:cxnLst/>
            <a:rect l="l" t="t" r="r" b="b"/>
            <a:pathLst>
              <a:path w="7627178" h="7627178">
                <a:moveTo>
                  <a:pt x="0" y="0"/>
                </a:moveTo>
                <a:lnTo>
                  <a:pt x="7627178" y="0"/>
                </a:lnTo>
                <a:lnTo>
                  <a:pt x="7627178" y="7627178"/>
                </a:lnTo>
                <a:lnTo>
                  <a:pt x="0" y="7627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3145979"/>
            <a:ext cx="6606338" cy="365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F4F6FC"/>
                </a:solidFill>
                <a:latin typeface="Titillium Web Bold"/>
              </a:rPr>
              <a:t>INPSieme per un caffè digitale 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38687" y="-834134"/>
            <a:ext cx="10433972" cy="11168759"/>
            <a:chOff x="0" y="0"/>
            <a:chExt cx="2748042" cy="2941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8042" cy="2941566"/>
            </a:xfrm>
            <a:custGeom>
              <a:avLst/>
              <a:gdLst/>
              <a:ahLst/>
              <a:cxnLst/>
              <a:rect l="l" t="t" r="r" b="b"/>
              <a:pathLst>
                <a:path w="2748042" h="2941566">
                  <a:moveTo>
                    <a:pt x="0" y="0"/>
                  </a:moveTo>
                  <a:lnTo>
                    <a:pt x="2748042" y="0"/>
                  </a:lnTo>
                  <a:lnTo>
                    <a:pt x="2748042" y="2941566"/>
                  </a:lnTo>
                  <a:lnTo>
                    <a:pt x="0" y="2941566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48042" cy="2970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276"/>
                </a:lnSpc>
                <a:spcBef>
                  <a:spcPct val="0"/>
                </a:spcBef>
              </a:pPr>
              <a:endParaRPr lang="it-IT" sz="2520" u="none" strike="noStrike" spc="201">
                <a:solidFill>
                  <a:srgbClr val="F4F6FC"/>
                </a:solidFill>
                <a:latin typeface="Titillium Web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272090" y="8714972"/>
            <a:ext cx="6635222" cy="1086656"/>
            <a:chOff x="0" y="0"/>
            <a:chExt cx="1747548" cy="2861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47548" cy="286197"/>
            </a:xfrm>
            <a:custGeom>
              <a:avLst/>
              <a:gdLst/>
              <a:ahLst/>
              <a:cxnLst/>
              <a:rect l="l" t="t" r="r" b="b"/>
              <a:pathLst>
                <a:path w="1747548" h="286197">
                  <a:moveTo>
                    <a:pt x="25669" y="0"/>
                  </a:moveTo>
                  <a:lnTo>
                    <a:pt x="1721879" y="0"/>
                  </a:lnTo>
                  <a:cubicBezTo>
                    <a:pt x="1728687" y="0"/>
                    <a:pt x="1735216" y="2704"/>
                    <a:pt x="1740030" y="7518"/>
                  </a:cubicBezTo>
                  <a:cubicBezTo>
                    <a:pt x="1744844" y="12332"/>
                    <a:pt x="1747548" y="18861"/>
                    <a:pt x="1747548" y="25669"/>
                  </a:cubicBezTo>
                  <a:lnTo>
                    <a:pt x="1747548" y="260528"/>
                  </a:lnTo>
                  <a:cubicBezTo>
                    <a:pt x="1747548" y="267336"/>
                    <a:pt x="1744844" y="273865"/>
                    <a:pt x="1740030" y="278679"/>
                  </a:cubicBezTo>
                  <a:cubicBezTo>
                    <a:pt x="1735216" y="283493"/>
                    <a:pt x="1728687" y="286197"/>
                    <a:pt x="1721879" y="286197"/>
                  </a:cubicBezTo>
                  <a:lnTo>
                    <a:pt x="25669" y="286197"/>
                  </a:lnTo>
                  <a:cubicBezTo>
                    <a:pt x="18861" y="286197"/>
                    <a:pt x="12332" y="283493"/>
                    <a:pt x="7518" y="278679"/>
                  </a:cubicBezTo>
                  <a:cubicBezTo>
                    <a:pt x="2704" y="273865"/>
                    <a:pt x="0" y="267336"/>
                    <a:pt x="0" y="260528"/>
                  </a:cubicBezTo>
                  <a:lnTo>
                    <a:pt x="0" y="25669"/>
                  </a:lnTo>
                  <a:cubicBezTo>
                    <a:pt x="0" y="18861"/>
                    <a:pt x="2704" y="12332"/>
                    <a:pt x="7518" y="7518"/>
                  </a:cubicBezTo>
                  <a:cubicBezTo>
                    <a:pt x="12332" y="2704"/>
                    <a:pt x="18861" y="0"/>
                    <a:pt x="25669" y="0"/>
                  </a:cubicBezTo>
                  <a:close/>
                </a:path>
              </a:pathLst>
            </a:custGeom>
            <a:solidFill>
              <a:srgbClr val="7BA9E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747548" cy="3147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r>
                <a:rPr lang="it-IT" sz="2520" u="sng" spc="201">
                  <a:solidFill>
                    <a:schemeClr val="bg1"/>
                  </a:solidFill>
                  <a:latin typeface="Titillium Web Bold"/>
                  <a:hlinkClick r:id="rId2" tooltip="https://www.inps.it/it/it/dettaglio-scheda.schede-servizio-strumento.schede-servizi.delega-dell-identit-digitale-per-accedere-ai-servizi-online.html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DELEGA DELL’IDENTITÀ DIGITALE PER ACCEDERE AI SERVIZI ONLINE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0239682" y="8714972"/>
            <a:ext cx="734974" cy="1086656"/>
          </a:xfrm>
          <a:custGeom>
            <a:avLst/>
            <a:gdLst/>
            <a:ahLst/>
            <a:cxnLst/>
            <a:rect l="l" t="t" r="r" b="b"/>
            <a:pathLst>
              <a:path w="734974" h="1086656">
                <a:moveTo>
                  <a:pt x="0" y="0"/>
                </a:moveTo>
                <a:lnTo>
                  <a:pt x="734974" y="0"/>
                </a:lnTo>
                <a:lnTo>
                  <a:pt x="734974" y="1086656"/>
                </a:lnTo>
                <a:lnTo>
                  <a:pt x="0" y="1086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2886659"/>
            <a:ext cx="6606338" cy="328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360"/>
              </a:lnSpc>
              <a:spcBef>
                <a:spcPct val="0"/>
              </a:spcBef>
            </a:pPr>
            <a:r>
              <a:rPr lang="it-IT" sz="5300" dirty="0">
                <a:solidFill>
                  <a:srgbClr val="F4F6FC"/>
                </a:solidFill>
                <a:latin typeface="Titillium Web Bold"/>
              </a:rPr>
              <a:t>Registrazione deleghe identità digitale per figli minorenni e non solo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715727" y="2886659"/>
            <a:ext cx="8639426" cy="532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240"/>
              </a:lnSpc>
              <a:spcBef>
                <a:spcPct val="0"/>
              </a:spcBef>
            </a:pPr>
            <a:r>
              <a:rPr lang="it-IT" sz="2700" u="none" strike="noStrike">
                <a:solidFill>
                  <a:srgbClr val="F4F6FC"/>
                </a:solidFill>
                <a:latin typeface="Titillium Web"/>
              </a:rPr>
              <a:t>È uno strumento a supporto degli utenti impossibilitati a utilizzare in autonomia i servizi online dell’Istituto che possono così delegare una persona di fiducia all'esercizio dei propri diritti nei confronti dell’Istituto. </a:t>
            </a:r>
          </a:p>
          <a:p>
            <a:pPr marL="0" lvl="0" indent="0" algn="just">
              <a:lnSpc>
                <a:spcPts val="3240"/>
              </a:lnSpc>
              <a:spcBef>
                <a:spcPct val="0"/>
              </a:spcBef>
            </a:pPr>
            <a:endParaRPr lang="it-IT" sz="2700" u="none" strike="noStrike">
              <a:solidFill>
                <a:srgbClr val="F4F6FC"/>
              </a:solidFill>
              <a:latin typeface="Titillium Web"/>
            </a:endParaRPr>
          </a:p>
          <a:p>
            <a:pPr marL="0" lvl="0" indent="0" algn="just">
              <a:lnSpc>
                <a:spcPts val="3240"/>
              </a:lnSpc>
              <a:spcBef>
                <a:spcPct val="0"/>
              </a:spcBef>
            </a:pPr>
            <a:r>
              <a:rPr lang="it-IT" sz="2700" u="none" strike="noStrike">
                <a:solidFill>
                  <a:srgbClr val="F4F6FC"/>
                </a:solidFill>
                <a:latin typeface="Titillium Web"/>
              </a:rPr>
              <a:t>Possono usufruire della delega:</a:t>
            </a:r>
          </a:p>
          <a:p>
            <a:pPr marL="582988" lvl="1" indent="-291494" algn="just">
              <a:lnSpc>
                <a:spcPts val="3240"/>
              </a:lnSpc>
              <a:spcBef>
                <a:spcPct val="0"/>
              </a:spcBef>
              <a:buFont typeface="Arial"/>
              <a:buChar char="•"/>
            </a:pPr>
            <a:r>
              <a:rPr lang="it-IT" sz="2700" u="none" strike="noStrike">
                <a:solidFill>
                  <a:srgbClr val="F4F6FC"/>
                </a:solidFill>
                <a:latin typeface="Titillium Web"/>
              </a:rPr>
              <a:t>gli utenti impossibilitati a utilizzare in autonomia i servizi online dell’INPS che possono delegare l'accesso ai servizi digitali ad una persona di fiducia;</a:t>
            </a:r>
          </a:p>
          <a:p>
            <a:pPr marL="582988" lvl="1" indent="-291494" algn="just">
              <a:lnSpc>
                <a:spcPts val="3240"/>
              </a:lnSpc>
              <a:spcBef>
                <a:spcPct val="0"/>
              </a:spcBef>
              <a:buFont typeface="Arial"/>
              <a:buChar char="•"/>
            </a:pPr>
            <a:r>
              <a:rPr lang="it-IT" sz="2700" u="none" strike="noStrike">
                <a:solidFill>
                  <a:srgbClr val="F4F6FC"/>
                </a:solidFill>
                <a:latin typeface="Titillium Web"/>
              </a:rPr>
              <a:t>i tutori, curatori, amministratori di sostegno ed esercenti la potestà genitoriale che possono esercitare i diritti dei rispettivi soggetti rappresentati e dei minori.</a:t>
            </a:r>
          </a:p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endParaRPr lang="it-IT" sz="2700" u="none" strike="noStrike">
              <a:solidFill>
                <a:srgbClr val="F4F6FC"/>
              </a:solidFill>
              <a:latin typeface="Titillium Web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129227" y="9062554"/>
            <a:ext cx="2670995" cy="1044100"/>
            <a:chOff x="0" y="0"/>
            <a:chExt cx="703472" cy="2749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03472" cy="274989"/>
            </a:xfrm>
            <a:custGeom>
              <a:avLst/>
              <a:gdLst/>
              <a:ahLst/>
              <a:cxnLst/>
              <a:rect l="l" t="t" r="r" b="b"/>
              <a:pathLst>
                <a:path w="703472" h="274989">
                  <a:moveTo>
                    <a:pt x="63767" y="0"/>
                  </a:moveTo>
                  <a:lnTo>
                    <a:pt x="639705" y="0"/>
                  </a:lnTo>
                  <a:cubicBezTo>
                    <a:pt x="656617" y="0"/>
                    <a:pt x="672836" y="6718"/>
                    <a:pt x="684795" y="18677"/>
                  </a:cubicBezTo>
                  <a:cubicBezTo>
                    <a:pt x="696754" y="30636"/>
                    <a:pt x="703472" y="46855"/>
                    <a:pt x="703472" y="63767"/>
                  </a:cubicBezTo>
                  <a:lnTo>
                    <a:pt x="703472" y="211222"/>
                  </a:lnTo>
                  <a:cubicBezTo>
                    <a:pt x="703472" y="246440"/>
                    <a:pt x="674922" y="274989"/>
                    <a:pt x="639705" y="274989"/>
                  </a:cubicBezTo>
                  <a:lnTo>
                    <a:pt x="63767" y="274989"/>
                  </a:lnTo>
                  <a:cubicBezTo>
                    <a:pt x="28550" y="274989"/>
                    <a:pt x="0" y="246440"/>
                    <a:pt x="0" y="211222"/>
                  </a:cubicBezTo>
                  <a:lnTo>
                    <a:pt x="0" y="63767"/>
                  </a:lnTo>
                  <a:cubicBezTo>
                    <a:pt x="0" y="28550"/>
                    <a:pt x="28550" y="0"/>
                    <a:pt x="63767" y="0"/>
                  </a:cubicBezTo>
                  <a:close/>
                </a:path>
              </a:pathLst>
            </a:custGeom>
            <a:solidFill>
              <a:srgbClr val="7BA9E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703472" cy="303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r>
                <a:rPr lang="it-IT" sz="2800" b="1" i="0" dirty="0">
                  <a:solidFill>
                    <a:schemeClr val="bg1"/>
                  </a:solidFill>
                  <a:effectLst/>
                  <a:latin typeface="Titillium Web" panose="00000500000000000000" pitchFamily="2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INPS RISPONDE</a:t>
              </a:r>
              <a:endParaRPr lang="en-US" sz="2520" u="sng" spc="201" dirty="0">
                <a:solidFill>
                  <a:schemeClr val="bg1"/>
                </a:solidFill>
                <a:latin typeface="Titillium Web Bold"/>
                <a:hlinkClick r:id="rId3" tooltip="https://www.inps.it/it/it/dettaglio-scheda.schede-servizio-strumento.schede-servizi.50593.naspi-indennit-mensile-di-disoccupazion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4155334" y="9062554"/>
            <a:ext cx="734974" cy="1086656"/>
          </a:xfrm>
          <a:custGeom>
            <a:avLst/>
            <a:gdLst/>
            <a:ahLst/>
            <a:cxnLst/>
            <a:rect l="l" t="t" r="r" b="b"/>
            <a:pathLst>
              <a:path w="734974" h="1086656">
                <a:moveTo>
                  <a:pt x="0" y="0"/>
                </a:moveTo>
                <a:lnTo>
                  <a:pt x="734974" y="0"/>
                </a:lnTo>
                <a:lnTo>
                  <a:pt x="734974" y="1086656"/>
                </a:lnTo>
                <a:lnTo>
                  <a:pt x="0" y="1086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364431" y="837994"/>
            <a:ext cx="12756708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60"/>
              </a:lnSpc>
              <a:spcBef>
                <a:spcPct val="0"/>
              </a:spcBef>
            </a:pPr>
            <a:r>
              <a:rPr lang="it-IT" sz="5400" b="1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Contact Center Multicanale</a:t>
            </a:r>
          </a:p>
          <a:p>
            <a:pPr>
              <a:lnSpc>
                <a:spcPts val="6360"/>
              </a:lnSpc>
              <a:spcBef>
                <a:spcPct val="0"/>
              </a:spcBef>
            </a:pPr>
            <a:r>
              <a:rPr lang="it-IT" sz="5400" b="1" dirty="0">
                <a:solidFill>
                  <a:schemeClr val="bg1"/>
                </a:solidFill>
                <a:latin typeface="Titillium Web" panose="00000500000000000000" pitchFamily="2" charset="0"/>
              </a:rPr>
              <a:t>- INPS Risponde </a:t>
            </a:r>
            <a:endParaRPr lang="it-IT" sz="5400" b="1" i="0" dirty="0">
              <a:solidFill>
                <a:schemeClr val="bg1"/>
              </a:solidFill>
              <a:effectLst/>
              <a:latin typeface="Titillium Web" panose="00000500000000000000" pitchFamily="2" charset="0"/>
            </a:endParaRPr>
          </a:p>
          <a:p>
            <a:pPr marL="0" lvl="0" indent="0" algn="l">
              <a:lnSpc>
                <a:spcPts val="6360"/>
              </a:lnSpc>
              <a:spcBef>
                <a:spcPct val="0"/>
              </a:spcBef>
            </a:pPr>
            <a:endParaRPr lang="en-US" sz="5300" dirty="0">
              <a:solidFill>
                <a:srgbClr val="F4F6FC"/>
              </a:solidFill>
              <a:latin typeface="Titillium Web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445956" y="3733272"/>
            <a:ext cx="14565397" cy="4351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96"/>
              </a:lnSpc>
              <a:spcBef>
                <a:spcPct val="0"/>
              </a:spcBef>
            </a:pPr>
            <a:endParaRPr lang="it-IT" sz="2612" spc="209" dirty="0">
              <a:solidFill>
                <a:srgbClr val="F4F6FC"/>
              </a:solidFill>
              <a:latin typeface="Titillium Web"/>
            </a:endParaRPr>
          </a:p>
          <a:p>
            <a:pPr marL="457200" indent="-457200">
              <a:lnSpc>
                <a:spcPts val="3396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612" spc="209" dirty="0">
                <a:solidFill>
                  <a:srgbClr val="F4F6FC"/>
                </a:solidFill>
                <a:latin typeface="Titillium Web"/>
              </a:rPr>
              <a:t>richieste di informazioni su servizi e pratiche e chiarimenti normativi;</a:t>
            </a:r>
          </a:p>
          <a:p>
            <a:pPr marL="457200" indent="-457200">
              <a:lnSpc>
                <a:spcPts val="3396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612" spc="209" dirty="0">
                <a:solidFill>
                  <a:srgbClr val="F4F6FC"/>
                </a:solidFill>
                <a:latin typeface="Titillium Web"/>
              </a:rPr>
              <a:t>monitorare lo stato di lavorazione delle richieste;</a:t>
            </a:r>
          </a:p>
          <a:p>
            <a:pPr marL="457200" indent="-457200">
              <a:lnSpc>
                <a:spcPts val="3396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612" spc="209" dirty="0">
                <a:solidFill>
                  <a:srgbClr val="F4F6FC"/>
                </a:solidFill>
                <a:latin typeface="Titillium Web"/>
              </a:rPr>
              <a:t>verificare lo stato delle richieste prese in carico dagli operatori del Contact center, smistate alle sedi territoriali competenti (Linea INPS).</a:t>
            </a:r>
          </a:p>
          <a:p>
            <a:pPr>
              <a:lnSpc>
                <a:spcPts val="3396"/>
              </a:lnSpc>
              <a:spcBef>
                <a:spcPct val="0"/>
              </a:spcBef>
            </a:pPr>
            <a:endParaRPr lang="it-IT" sz="2612" spc="209" dirty="0">
              <a:solidFill>
                <a:srgbClr val="F4F6FC"/>
              </a:solidFill>
              <a:latin typeface="Titillium Web"/>
            </a:endParaRPr>
          </a:p>
          <a:p>
            <a:pPr>
              <a:lnSpc>
                <a:spcPts val="3396"/>
              </a:lnSpc>
              <a:spcBef>
                <a:spcPct val="0"/>
              </a:spcBef>
            </a:pPr>
            <a:r>
              <a:rPr lang="it-IT" sz="2612" spc="209" dirty="0">
                <a:solidFill>
                  <a:srgbClr val="F4F6FC"/>
                </a:solidFill>
                <a:latin typeface="Titillium Web"/>
              </a:rPr>
              <a:t>Accedendo con PIN, SPID, CIE, CNS puoi autenticarti al servizio e recuperare dagli archivi INPS i tuoi dati di contatto e i dati relativi alle tue precedenti istanze di servizio. </a:t>
            </a:r>
          </a:p>
          <a:p>
            <a:pPr algn="just">
              <a:lnSpc>
                <a:spcPts val="3396"/>
              </a:lnSpc>
              <a:spcBef>
                <a:spcPct val="0"/>
              </a:spcBef>
            </a:pPr>
            <a:r>
              <a:rPr lang="it-IT" sz="2612" spc="209" dirty="0">
                <a:solidFill>
                  <a:srgbClr val="F4F6FC"/>
                </a:solidFill>
                <a:latin typeface="Titillium Web"/>
              </a:rPr>
              <a:t>Se decidi di proseguire senza autenticazione le risposte ti verranno comunque inviate per email o all’interno della tua area riservata “</a:t>
            </a:r>
            <a:r>
              <a:rPr lang="it-IT" sz="2612" spc="209" dirty="0" err="1">
                <a:solidFill>
                  <a:srgbClr val="F4F6FC"/>
                </a:solidFill>
                <a:latin typeface="Titillium Web"/>
              </a:rPr>
              <a:t>MyINPS</a:t>
            </a:r>
            <a:r>
              <a:rPr lang="it-IT" sz="2612" spc="209" dirty="0">
                <a:solidFill>
                  <a:srgbClr val="F4F6FC"/>
                </a:solidFill>
                <a:latin typeface="Titillium Web"/>
              </a:rPr>
              <a:t>”. </a:t>
            </a:r>
            <a:endParaRPr lang="en-US" sz="2612" spc="209" dirty="0">
              <a:solidFill>
                <a:srgbClr val="F4F6FC"/>
              </a:solidFill>
              <a:latin typeface="Titillium Web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1608A2B-515C-4F70-8540-35155901C2A1}"/>
              </a:ext>
            </a:extLst>
          </p:cNvPr>
          <p:cNvSpPr txBox="1"/>
          <p:nvPr/>
        </p:nvSpPr>
        <p:spPr>
          <a:xfrm>
            <a:off x="2445956" y="2609500"/>
            <a:ext cx="14470444" cy="955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396"/>
              </a:lnSpc>
              <a:spcBef>
                <a:spcPct val="0"/>
              </a:spcBef>
            </a:pPr>
            <a:r>
              <a:rPr lang="it-IT" sz="2612" spc="209" dirty="0">
                <a:solidFill>
                  <a:srgbClr val="F4F6FC"/>
                </a:solidFill>
                <a:latin typeface="Titillium Web"/>
              </a:rPr>
              <a:t>Come fare per inviare e monitorare richieste all'Istituto in merito a norme, servizi e pratiche INPS? È un servizio online che consente di inviare all'Istituto:</a:t>
            </a:r>
          </a:p>
        </p:txBody>
      </p:sp>
    </p:spTree>
    <p:extLst>
      <p:ext uri="{BB962C8B-B14F-4D97-AF65-F5344CB8AC3E}">
        <p14:creationId xmlns:p14="http://schemas.microsoft.com/office/powerpoint/2010/main" val="1412723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38687" y="-834134"/>
            <a:ext cx="10433972" cy="11168759"/>
            <a:chOff x="0" y="0"/>
            <a:chExt cx="2748042" cy="2941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8042" cy="2941566"/>
            </a:xfrm>
            <a:custGeom>
              <a:avLst/>
              <a:gdLst/>
              <a:ahLst/>
              <a:cxnLst/>
              <a:rect l="l" t="t" r="r" b="b"/>
              <a:pathLst>
                <a:path w="2748042" h="2941566">
                  <a:moveTo>
                    <a:pt x="0" y="0"/>
                  </a:moveTo>
                  <a:lnTo>
                    <a:pt x="2748042" y="0"/>
                  </a:lnTo>
                  <a:lnTo>
                    <a:pt x="2748042" y="2941566"/>
                  </a:lnTo>
                  <a:lnTo>
                    <a:pt x="0" y="2941566"/>
                  </a:lnTo>
                  <a:close/>
                </a:path>
              </a:pathLst>
            </a:custGeom>
            <a:solidFill>
              <a:srgbClr val="2F6D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48042" cy="2970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173200" y="9002057"/>
            <a:ext cx="4168140" cy="1044100"/>
            <a:chOff x="0" y="0"/>
            <a:chExt cx="1576022" cy="2749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76022" cy="274989"/>
            </a:xfrm>
            <a:custGeom>
              <a:avLst/>
              <a:gdLst/>
              <a:ahLst/>
              <a:cxnLst/>
              <a:rect l="l" t="t" r="r" b="b"/>
              <a:pathLst>
                <a:path w="1576022" h="274989">
                  <a:moveTo>
                    <a:pt x="28463" y="0"/>
                  </a:moveTo>
                  <a:lnTo>
                    <a:pt x="1547558" y="0"/>
                  </a:lnTo>
                  <a:cubicBezTo>
                    <a:pt x="1555107" y="0"/>
                    <a:pt x="1562347" y="2999"/>
                    <a:pt x="1567685" y="8337"/>
                  </a:cubicBezTo>
                  <a:cubicBezTo>
                    <a:pt x="1573023" y="13675"/>
                    <a:pt x="1576022" y="20914"/>
                    <a:pt x="1576022" y="28463"/>
                  </a:cubicBezTo>
                  <a:lnTo>
                    <a:pt x="1576022" y="246526"/>
                  </a:lnTo>
                  <a:cubicBezTo>
                    <a:pt x="1576022" y="254075"/>
                    <a:pt x="1573023" y="261315"/>
                    <a:pt x="1567685" y="266653"/>
                  </a:cubicBezTo>
                  <a:cubicBezTo>
                    <a:pt x="1562347" y="271991"/>
                    <a:pt x="1555107" y="274989"/>
                    <a:pt x="1547558" y="274989"/>
                  </a:cubicBezTo>
                  <a:lnTo>
                    <a:pt x="28463" y="274989"/>
                  </a:lnTo>
                  <a:cubicBezTo>
                    <a:pt x="20914" y="274989"/>
                    <a:pt x="13675" y="271991"/>
                    <a:pt x="8337" y="266653"/>
                  </a:cubicBezTo>
                  <a:cubicBezTo>
                    <a:pt x="2999" y="261315"/>
                    <a:pt x="0" y="254075"/>
                    <a:pt x="0" y="246526"/>
                  </a:cubicBezTo>
                  <a:lnTo>
                    <a:pt x="0" y="28463"/>
                  </a:lnTo>
                  <a:cubicBezTo>
                    <a:pt x="0" y="20914"/>
                    <a:pt x="2999" y="13675"/>
                    <a:pt x="8337" y="8337"/>
                  </a:cubicBezTo>
                  <a:cubicBezTo>
                    <a:pt x="13675" y="2999"/>
                    <a:pt x="20914" y="0"/>
                    <a:pt x="28463" y="0"/>
                  </a:cubicBezTo>
                  <a:close/>
                </a:path>
              </a:pathLst>
            </a:custGeom>
            <a:solidFill>
              <a:srgbClr val="7BA9E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576022" cy="303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6"/>
                </a:lnSpc>
              </a:pPr>
              <a:endParaRPr lang="en-US" sz="2520" u="sng" spc="201" dirty="0">
                <a:solidFill>
                  <a:srgbClr val="FFFFFF"/>
                </a:solidFill>
                <a:highlight>
                  <a:srgbClr val="FFFF00"/>
                </a:highlight>
                <a:latin typeface="Titillium Web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3446845" y="8967913"/>
            <a:ext cx="639922" cy="900817"/>
          </a:xfrm>
          <a:custGeom>
            <a:avLst/>
            <a:gdLst/>
            <a:ahLst/>
            <a:cxnLst/>
            <a:rect l="l" t="t" r="r" b="b"/>
            <a:pathLst>
              <a:path w="734974" h="1086656">
                <a:moveTo>
                  <a:pt x="0" y="0"/>
                </a:moveTo>
                <a:lnTo>
                  <a:pt x="734974" y="0"/>
                </a:lnTo>
                <a:lnTo>
                  <a:pt x="734974" y="1086655"/>
                </a:lnTo>
                <a:lnTo>
                  <a:pt x="0" y="10866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997636" y="1638944"/>
            <a:ext cx="4860364" cy="3282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360"/>
              </a:lnSpc>
              <a:spcBef>
                <a:spcPct val="0"/>
              </a:spcBef>
            </a:pPr>
            <a:r>
              <a:rPr lang="en-US" sz="5300" dirty="0" err="1">
                <a:solidFill>
                  <a:srgbClr val="F4F6FC"/>
                </a:solidFill>
                <a:latin typeface="Titillium Web Bold"/>
              </a:rPr>
              <a:t>Prenotazione</a:t>
            </a:r>
            <a:r>
              <a:rPr lang="en-US" sz="5300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5300" dirty="0" err="1">
                <a:solidFill>
                  <a:srgbClr val="F4F6FC"/>
                </a:solidFill>
                <a:latin typeface="Titillium Web Bold"/>
              </a:rPr>
              <a:t>appuntamenti</a:t>
            </a:r>
            <a:r>
              <a:rPr lang="en-US" sz="5300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5300" dirty="0" err="1">
                <a:solidFill>
                  <a:srgbClr val="F4F6FC"/>
                </a:solidFill>
                <a:latin typeface="Titillium Web Bold"/>
              </a:rPr>
              <a:t>attraverso</a:t>
            </a:r>
            <a:r>
              <a:rPr lang="en-US" sz="5300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5300" dirty="0" err="1">
                <a:solidFill>
                  <a:srgbClr val="F4F6FC"/>
                </a:solidFill>
                <a:latin typeface="Titillium Web Bold"/>
              </a:rPr>
              <a:t>gli</a:t>
            </a:r>
            <a:r>
              <a:rPr lang="en-US" sz="5300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5300" dirty="0" err="1">
                <a:solidFill>
                  <a:srgbClr val="F4F6FC"/>
                </a:solidFill>
                <a:latin typeface="Titillium Web Bold"/>
              </a:rPr>
              <a:t>sportelli</a:t>
            </a:r>
            <a:r>
              <a:rPr lang="en-US" sz="5300" dirty="0">
                <a:solidFill>
                  <a:srgbClr val="F4F6FC"/>
                </a:solidFill>
                <a:latin typeface="Titillium Web Bold"/>
              </a:rPr>
              <a:t> di </a:t>
            </a:r>
            <a:r>
              <a:rPr lang="en-US" sz="5300" dirty="0" err="1">
                <a:solidFill>
                  <a:srgbClr val="F4F6FC"/>
                </a:solidFill>
                <a:latin typeface="Titillium Web Bold"/>
              </a:rPr>
              <a:t>linea</a:t>
            </a:r>
            <a:endParaRPr lang="en-US" sz="5300" dirty="0">
              <a:solidFill>
                <a:srgbClr val="F4F6FC"/>
              </a:solidFill>
              <a:latin typeface="Titillium Web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686800" y="1706880"/>
            <a:ext cx="8862480" cy="6967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96"/>
              </a:lnSpc>
            </a:pP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“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Sportelli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Sede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” è il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servizio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che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fornisce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informazioni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sulle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sedi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aperte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al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pubblico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e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consente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prenotare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l’accesso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agli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Sportelli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anche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in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modalità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video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riunione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(web meeting) da Italia e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Paesi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esteri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.</a:t>
            </a:r>
          </a:p>
          <a:p>
            <a:pPr algn="just">
              <a:lnSpc>
                <a:spcPts val="3396"/>
              </a:lnSpc>
            </a:pPr>
            <a:endParaRPr lang="en-US" sz="2612" spc="209" dirty="0">
              <a:solidFill>
                <a:srgbClr val="F4F6FC"/>
              </a:solidFill>
              <a:latin typeface="Titillium Web"/>
            </a:endParaRPr>
          </a:p>
          <a:p>
            <a:pPr algn="just">
              <a:lnSpc>
                <a:spcPts val="3396"/>
              </a:lnSpc>
            </a:pP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Il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servizio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informativo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è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rivolto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a tutti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gli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utenti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,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mentre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quello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prenotazione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degli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accessi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è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riservato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ai soli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utenti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muniti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credenziali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.</a:t>
            </a:r>
          </a:p>
          <a:p>
            <a:pPr algn="just">
              <a:lnSpc>
                <a:spcPts val="3396"/>
              </a:lnSpc>
            </a:pPr>
            <a:endParaRPr lang="en-US" sz="2612" spc="209" dirty="0">
              <a:solidFill>
                <a:srgbClr val="F4F6FC"/>
              </a:solidFill>
              <a:latin typeface="Titillium Web"/>
            </a:endParaRPr>
          </a:p>
          <a:p>
            <a:pPr algn="just">
              <a:lnSpc>
                <a:spcPts val="3396"/>
              </a:lnSpc>
            </a:pP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Chi accede al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servizio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può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verificare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:</a:t>
            </a:r>
          </a:p>
          <a:p>
            <a:pPr marL="564095" lvl="1" indent="-282047" algn="just">
              <a:lnSpc>
                <a:spcPts val="3396"/>
              </a:lnSpc>
              <a:buFont typeface="Arial"/>
              <a:buChar char="•"/>
            </a:pP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la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sede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di proprio interesse e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gli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orari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apertura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;</a:t>
            </a:r>
          </a:p>
          <a:p>
            <a:pPr marL="564095" lvl="1" indent="-282047" algn="just">
              <a:lnSpc>
                <a:spcPts val="3396"/>
              </a:lnSpc>
              <a:buFont typeface="Arial"/>
              <a:buChar char="•"/>
            </a:pP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tempi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medi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servizio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;</a:t>
            </a:r>
          </a:p>
          <a:p>
            <a:pPr marL="564095" lvl="1" indent="-282047" algn="just">
              <a:lnSpc>
                <a:spcPts val="3396"/>
              </a:lnSpc>
              <a:buFont typeface="Arial"/>
              <a:buChar char="•"/>
            </a:pP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il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numero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persone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in coda;</a:t>
            </a:r>
          </a:p>
          <a:p>
            <a:pPr marL="564095" lvl="1" indent="-282047" algn="just">
              <a:lnSpc>
                <a:spcPts val="3396"/>
              </a:lnSpc>
              <a:buFont typeface="Arial"/>
              <a:buChar char="•"/>
            </a:pP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lo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stato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di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avanzamento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</a:t>
            </a:r>
            <a:r>
              <a:rPr lang="en-US" sz="2612" spc="209" dirty="0" err="1">
                <a:solidFill>
                  <a:srgbClr val="F4F6FC"/>
                </a:solidFill>
                <a:latin typeface="Titillium Web"/>
              </a:rPr>
              <a:t>della</a:t>
            </a:r>
            <a:r>
              <a:rPr lang="en-US" sz="2612" spc="209" dirty="0">
                <a:solidFill>
                  <a:srgbClr val="F4F6FC"/>
                </a:solidFill>
                <a:latin typeface="Titillium Web"/>
              </a:rPr>
              <a:t> coda.</a:t>
            </a:r>
          </a:p>
          <a:p>
            <a:pPr marL="564095" lvl="1" indent="-282047">
              <a:lnSpc>
                <a:spcPts val="3396"/>
              </a:lnSpc>
              <a:buFont typeface="Arial"/>
              <a:buChar char="•"/>
            </a:pPr>
            <a:endParaRPr lang="en-US" sz="2612" spc="209" dirty="0">
              <a:solidFill>
                <a:srgbClr val="F4F6FC"/>
              </a:solidFill>
              <a:latin typeface="Titillium Web"/>
            </a:endParaRPr>
          </a:p>
          <a:p>
            <a:pPr>
              <a:lnSpc>
                <a:spcPts val="3396"/>
              </a:lnSpc>
              <a:spcBef>
                <a:spcPct val="0"/>
              </a:spcBef>
            </a:pPr>
            <a:endParaRPr lang="en-US" sz="2612" spc="209" dirty="0">
              <a:solidFill>
                <a:srgbClr val="F4F6FC"/>
              </a:solidFill>
              <a:latin typeface="Titillium Web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0" y="0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E4FEDC2-F3ED-42C3-8F29-622B2261CB8E}"/>
              </a:ext>
            </a:extLst>
          </p:cNvPr>
          <p:cNvSpPr txBox="1"/>
          <p:nvPr/>
        </p:nvSpPr>
        <p:spPr>
          <a:xfrm>
            <a:off x="14496012" y="9262496"/>
            <a:ext cx="3639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spc="209" dirty="0">
                <a:solidFill>
                  <a:schemeClr val="bg1"/>
                </a:solidFill>
                <a:latin typeface="Titillium Web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SPORTELLI DI SEDE</a:t>
            </a:r>
            <a:endParaRPr lang="it-IT" sz="2800" spc="209" dirty="0">
              <a:solidFill>
                <a:schemeClr val="bg1"/>
              </a:solidFill>
              <a:latin typeface="Titillium Web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897835" y="774159"/>
            <a:ext cx="12756708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60"/>
              </a:lnSpc>
              <a:spcBef>
                <a:spcPct val="0"/>
              </a:spcBef>
            </a:pPr>
            <a:r>
              <a:rPr lang="it-IT" sz="5400" b="1" dirty="0">
                <a:solidFill>
                  <a:schemeClr val="bg1"/>
                </a:solidFill>
                <a:latin typeface="Titillium Web" panose="00000500000000000000" pitchFamily="2" charset="0"/>
              </a:rPr>
              <a:t>Contatti INPS </a:t>
            </a:r>
            <a:endParaRPr lang="it-IT" sz="5400" b="1" i="0" dirty="0">
              <a:solidFill>
                <a:schemeClr val="bg1"/>
              </a:solidFill>
              <a:effectLst/>
              <a:latin typeface="Titillium Web" panose="00000500000000000000" pitchFamily="2" charset="0"/>
            </a:endParaRPr>
          </a:p>
          <a:p>
            <a:pPr marL="0" lvl="0" indent="0" algn="l">
              <a:lnSpc>
                <a:spcPts val="6360"/>
              </a:lnSpc>
              <a:spcBef>
                <a:spcPct val="0"/>
              </a:spcBef>
            </a:pPr>
            <a:endParaRPr lang="en-US" sz="5300" dirty="0">
              <a:solidFill>
                <a:srgbClr val="F4F6FC"/>
              </a:solidFill>
              <a:latin typeface="Titillium Web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6639186" y="8036751"/>
            <a:ext cx="1658753" cy="2200347"/>
          </a:xfrm>
          <a:custGeom>
            <a:avLst/>
            <a:gdLst/>
            <a:ahLst/>
            <a:cxnLst/>
            <a:rect l="l" t="t" r="r" b="b"/>
            <a:pathLst>
              <a:path w="1658753" h="2200347">
                <a:moveTo>
                  <a:pt x="0" y="0"/>
                </a:moveTo>
                <a:lnTo>
                  <a:pt x="1658753" y="0"/>
                </a:lnTo>
                <a:lnTo>
                  <a:pt x="1658753" y="2200347"/>
                </a:lnTo>
                <a:lnTo>
                  <a:pt x="0" y="22003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2" name="Immagine 11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C5731DDE-9B7C-4827-BDD5-01BA683E8A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2" r="2635" b="9302"/>
          <a:stretch/>
        </p:blipFill>
        <p:spPr>
          <a:xfrm>
            <a:off x="914400" y="2019300"/>
            <a:ext cx="16306800" cy="585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5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BB92923-8C1B-F546-E204-215C48A09011}"/>
              </a:ext>
            </a:extLst>
          </p:cNvPr>
          <p:cNvGrpSpPr/>
          <p:nvPr/>
        </p:nvGrpSpPr>
        <p:grpSpPr>
          <a:xfrm>
            <a:off x="14637986" y="678656"/>
            <a:ext cx="2771238" cy="3158826"/>
            <a:chOff x="14637985" y="1162749"/>
            <a:chExt cx="1836362" cy="204239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096FD24-7D06-B94E-B4D3-0EC0740D6107}"/>
                </a:ext>
              </a:extLst>
            </p:cNvPr>
            <p:cNvCxnSpPr>
              <a:cxnSpLocks/>
            </p:cNvCxnSpPr>
            <p:nvPr/>
          </p:nvCxnSpPr>
          <p:spPr>
            <a:xfrm>
              <a:off x="16299702" y="1512421"/>
              <a:ext cx="0" cy="621179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A721486C-C3D4-029C-CDA6-39E9A8BB7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4637985" y="1162749"/>
              <a:ext cx="1836362" cy="2042393"/>
            </a:xfrm>
            <a:prstGeom prst="rect">
              <a:avLst/>
            </a:prstGeom>
          </p:spPr>
        </p:pic>
      </p:grpSp>
      <p:sp>
        <p:nvSpPr>
          <p:cNvPr id="10" name="TextBox 3">
            <a:extLst>
              <a:ext uri="{FF2B5EF4-FFF2-40B4-BE49-F238E27FC236}">
                <a16:creationId xmlns:a16="http://schemas.microsoft.com/office/drawing/2014/main" id="{7D987D3B-1820-4482-B335-D417BBEA67D6}"/>
              </a:ext>
            </a:extLst>
          </p:cNvPr>
          <p:cNvSpPr txBox="1"/>
          <p:nvPr/>
        </p:nvSpPr>
        <p:spPr>
          <a:xfrm>
            <a:off x="1028700" y="5324475"/>
            <a:ext cx="14264206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Servizi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per </a:t>
            </a: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i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</a:t>
            </a:r>
            <a:r>
              <a:rPr lang="en-US" sz="8000" dirty="0" err="1">
                <a:solidFill>
                  <a:srgbClr val="F4F6FC"/>
                </a:solidFill>
                <a:latin typeface="Titillium Web Bold"/>
              </a:rPr>
              <a:t>titolari</a:t>
            </a:r>
            <a:r>
              <a:rPr lang="en-US" sz="8000" dirty="0">
                <a:solidFill>
                  <a:srgbClr val="F4F6FC"/>
                </a:solidFill>
                <a:latin typeface="Titillium Web Bold"/>
              </a:rPr>
              <a:t> di pensione</a:t>
            </a:r>
          </a:p>
        </p:txBody>
      </p:sp>
    </p:spTree>
    <p:extLst>
      <p:ext uri="{BB962C8B-B14F-4D97-AF65-F5344CB8AC3E}">
        <p14:creationId xmlns:p14="http://schemas.microsoft.com/office/powerpoint/2010/main" val="665026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2511</Words>
  <Application>Microsoft Office PowerPoint</Application>
  <PresentationFormat>Personalizzato</PresentationFormat>
  <Paragraphs>324</Paragraphs>
  <Slides>40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9" baseType="lpstr">
      <vt:lpstr>Wingdings</vt:lpstr>
      <vt:lpstr>Titillium Web Bold</vt:lpstr>
      <vt:lpstr>Lora</vt:lpstr>
      <vt:lpstr>Titillium Web Light</vt:lpstr>
      <vt:lpstr>Calibri</vt:lpstr>
      <vt:lpstr>Titillium Web Semi-Bold</vt:lpstr>
      <vt:lpstr>Titillium Web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Basilicata Digitale</dc:title>
  <dc:creator>Colangelo Giulia</dc:creator>
  <cp:lastModifiedBy>Pascale Teresa</cp:lastModifiedBy>
  <cp:revision>24</cp:revision>
  <dcterms:created xsi:type="dcterms:W3CDTF">2006-08-16T00:00:00Z</dcterms:created>
  <dcterms:modified xsi:type="dcterms:W3CDTF">2024-05-06T16:20:56Z</dcterms:modified>
  <dc:identifier>DAGDUkQyz4Q</dc:identifier>
</cp:coreProperties>
</file>