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4"/>
  </p:notesMasterIdLst>
  <p:sldIdLst>
    <p:sldId id="256" r:id="rId2"/>
    <p:sldId id="259" r:id="rId3"/>
    <p:sldId id="257" r:id="rId4"/>
    <p:sldId id="261" r:id="rId5"/>
    <p:sldId id="260"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12" r:id="rId48"/>
    <p:sldId id="313" r:id="rId49"/>
    <p:sldId id="304" r:id="rId50"/>
    <p:sldId id="305" r:id="rId51"/>
    <p:sldId id="306" r:id="rId52"/>
    <p:sldId id="309" r:id="rId5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030" autoAdjust="0"/>
  </p:normalViewPr>
  <p:slideViewPr>
    <p:cSldViewPr snapToGrid="0">
      <p:cViewPr varScale="1">
        <p:scale>
          <a:sx n="69" d="100"/>
          <a:sy n="69" d="100"/>
        </p:scale>
        <p:origin x="7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A1E1A13-5357-4552-834A-C1640AD92C77}" type="datetimeFigureOut">
              <a:rPr lang="it-IT" smtClean="0"/>
              <a:t>11/09/2024</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6028674-9C03-4DAD-8853-754A0CC312F4}" type="slidenum">
              <a:rPr lang="it-IT" smtClean="0"/>
              <a:t>‹N›</a:t>
            </a:fld>
            <a:endParaRPr lang="it-IT"/>
          </a:p>
        </p:txBody>
      </p:sp>
    </p:spTree>
    <p:extLst>
      <p:ext uri="{BB962C8B-B14F-4D97-AF65-F5344CB8AC3E}">
        <p14:creationId xmlns:p14="http://schemas.microsoft.com/office/powerpoint/2010/main" val="3054039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028674-9C03-4DAD-8853-754A0CC312F4}" type="slidenum">
              <a:rPr lang="it-IT" smtClean="0"/>
              <a:t>38</a:t>
            </a:fld>
            <a:endParaRPr lang="it-IT"/>
          </a:p>
        </p:txBody>
      </p:sp>
    </p:spTree>
    <p:extLst>
      <p:ext uri="{BB962C8B-B14F-4D97-AF65-F5344CB8AC3E}">
        <p14:creationId xmlns:p14="http://schemas.microsoft.com/office/powerpoint/2010/main" val="608042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028674-9C03-4DAD-8853-754A0CC312F4}" type="slidenum">
              <a:rPr lang="it-IT" smtClean="0"/>
              <a:t>51</a:t>
            </a:fld>
            <a:endParaRPr lang="it-IT"/>
          </a:p>
        </p:txBody>
      </p:sp>
    </p:spTree>
    <p:extLst>
      <p:ext uri="{BB962C8B-B14F-4D97-AF65-F5344CB8AC3E}">
        <p14:creationId xmlns:p14="http://schemas.microsoft.com/office/powerpoint/2010/main" val="11779392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9/11/2024</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23A1CC3-2375-41D4-9E03-427CAF2A4C1A}" type="datetimeFigureOut">
              <a:rPr lang="en-US" dirty="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FF16868-8199-4C2C-A5B1-63AEE139F88E}" type="datetimeFigureOut">
              <a:rPr lang="en-US" dirty="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it-IT" smtClean="0"/>
              <a:t>Fare clic per modificare lo stile del titolo</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AD9FF7F-6988-44CC-821B-644E70CD2F73}" type="datetimeFigureOut">
              <a:rPr lang="en-US" dirty="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5C12C299-16B2-4475-990D-751901EACC14}" type="datetimeFigureOut">
              <a:rPr lang="en-US" dirty="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9/11/2024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F34E6425-0181-43F2-84FC-787E803FD2F8}" type="datetimeFigureOut">
              <a:rPr lang="en-US" dirty="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9/11/2024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76E86A4C-8E40-4F87-A4F0-01A0687C5742}" type="datetimeFigureOut">
              <a:rPr lang="en-US" dirty="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it-IT" smtClean="0"/>
              <a:t>Fare clic sull'icona per inserire un'immagine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35E72C73-2D91-4E12-BA25-F0AA0C03599B}" type="datetimeFigureOut">
              <a:rPr lang="en-US" dirty="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9/11/2024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4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46.xml.rels><?xml version="1.0" encoding="UTF-8" standalone="yes"?>
<Relationships xmlns="http://schemas.openxmlformats.org/package/2006/relationships"><Relationship Id="rId3" Type="http://schemas.openxmlformats.org/officeDocument/2006/relationships/hyperlink" Target="https://www.argofamiglia.it/" TargetMode="External"/><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argofamiglia.it/wp-content/uploads/img_615da326491b3.png" TargetMode="External"/><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hyperlink" Target="https://www.argofamiglia.it/wp-content/uploads/img_615da3549cc34.png"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hyperlink" Target="https://www.argofamiglia.it/wp-content/uploads/img_615da326491b3.png" TargetMode="Externa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31520" y="548640"/>
            <a:ext cx="9249093" cy="2063931"/>
          </a:xfrm>
        </p:spPr>
        <p:txBody>
          <a:bodyPr/>
          <a:lstStyle/>
          <a:p>
            <a:r>
              <a:rPr lang="it-IT" b="1" dirty="0" smtClean="0"/>
              <a:t>ACCESSO ONLINE ALLA SCUOLA</a:t>
            </a:r>
            <a:endParaRPr lang="it-IT" b="1"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97" y="2142309"/>
            <a:ext cx="7367452" cy="4004869"/>
          </a:xfrm>
          <a:prstGeom prst="rect">
            <a:avLst/>
          </a:prstGeom>
        </p:spPr>
      </p:pic>
    </p:spTree>
    <p:extLst>
      <p:ext uri="{BB962C8B-B14F-4D97-AF65-F5344CB8AC3E}">
        <p14:creationId xmlns:p14="http://schemas.microsoft.com/office/powerpoint/2010/main" val="194370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	</a:t>
            </a: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69155" y="2426677"/>
            <a:ext cx="2032193" cy="4431323"/>
          </a:xfrm>
          <a:prstGeom prst="rect">
            <a:avLst/>
          </a:prstGeom>
          <a:ln>
            <a:solidFill>
              <a:schemeClr val="tx1"/>
            </a:solidFill>
          </a:ln>
        </p:spPr>
      </p:pic>
      <p:sp>
        <p:nvSpPr>
          <p:cNvPr id="5" name="Rettangolo 4"/>
          <p:cNvSpPr/>
          <p:nvPr/>
        </p:nvSpPr>
        <p:spPr>
          <a:xfrm>
            <a:off x="2727957" y="2319386"/>
            <a:ext cx="1819422" cy="3970318"/>
          </a:xfrm>
          <a:prstGeom prst="rect">
            <a:avLst/>
          </a:prstGeom>
        </p:spPr>
        <p:txBody>
          <a:bodyPr wrap="square">
            <a:spAutoFit/>
          </a:bodyPr>
          <a:lstStyle/>
          <a:p>
            <a:pPr algn="just"/>
            <a:r>
              <a:rPr lang="it-IT" dirty="0">
                <a:solidFill>
                  <a:srgbClr val="000000"/>
                </a:solidFill>
              </a:rPr>
              <a:t>Nella sezione Informazioni personali del tuo profilo trovi un riepilogo delle tue informazioni</a:t>
            </a:r>
            <a:r>
              <a:rPr lang="it-IT" dirty="0" smtClean="0">
                <a:solidFill>
                  <a:srgbClr val="000000"/>
                </a:solidFill>
              </a:rPr>
              <a:t>:</a:t>
            </a:r>
          </a:p>
          <a:p>
            <a:pPr marL="285750" indent="-285750" algn="just">
              <a:buFont typeface="Arial" panose="020B0604020202020204" pitchFamily="34" charset="0"/>
              <a:buChar char="•"/>
            </a:pPr>
            <a:r>
              <a:rPr lang="it-IT" dirty="0" smtClean="0">
                <a:solidFill>
                  <a:srgbClr val="000000"/>
                </a:solidFill>
              </a:rPr>
              <a:t> </a:t>
            </a:r>
            <a:r>
              <a:rPr lang="it-IT" dirty="0">
                <a:solidFill>
                  <a:srgbClr val="000000"/>
                </a:solidFill>
              </a:rPr>
              <a:t>la tua data di </a:t>
            </a:r>
            <a:r>
              <a:rPr lang="it-IT" dirty="0" smtClean="0">
                <a:solidFill>
                  <a:srgbClr val="000000"/>
                </a:solidFill>
              </a:rPr>
              <a:t>nascita;</a:t>
            </a:r>
          </a:p>
          <a:p>
            <a:pPr marL="285750" indent="-285750" algn="just">
              <a:buFont typeface="Arial" panose="020B0604020202020204" pitchFamily="34" charset="0"/>
              <a:buChar char="•"/>
            </a:pPr>
            <a:r>
              <a:rPr lang="it-IT" dirty="0" smtClean="0">
                <a:solidFill>
                  <a:srgbClr val="000000"/>
                </a:solidFill>
              </a:rPr>
              <a:t>il </a:t>
            </a:r>
            <a:r>
              <a:rPr lang="it-IT" dirty="0">
                <a:solidFill>
                  <a:srgbClr val="000000"/>
                </a:solidFill>
              </a:rPr>
              <a:t>codice </a:t>
            </a:r>
            <a:r>
              <a:rPr lang="it-IT" dirty="0" smtClean="0">
                <a:solidFill>
                  <a:srgbClr val="000000"/>
                </a:solidFill>
              </a:rPr>
              <a:t>fiscale;</a:t>
            </a:r>
          </a:p>
          <a:p>
            <a:pPr marL="285750" indent="-285750" algn="just">
              <a:buFont typeface="Arial" panose="020B0604020202020204" pitchFamily="34" charset="0"/>
              <a:buChar char="•"/>
            </a:pPr>
            <a:r>
              <a:rPr lang="it-IT" dirty="0" smtClean="0">
                <a:solidFill>
                  <a:srgbClr val="000000"/>
                </a:solidFill>
              </a:rPr>
              <a:t> </a:t>
            </a:r>
            <a:r>
              <a:rPr lang="it-IT" dirty="0">
                <a:solidFill>
                  <a:srgbClr val="000000"/>
                </a:solidFill>
              </a:rPr>
              <a:t>l’indirizzo email. </a:t>
            </a:r>
            <a:endParaRPr lang="it-IT" dirty="0"/>
          </a:p>
        </p:txBody>
      </p:sp>
      <p:pic>
        <p:nvPicPr>
          <p:cNvPr id="6" name="Immagine 5"/>
          <p:cNvPicPr>
            <a:picLocks noChangeAspect="1"/>
          </p:cNvPicPr>
          <p:nvPr/>
        </p:nvPicPr>
        <p:blipFill>
          <a:blip r:embed="rId3"/>
          <a:stretch>
            <a:fillRect/>
          </a:stretch>
        </p:blipFill>
        <p:spPr>
          <a:xfrm>
            <a:off x="5711483" y="2426677"/>
            <a:ext cx="2649416" cy="4430261"/>
          </a:xfrm>
          <a:prstGeom prst="rect">
            <a:avLst/>
          </a:prstGeom>
          <a:ln>
            <a:solidFill>
              <a:schemeClr val="tx1"/>
            </a:solidFill>
          </a:ln>
        </p:spPr>
      </p:pic>
      <p:sp>
        <p:nvSpPr>
          <p:cNvPr id="7" name="Rettangolo 6"/>
          <p:cNvSpPr/>
          <p:nvPr/>
        </p:nvSpPr>
        <p:spPr>
          <a:xfrm>
            <a:off x="8477794" y="2426677"/>
            <a:ext cx="3714206" cy="2031325"/>
          </a:xfrm>
          <a:prstGeom prst="rect">
            <a:avLst/>
          </a:prstGeom>
        </p:spPr>
        <p:txBody>
          <a:bodyPr wrap="square">
            <a:spAutoFit/>
          </a:bodyPr>
          <a:lstStyle/>
          <a:p>
            <a:pPr algn="just"/>
            <a:r>
              <a:rPr lang="it-IT" dirty="0">
                <a:solidFill>
                  <a:srgbClr val="000000"/>
                </a:solidFill>
              </a:rPr>
              <a:t>Dalla sezione Gestione comunicazioni, se lo ritieni opportuno, puoi modificare l'indirizzo email associato a Unica dove ricevere eventuali comunicazioni relative alla piattaforma. </a:t>
            </a:r>
            <a:endParaRPr lang="it-IT" dirty="0"/>
          </a:p>
        </p:txBody>
      </p:sp>
    </p:spTree>
    <p:extLst>
      <p:ext uri="{BB962C8B-B14F-4D97-AF65-F5344CB8AC3E}">
        <p14:creationId xmlns:p14="http://schemas.microsoft.com/office/powerpoint/2010/main" val="3519188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8" name="Immagine 7"/>
          <p:cNvPicPr>
            <a:picLocks noChangeAspect="1"/>
          </p:cNvPicPr>
          <p:nvPr/>
        </p:nvPicPr>
        <p:blipFill>
          <a:blip r:embed="rId2"/>
          <a:stretch>
            <a:fillRect/>
          </a:stretch>
        </p:blipFill>
        <p:spPr>
          <a:xfrm>
            <a:off x="523881" y="2264897"/>
            <a:ext cx="2606244" cy="4536831"/>
          </a:xfrm>
          <a:prstGeom prst="rect">
            <a:avLst/>
          </a:prstGeom>
          <a:ln>
            <a:solidFill>
              <a:schemeClr val="tx1"/>
            </a:solidFill>
          </a:ln>
        </p:spPr>
      </p:pic>
      <p:pic>
        <p:nvPicPr>
          <p:cNvPr id="9" name="Immagine 8"/>
          <p:cNvPicPr>
            <a:picLocks noChangeAspect="1"/>
          </p:cNvPicPr>
          <p:nvPr/>
        </p:nvPicPr>
        <p:blipFill>
          <a:blip r:embed="rId3"/>
          <a:stretch>
            <a:fillRect/>
          </a:stretch>
        </p:blipFill>
        <p:spPr>
          <a:xfrm>
            <a:off x="3307472" y="2264897"/>
            <a:ext cx="2554067" cy="4536831"/>
          </a:xfrm>
          <a:prstGeom prst="rect">
            <a:avLst/>
          </a:prstGeom>
          <a:ln>
            <a:solidFill>
              <a:schemeClr val="tx1"/>
            </a:solidFill>
          </a:ln>
        </p:spPr>
      </p:pic>
      <p:sp>
        <p:nvSpPr>
          <p:cNvPr id="10" name="Rettangolo 9"/>
          <p:cNvSpPr/>
          <p:nvPr/>
        </p:nvSpPr>
        <p:spPr>
          <a:xfrm>
            <a:off x="5861538" y="2670911"/>
            <a:ext cx="6199432" cy="3754874"/>
          </a:xfrm>
          <a:prstGeom prst="rect">
            <a:avLst/>
          </a:prstGeom>
        </p:spPr>
        <p:txBody>
          <a:bodyPr wrap="square">
            <a:spAutoFit/>
          </a:bodyPr>
          <a:lstStyle/>
          <a:p>
            <a:endParaRPr lang="it-IT" dirty="0" smtClean="0">
              <a:solidFill>
                <a:srgbClr val="000000"/>
              </a:solidFill>
              <a:latin typeface="Calibri" panose="020F0502020204030204" pitchFamily="34" charset="0"/>
            </a:endParaRPr>
          </a:p>
          <a:p>
            <a:pPr algn="just"/>
            <a:r>
              <a:rPr lang="it-IT" sz="2000" dirty="0" smtClean="0">
                <a:solidFill>
                  <a:srgbClr val="000000"/>
                </a:solidFill>
                <a:latin typeface="+mj-lt"/>
              </a:rPr>
              <a:t>Nella </a:t>
            </a:r>
            <a:r>
              <a:rPr lang="it-IT" sz="2000" dirty="0">
                <a:solidFill>
                  <a:srgbClr val="000000"/>
                </a:solidFill>
                <a:latin typeface="+mj-lt"/>
              </a:rPr>
              <a:t>tua homepage trovi una panoramica degli strumenti presenti nell’</a:t>
            </a:r>
            <a:r>
              <a:rPr lang="it-IT" sz="2000" dirty="0" err="1">
                <a:solidFill>
                  <a:srgbClr val="000000"/>
                </a:solidFill>
                <a:latin typeface="+mj-lt"/>
              </a:rPr>
              <a:t>app</a:t>
            </a:r>
            <a:r>
              <a:rPr lang="it-IT" sz="2000" dirty="0">
                <a:solidFill>
                  <a:srgbClr val="000000"/>
                </a:solidFill>
                <a:latin typeface="+mj-lt"/>
              </a:rPr>
              <a:t>, oltre alle informazioni essenziali sulla tua posizione scolastica. </a:t>
            </a:r>
          </a:p>
          <a:p>
            <a:pPr algn="just"/>
            <a:r>
              <a:rPr lang="it-IT" sz="2000" dirty="0">
                <a:solidFill>
                  <a:srgbClr val="000000"/>
                </a:solidFill>
                <a:latin typeface="+mj-lt"/>
              </a:rPr>
              <a:t>Nella sezione E-Portfolio trovi i punti di accesso alle quattro aree che lo compongono: Percorso di studi, Sviluppo delle competenze, Capolavoro e Autovalutazione. In questa pagina trovi anche la sezione dedicata ai Documenti che la scuola metterà a disposizione in diversi momenti del percorso scolastico. </a:t>
            </a:r>
            <a:endParaRPr lang="it-IT" sz="2000" dirty="0">
              <a:latin typeface="+mj-lt"/>
            </a:endParaRPr>
          </a:p>
        </p:txBody>
      </p:sp>
      <p:sp>
        <p:nvSpPr>
          <p:cNvPr id="11" name="Rettangolo 10"/>
          <p:cNvSpPr/>
          <p:nvPr/>
        </p:nvSpPr>
        <p:spPr>
          <a:xfrm>
            <a:off x="3988462" y="2253324"/>
            <a:ext cx="5560486" cy="400110"/>
          </a:xfrm>
          <a:prstGeom prst="rect">
            <a:avLst/>
          </a:prstGeom>
          <a:noFill/>
        </p:spPr>
        <p:txBody>
          <a:bodyPr wrap="square" lIns="91440" tIns="45720" rIns="91440" bIns="45720">
            <a:spAutoFit/>
          </a:bodyPr>
          <a:lstStyle/>
          <a:p>
            <a:pPr algn="ctr"/>
            <a:r>
              <a:rPr lang="it-IT" sz="2000" b="1" dirty="0" smtClean="0">
                <a:ln w="0"/>
              </a:rPr>
              <a:t>Homepage</a:t>
            </a:r>
            <a:endParaRPr lang="it-IT" sz="2000" b="1" cap="none" spc="0" dirty="0">
              <a:ln w="0"/>
              <a:solidFill>
                <a:schemeClr val="tx1"/>
              </a:solidFill>
            </a:endParaRPr>
          </a:p>
        </p:txBody>
      </p:sp>
    </p:spTree>
    <p:extLst>
      <p:ext uri="{BB962C8B-B14F-4D97-AF65-F5344CB8AC3E}">
        <p14:creationId xmlns:p14="http://schemas.microsoft.com/office/powerpoint/2010/main" val="3541970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47488" y="2251808"/>
            <a:ext cx="1949575" cy="4477106"/>
          </a:xfrm>
          <a:prstGeom prst="rect">
            <a:avLst/>
          </a:prstGeom>
          <a:ln>
            <a:solidFill>
              <a:schemeClr val="tx1"/>
            </a:solidFill>
          </a:ln>
        </p:spPr>
      </p:pic>
      <p:pic>
        <p:nvPicPr>
          <p:cNvPr id="5" name="Immagine 4"/>
          <p:cNvPicPr>
            <a:picLocks noChangeAspect="1"/>
          </p:cNvPicPr>
          <p:nvPr/>
        </p:nvPicPr>
        <p:blipFill>
          <a:blip r:embed="rId3"/>
          <a:stretch>
            <a:fillRect/>
          </a:stretch>
        </p:blipFill>
        <p:spPr>
          <a:xfrm>
            <a:off x="2643970" y="2251808"/>
            <a:ext cx="2265655" cy="4477106"/>
          </a:xfrm>
          <a:prstGeom prst="rect">
            <a:avLst/>
          </a:prstGeom>
          <a:ln>
            <a:solidFill>
              <a:schemeClr val="tx1"/>
            </a:solidFill>
          </a:ln>
        </p:spPr>
      </p:pic>
      <p:sp>
        <p:nvSpPr>
          <p:cNvPr id="6" name="Rettangolo 5"/>
          <p:cNvSpPr/>
          <p:nvPr/>
        </p:nvSpPr>
        <p:spPr>
          <a:xfrm>
            <a:off x="5705373" y="2429691"/>
            <a:ext cx="6064261" cy="3970318"/>
          </a:xfrm>
          <a:prstGeom prst="rect">
            <a:avLst/>
          </a:prstGeom>
        </p:spPr>
        <p:txBody>
          <a:bodyPr wrap="square">
            <a:spAutoFit/>
          </a:bodyPr>
          <a:lstStyle/>
          <a:p>
            <a:pPr algn="just"/>
            <a:r>
              <a:rPr lang="it-IT" sz="2800" dirty="0">
                <a:solidFill>
                  <a:srgbClr val="000000"/>
                </a:solidFill>
              </a:rPr>
              <a:t>Nella sezione Servizi per te, a seconda della scuola che frequenti, avrai a disposizione anche ulteriori strumenti per l’orientamento e potrai conoscere iniziative promosse dal Ministero per arricchire il percorso scolastico a cui le scuole possono aderire. </a:t>
            </a:r>
            <a:endParaRPr lang="it-IT" sz="2800" dirty="0"/>
          </a:p>
        </p:txBody>
      </p:sp>
    </p:spTree>
    <p:extLst>
      <p:ext uri="{BB962C8B-B14F-4D97-AF65-F5344CB8AC3E}">
        <p14:creationId xmlns:p14="http://schemas.microsoft.com/office/powerpoint/2010/main" val="3250128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95745" y="2312126"/>
            <a:ext cx="2252289" cy="4284617"/>
          </a:xfrm>
          <a:prstGeom prst="rect">
            <a:avLst/>
          </a:prstGeom>
          <a:ln>
            <a:solidFill>
              <a:schemeClr val="tx1"/>
            </a:solidFill>
          </a:ln>
        </p:spPr>
      </p:pic>
      <p:sp>
        <p:nvSpPr>
          <p:cNvPr id="5" name="Rettangolo 4"/>
          <p:cNvSpPr/>
          <p:nvPr/>
        </p:nvSpPr>
        <p:spPr>
          <a:xfrm>
            <a:off x="3047999" y="2312126"/>
            <a:ext cx="8786949" cy="3662541"/>
          </a:xfrm>
          <a:prstGeom prst="rect">
            <a:avLst/>
          </a:prstGeom>
        </p:spPr>
        <p:txBody>
          <a:bodyPr wrap="square">
            <a:spAutoFit/>
          </a:bodyPr>
          <a:lstStyle/>
          <a:p>
            <a:r>
              <a:rPr lang="it-IT" sz="2000" b="1" dirty="0">
                <a:solidFill>
                  <a:srgbClr val="000000"/>
                </a:solidFill>
                <a:latin typeface="+mj-lt"/>
              </a:rPr>
              <a:t>E-Portfolio</a:t>
            </a:r>
            <a:r>
              <a:rPr lang="it-IT" sz="2000" b="1" dirty="0">
                <a:solidFill>
                  <a:srgbClr val="000000"/>
                </a:solidFill>
                <a:latin typeface="Calibri" panose="020F0502020204030204" pitchFamily="34" charset="0"/>
              </a:rPr>
              <a:t> </a:t>
            </a:r>
            <a:endParaRPr lang="it-IT" sz="2000" b="1" dirty="0" smtClean="0">
              <a:solidFill>
                <a:srgbClr val="000000"/>
              </a:solidFill>
              <a:latin typeface="Calibri" panose="020F0502020204030204" pitchFamily="34" charset="0"/>
            </a:endParaRPr>
          </a:p>
          <a:p>
            <a:endParaRPr lang="it-IT" sz="1600" b="1" dirty="0">
              <a:solidFill>
                <a:srgbClr val="000000"/>
              </a:solidFill>
              <a:latin typeface="Calibri" panose="020F0502020204030204" pitchFamily="34" charset="0"/>
            </a:endParaRPr>
          </a:p>
          <a:p>
            <a:pPr algn="just"/>
            <a:r>
              <a:rPr lang="it-IT" sz="2800" dirty="0">
                <a:solidFill>
                  <a:srgbClr val="000000"/>
                </a:solidFill>
                <a:latin typeface="+mj-lt"/>
              </a:rPr>
              <a:t>L'E-Portfolio ti accompagna durante il percorso scolastico per aiutarti a fare scelte consapevoli. Ti aiuta a seguire lo sviluppo delle tue competenze e individuare i tuoi punti di forza offrendoti anche una visione completa delle esperienze formative svolte in ambito scolastico ed extrascolastico e delle certificazioni da te conseguite. </a:t>
            </a:r>
            <a:endParaRPr lang="it-IT" sz="2800" dirty="0">
              <a:latin typeface="+mj-lt"/>
            </a:endParaRPr>
          </a:p>
        </p:txBody>
      </p:sp>
    </p:spTree>
    <p:extLst>
      <p:ext uri="{BB962C8B-B14F-4D97-AF65-F5344CB8AC3E}">
        <p14:creationId xmlns:p14="http://schemas.microsoft.com/office/powerpoint/2010/main" val="3849655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74765" y="2505027"/>
            <a:ext cx="2939143" cy="4130904"/>
          </a:xfrm>
          <a:prstGeom prst="rect">
            <a:avLst/>
          </a:prstGeom>
          <a:ln>
            <a:solidFill>
              <a:schemeClr val="tx1"/>
            </a:solidFill>
          </a:ln>
        </p:spPr>
      </p:pic>
      <p:sp>
        <p:nvSpPr>
          <p:cNvPr id="5" name="Rettangolo 4"/>
          <p:cNvSpPr/>
          <p:nvPr/>
        </p:nvSpPr>
        <p:spPr>
          <a:xfrm>
            <a:off x="3820367" y="2444760"/>
            <a:ext cx="8053770" cy="1938992"/>
          </a:xfrm>
          <a:prstGeom prst="rect">
            <a:avLst/>
          </a:prstGeom>
        </p:spPr>
        <p:txBody>
          <a:bodyPr wrap="square">
            <a:spAutoFit/>
          </a:bodyPr>
          <a:lstStyle/>
          <a:p>
            <a:r>
              <a:rPr lang="it-IT" sz="2000" b="1" dirty="0">
                <a:solidFill>
                  <a:srgbClr val="000000"/>
                </a:solidFill>
                <a:latin typeface="+mj-lt"/>
              </a:rPr>
              <a:t>Percorso di studi </a:t>
            </a:r>
            <a:endParaRPr lang="it-IT" sz="2000" b="1" dirty="0" smtClean="0">
              <a:solidFill>
                <a:srgbClr val="000000"/>
              </a:solidFill>
              <a:latin typeface="+mj-lt"/>
            </a:endParaRPr>
          </a:p>
          <a:p>
            <a:endParaRPr lang="it-IT" sz="1600" b="1" dirty="0" smtClean="0">
              <a:solidFill>
                <a:srgbClr val="000000"/>
              </a:solidFill>
              <a:latin typeface="Calibri" panose="020F0502020204030204" pitchFamily="34" charset="0"/>
            </a:endParaRPr>
          </a:p>
          <a:p>
            <a:pPr algn="just"/>
            <a:r>
              <a:rPr lang="it-IT" sz="2800" dirty="0" smtClean="0">
                <a:solidFill>
                  <a:srgbClr val="000000"/>
                </a:solidFill>
              </a:rPr>
              <a:t>Puoi </a:t>
            </a:r>
            <a:r>
              <a:rPr lang="it-IT" sz="2800" dirty="0">
                <a:solidFill>
                  <a:srgbClr val="000000"/>
                </a:solidFill>
              </a:rPr>
              <a:t>accedere alla sezione Percorso di studi usando il collegamento “Vai alla sezione” in corrispondenza del riquadro Percorso di studi. </a:t>
            </a:r>
            <a:endParaRPr lang="it-IT" sz="2800" dirty="0"/>
          </a:p>
        </p:txBody>
      </p:sp>
      <p:sp>
        <p:nvSpPr>
          <p:cNvPr id="6" name="Rettangolo 5"/>
          <p:cNvSpPr/>
          <p:nvPr/>
        </p:nvSpPr>
        <p:spPr>
          <a:xfrm>
            <a:off x="3820367" y="4271555"/>
            <a:ext cx="8053770" cy="1384995"/>
          </a:xfrm>
          <a:prstGeom prst="rect">
            <a:avLst/>
          </a:prstGeom>
        </p:spPr>
        <p:txBody>
          <a:bodyPr wrap="square">
            <a:spAutoFit/>
          </a:bodyPr>
          <a:lstStyle/>
          <a:p>
            <a:pPr algn="just"/>
            <a:r>
              <a:rPr lang="it-IT" sz="2800" dirty="0">
                <a:solidFill>
                  <a:srgbClr val="000000"/>
                </a:solidFill>
              </a:rPr>
              <a:t>In alternativa, puoi selezionare la voce “E-Portfolio” nella barra di navigazione e quindi selezionare “Percorso di studi”. </a:t>
            </a:r>
            <a:endParaRPr lang="it-IT" sz="2800" dirty="0"/>
          </a:p>
        </p:txBody>
      </p:sp>
    </p:spTree>
    <p:extLst>
      <p:ext uri="{BB962C8B-B14F-4D97-AF65-F5344CB8AC3E}">
        <p14:creationId xmlns:p14="http://schemas.microsoft.com/office/powerpoint/2010/main" val="2794003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52883" y="2462822"/>
            <a:ext cx="2059019" cy="4055543"/>
          </a:xfrm>
          <a:prstGeom prst="rect">
            <a:avLst/>
          </a:prstGeom>
          <a:ln>
            <a:solidFill>
              <a:schemeClr val="tx1"/>
            </a:solidFill>
          </a:ln>
        </p:spPr>
      </p:pic>
      <p:sp>
        <p:nvSpPr>
          <p:cNvPr id="5" name="Rettangolo 4"/>
          <p:cNvSpPr/>
          <p:nvPr/>
        </p:nvSpPr>
        <p:spPr>
          <a:xfrm>
            <a:off x="2747480" y="2482890"/>
            <a:ext cx="3108960" cy="4093428"/>
          </a:xfrm>
          <a:prstGeom prst="rect">
            <a:avLst/>
          </a:prstGeom>
        </p:spPr>
        <p:txBody>
          <a:bodyPr wrap="square">
            <a:spAutoFit/>
          </a:bodyPr>
          <a:lstStyle/>
          <a:p>
            <a:pPr algn="just"/>
            <a:r>
              <a:rPr lang="it-IT" sz="2000" dirty="0">
                <a:solidFill>
                  <a:srgbClr val="000000"/>
                </a:solidFill>
              </a:rPr>
              <a:t>Nella schermata Percorso di studi trovi anzitutto le informazioni sulla scuola, la classe e l’indirizzo di studi che stai frequentando nell’anno scolastico corrente e a seguire, nella sezione Istruzione e formazione, il dettaglio sul piano di studi che stai seguendo. </a:t>
            </a:r>
            <a:endParaRPr lang="it-IT" sz="2000" dirty="0"/>
          </a:p>
        </p:txBody>
      </p:sp>
      <p:pic>
        <p:nvPicPr>
          <p:cNvPr id="6" name="Immagine 5"/>
          <p:cNvPicPr>
            <a:picLocks noChangeAspect="1"/>
          </p:cNvPicPr>
          <p:nvPr/>
        </p:nvPicPr>
        <p:blipFill>
          <a:blip r:embed="rId3"/>
          <a:stretch>
            <a:fillRect/>
          </a:stretch>
        </p:blipFill>
        <p:spPr>
          <a:xfrm>
            <a:off x="6435634" y="2462822"/>
            <a:ext cx="2089463" cy="4055543"/>
          </a:xfrm>
          <a:prstGeom prst="rect">
            <a:avLst/>
          </a:prstGeom>
          <a:ln>
            <a:solidFill>
              <a:schemeClr val="tx1"/>
            </a:solidFill>
          </a:ln>
        </p:spPr>
      </p:pic>
      <p:sp>
        <p:nvSpPr>
          <p:cNvPr id="7" name="Rettangolo 6"/>
          <p:cNvSpPr/>
          <p:nvPr/>
        </p:nvSpPr>
        <p:spPr>
          <a:xfrm>
            <a:off x="8634549" y="2482890"/>
            <a:ext cx="3135085" cy="2862322"/>
          </a:xfrm>
          <a:prstGeom prst="rect">
            <a:avLst/>
          </a:prstGeom>
        </p:spPr>
        <p:txBody>
          <a:bodyPr wrap="square">
            <a:spAutoFit/>
          </a:bodyPr>
          <a:lstStyle/>
          <a:p>
            <a:pPr algn="just"/>
            <a:r>
              <a:rPr lang="it-IT" sz="2000" dirty="0">
                <a:solidFill>
                  <a:srgbClr val="000000"/>
                </a:solidFill>
              </a:rPr>
              <a:t>Puoi entrare nel dettaglio del piano di studi seguito negli anni precedenti selezionando i singoli anni di corso oppure selezionando dal menu a tendina i precedenti gradi di istruzione. </a:t>
            </a:r>
            <a:endParaRPr lang="it-IT" sz="2000" dirty="0"/>
          </a:p>
        </p:txBody>
      </p:sp>
    </p:spTree>
    <p:extLst>
      <p:ext uri="{BB962C8B-B14F-4D97-AF65-F5344CB8AC3E}">
        <p14:creationId xmlns:p14="http://schemas.microsoft.com/office/powerpoint/2010/main" val="1708805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36855" y="2455465"/>
            <a:ext cx="2479008" cy="4158037"/>
          </a:xfrm>
          <a:prstGeom prst="rect">
            <a:avLst/>
          </a:prstGeom>
          <a:ln>
            <a:solidFill>
              <a:schemeClr val="tx1"/>
            </a:solidFill>
          </a:ln>
        </p:spPr>
      </p:pic>
      <p:sp>
        <p:nvSpPr>
          <p:cNvPr id="5" name="Rettangolo 4"/>
          <p:cNvSpPr/>
          <p:nvPr/>
        </p:nvSpPr>
        <p:spPr>
          <a:xfrm>
            <a:off x="3030584" y="2455465"/>
            <a:ext cx="2765306" cy="3970318"/>
          </a:xfrm>
          <a:prstGeom prst="rect">
            <a:avLst/>
          </a:prstGeom>
        </p:spPr>
        <p:txBody>
          <a:bodyPr wrap="square">
            <a:spAutoFit/>
          </a:bodyPr>
          <a:lstStyle/>
          <a:p>
            <a:pPr algn="just"/>
            <a:r>
              <a:rPr lang="it-IT" dirty="0">
                <a:solidFill>
                  <a:srgbClr val="000000"/>
                </a:solidFill>
              </a:rPr>
              <a:t>Nella sezione Istruzione e formazione, trovi anche riportati gli esiti dello scrutinio finale di ciascun anno scolastico da te frequentato, gli eventuali esami di idoneità/integrativi sostenuti e i crediti scolastici acquisiti negli ultimi tre anni della scuola secondaria di secondo grado. </a:t>
            </a:r>
            <a:endParaRPr lang="it-IT" dirty="0"/>
          </a:p>
        </p:txBody>
      </p:sp>
      <p:pic>
        <p:nvPicPr>
          <p:cNvPr id="6" name="Immagine 5"/>
          <p:cNvPicPr>
            <a:picLocks noChangeAspect="1"/>
          </p:cNvPicPr>
          <p:nvPr/>
        </p:nvPicPr>
        <p:blipFill>
          <a:blip r:embed="rId3"/>
          <a:stretch>
            <a:fillRect/>
          </a:stretch>
        </p:blipFill>
        <p:spPr>
          <a:xfrm>
            <a:off x="6074229" y="2455465"/>
            <a:ext cx="2427346" cy="4163060"/>
          </a:xfrm>
          <a:prstGeom prst="rect">
            <a:avLst/>
          </a:prstGeom>
          <a:ln>
            <a:solidFill>
              <a:schemeClr val="tx1"/>
            </a:solidFill>
          </a:ln>
        </p:spPr>
      </p:pic>
      <p:sp>
        <p:nvSpPr>
          <p:cNvPr id="7" name="Rettangolo 6"/>
          <p:cNvSpPr/>
          <p:nvPr/>
        </p:nvSpPr>
        <p:spPr>
          <a:xfrm>
            <a:off x="8516296" y="2455465"/>
            <a:ext cx="3146474" cy="2031325"/>
          </a:xfrm>
          <a:prstGeom prst="rect">
            <a:avLst/>
          </a:prstGeom>
        </p:spPr>
        <p:txBody>
          <a:bodyPr wrap="square">
            <a:spAutoFit/>
          </a:bodyPr>
          <a:lstStyle/>
          <a:p>
            <a:pPr algn="just"/>
            <a:r>
              <a:rPr lang="it-IT" dirty="0">
                <a:solidFill>
                  <a:srgbClr val="000000"/>
                </a:solidFill>
              </a:rPr>
              <a:t>Nella seconda parte della pagina trovi riportate le altre esperienze formative svolte in ambito scolastico, divise per tipologia. </a:t>
            </a:r>
          </a:p>
          <a:p>
            <a:endParaRPr lang="it-IT" dirty="0"/>
          </a:p>
        </p:txBody>
      </p:sp>
    </p:spTree>
    <p:extLst>
      <p:ext uri="{BB962C8B-B14F-4D97-AF65-F5344CB8AC3E}">
        <p14:creationId xmlns:p14="http://schemas.microsoft.com/office/powerpoint/2010/main" val="13250970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sp>
        <p:nvSpPr>
          <p:cNvPr id="3" name="Segnaposto contenuto 2"/>
          <p:cNvSpPr>
            <a:spLocks noGrp="1"/>
          </p:cNvSpPr>
          <p:nvPr>
            <p:ph idx="1"/>
          </p:nvPr>
        </p:nvSpPr>
        <p:spPr>
          <a:xfrm>
            <a:off x="496389" y="2495006"/>
            <a:ext cx="11247120" cy="4362994"/>
          </a:xfrm>
        </p:spPr>
        <p:txBody>
          <a:bodyPr>
            <a:normAutofit fontScale="92500" lnSpcReduction="20000"/>
          </a:bodyPr>
          <a:lstStyle/>
          <a:p>
            <a:pPr marL="0" indent="0">
              <a:buNone/>
            </a:pPr>
            <a:endParaRPr lang="it-IT" dirty="0"/>
          </a:p>
          <a:p>
            <a:pPr algn="just">
              <a:buClr>
                <a:schemeClr val="tx1"/>
              </a:buClr>
              <a:buFont typeface="Arial" panose="020B0604020202020204" pitchFamily="34" charset="0"/>
              <a:buChar char="•"/>
            </a:pPr>
            <a:r>
              <a:rPr lang="it-IT" sz="2200" b="1" dirty="0"/>
              <a:t>Percorsi per le competenze trasversali e l'orientamento - PCTO</a:t>
            </a:r>
            <a:r>
              <a:rPr lang="it-IT" sz="2200" dirty="0"/>
              <a:t>: sono percorsi formativi utili a orientare gli studenti delle ultime tre classi delle scuole secondarie di secondo grado al mondo del lavoro, al proseguimento degli studi e a sviluppare competenze trasversali; </a:t>
            </a:r>
          </a:p>
          <a:p>
            <a:pPr algn="just">
              <a:buClr>
                <a:schemeClr val="tx1"/>
              </a:buClr>
              <a:buFont typeface="Arial" panose="020B0604020202020204" pitchFamily="34" charset="0"/>
              <a:buChar char="•"/>
            </a:pPr>
            <a:r>
              <a:rPr lang="it-IT" sz="2200" b="1" dirty="0"/>
              <a:t>Moduli di orientamento formativo</a:t>
            </a:r>
            <a:r>
              <a:rPr lang="it-IT" sz="2200" dirty="0"/>
              <a:t>: sono riportate le attività svolte nell'ambito dei moduli di almeno 30 ore per anno scolastico organizzate dalla scuola ai fini dell'orientamento; </a:t>
            </a:r>
          </a:p>
          <a:p>
            <a:pPr algn="just">
              <a:buClr>
                <a:schemeClr val="tx1"/>
              </a:buClr>
              <a:buFont typeface="Arial" panose="020B0604020202020204" pitchFamily="34" charset="0"/>
              <a:buChar char="•"/>
            </a:pPr>
            <a:r>
              <a:rPr lang="it-IT" sz="2200" b="1" dirty="0"/>
              <a:t>Attività scolastiche</a:t>
            </a:r>
            <a:r>
              <a:rPr lang="it-IT" sz="2200" dirty="0"/>
              <a:t>: sono le attività di ampliamento dell’offerta formativa organizzate dalla tua scuola e da te frequentate; </a:t>
            </a:r>
          </a:p>
          <a:p>
            <a:pPr algn="just">
              <a:buClr>
                <a:schemeClr val="tx1"/>
              </a:buClr>
              <a:buFont typeface="Arial" panose="020B0604020202020204" pitchFamily="34" charset="0"/>
              <a:buChar char="•"/>
            </a:pPr>
            <a:r>
              <a:rPr lang="it-IT" sz="2200" b="1" dirty="0"/>
              <a:t>Mobilità studentesca</a:t>
            </a:r>
            <a:r>
              <a:rPr lang="it-IT" sz="2200" dirty="0"/>
              <a:t>: sono riportati gli eventuali periodi di studio e di formazione che hai svolto all’estero, ad esempio all’interno di programmi internazionali di scambi studenteschi; </a:t>
            </a:r>
          </a:p>
          <a:p>
            <a:pPr algn="just">
              <a:buClr>
                <a:schemeClr val="tx1"/>
              </a:buClr>
              <a:buFont typeface="Arial" panose="020B0604020202020204" pitchFamily="34" charset="0"/>
              <a:buChar char="•"/>
            </a:pPr>
            <a:r>
              <a:rPr lang="it-IT" sz="2200" b="1" dirty="0"/>
              <a:t>Iscrizione all’albo delle eccellenze</a:t>
            </a:r>
            <a:r>
              <a:rPr lang="it-IT" sz="2200" dirty="0"/>
              <a:t>: riporta i premi e riconoscimenti che hai ottenuto partecipando a concorsi e competizioni per studenti inseriti nel programma annuale delle eccellenze. </a:t>
            </a:r>
          </a:p>
          <a:p>
            <a:pPr marL="0" indent="0">
              <a:buNone/>
            </a:pPr>
            <a:endParaRPr lang="it-IT" dirty="0"/>
          </a:p>
        </p:txBody>
      </p:sp>
      <p:sp>
        <p:nvSpPr>
          <p:cNvPr id="4" name="Rettangolo 3"/>
          <p:cNvSpPr/>
          <p:nvPr/>
        </p:nvSpPr>
        <p:spPr>
          <a:xfrm>
            <a:off x="792495" y="2249016"/>
            <a:ext cx="6824304" cy="400110"/>
          </a:xfrm>
          <a:prstGeom prst="rect">
            <a:avLst/>
          </a:prstGeom>
        </p:spPr>
        <p:txBody>
          <a:bodyPr wrap="none">
            <a:spAutoFit/>
          </a:bodyPr>
          <a:lstStyle/>
          <a:p>
            <a:r>
              <a:rPr lang="it-IT" sz="2000" b="1" dirty="0">
                <a:solidFill>
                  <a:srgbClr val="000000"/>
                </a:solidFill>
                <a:latin typeface="+mj-lt"/>
              </a:rPr>
              <a:t>Le esperienze formative sono organizzate per gruppi: </a:t>
            </a:r>
            <a:endParaRPr lang="it-IT" sz="2000" b="1" dirty="0">
              <a:latin typeface="+mj-lt"/>
            </a:endParaRPr>
          </a:p>
        </p:txBody>
      </p:sp>
    </p:spTree>
    <p:extLst>
      <p:ext uri="{BB962C8B-B14F-4D97-AF65-F5344CB8AC3E}">
        <p14:creationId xmlns:p14="http://schemas.microsoft.com/office/powerpoint/2010/main" val="681832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474360" y="2153362"/>
            <a:ext cx="1942269" cy="4403187"/>
          </a:xfrm>
          <a:prstGeom prst="rect">
            <a:avLst/>
          </a:prstGeom>
          <a:ln>
            <a:solidFill>
              <a:schemeClr val="tx1"/>
            </a:solidFill>
          </a:ln>
        </p:spPr>
      </p:pic>
      <p:sp>
        <p:nvSpPr>
          <p:cNvPr id="5" name="Rettangolo 4"/>
          <p:cNvSpPr/>
          <p:nvPr/>
        </p:nvSpPr>
        <p:spPr>
          <a:xfrm>
            <a:off x="2599509" y="3082834"/>
            <a:ext cx="9418319" cy="2677656"/>
          </a:xfrm>
          <a:prstGeom prst="rect">
            <a:avLst/>
          </a:prstGeom>
        </p:spPr>
        <p:txBody>
          <a:bodyPr wrap="square">
            <a:spAutoFit/>
          </a:bodyPr>
          <a:lstStyle/>
          <a:p>
            <a:pPr algn="just"/>
            <a:r>
              <a:rPr lang="it-IT" sz="2800" dirty="0">
                <a:solidFill>
                  <a:srgbClr val="000000"/>
                </a:solidFill>
              </a:rPr>
              <a:t>Una volta che consegui il diploma, a seguito del superamento dell'esame di Stato del secondo ciclo di istruzione, in questa schermata trovi anche informazioni sul tuo titolo di studio, il punteggio complessivo che hai ottenuto e il dettaglio dei punteggi per le diverse prove d’esame. </a:t>
            </a:r>
            <a:endParaRPr lang="it-IT" sz="2800" dirty="0"/>
          </a:p>
        </p:txBody>
      </p:sp>
    </p:spTree>
    <p:extLst>
      <p:ext uri="{BB962C8B-B14F-4D97-AF65-F5344CB8AC3E}">
        <p14:creationId xmlns:p14="http://schemas.microsoft.com/office/powerpoint/2010/main" val="216708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03298" y="2468879"/>
            <a:ext cx="2305216" cy="4127864"/>
          </a:xfrm>
          <a:prstGeom prst="rect">
            <a:avLst/>
          </a:prstGeom>
          <a:ln>
            <a:solidFill>
              <a:schemeClr val="tx1"/>
            </a:solidFill>
          </a:ln>
        </p:spPr>
      </p:pic>
      <p:sp>
        <p:nvSpPr>
          <p:cNvPr id="5" name="Rettangolo 4"/>
          <p:cNvSpPr/>
          <p:nvPr/>
        </p:nvSpPr>
        <p:spPr>
          <a:xfrm>
            <a:off x="3048000" y="2705725"/>
            <a:ext cx="8773886" cy="1877437"/>
          </a:xfrm>
          <a:prstGeom prst="rect">
            <a:avLst/>
          </a:prstGeom>
        </p:spPr>
        <p:txBody>
          <a:bodyPr wrap="square">
            <a:spAutoFit/>
          </a:bodyPr>
          <a:lstStyle/>
          <a:p>
            <a:r>
              <a:rPr lang="it-IT" sz="2000" b="1" dirty="0">
                <a:solidFill>
                  <a:srgbClr val="000000"/>
                </a:solidFill>
                <a:latin typeface="+mj-lt"/>
              </a:rPr>
              <a:t>Sviluppo competenze </a:t>
            </a:r>
            <a:endParaRPr lang="it-IT" sz="2000" b="1" dirty="0" smtClean="0">
              <a:solidFill>
                <a:srgbClr val="000000"/>
              </a:solidFill>
              <a:latin typeface="+mj-lt"/>
            </a:endParaRPr>
          </a:p>
          <a:p>
            <a:endParaRPr lang="it-IT" sz="1600" b="1" dirty="0">
              <a:solidFill>
                <a:srgbClr val="000000"/>
              </a:solidFill>
              <a:latin typeface="Calibri" panose="020F0502020204030204" pitchFamily="34" charset="0"/>
            </a:endParaRPr>
          </a:p>
          <a:p>
            <a:pPr algn="just"/>
            <a:r>
              <a:rPr lang="it-IT" sz="2000" dirty="0" smtClean="0">
                <a:solidFill>
                  <a:srgbClr val="000000"/>
                </a:solidFill>
              </a:rPr>
              <a:t>All’interno di questa sezione trovi una vista sintetica delle competenze chiave europee da te sviluppate. </a:t>
            </a:r>
          </a:p>
          <a:p>
            <a:pPr algn="just"/>
            <a:r>
              <a:rPr lang="it-IT" sz="2000" dirty="0" smtClean="0">
                <a:solidFill>
                  <a:srgbClr val="000000"/>
                </a:solidFill>
              </a:rPr>
              <a:t>La barra associata a ciascuna competenza indica l’andamento dei progressi compiuti. </a:t>
            </a:r>
            <a:endParaRPr lang="it-IT" sz="2000" dirty="0"/>
          </a:p>
        </p:txBody>
      </p:sp>
      <p:sp>
        <p:nvSpPr>
          <p:cNvPr id="7" name="Rettangolo 6"/>
          <p:cNvSpPr/>
          <p:nvPr/>
        </p:nvSpPr>
        <p:spPr>
          <a:xfrm>
            <a:off x="3048000" y="4532811"/>
            <a:ext cx="8773886" cy="2246769"/>
          </a:xfrm>
          <a:prstGeom prst="rect">
            <a:avLst/>
          </a:prstGeom>
        </p:spPr>
        <p:txBody>
          <a:bodyPr wrap="square">
            <a:spAutoFit/>
          </a:bodyPr>
          <a:lstStyle/>
          <a:p>
            <a:pPr algn="just"/>
            <a:r>
              <a:rPr lang="it-IT" sz="2000" dirty="0">
                <a:solidFill>
                  <a:srgbClr val="000000"/>
                </a:solidFill>
              </a:rPr>
              <a:t>L'ultima voce del riepilogo è “Esperienze non associate a competenze chiave”. In questa sezione confluiscono tutte le esperienze formative che in fase di inserimento non sono state collegate ad alcuna competenza chiave europea. Ricorda che in caso di attività extrascolastiche o certificazioni inserite da te puoi sempre modificarle per associare una o più competenze tra le otto competenze chiave. </a:t>
            </a:r>
            <a:endParaRPr lang="it-IT" sz="2000" dirty="0"/>
          </a:p>
        </p:txBody>
      </p:sp>
    </p:spTree>
    <p:extLst>
      <p:ext uri="{BB962C8B-B14F-4D97-AF65-F5344CB8AC3E}">
        <p14:creationId xmlns:p14="http://schemas.microsoft.com/office/powerpoint/2010/main" val="3976298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4954" y="973667"/>
            <a:ext cx="9047137" cy="842069"/>
          </a:xfrm>
        </p:spPr>
        <p:txBody>
          <a:bodyPr/>
          <a:lstStyle/>
          <a:p>
            <a:pPr algn="ctr"/>
            <a:r>
              <a:rPr lang="it-IT" b="1" dirty="0" smtClean="0"/>
              <a:t>QUALI SONO LE ISCRIZIONI CHE SI POSSONO EFFETTUARE ONLINE?</a:t>
            </a:r>
            <a:endParaRPr lang="it-IT" b="1" dirty="0"/>
          </a:p>
        </p:txBody>
      </p:sp>
      <p:sp>
        <p:nvSpPr>
          <p:cNvPr id="3" name="Rettangolo 2"/>
          <p:cNvSpPr/>
          <p:nvPr/>
        </p:nvSpPr>
        <p:spPr>
          <a:xfrm>
            <a:off x="442938" y="2662110"/>
            <a:ext cx="11187953" cy="3416320"/>
          </a:xfrm>
          <a:prstGeom prst="rect">
            <a:avLst/>
          </a:prstGeom>
          <a:noFill/>
        </p:spPr>
        <p:txBody>
          <a:bodyPr wrap="square" lIns="91440" tIns="45720" rIns="91440" bIns="45720">
            <a:spAutoFit/>
          </a:bodyPr>
          <a:lstStyle/>
          <a:p>
            <a:pPr algn="just"/>
            <a:r>
              <a:rPr lang="it-IT" sz="3600" dirty="0" smtClean="0">
                <a:ln w="0"/>
              </a:rPr>
              <a:t>Le iscrizioni online sono obbligatorie</a:t>
            </a:r>
          </a:p>
          <a:p>
            <a:pPr algn="just"/>
            <a:r>
              <a:rPr lang="it-IT" sz="3600" dirty="0" smtClean="0">
                <a:ln w="0"/>
              </a:rPr>
              <a:t>per le classi prime delle scuole primarie e secondarie di primo e secondo grado statali mentre sono facoltative per le scuole paritarie.</a:t>
            </a:r>
          </a:p>
          <a:p>
            <a:pPr algn="just"/>
            <a:r>
              <a:rPr lang="it-IT" sz="3600" b="0" cap="none" spc="0" dirty="0" smtClean="0">
                <a:ln w="0"/>
                <a:solidFill>
                  <a:schemeClr val="tx1"/>
                </a:solidFill>
              </a:rPr>
              <a:t>Si possono effettuare iscrizioni universitarie telematiche tramite </a:t>
            </a:r>
            <a:r>
              <a:rPr lang="it-IT" sz="3600" b="1" cap="none" spc="0" dirty="0" smtClean="0">
                <a:ln w="0"/>
                <a:solidFill>
                  <a:schemeClr val="tx1"/>
                </a:solidFill>
              </a:rPr>
              <a:t>Campusin</a:t>
            </a:r>
            <a:r>
              <a:rPr lang="it-IT" sz="3600" b="1" dirty="0" smtClean="0">
                <a:ln w="0"/>
              </a:rPr>
              <a:t>rete.it</a:t>
            </a:r>
            <a:r>
              <a:rPr lang="it-IT" sz="3600" dirty="0" smtClean="0">
                <a:ln w="0"/>
              </a:rPr>
              <a:t>.</a:t>
            </a:r>
            <a:endParaRPr lang="it-IT" sz="3600" cap="none" spc="0" dirty="0">
              <a:ln w="0"/>
              <a:solidFill>
                <a:schemeClr val="tx1"/>
              </a:solidFill>
            </a:endParaRPr>
          </a:p>
        </p:txBody>
      </p:sp>
    </p:spTree>
    <p:extLst>
      <p:ext uri="{BB962C8B-B14F-4D97-AF65-F5344CB8AC3E}">
        <p14:creationId xmlns:p14="http://schemas.microsoft.com/office/powerpoint/2010/main" val="1731059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sp>
        <p:nvSpPr>
          <p:cNvPr id="3" name="Segnaposto contenuto 2"/>
          <p:cNvSpPr>
            <a:spLocks noGrp="1"/>
          </p:cNvSpPr>
          <p:nvPr>
            <p:ph idx="1"/>
          </p:nvPr>
        </p:nvSpPr>
        <p:spPr>
          <a:xfrm>
            <a:off x="627018" y="2455818"/>
            <a:ext cx="11194868" cy="3563982"/>
          </a:xfrm>
        </p:spPr>
        <p:txBody>
          <a:bodyPr>
            <a:normAutofit/>
          </a:bodyPr>
          <a:lstStyle/>
          <a:p>
            <a:pPr marL="0" indent="0">
              <a:buNone/>
            </a:pPr>
            <a:r>
              <a:rPr lang="it-IT" sz="2000" dirty="0"/>
              <a:t>Le attività extrascolastiche e le certificazioni da te inserite in questa sezione confluiscono nel </a:t>
            </a:r>
            <a:r>
              <a:rPr lang="it-IT" sz="2000" b="1" dirty="0"/>
              <a:t>Curriculum dello studente</a:t>
            </a:r>
            <a:r>
              <a:rPr lang="it-IT" sz="2000" dirty="0"/>
              <a:t>, il documento di cui tiene conto la commissione dell’esame di Stato del secondo ciclo di istruzione nella conduzione del colloquio e che è allegato a diploma conseguito al superamento dell'esame. Nell’ultimo anno della scuola secondaria di secondo grado ricorda di inserire entro il mese di maggio le eventuali attività extrascolastiche svolte e le certificazioni conseguite, perché quando la segreteria procede con il consolidamento </a:t>
            </a:r>
            <a:r>
              <a:rPr lang="it-IT" sz="2000" dirty="0" err="1"/>
              <a:t>pre</a:t>
            </a:r>
            <a:r>
              <a:rPr lang="it-IT" sz="2000" dirty="0"/>
              <a:t>-esame del Curriculum non puoi più operare in questa sezione. </a:t>
            </a:r>
          </a:p>
          <a:p>
            <a:pPr marL="0" indent="0">
              <a:buNone/>
            </a:pPr>
            <a:r>
              <a:rPr lang="it-IT" sz="2000" dirty="0"/>
              <a:t>Per aggiungere una nuova attività o certificazione, usa il bottone “Aggiungi attività o </a:t>
            </a:r>
            <a:r>
              <a:rPr lang="it-IT" sz="2000" dirty="0" smtClean="0"/>
              <a:t>certificazione</a:t>
            </a:r>
            <a:endParaRPr lang="it-IT" sz="2000" dirty="0"/>
          </a:p>
        </p:txBody>
      </p:sp>
    </p:spTree>
    <p:extLst>
      <p:ext uri="{BB962C8B-B14F-4D97-AF65-F5344CB8AC3E}">
        <p14:creationId xmlns:p14="http://schemas.microsoft.com/office/powerpoint/2010/main" val="95779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34966" y="2383772"/>
            <a:ext cx="1793497" cy="4131911"/>
          </a:xfrm>
          <a:prstGeom prst="rect">
            <a:avLst/>
          </a:prstGeom>
          <a:ln>
            <a:solidFill>
              <a:schemeClr val="tx1"/>
            </a:solidFill>
          </a:ln>
        </p:spPr>
      </p:pic>
      <p:sp>
        <p:nvSpPr>
          <p:cNvPr id="5" name="Rettangolo 4"/>
          <p:cNvSpPr/>
          <p:nvPr/>
        </p:nvSpPr>
        <p:spPr>
          <a:xfrm>
            <a:off x="2328463" y="2383772"/>
            <a:ext cx="3207197" cy="2215991"/>
          </a:xfrm>
          <a:prstGeom prst="rect">
            <a:avLst/>
          </a:prstGeom>
        </p:spPr>
        <p:txBody>
          <a:bodyPr wrap="square">
            <a:spAutoFit/>
          </a:bodyPr>
          <a:lstStyle/>
          <a:p>
            <a:pPr algn="just"/>
            <a:r>
              <a:rPr lang="it-IT" sz="2000" b="1" dirty="0">
                <a:solidFill>
                  <a:srgbClr val="000000"/>
                </a:solidFill>
              </a:rPr>
              <a:t>Aggiungi nuova attività o certificazione </a:t>
            </a:r>
            <a:endParaRPr lang="it-IT" sz="2000" b="1" dirty="0" smtClean="0">
              <a:solidFill>
                <a:srgbClr val="000000"/>
              </a:solidFill>
            </a:endParaRPr>
          </a:p>
          <a:p>
            <a:pPr algn="just"/>
            <a:endParaRPr lang="it-IT" sz="1400" b="1" dirty="0">
              <a:solidFill>
                <a:srgbClr val="000000"/>
              </a:solidFill>
            </a:endParaRPr>
          </a:p>
          <a:p>
            <a:pPr algn="just"/>
            <a:r>
              <a:rPr lang="it-IT" sz="1400" dirty="0">
                <a:solidFill>
                  <a:srgbClr val="000000"/>
                </a:solidFill>
              </a:rPr>
              <a:t>Dopo aver selezionato la voce “Aggiungi attività o certificazione”, scegli se vuoi inserire un’attività extrascolastica oppure una certificazione, quindi usa il bottone “Avanti”. </a:t>
            </a:r>
            <a:endParaRPr lang="it-IT" sz="1400" dirty="0"/>
          </a:p>
        </p:txBody>
      </p:sp>
      <p:sp>
        <p:nvSpPr>
          <p:cNvPr id="6" name="Rettangolo 5"/>
          <p:cNvSpPr/>
          <p:nvPr/>
        </p:nvSpPr>
        <p:spPr>
          <a:xfrm>
            <a:off x="5669280" y="2383772"/>
            <a:ext cx="6371659" cy="4370427"/>
          </a:xfrm>
          <a:prstGeom prst="rect">
            <a:avLst/>
          </a:prstGeom>
        </p:spPr>
        <p:txBody>
          <a:bodyPr wrap="square">
            <a:spAutoFit/>
          </a:bodyPr>
          <a:lstStyle/>
          <a:p>
            <a:r>
              <a:rPr lang="it-IT" sz="2000" b="1" dirty="0"/>
              <a:t>Inserimento attività extrascolastica – Passo 1 di </a:t>
            </a:r>
            <a:r>
              <a:rPr lang="it-IT" sz="2000" b="1" dirty="0" smtClean="0"/>
              <a:t>3</a:t>
            </a:r>
          </a:p>
          <a:p>
            <a:r>
              <a:rPr lang="it-IT" sz="2000" b="1" dirty="0" smtClean="0"/>
              <a:t> </a:t>
            </a:r>
            <a:endParaRPr lang="it-IT" sz="2000" b="1" dirty="0"/>
          </a:p>
          <a:p>
            <a:pPr algn="just"/>
            <a:r>
              <a:rPr lang="it-IT" sz="1400" dirty="0">
                <a:solidFill>
                  <a:srgbClr val="000000"/>
                </a:solidFill>
              </a:rPr>
              <a:t>Dopo aver scelto “Attività extrascolastica” seguirà un processo in tre passi. Nel primo passo devi inserire le seguenti informazioni sull’attività extrascolastica svolta: </a:t>
            </a:r>
          </a:p>
          <a:p>
            <a:pPr algn="just"/>
            <a:r>
              <a:rPr lang="it-IT" sz="1400" dirty="0">
                <a:solidFill>
                  <a:srgbClr val="000000"/>
                </a:solidFill>
              </a:rPr>
              <a:t>Tipo attività: usa il menu a tendina per selezionare a quale tipologia appartiene l'attività che vuoi inserire, a scelta tra Attività professionali, Attività culturali e artistiche, Attività musicali, Attività sportive, Attività di cittadinanza attiva e di volontariato, Partecipazione a gare o concorsi, Pubblicazioni e articoli. Se non trovi una tipologia idonea, usa l’opzione “Altro”; </a:t>
            </a:r>
          </a:p>
          <a:p>
            <a:pPr algn="just"/>
            <a:r>
              <a:rPr lang="it-IT" sz="1400" dirty="0">
                <a:solidFill>
                  <a:srgbClr val="000000"/>
                </a:solidFill>
              </a:rPr>
              <a:t>Titolo attività: assegna un titolo all’attività che la descriva brevemente; </a:t>
            </a:r>
          </a:p>
          <a:p>
            <a:pPr algn="just"/>
            <a:r>
              <a:rPr lang="it-IT" sz="1400" dirty="0">
                <a:solidFill>
                  <a:srgbClr val="000000"/>
                </a:solidFill>
              </a:rPr>
              <a:t>Organizzata da: inserisci l’ente che ha organizzato l’attività; </a:t>
            </a:r>
          </a:p>
          <a:p>
            <a:pPr algn="just"/>
            <a:r>
              <a:rPr lang="it-IT" sz="1400" dirty="0">
                <a:solidFill>
                  <a:srgbClr val="000000"/>
                </a:solidFill>
              </a:rPr>
              <a:t>Città: inserisci la città dove si è svolta l’attività; </a:t>
            </a:r>
          </a:p>
          <a:p>
            <a:pPr algn="just"/>
            <a:r>
              <a:rPr lang="it-IT" sz="1400" dirty="0">
                <a:solidFill>
                  <a:srgbClr val="000000"/>
                </a:solidFill>
              </a:rPr>
              <a:t>Data inizio e Data fine: inserisci la data di inizio e di fine dell’attività svolta; </a:t>
            </a:r>
          </a:p>
          <a:p>
            <a:pPr algn="just"/>
            <a:r>
              <a:rPr lang="it-IT" sz="1400" dirty="0">
                <a:solidFill>
                  <a:srgbClr val="000000"/>
                </a:solidFill>
              </a:rPr>
              <a:t>Altre informazioni: scrivi ogni altra informazione utile a illustrare l’attività, come ad esempio il motivo che ti ha spinto a svolgere quell’attività o altri dettagli rilevanti. </a:t>
            </a:r>
          </a:p>
        </p:txBody>
      </p:sp>
    </p:spTree>
    <p:extLst>
      <p:ext uri="{BB962C8B-B14F-4D97-AF65-F5344CB8AC3E}">
        <p14:creationId xmlns:p14="http://schemas.microsoft.com/office/powerpoint/2010/main" val="3769548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61703" y="2448754"/>
            <a:ext cx="2120537" cy="4043485"/>
          </a:xfrm>
          <a:prstGeom prst="rect">
            <a:avLst/>
          </a:prstGeom>
          <a:ln>
            <a:solidFill>
              <a:schemeClr val="tx1"/>
            </a:solidFill>
          </a:ln>
        </p:spPr>
      </p:pic>
      <p:sp>
        <p:nvSpPr>
          <p:cNvPr id="6" name="Rettangolo 5"/>
          <p:cNvSpPr/>
          <p:nvPr/>
        </p:nvSpPr>
        <p:spPr>
          <a:xfrm>
            <a:off x="2844690" y="3714398"/>
            <a:ext cx="8872693" cy="2523768"/>
          </a:xfrm>
          <a:prstGeom prst="rect">
            <a:avLst/>
          </a:prstGeom>
        </p:spPr>
        <p:txBody>
          <a:bodyPr wrap="square">
            <a:spAutoFit/>
          </a:bodyPr>
          <a:lstStyle/>
          <a:p>
            <a:pPr algn="just"/>
            <a:r>
              <a:rPr lang="it-IT" sz="2800" dirty="0">
                <a:solidFill>
                  <a:srgbClr val="000000"/>
                </a:solidFill>
              </a:rPr>
              <a:t>NB: ricorda che in qualsiasi momento puoi uscire dall'inserimento dell'attività con il bottone "X" di uscita, in alto a destra. Fai attenzione però: in tal caso perderai le informazioni inserite fino a quel momento. </a:t>
            </a:r>
          </a:p>
          <a:p>
            <a:endParaRPr lang="it-IT" dirty="0">
              <a:solidFill>
                <a:srgbClr val="5A5A5A"/>
              </a:solidFill>
              <a:latin typeface="Calibri" panose="020F0502020204030204" pitchFamily="34" charset="0"/>
            </a:endParaRPr>
          </a:p>
        </p:txBody>
      </p:sp>
      <p:sp>
        <p:nvSpPr>
          <p:cNvPr id="3" name="Rettangolo 2"/>
          <p:cNvSpPr/>
          <p:nvPr/>
        </p:nvSpPr>
        <p:spPr>
          <a:xfrm>
            <a:off x="2844690" y="2448754"/>
            <a:ext cx="8872693" cy="1384995"/>
          </a:xfrm>
          <a:prstGeom prst="rect">
            <a:avLst/>
          </a:prstGeom>
        </p:spPr>
        <p:txBody>
          <a:bodyPr wrap="square">
            <a:spAutoFit/>
          </a:bodyPr>
          <a:lstStyle/>
          <a:p>
            <a:pPr algn="just"/>
            <a:r>
              <a:rPr lang="it-IT" sz="2800" dirty="0">
                <a:solidFill>
                  <a:srgbClr val="000000"/>
                </a:solidFill>
              </a:rPr>
              <a:t>Una volta compilati tutti i campi obbligatori, segnalati da asterisco, puoi procedere al passo successivo con il bottone “Avanti”. </a:t>
            </a:r>
            <a:endParaRPr lang="it-IT" sz="2800" dirty="0"/>
          </a:p>
        </p:txBody>
      </p:sp>
    </p:spTree>
    <p:extLst>
      <p:ext uri="{BB962C8B-B14F-4D97-AF65-F5344CB8AC3E}">
        <p14:creationId xmlns:p14="http://schemas.microsoft.com/office/powerpoint/2010/main" val="23036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94065" y="2301045"/>
            <a:ext cx="2527957" cy="4138944"/>
          </a:xfrm>
          <a:prstGeom prst="rect">
            <a:avLst/>
          </a:prstGeom>
          <a:ln>
            <a:solidFill>
              <a:schemeClr val="tx1"/>
            </a:solidFill>
          </a:ln>
        </p:spPr>
      </p:pic>
      <p:sp>
        <p:nvSpPr>
          <p:cNvPr id="5" name="Rettangolo 4"/>
          <p:cNvSpPr/>
          <p:nvPr/>
        </p:nvSpPr>
        <p:spPr>
          <a:xfrm>
            <a:off x="3317966" y="2301045"/>
            <a:ext cx="8543108" cy="2862322"/>
          </a:xfrm>
          <a:prstGeom prst="rect">
            <a:avLst/>
          </a:prstGeom>
        </p:spPr>
        <p:txBody>
          <a:bodyPr wrap="square">
            <a:spAutoFit/>
          </a:bodyPr>
          <a:lstStyle/>
          <a:p>
            <a:r>
              <a:rPr lang="it-IT" sz="2000" b="1" dirty="0">
                <a:latin typeface="+mj-lt"/>
              </a:rPr>
              <a:t>Inserimento attività extrascolastica – Passo 2 di </a:t>
            </a:r>
            <a:r>
              <a:rPr lang="it-IT" sz="2000" b="1" dirty="0" smtClean="0">
                <a:latin typeface="+mj-lt"/>
              </a:rPr>
              <a:t>3</a:t>
            </a:r>
          </a:p>
          <a:p>
            <a:r>
              <a:rPr lang="it-IT" sz="2000" b="1" dirty="0" smtClean="0">
                <a:latin typeface="+mj-lt"/>
              </a:rPr>
              <a:t> </a:t>
            </a:r>
            <a:endParaRPr lang="it-IT" sz="2000" b="1" dirty="0">
              <a:latin typeface="+mj-lt"/>
            </a:endParaRPr>
          </a:p>
          <a:p>
            <a:pPr algn="just"/>
            <a:r>
              <a:rPr lang="it-IT" sz="2800" dirty="0">
                <a:solidFill>
                  <a:srgbClr val="000000"/>
                </a:solidFill>
              </a:rPr>
              <a:t>Nel secondo passo devi indicare le competenze che ritieni di aver sviluppato grazie all’attività svolta. Puoi indicare una o più competenze per ogni attività. </a:t>
            </a:r>
          </a:p>
          <a:p>
            <a:pPr algn="just"/>
            <a:r>
              <a:rPr lang="it-IT" sz="2800" dirty="0">
                <a:solidFill>
                  <a:srgbClr val="000000"/>
                </a:solidFill>
              </a:rPr>
              <a:t>Quindi usa il bottone “Avanti” per proseguire. </a:t>
            </a:r>
            <a:endParaRPr lang="it-IT" sz="2800" dirty="0"/>
          </a:p>
        </p:txBody>
      </p:sp>
    </p:spTree>
    <p:extLst>
      <p:ext uri="{BB962C8B-B14F-4D97-AF65-F5344CB8AC3E}">
        <p14:creationId xmlns:p14="http://schemas.microsoft.com/office/powerpoint/2010/main" val="33773959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22514" y="2417477"/>
            <a:ext cx="2434045" cy="3965069"/>
          </a:xfrm>
          <a:prstGeom prst="rect">
            <a:avLst/>
          </a:prstGeom>
          <a:ln>
            <a:solidFill>
              <a:schemeClr val="tx1"/>
            </a:solidFill>
          </a:ln>
        </p:spPr>
      </p:pic>
      <p:sp>
        <p:nvSpPr>
          <p:cNvPr id="5" name="Rettangolo 4"/>
          <p:cNvSpPr/>
          <p:nvPr/>
        </p:nvSpPr>
        <p:spPr>
          <a:xfrm>
            <a:off x="3126376" y="2417477"/>
            <a:ext cx="8656321" cy="3785652"/>
          </a:xfrm>
          <a:prstGeom prst="rect">
            <a:avLst/>
          </a:prstGeom>
        </p:spPr>
        <p:txBody>
          <a:bodyPr wrap="square">
            <a:spAutoFit/>
          </a:bodyPr>
          <a:lstStyle/>
          <a:p>
            <a:pPr algn="just"/>
            <a:r>
              <a:rPr lang="it-IT" sz="2000" b="1" dirty="0"/>
              <a:t>Inserimento attività extrascolastica – Passo 3 di 3 </a:t>
            </a:r>
            <a:endParaRPr lang="it-IT" sz="2000" b="1" dirty="0" smtClean="0"/>
          </a:p>
          <a:p>
            <a:pPr algn="just"/>
            <a:endParaRPr lang="it-IT" sz="2400" dirty="0">
              <a:solidFill>
                <a:srgbClr val="000000"/>
              </a:solidFill>
            </a:endParaRPr>
          </a:p>
          <a:p>
            <a:pPr algn="just"/>
            <a:r>
              <a:rPr lang="it-IT" sz="2400" dirty="0">
                <a:solidFill>
                  <a:srgbClr val="000000"/>
                </a:solidFill>
              </a:rPr>
              <a:t>Nel terzo passo trovi il riepilogo delle informazioni che hai inserito. Se ti accorgi di dover correggere qualche informazione o semplicemente vuoi fare delle modifiche, seleziona la voce “Modifica” in corrispondenza del gruppo di informazioni che vuoi modificare. Se le informazioni che hai inserito sono corrette e vuoi procedere, completa l’inserimento con il bottone “Salva”. </a:t>
            </a:r>
            <a:endParaRPr lang="it-IT" sz="2400" dirty="0"/>
          </a:p>
        </p:txBody>
      </p:sp>
    </p:spTree>
    <p:extLst>
      <p:ext uri="{BB962C8B-B14F-4D97-AF65-F5344CB8AC3E}">
        <p14:creationId xmlns:p14="http://schemas.microsoft.com/office/powerpoint/2010/main" val="1882932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689109" y="2464302"/>
            <a:ext cx="2524353" cy="4014086"/>
          </a:xfrm>
          <a:prstGeom prst="rect">
            <a:avLst/>
          </a:prstGeom>
          <a:ln>
            <a:solidFill>
              <a:schemeClr val="tx1"/>
            </a:solidFill>
          </a:ln>
        </p:spPr>
      </p:pic>
      <p:sp>
        <p:nvSpPr>
          <p:cNvPr id="5" name="Rettangolo 4"/>
          <p:cNvSpPr/>
          <p:nvPr/>
        </p:nvSpPr>
        <p:spPr>
          <a:xfrm>
            <a:off x="3775166" y="2508070"/>
            <a:ext cx="7981405" cy="3970318"/>
          </a:xfrm>
          <a:prstGeom prst="rect">
            <a:avLst/>
          </a:prstGeom>
        </p:spPr>
        <p:txBody>
          <a:bodyPr wrap="square">
            <a:spAutoFit/>
          </a:bodyPr>
          <a:lstStyle/>
          <a:p>
            <a:pPr algn="just"/>
            <a:r>
              <a:rPr lang="it-IT" sz="2800" dirty="0">
                <a:solidFill>
                  <a:srgbClr val="000000"/>
                </a:solidFill>
              </a:rPr>
              <a:t>Appena aggiunta una nuova attività extrascolastica, puoi rivedere le competenze che hai associato con il bottone “Vai al riepilogo dei progressi compiuti” nella schermata di conferma. Se invece vuoi aggiungere subito una nuova attività extrascolastica/certificazione, seleziona la voce “Aggiungi un’altra attività o certificazione”. </a:t>
            </a:r>
            <a:endParaRPr lang="it-IT" sz="2800" dirty="0"/>
          </a:p>
        </p:txBody>
      </p:sp>
    </p:spTree>
    <p:extLst>
      <p:ext uri="{BB962C8B-B14F-4D97-AF65-F5344CB8AC3E}">
        <p14:creationId xmlns:p14="http://schemas.microsoft.com/office/powerpoint/2010/main" val="2035442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483325" y="2312125"/>
            <a:ext cx="2364377" cy="4389119"/>
          </a:xfrm>
          <a:prstGeom prst="rect">
            <a:avLst/>
          </a:prstGeom>
          <a:ln>
            <a:solidFill>
              <a:schemeClr val="tx1"/>
            </a:solidFill>
          </a:ln>
        </p:spPr>
      </p:pic>
      <p:sp>
        <p:nvSpPr>
          <p:cNvPr id="5" name="Rettangolo 4"/>
          <p:cNvSpPr/>
          <p:nvPr/>
        </p:nvSpPr>
        <p:spPr>
          <a:xfrm>
            <a:off x="2956559" y="2312124"/>
            <a:ext cx="8786949" cy="3170099"/>
          </a:xfrm>
          <a:prstGeom prst="rect">
            <a:avLst/>
          </a:prstGeom>
        </p:spPr>
        <p:txBody>
          <a:bodyPr wrap="square">
            <a:spAutoFit/>
          </a:bodyPr>
          <a:lstStyle/>
          <a:p>
            <a:pPr algn="just"/>
            <a:r>
              <a:rPr lang="it-IT" sz="2000" b="1" dirty="0"/>
              <a:t>Aggiungi una nuova certificazione </a:t>
            </a:r>
            <a:endParaRPr lang="it-IT" sz="2000" b="1" dirty="0" smtClean="0"/>
          </a:p>
          <a:p>
            <a:pPr algn="just"/>
            <a:endParaRPr lang="it-IT" sz="2000" b="1" dirty="0"/>
          </a:p>
          <a:p>
            <a:pPr algn="just"/>
            <a:r>
              <a:rPr lang="it-IT" sz="3200" dirty="0">
                <a:solidFill>
                  <a:srgbClr val="000000"/>
                </a:solidFill>
              </a:rPr>
              <a:t>Dopo aver selezionato la voce “Aggiungi attività o certificazione”, scegli l’opzione per inserire una certificazione, quindi usa il bottone “Avanti”. Seguirà un processo in tre passi. </a:t>
            </a:r>
            <a:endParaRPr lang="it-IT" sz="3200" dirty="0"/>
          </a:p>
        </p:txBody>
      </p:sp>
    </p:spTree>
    <p:extLst>
      <p:ext uri="{BB962C8B-B14F-4D97-AF65-F5344CB8AC3E}">
        <p14:creationId xmlns:p14="http://schemas.microsoft.com/office/powerpoint/2010/main" val="3051167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471055" y="2294547"/>
            <a:ext cx="2314810" cy="4193729"/>
          </a:xfrm>
          <a:prstGeom prst="rect">
            <a:avLst/>
          </a:prstGeom>
          <a:ln>
            <a:solidFill>
              <a:schemeClr val="tx1"/>
            </a:solidFill>
          </a:ln>
        </p:spPr>
      </p:pic>
      <p:sp>
        <p:nvSpPr>
          <p:cNvPr id="5" name="Rettangolo 4"/>
          <p:cNvSpPr/>
          <p:nvPr/>
        </p:nvSpPr>
        <p:spPr>
          <a:xfrm>
            <a:off x="2785865" y="2294547"/>
            <a:ext cx="3200399" cy="3693319"/>
          </a:xfrm>
          <a:prstGeom prst="rect">
            <a:avLst/>
          </a:prstGeom>
        </p:spPr>
        <p:txBody>
          <a:bodyPr wrap="square">
            <a:spAutoFit/>
          </a:bodyPr>
          <a:lstStyle/>
          <a:p>
            <a:pPr algn="just"/>
            <a:r>
              <a:rPr lang="it-IT" b="1" dirty="0"/>
              <a:t>Inserimento certificazione – Passo 1 di 3 </a:t>
            </a:r>
          </a:p>
          <a:p>
            <a:pPr algn="just"/>
            <a:r>
              <a:rPr lang="it-IT" dirty="0">
                <a:solidFill>
                  <a:srgbClr val="000000"/>
                </a:solidFill>
              </a:rPr>
              <a:t>Nel primo passo devi selezionare dal menu a tendina il tipo di Certificazione ottenuta tra Certificazioni linguistiche, Certificazioni informatiche, Altro. </a:t>
            </a:r>
          </a:p>
          <a:p>
            <a:pPr algn="just"/>
            <a:r>
              <a:rPr lang="it-IT" dirty="0" smtClean="0">
                <a:solidFill>
                  <a:srgbClr val="000000"/>
                </a:solidFill>
              </a:rPr>
              <a:t>In base al tipo scelto, varieranno le informazioni da inserire successivamente. </a:t>
            </a:r>
            <a:endParaRPr lang="it-IT" dirty="0"/>
          </a:p>
        </p:txBody>
      </p:sp>
      <p:sp>
        <p:nvSpPr>
          <p:cNvPr id="6" name="Rettangolo 5"/>
          <p:cNvSpPr/>
          <p:nvPr/>
        </p:nvSpPr>
        <p:spPr>
          <a:xfrm>
            <a:off x="8756072" y="2294547"/>
            <a:ext cx="3075709" cy="3970318"/>
          </a:xfrm>
          <a:prstGeom prst="rect">
            <a:avLst/>
          </a:prstGeom>
        </p:spPr>
        <p:txBody>
          <a:bodyPr wrap="square">
            <a:spAutoFit/>
          </a:bodyPr>
          <a:lstStyle/>
          <a:p>
            <a:pPr algn="just"/>
            <a:r>
              <a:rPr lang="it-IT" dirty="0">
                <a:solidFill>
                  <a:srgbClr val="000000"/>
                </a:solidFill>
              </a:rPr>
              <a:t>Se scegli Certificazioni informatiche, devi inserire queste informazioni: </a:t>
            </a:r>
          </a:p>
          <a:p>
            <a:pPr algn="just"/>
            <a:r>
              <a:rPr lang="it-IT" dirty="0">
                <a:solidFill>
                  <a:srgbClr val="000000"/>
                </a:solidFill>
              </a:rPr>
              <a:t>Anno di conseguimento: indica l’anno solare; </a:t>
            </a:r>
          </a:p>
          <a:p>
            <a:pPr algn="just"/>
            <a:r>
              <a:rPr lang="it-IT" dirty="0">
                <a:solidFill>
                  <a:srgbClr val="000000"/>
                </a:solidFill>
              </a:rPr>
              <a:t>Tipologia: scegli tra le opzioni disponibili; </a:t>
            </a:r>
          </a:p>
          <a:p>
            <a:pPr algn="just"/>
            <a:r>
              <a:rPr lang="it-IT" dirty="0">
                <a:solidFill>
                  <a:srgbClr val="000000"/>
                </a:solidFill>
              </a:rPr>
              <a:t>Eventuale livello: se la tua certificazione prevede dei livelli, seleziona il livello che hai conseguito; </a:t>
            </a:r>
          </a:p>
          <a:p>
            <a:pPr algn="just"/>
            <a:r>
              <a:rPr lang="it-IT" dirty="0">
                <a:solidFill>
                  <a:srgbClr val="000000"/>
                </a:solidFill>
              </a:rPr>
              <a:t>Ente certificatore: indica l’ente che ha rilasciato la certificazione. </a:t>
            </a:r>
          </a:p>
        </p:txBody>
      </p:sp>
      <p:pic>
        <p:nvPicPr>
          <p:cNvPr id="7" name="Immagine 6"/>
          <p:cNvPicPr>
            <a:picLocks noChangeAspect="1"/>
          </p:cNvPicPr>
          <p:nvPr/>
        </p:nvPicPr>
        <p:blipFill>
          <a:blip r:embed="rId3"/>
          <a:stretch>
            <a:fillRect/>
          </a:stretch>
        </p:blipFill>
        <p:spPr>
          <a:xfrm>
            <a:off x="6289965" y="2294547"/>
            <a:ext cx="2343390" cy="4193729"/>
          </a:xfrm>
          <a:prstGeom prst="rect">
            <a:avLst/>
          </a:prstGeom>
          <a:ln>
            <a:solidFill>
              <a:schemeClr val="tx1"/>
            </a:solidFill>
          </a:ln>
        </p:spPr>
      </p:pic>
    </p:spTree>
    <p:extLst>
      <p:ext uri="{BB962C8B-B14F-4D97-AF65-F5344CB8AC3E}">
        <p14:creationId xmlns:p14="http://schemas.microsoft.com/office/powerpoint/2010/main" val="3633443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6" name="Segnaposto contenuto 5"/>
          <p:cNvPicPr>
            <a:picLocks noGrp="1" noChangeAspect="1"/>
          </p:cNvPicPr>
          <p:nvPr>
            <p:ph idx="1"/>
          </p:nvPr>
        </p:nvPicPr>
        <p:blipFill>
          <a:blip r:embed="rId2"/>
          <a:stretch>
            <a:fillRect/>
          </a:stretch>
        </p:blipFill>
        <p:spPr>
          <a:xfrm>
            <a:off x="540327" y="2300156"/>
            <a:ext cx="2535382" cy="4169915"/>
          </a:xfrm>
          <a:prstGeom prst="rect">
            <a:avLst/>
          </a:prstGeom>
          <a:ln>
            <a:solidFill>
              <a:schemeClr val="tx1"/>
            </a:solidFill>
          </a:ln>
        </p:spPr>
      </p:pic>
      <p:sp>
        <p:nvSpPr>
          <p:cNvPr id="7" name="Rettangolo 6"/>
          <p:cNvSpPr/>
          <p:nvPr/>
        </p:nvSpPr>
        <p:spPr>
          <a:xfrm>
            <a:off x="3491344" y="2300457"/>
            <a:ext cx="8340438" cy="4524315"/>
          </a:xfrm>
          <a:prstGeom prst="rect">
            <a:avLst/>
          </a:prstGeom>
        </p:spPr>
        <p:txBody>
          <a:bodyPr wrap="square">
            <a:spAutoFit/>
          </a:bodyPr>
          <a:lstStyle/>
          <a:p>
            <a:pPr algn="just"/>
            <a:r>
              <a:rPr lang="it-IT" sz="2400" dirty="0">
                <a:solidFill>
                  <a:srgbClr val="000000"/>
                </a:solidFill>
              </a:rPr>
              <a:t>Se scegli </a:t>
            </a:r>
            <a:r>
              <a:rPr lang="it-IT" sz="2400" b="1" dirty="0">
                <a:solidFill>
                  <a:srgbClr val="000000"/>
                </a:solidFill>
              </a:rPr>
              <a:t>Certificazioni linguistiche</a:t>
            </a:r>
            <a:r>
              <a:rPr lang="it-IT" sz="2400" dirty="0">
                <a:solidFill>
                  <a:srgbClr val="000000"/>
                </a:solidFill>
              </a:rPr>
              <a:t>, devi inserire queste informazioni: </a:t>
            </a:r>
          </a:p>
          <a:p>
            <a:pPr algn="just"/>
            <a:r>
              <a:rPr lang="it-IT" sz="2400" dirty="0">
                <a:solidFill>
                  <a:srgbClr val="000000"/>
                </a:solidFill>
              </a:rPr>
              <a:t>Anno di conseguimento: indica l’anno solare; </a:t>
            </a:r>
          </a:p>
          <a:p>
            <a:pPr algn="just"/>
            <a:r>
              <a:rPr lang="it-IT" sz="2400" dirty="0">
                <a:solidFill>
                  <a:srgbClr val="000000"/>
                </a:solidFill>
              </a:rPr>
              <a:t>Tipologia: scegli tra le opzioni disponibili; </a:t>
            </a:r>
          </a:p>
          <a:p>
            <a:pPr algn="just"/>
            <a:r>
              <a:rPr lang="it-IT" sz="2400" dirty="0">
                <a:solidFill>
                  <a:srgbClr val="000000"/>
                </a:solidFill>
              </a:rPr>
              <a:t>Lingua straniera: indica per quale lingua hai ottenuto la certificazione; • Livello QCER: indica il livello raggiunto secondo il Quadro comune di riferimento per la conoscenza delle lingue (QCER): A1 Base, A2 Elementare, B1 Intermedio, B2 Intermedio superiore, C1 Avanzato e C2 Padronanza; </a:t>
            </a:r>
          </a:p>
          <a:p>
            <a:pPr algn="just"/>
            <a:r>
              <a:rPr lang="it-IT" sz="2400" dirty="0">
                <a:solidFill>
                  <a:srgbClr val="000000"/>
                </a:solidFill>
              </a:rPr>
              <a:t>Ente certificatore: indica l’ente che ha rilasciato la certificazione. </a:t>
            </a:r>
          </a:p>
        </p:txBody>
      </p:sp>
    </p:spTree>
    <p:extLst>
      <p:ext uri="{BB962C8B-B14F-4D97-AF65-F5344CB8AC3E}">
        <p14:creationId xmlns:p14="http://schemas.microsoft.com/office/powerpoint/2010/main" val="3665933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68036" y="2419617"/>
            <a:ext cx="2063820" cy="4315880"/>
          </a:xfrm>
          <a:prstGeom prst="rect">
            <a:avLst/>
          </a:prstGeom>
          <a:ln>
            <a:solidFill>
              <a:schemeClr val="tx1"/>
            </a:solidFill>
          </a:ln>
        </p:spPr>
      </p:pic>
      <p:sp>
        <p:nvSpPr>
          <p:cNvPr id="5" name="Rettangolo 4"/>
          <p:cNvSpPr/>
          <p:nvPr/>
        </p:nvSpPr>
        <p:spPr>
          <a:xfrm>
            <a:off x="3047999" y="2419617"/>
            <a:ext cx="8700655" cy="1938992"/>
          </a:xfrm>
          <a:prstGeom prst="rect">
            <a:avLst/>
          </a:prstGeom>
        </p:spPr>
        <p:txBody>
          <a:bodyPr wrap="square">
            <a:spAutoFit/>
          </a:bodyPr>
          <a:lstStyle/>
          <a:p>
            <a:pPr algn="just"/>
            <a:r>
              <a:rPr lang="it-IT" sz="2000" dirty="0">
                <a:solidFill>
                  <a:srgbClr val="000000"/>
                </a:solidFill>
              </a:rPr>
              <a:t>Se invece scegli il tipo “Altro”, devi inserire nel campo “Altre informazioni” tutti i dettagli utili a descrivere la certificazione conseguita, ad esempio: l’ambito di studio o pratica a cui fa riferimento, quando l’hai ottenuta, presso quale ente, quali attività hai svolto per conseguirla, che genere di prova hai sostenuto e perché hai voluto ottenerla. </a:t>
            </a:r>
            <a:endParaRPr lang="it-IT" sz="2000" dirty="0"/>
          </a:p>
        </p:txBody>
      </p:sp>
      <p:sp>
        <p:nvSpPr>
          <p:cNvPr id="6" name="Rettangolo 5"/>
          <p:cNvSpPr/>
          <p:nvPr/>
        </p:nvSpPr>
        <p:spPr>
          <a:xfrm>
            <a:off x="3048000" y="4358609"/>
            <a:ext cx="8700654" cy="2246769"/>
          </a:xfrm>
          <a:prstGeom prst="rect">
            <a:avLst/>
          </a:prstGeom>
        </p:spPr>
        <p:txBody>
          <a:bodyPr wrap="square">
            <a:spAutoFit/>
          </a:bodyPr>
          <a:lstStyle/>
          <a:p>
            <a:pPr algn="just"/>
            <a:r>
              <a:rPr lang="it-IT" sz="2000" dirty="0">
                <a:solidFill>
                  <a:srgbClr val="000000"/>
                </a:solidFill>
              </a:rPr>
              <a:t>Una volta compilati tutti i campi obbligatori, ovvero quelli segnalati da asterisco, puoi procedere al passo successivo selezionando la voce “Avanti”. </a:t>
            </a:r>
          </a:p>
          <a:p>
            <a:pPr algn="just"/>
            <a:r>
              <a:rPr lang="it-IT" sz="2000" dirty="0">
                <a:solidFill>
                  <a:srgbClr val="000000"/>
                </a:solidFill>
              </a:rPr>
              <a:t>NB: ricorda che in qualsiasi momento puoi uscire dall'inserimento dell'attività con il bottone "X" di uscita in alto a destra. Fai attenzione però: in tal caso perderai le informazioni inserite fino a quel momento. </a:t>
            </a:r>
            <a:endParaRPr lang="it-IT" sz="2000" dirty="0"/>
          </a:p>
        </p:txBody>
      </p:sp>
    </p:spTree>
    <p:extLst>
      <p:ext uri="{BB962C8B-B14F-4D97-AF65-F5344CB8AC3E}">
        <p14:creationId xmlns:p14="http://schemas.microsoft.com/office/powerpoint/2010/main" val="1898387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effectLst>
                  <a:outerShdw blurRad="38100" dist="38100" dir="2700000" algn="tl">
                    <a:srgbClr val="000000">
                      <a:alpha val="43137"/>
                    </a:srgbClr>
                  </a:outerShdw>
                </a:effectLst>
              </a:rPr>
              <a:t>COME EFFETTUARE LE ISCRIZIONI ONLINE ALLA SCUOLA?</a:t>
            </a:r>
            <a:endParaRPr lang="it-IT" b="1" dirty="0">
              <a:effectLst>
                <a:outerShdw blurRad="38100" dist="38100" dir="2700000" algn="tl">
                  <a:srgbClr val="000000">
                    <a:alpha val="43137"/>
                  </a:srgbClr>
                </a:outerShdw>
              </a:effectLst>
            </a:endParaRPr>
          </a:p>
        </p:txBody>
      </p:sp>
      <p:sp>
        <p:nvSpPr>
          <p:cNvPr id="3" name="Rettangolo 2"/>
          <p:cNvSpPr/>
          <p:nvPr/>
        </p:nvSpPr>
        <p:spPr>
          <a:xfrm>
            <a:off x="449527" y="2606034"/>
            <a:ext cx="5715745" cy="403187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just"/>
            <a:r>
              <a:rPr lang="it-IT" sz="2400" dirty="0" smtClean="0">
                <a:ln w="0"/>
              </a:rPr>
              <a:t>E’ necessario collegarsi sulla pagina</a:t>
            </a:r>
          </a:p>
          <a:p>
            <a:pPr algn="just"/>
            <a:r>
              <a:rPr lang="it-IT" sz="2400" dirty="0">
                <a:ln w="0"/>
              </a:rPr>
              <a:t>d</a:t>
            </a:r>
            <a:r>
              <a:rPr lang="it-IT" sz="2400" dirty="0" smtClean="0">
                <a:ln w="0"/>
              </a:rPr>
              <a:t>edicata del Ministero dell’Istruzione e del Merito mediante </a:t>
            </a:r>
          </a:p>
          <a:p>
            <a:pPr algn="just"/>
            <a:r>
              <a:rPr lang="it-IT" sz="2400" dirty="0">
                <a:ln w="0"/>
              </a:rPr>
              <a:t>l</a:t>
            </a:r>
            <a:r>
              <a:rPr lang="it-IT" sz="2400" dirty="0" smtClean="0">
                <a:ln w="0"/>
              </a:rPr>
              <a:t>a piattaforma </a:t>
            </a:r>
            <a:r>
              <a:rPr lang="it-IT" sz="2400" b="1" dirty="0" smtClean="0">
                <a:ln w="0"/>
              </a:rPr>
              <a:t>Unica</a:t>
            </a:r>
            <a:r>
              <a:rPr lang="it-IT" sz="2400" dirty="0" smtClean="0">
                <a:ln w="0"/>
              </a:rPr>
              <a:t>,</a:t>
            </a:r>
            <a:r>
              <a:rPr lang="it-IT" sz="2400" b="1" dirty="0" smtClean="0">
                <a:ln w="0"/>
              </a:rPr>
              <a:t> </a:t>
            </a:r>
            <a:r>
              <a:rPr lang="it-IT" sz="2400" dirty="0" smtClean="0">
                <a:ln w="0"/>
              </a:rPr>
              <a:t>pensata per raccogliere strumenti e risorse utili per gli studenti e le famiglie.</a:t>
            </a:r>
          </a:p>
          <a:p>
            <a:pPr algn="just"/>
            <a:r>
              <a:rPr lang="it-IT" sz="2400" dirty="0" smtClean="0">
                <a:ln w="0"/>
              </a:rPr>
              <a:t>La piattaforma è raggiungibile cliccando sul seguente link </a:t>
            </a:r>
            <a:r>
              <a:rPr lang="it-IT" sz="2400" b="1" u="sng" dirty="0" smtClean="0">
                <a:ln w="0"/>
              </a:rPr>
              <a:t>https://unica.istruzione.gov.it/it</a:t>
            </a:r>
          </a:p>
          <a:p>
            <a:endParaRPr lang="it-IT" sz="4000" b="1" dirty="0" smtClean="0">
              <a:ln w="0"/>
              <a:effectLst>
                <a:outerShdw blurRad="38100" dist="19050" dir="2700000" algn="tl" rotWithShape="0">
                  <a:schemeClr val="dk1">
                    <a:alpha val="40000"/>
                  </a:schemeClr>
                </a:outerShdw>
              </a:effectLst>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5669" y="2606034"/>
            <a:ext cx="3701396" cy="3070167"/>
          </a:xfrm>
          <a:prstGeom prst="rect">
            <a:avLst/>
          </a:prstGeom>
        </p:spPr>
      </p:pic>
    </p:spTree>
    <p:extLst>
      <p:ext uri="{BB962C8B-B14F-4D97-AF65-F5344CB8AC3E}">
        <p14:creationId xmlns:p14="http://schemas.microsoft.com/office/powerpoint/2010/main" val="2429575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471055" y="2413357"/>
            <a:ext cx="2382765" cy="4035570"/>
          </a:xfrm>
          <a:prstGeom prst="rect">
            <a:avLst/>
          </a:prstGeom>
          <a:ln>
            <a:solidFill>
              <a:schemeClr val="tx1"/>
            </a:solidFill>
          </a:ln>
        </p:spPr>
      </p:pic>
      <p:sp>
        <p:nvSpPr>
          <p:cNvPr id="5" name="Rettangolo 4"/>
          <p:cNvSpPr/>
          <p:nvPr/>
        </p:nvSpPr>
        <p:spPr>
          <a:xfrm>
            <a:off x="2826329" y="2302410"/>
            <a:ext cx="3627552" cy="1015663"/>
          </a:xfrm>
          <a:prstGeom prst="rect">
            <a:avLst/>
          </a:prstGeom>
        </p:spPr>
        <p:txBody>
          <a:bodyPr wrap="square">
            <a:spAutoFit/>
          </a:bodyPr>
          <a:lstStyle/>
          <a:p>
            <a:pPr algn="just"/>
            <a:r>
              <a:rPr lang="it-IT" sz="2000" b="1" dirty="0"/>
              <a:t>Inserimento certificazione – Passo 2 di 3 </a:t>
            </a:r>
            <a:endParaRPr lang="it-IT" sz="2000" b="1" dirty="0" smtClean="0"/>
          </a:p>
          <a:p>
            <a:pPr algn="just"/>
            <a:endParaRPr lang="it-IT" sz="2000" dirty="0">
              <a:solidFill>
                <a:srgbClr val="000000"/>
              </a:solidFill>
            </a:endParaRPr>
          </a:p>
        </p:txBody>
      </p:sp>
      <p:pic>
        <p:nvPicPr>
          <p:cNvPr id="6" name="Immagine 5"/>
          <p:cNvPicPr>
            <a:picLocks noChangeAspect="1"/>
          </p:cNvPicPr>
          <p:nvPr/>
        </p:nvPicPr>
        <p:blipFill>
          <a:blip r:embed="rId3"/>
          <a:stretch>
            <a:fillRect/>
          </a:stretch>
        </p:blipFill>
        <p:spPr>
          <a:xfrm>
            <a:off x="6770859" y="2413357"/>
            <a:ext cx="2201412" cy="4032293"/>
          </a:xfrm>
          <a:prstGeom prst="rect">
            <a:avLst/>
          </a:prstGeom>
          <a:ln>
            <a:solidFill>
              <a:schemeClr val="tx1"/>
            </a:solidFill>
          </a:ln>
        </p:spPr>
      </p:pic>
      <p:sp>
        <p:nvSpPr>
          <p:cNvPr id="7" name="Rettangolo 6"/>
          <p:cNvSpPr/>
          <p:nvPr/>
        </p:nvSpPr>
        <p:spPr>
          <a:xfrm>
            <a:off x="9083108" y="2413357"/>
            <a:ext cx="2744660" cy="3477875"/>
          </a:xfrm>
          <a:prstGeom prst="rect">
            <a:avLst/>
          </a:prstGeom>
        </p:spPr>
        <p:txBody>
          <a:bodyPr wrap="square">
            <a:spAutoFit/>
          </a:bodyPr>
          <a:lstStyle/>
          <a:p>
            <a:pPr algn="just"/>
            <a:r>
              <a:rPr lang="it-IT" sz="2000" dirty="0">
                <a:solidFill>
                  <a:srgbClr val="000000"/>
                </a:solidFill>
              </a:rPr>
              <a:t>Se invece nel primo passo hai scelto come tipo di certificazione “Altro”</a:t>
            </a:r>
            <a:r>
              <a:rPr lang="it-IT" sz="2000" b="1" dirty="0">
                <a:solidFill>
                  <a:srgbClr val="000000"/>
                </a:solidFill>
              </a:rPr>
              <a:t>, </a:t>
            </a:r>
            <a:r>
              <a:rPr lang="it-IT" sz="2000" dirty="0">
                <a:solidFill>
                  <a:srgbClr val="000000"/>
                </a:solidFill>
              </a:rPr>
              <a:t>devi indicare una o più competenze che ritieni di aver sviluppato grazie al conseguimento della certificazione. </a:t>
            </a:r>
            <a:endParaRPr lang="it-IT" sz="2000" dirty="0"/>
          </a:p>
        </p:txBody>
      </p:sp>
      <p:sp>
        <p:nvSpPr>
          <p:cNvPr id="3" name="Rettangolo 2"/>
          <p:cNvSpPr/>
          <p:nvPr/>
        </p:nvSpPr>
        <p:spPr>
          <a:xfrm>
            <a:off x="2964657" y="3318073"/>
            <a:ext cx="3489224" cy="2862322"/>
          </a:xfrm>
          <a:prstGeom prst="rect">
            <a:avLst/>
          </a:prstGeom>
        </p:spPr>
        <p:txBody>
          <a:bodyPr wrap="square">
            <a:spAutoFit/>
          </a:bodyPr>
          <a:lstStyle/>
          <a:p>
            <a:pPr algn="just"/>
            <a:r>
              <a:rPr lang="it-IT" sz="2000" dirty="0">
                <a:solidFill>
                  <a:srgbClr val="000000"/>
                </a:solidFill>
              </a:rPr>
              <a:t>Se nel passo precedente hai inserito certificazioni linguistiche o informatiche, nel secondo passo trovi già selezionata la competenza che hai sviluppato e devi solo confermare e procedere con il bottone “Avanti”. </a:t>
            </a:r>
            <a:endParaRPr lang="it-IT" sz="2000" dirty="0"/>
          </a:p>
        </p:txBody>
      </p:sp>
    </p:spTree>
    <p:extLst>
      <p:ext uri="{BB962C8B-B14F-4D97-AF65-F5344CB8AC3E}">
        <p14:creationId xmlns:p14="http://schemas.microsoft.com/office/powerpoint/2010/main" val="35089447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484907" y="2249311"/>
            <a:ext cx="2371565" cy="4442434"/>
          </a:xfrm>
          <a:prstGeom prst="rect">
            <a:avLst/>
          </a:prstGeom>
          <a:ln>
            <a:solidFill>
              <a:schemeClr val="tx1"/>
            </a:solidFill>
          </a:ln>
        </p:spPr>
      </p:pic>
      <p:sp>
        <p:nvSpPr>
          <p:cNvPr id="5" name="Rettangolo 4"/>
          <p:cNvSpPr/>
          <p:nvPr/>
        </p:nvSpPr>
        <p:spPr>
          <a:xfrm>
            <a:off x="2856472" y="2249311"/>
            <a:ext cx="3530473" cy="4216539"/>
          </a:xfrm>
          <a:prstGeom prst="rect">
            <a:avLst/>
          </a:prstGeom>
        </p:spPr>
        <p:txBody>
          <a:bodyPr wrap="square">
            <a:spAutoFit/>
          </a:bodyPr>
          <a:lstStyle/>
          <a:p>
            <a:r>
              <a:rPr lang="it-IT" sz="2000" b="1" dirty="0">
                <a:latin typeface="+mj-lt"/>
              </a:rPr>
              <a:t>Inserimento certificazione </a:t>
            </a:r>
            <a:r>
              <a:rPr lang="it-IT" sz="2000" b="1" dirty="0" smtClean="0">
                <a:latin typeface="+mj-lt"/>
              </a:rPr>
              <a:t>-Passo </a:t>
            </a:r>
            <a:r>
              <a:rPr lang="it-IT" sz="2000" b="1" dirty="0">
                <a:latin typeface="+mj-lt"/>
              </a:rPr>
              <a:t>3 di 3 </a:t>
            </a:r>
            <a:endParaRPr lang="it-IT" sz="2000" b="1" dirty="0" smtClean="0">
              <a:latin typeface="+mj-lt"/>
            </a:endParaRPr>
          </a:p>
          <a:p>
            <a:endParaRPr lang="it-IT" sz="2000" b="1" dirty="0">
              <a:latin typeface="+mj-lt"/>
            </a:endParaRPr>
          </a:p>
          <a:p>
            <a:pPr algn="just"/>
            <a:r>
              <a:rPr lang="it-IT" sz="1600" dirty="0" smtClean="0">
                <a:solidFill>
                  <a:srgbClr val="000000"/>
                </a:solidFill>
              </a:rPr>
              <a:t>Nel </a:t>
            </a:r>
            <a:r>
              <a:rPr lang="it-IT" sz="1600" dirty="0">
                <a:solidFill>
                  <a:srgbClr val="000000"/>
                </a:solidFill>
              </a:rPr>
              <a:t>terzo passo trovi il riepilogo delle informazioni che hai inserito. Se ti accorgi di dover correggere qualche informazione o semplicemente vuoi fare delle modifiche, seleziona la voce “Modifica” in corrispondenza del gruppo di informazioni che vuoi modificare. Se le informazioni che hai inserito sono corrette e vuoi procedere, completa l’inserimento con il bottone “Salva”. </a:t>
            </a:r>
            <a:endParaRPr lang="it-IT" sz="1600" dirty="0"/>
          </a:p>
        </p:txBody>
      </p:sp>
      <p:pic>
        <p:nvPicPr>
          <p:cNvPr id="6" name="Immagine 5"/>
          <p:cNvPicPr>
            <a:picLocks noChangeAspect="1"/>
          </p:cNvPicPr>
          <p:nvPr/>
        </p:nvPicPr>
        <p:blipFill>
          <a:blip r:embed="rId3"/>
          <a:stretch>
            <a:fillRect/>
          </a:stretch>
        </p:blipFill>
        <p:spPr>
          <a:xfrm>
            <a:off x="6876726" y="2332961"/>
            <a:ext cx="2232147" cy="4356557"/>
          </a:xfrm>
          <a:prstGeom prst="rect">
            <a:avLst/>
          </a:prstGeom>
          <a:ln>
            <a:solidFill>
              <a:schemeClr val="tx1"/>
            </a:solidFill>
          </a:ln>
        </p:spPr>
      </p:pic>
      <p:sp>
        <p:nvSpPr>
          <p:cNvPr id="7" name="Rettangolo 6"/>
          <p:cNvSpPr/>
          <p:nvPr/>
        </p:nvSpPr>
        <p:spPr>
          <a:xfrm>
            <a:off x="9217163" y="2464754"/>
            <a:ext cx="2600764" cy="4031873"/>
          </a:xfrm>
          <a:prstGeom prst="rect">
            <a:avLst/>
          </a:prstGeom>
        </p:spPr>
        <p:txBody>
          <a:bodyPr wrap="square">
            <a:spAutoFit/>
          </a:bodyPr>
          <a:lstStyle/>
          <a:p>
            <a:pPr algn="just"/>
            <a:r>
              <a:rPr lang="it-IT" sz="1600" dirty="0">
                <a:solidFill>
                  <a:srgbClr val="000000"/>
                </a:solidFill>
              </a:rPr>
              <a:t>Se hai aggiunto una nuova certificazione selezionando il bottone “Vai al riepilogo dei progressi compiuti” nella schermata di conferma puoi rivedere le competenze sviluppate ad essa associate. Selezionando la voce “Aggiungi un’altra attività o certificazione” puoi inserire una nuova attività extrascolastica/certificazione. </a:t>
            </a:r>
            <a:endParaRPr lang="it-IT" sz="1600" dirty="0"/>
          </a:p>
        </p:txBody>
      </p:sp>
    </p:spTree>
    <p:extLst>
      <p:ext uri="{BB962C8B-B14F-4D97-AF65-F5344CB8AC3E}">
        <p14:creationId xmlns:p14="http://schemas.microsoft.com/office/powerpoint/2010/main" val="2350597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447173" y="2407556"/>
            <a:ext cx="2406863" cy="4187207"/>
          </a:xfrm>
          <a:prstGeom prst="rect">
            <a:avLst/>
          </a:prstGeom>
          <a:ln>
            <a:solidFill>
              <a:schemeClr val="tx1"/>
            </a:solidFill>
          </a:ln>
        </p:spPr>
      </p:pic>
      <p:sp>
        <p:nvSpPr>
          <p:cNvPr id="5" name="Rettangolo 4"/>
          <p:cNvSpPr/>
          <p:nvPr/>
        </p:nvSpPr>
        <p:spPr>
          <a:xfrm>
            <a:off x="3034144" y="2407557"/>
            <a:ext cx="2501515" cy="3293209"/>
          </a:xfrm>
          <a:prstGeom prst="rect">
            <a:avLst/>
          </a:prstGeom>
        </p:spPr>
        <p:txBody>
          <a:bodyPr wrap="square">
            <a:spAutoFit/>
          </a:bodyPr>
          <a:lstStyle/>
          <a:p>
            <a:pPr algn="just"/>
            <a:r>
              <a:rPr lang="it-IT" sz="1600" b="1" dirty="0"/>
              <a:t>Consulta dettaglio esperienze formative </a:t>
            </a:r>
          </a:p>
          <a:p>
            <a:pPr algn="just"/>
            <a:r>
              <a:rPr lang="it-IT" sz="1600" dirty="0">
                <a:solidFill>
                  <a:srgbClr val="000000"/>
                </a:solidFill>
              </a:rPr>
              <a:t>Per consultare in dettaglio le esperienze formative inserite che hanno contribuito allo sviluppo di una specifica competenza, nella pagina Sviluppo competenze seleziona la voce “Vedi dettagli” in corrispondenza di quella competenza. </a:t>
            </a:r>
            <a:endParaRPr lang="it-IT" sz="1600" dirty="0"/>
          </a:p>
        </p:txBody>
      </p:sp>
      <p:sp>
        <p:nvSpPr>
          <p:cNvPr id="6" name="Rettangolo 5"/>
          <p:cNvSpPr/>
          <p:nvPr/>
        </p:nvSpPr>
        <p:spPr>
          <a:xfrm>
            <a:off x="8950036" y="2407556"/>
            <a:ext cx="2854037" cy="2308324"/>
          </a:xfrm>
          <a:prstGeom prst="rect">
            <a:avLst/>
          </a:prstGeom>
        </p:spPr>
        <p:txBody>
          <a:bodyPr wrap="square">
            <a:spAutoFit/>
          </a:bodyPr>
          <a:lstStyle/>
          <a:p>
            <a:pPr algn="just"/>
            <a:r>
              <a:rPr lang="it-IT" sz="1600" dirty="0">
                <a:solidFill>
                  <a:srgbClr val="000000"/>
                </a:solidFill>
              </a:rPr>
              <a:t>All’interno della pagina di dettaglio trovi le informazioni legate a quella competenza come la sua descrizione, il numero di esperienze formative associate e da chi sono state inserite, cioè dalla scuola o da te. </a:t>
            </a:r>
            <a:endParaRPr lang="it-IT" sz="1600" dirty="0"/>
          </a:p>
        </p:txBody>
      </p:sp>
      <p:pic>
        <p:nvPicPr>
          <p:cNvPr id="7" name="Immagine 6"/>
          <p:cNvPicPr>
            <a:picLocks noChangeAspect="1"/>
          </p:cNvPicPr>
          <p:nvPr/>
        </p:nvPicPr>
        <p:blipFill>
          <a:blip r:embed="rId3"/>
          <a:stretch>
            <a:fillRect/>
          </a:stretch>
        </p:blipFill>
        <p:spPr>
          <a:xfrm>
            <a:off x="6594764" y="2500543"/>
            <a:ext cx="2355272" cy="4094220"/>
          </a:xfrm>
          <a:prstGeom prst="rect">
            <a:avLst/>
          </a:prstGeom>
          <a:ln>
            <a:solidFill>
              <a:schemeClr val="tx1"/>
            </a:solidFill>
          </a:ln>
        </p:spPr>
      </p:pic>
    </p:spTree>
    <p:extLst>
      <p:ext uri="{BB962C8B-B14F-4D97-AF65-F5344CB8AC3E}">
        <p14:creationId xmlns:p14="http://schemas.microsoft.com/office/powerpoint/2010/main" val="3726602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68036" y="2396836"/>
            <a:ext cx="2008909" cy="3657600"/>
          </a:xfrm>
          <a:prstGeom prst="rect">
            <a:avLst/>
          </a:prstGeom>
          <a:ln>
            <a:solidFill>
              <a:schemeClr val="tx1"/>
            </a:solidFill>
          </a:ln>
        </p:spPr>
      </p:pic>
      <p:sp>
        <p:nvSpPr>
          <p:cNvPr id="5" name="Rettangolo 4"/>
          <p:cNvSpPr/>
          <p:nvPr/>
        </p:nvSpPr>
        <p:spPr>
          <a:xfrm>
            <a:off x="2698074" y="2396836"/>
            <a:ext cx="6096000" cy="3139321"/>
          </a:xfrm>
          <a:prstGeom prst="rect">
            <a:avLst/>
          </a:prstGeom>
        </p:spPr>
        <p:txBody>
          <a:bodyPr>
            <a:spAutoFit/>
          </a:bodyPr>
          <a:lstStyle/>
          <a:p>
            <a:r>
              <a:rPr lang="it-IT" dirty="0">
                <a:solidFill>
                  <a:srgbClr val="000000"/>
                </a:solidFill>
              </a:rPr>
              <a:t>Scorrendo la schermata trovi presentate tutte le esperienze formative inserite con l'indicazione delle competenze associate. Usa uno dei bottoni disponibili tra “</a:t>
            </a:r>
            <a:r>
              <a:rPr lang="it-IT" b="1" dirty="0">
                <a:solidFill>
                  <a:srgbClr val="000000"/>
                </a:solidFill>
              </a:rPr>
              <a:t>Attività extrascolastiche</a:t>
            </a:r>
            <a:r>
              <a:rPr lang="it-IT" dirty="0">
                <a:solidFill>
                  <a:srgbClr val="000000"/>
                </a:solidFill>
              </a:rPr>
              <a:t>”, “</a:t>
            </a:r>
            <a:r>
              <a:rPr lang="it-IT" b="1" dirty="0">
                <a:solidFill>
                  <a:srgbClr val="000000"/>
                </a:solidFill>
              </a:rPr>
              <a:t>Attività</a:t>
            </a:r>
            <a:r>
              <a:rPr lang="it-IT" dirty="0">
                <a:solidFill>
                  <a:srgbClr val="000000"/>
                </a:solidFill>
              </a:rPr>
              <a:t> </a:t>
            </a:r>
            <a:r>
              <a:rPr lang="it-IT" b="1" dirty="0">
                <a:solidFill>
                  <a:srgbClr val="000000"/>
                </a:solidFill>
              </a:rPr>
              <a:t>scolastiche</a:t>
            </a:r>
            <a:r>
              <a:rPr lang="it-IT" dirty="0">
                <a:solidFill>
                  <a:srgbClr val="000000"/>
                </a:solidFill>
              </a:rPr>
              <a:t>”, “</a:t>
            </a:r>
            <a:r>
              <a:rPr lang="it-IT" b="1" dirty="0">
                <a:solidFill>
                  <a:srgbClr val="000000"/>
                </a:solidFill>
              </a:rPr>
              <a:t>Certificazioni</a:t>
            </a:r>
            <a:r>
              <a:rPr lang="it-IT" dirty="0">
                <a:solidFill>
                  <a:srgbClr val="000000"/>
                </a:solidFill>
              </a:rPr>
              <a:t>”, "</a:t>
            </a:r>
            <a:r>
              <a:rPr lang="it-IT" b="1" dirty="0">
                <a:solidFill>
                  <a:srgbClr val="000000"/>
                </a:solidFill>
              </a:rPr>
              <a:t>PCTO</a:t>
            </a:r>
            <a:r>
              <a:rPr lang="it-IT" dirty="0">
                <a:solidFill>
                  <a:srgbClr val="000000"/>
                </a:solidFill>
              </a:rPr>
              <a:t>", "</a:t>
            </a:r>
            <a:r>
              <a:rPr lang="it-IT" b="1" dirty="0">
                <a:solidFill>
                  <a:srgbClr val="000000"/>
                </a:solidFill>
              </a:rPr>
              <a:t>Capolavori</a:t>
            </a:r>
            <a:r>
              <a:rPr lang="it-IT" dirty="0">
                <a:solidFill>
                  <a:srgbClr val="000000"/>
                </a:solidFill>
              </a:rPr>
              <a:t>" per filtrare e mostrare le informazioni relative solo al tipo di elemento selezionato. </a:t>
            </a:r>
          </a:p>
          <a:p>
            <a:r>
              <a:rPr lang="it-IT" dirty="0">
                <a:solidFill>
                  <a:srgbClr val="000000"/>
                </a:solidFill>
              </a:rPr>
              <a:t>Per consultare un’esperienza formativa inserita più nel dettaglio, e leggere ad esempio la descrizione associata, seleziona la voce “Vedi dettagli” sulla scheda di quella specifica esperienza formativa. </a:t>
            </a:r>
            <a:endParaRPr lang="it-IT" dirty="0"/>
          </a:p>
        </p:txBody>
      </p:sp>
    </p:spTree>
    <p:extLst>
      <p:ext uri="{BB962C8B-B14F-4D97-AF65-F5344CB8AC3E}">
        <p14:creationId xmlns:p14="http://schemas.microsoft.com/office/powerpoint/2010/main" val="256521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440052" y="2453194"/>
            <a:ext cx="2806349" cy="4015098"/>
          </a:xfrm>
          <a:prstGeom prst="rect">
            <a:avLst/>
          </a:prstGeom>
          <a:ln>
            <a:solidFill>
              <a:schemeClr val="tx1"/>
            </a:solidFill>
          </a:ln>
        </p:spPr>
      </p:pic>
      <p:sp>
        <p:nvSpPr>
          <p:cNvPr id="5" name="Rettangolo 4"/>
          <p:cNvSpPr/>
          <p:nvPr/>
        </p:nvSpPr>
        <p:spPr>
          <a:xfrm>
            <a:off x="3246401" y="2453194"/>
            <a:ext cx="2323126" cy="3631763"/>
          </a:xfrm>
          <a:prstGeom prst="rect">
            <a:avLst/>
          </a:prstGeom>
        </p:spPr>
        <p:txBody>
          <a:bodyPr wrap="square">
            <a:spAutoFit/>
          </a:bodyPr>
          <a:lstStyle/>
          <a:p>
            <a:pPr algn="just"/>
            <a:r>
              <a:rPr lang="it-IT" sz="1600" dirty="0">
                <a:solidFill>
                  <a:srgbClr val="000000"/>
                </a:solidFill>
                <a:latin typeface="Century Gothic" panose="020B0502020202020204" pitchFamily="34" charset="0"/>
              </a:rPr>
              <a:t>Modifica attività o certificazione </a:t>
            </a:r>
          </a:p>
          <a:p>
            <a:pPr algn="just"/>
            <a:r>
              <a:rPr lang="it-IT" dirty="0">
                <a:solidFill>
                  <a:srgbClr val="000000"/>
                </a:solidFill>
                <a:latin typeface="Century Gothic" panose="020B0502020202020204" pitchFamily="34" charset="0"/>
              </a:rPr>
              <a:t>Per modificare un’attività extrascolastica o una certificazione inserita, seleziona la voce “Vedi dettagli” sulla scheda di quella specifica attività extrascolastica o certificazione. </a:t>
            </a:r>
            <a:endParaRPr lang="it-IT" dirty="0">
              <a:latin typeface="Century Gothic" panose="020B0502020202020204" pitchFamily="34" charset="0"/>
            </a:endParaRPr>
          </a:p>
        </p:txBody>
      </p:sp>
      <p:pic>
        <p:nvPicPr>
          <p:cNvPr id="6" name="Immagine 5"/>
          <p:cNvPicPr>
            <a:picLocks noChangeAspect="1"/>
          </p:cNvPicPr>
          <p:nvPr/>
        </p:nvPicPr>
        <p:blipFill>
          <a:blip r:embed="rId3"/>
          <a:stretch>
            <a:fillRect/>
          </a:stretch>
        </p:blipFill>
        <p:spPr>
          <a:xfrm>
            <a:off x="6470072" y="2357993"/>
            <a:ext cx="2479963" cy="4205501"/>
          </a:xfrm>
          <a:prstGeom prst="rect">
            <a:avLst/>
          </a:prstGeom>
          <a:ln>
            <a:solidFill>
              <a:schemeClr val="tx1"/>
            </a:solidFill>
          </a:ln>
        </p:spPr>
      </p:pic>
      <p:sp>
        <p:nvSpPr>
          <p:cNvPr id="7" name="Rettangolo 6"/>
          <p:cNvSpPr/>
          <p:nvPr/>
        </p:nvSpPr>
        <p:spPr>
          <a:xfrm>
            <a:off x="8950035" y="2357993"/>
            <a:ext cx="2867891" cy="2862322"/>
          </a:xfrm>
          <a:prstGeom prst="rect">
            <a:avLst/>
          </a:prstGeom>
        </p:spPr>
        <p:txBody>
          <a:bodyPr wrap="square">
            <a:spAutoFit/>
          </a:bodyPr>
          <a:lstStyle/>
          <a:p>
            <a:pPr algn="just"/>
            <a:r>
              <a:rPr lang="it-IT" dirty="0">
                <a:solidFill>
                  <a:srgbClr val="000000"/>
                </a:solidFill>
              </a:rPr>
              <a:t>Nella finestra di dettaglio dell’attività extrascolastica o della certificazione usa il bottone “Modifica" per attivare il processo di modifica che ripercorre lo stesso processo di inserimento seguito la prima volta. </a:t>
            </a:r>
            <a:endParaRPr lang="it-IT" dirty="0"/>
          </a:p>
        </p:txBody>
      </p:sp>
    </p:spTree>
    <p:extLst>
      <p:ext uri="{BB962C8B-B14F-4D97-AF65-F5344CB8AC3E}">
        <p14:creationId xmlns:p14="http://schemas.microsoft.com/office/powerpoint/2010/main" val="4218046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497316" y="2355306"/>
            <a:ext cx="2419065" cy="4354500"/>
          </a:xfrm>
          <a:prstGeom prst="rect">
            <a:avLst/>
          </a:prstGeom>
          <a:ln>
            <a:solidFill>
              <a:schemeClr val="tx1"/>
            </a:solidFill>
          </a:ln>
        </p:spPr>
      </p:pic>
      <p:sp>
        <p:nvSpPr>
          <p:cNvPr id="5" name="Rettangolo 4"/>
          <p:cNvSpPr/>
          <p:nvPr/>
        </p:nvSpPr>
        <p:spPr>
          <a:xfrm>
            <a:off x="3034146" y="2355306"/>
            <a:ext cx="5029200" cy="4493538"/>
          </a:xfrm>
          <a:prstGeom prst="rect">
            <a:avLst/>
          </a:prstGeom>
        </p:spPr>
        <p:txBody>
          <a:bodyPr wrap="square">
            <a:spAutoFit/>
          </a:bodyPr>
          <a:lstStyle/>
          <a:p>
            <a:pPr algn="just"/>
            <a:r>
              <a:rPr lang="it-IT" sz="1600" b="1" dirty="0">
                <a:solidFill>
                  <a:srgbClr val="000000"/>
                </a:solidFill>
              </a:rPr>
              <a:t>Elimina attività o certificazione </a:t>
            </a:r>
          </a:p>
          <a:p>
            <a:pPr algn="just"/>
            <a:r>
              <a:rPr lang="it-IT" dirty="0">
                <a:solidFill>
                  <a:srgbClr val="000000"/>
                </a:solidFill>
              </a:rPr>
              <a:t>Per eliminare un’attività extrascolastica o della certificazione, seleziona la voce “Vedi dettagli” sulla scheda di quella specifica attività extrascolastica o certificazione. </a:t>
            </a:r>
          </a:p>
          <a:p>
            <a:pPr algn="just"/>
            <a:r>
              <a:rPr lang="it-IT" dirty="0">
                <a:solidFill>
                  <a:srgbClr val="000000"/>
                </a:solidFill>
              </a:rPr>
              <a:t>Nella finestra di dettaglio, usa il bottone "Elimina”. Una finestra di conferma ti chiederà se intendi davvero eliminarla. Usa il bottone “Sì, elimina attività” per confermare l’eliminazione oppure annulla l'operazione con il bottone “Torna indietro”. </a:t>
            </a:r>
          </a:p>
          <a:p>
            <a:pPr algn="just"/>
            <a:r>
              <a:rPr lang="it-IT" dirty="0">
                <a:solidFill>
                  <a:srgbClr val="000000"/>
                </a:solidFill>
              </a:rPr>
              <a:t>NB: Se si elimina un’attività extrascolastica o una certificazione non sarà possibile recuperare le informazioni precedentemente inserite. </a:t>
            </a:r>
            <a:endParaRPr lang="it-IT" dirty="0"/>
          </a:p>
        </p:txBody>
      </p:sp>
      <p:sp>
        <p:nvSpPr>
          <p:cNvPr id="6" name="Rettangolo 5"/>
          <p:cNvSpPr/>
          <p:nvPr/>
        </p:nvSpPr>
        <p:spPr>
          <a:xfrm>
            <a:off x="9074727" y="2937164"/>
            <a:ext cx="2715491" cy="3416320"/>
          </a:xfrm>
          <a:prstGeom prst="rect">
            <a:avLst/>
          </a:prstGeom>
        </p:spPr>
        <p:txBody>
          <a:bodyPr wrap="square">
            <a:spAutoFit/>
          </a:bodyPr>
          <a:lstStyle/>
          <a:p>
            <a:r>
              <a:rPr lang="it-IT" b="1" dirty="0">
                <a:solidFill>
                  <a:srgbClr val="000000"/>
                </a:solidFill>
                <a:latin typeface="+mj-lt"/>
              </a:rPr>
              <a:t>Ricorda</a:t>
            </a:r>
            <a:r>
              <a:rPr lang="it-IT" dirty="0">
                <a:solidFill>
                  <a:srgbClr val="000000"/>
                </a:solidFill>
                <a:latin typeface="+mj-lt"/>
              </a:rPr>
              <a:t>: non è possibile modificare o eliminare attività e certificazioni inserite dalla scuola. Qualora dovessero essere presenti inesattezze, ti invitiamo a segnalarle al tuo docente tutor, ai docenti di riferimento o alla segreteria scolastica. </a:t>
            </a:r>
            <a:endParaRPr lang="it-IT" dirty="0">
              <a:latin typeface="+mj-lt"/>
            </a:endParaRPr>
          </a:p>
        </p:txBody>
      </p:sp>
    </p:spTree>
    <p:extLst>
      <p:ext uri="{BB962C8B-B14F-4D97-AF65-F5344CB8AC3E}">
        <p14:creationId xmlns:p14="http://schemas.microsoft.com/office/powerpoint/2010/main" val="2724481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12211" y="2281311"/>
            <a:ext cx="1870769" cy="4265789"/>
          </a:xfrm>
          <a:prstGeom prst="rect">
            <a:avLst/>
          </a:prstGeom>
          <a:ln>
            <a:solidFill>
              <a:schemeClr val="tx1"/>
            </a:solidFill>
          </a:ln>
        </p:spPr>
      </p:pic>
      <p:sp>
        <p:nvSpPr>
          <p:cNvPr id="5" name="Rettangolo 4"/>
          <p:cNvSpPr/>
          <p:nvPr/>
        </p:nvSpPr>
        <p:spPr>
          <a:xfrm>
            <a:off x="2382980" y="2152049"/>
            <a:ext cx="5237017" cy="4524315"/>
          </a:xfrm>
          <a:prstGeom prst="rect">
            <a:avLst/>
          </a:prstGeom>
        </p:spPr>
        <p:txBody>
          <a:bodyPr wrap="square">
            <a:spAutoFit/>
          </a:bodyPr>
          <a:lstStyle/>
          <a:p>
            <a:pPr algn="just"/>
            <a:r>
              <a:rPr lang="it-IT" sz="1600" b="1" dirty="0">
                <a:solidFill>
                  <a:srgbClr val="000000"/>
                </a:solidFill>
              </a:rPr>
              <a:t>Capolavoro </a:t>
            </a:r>
          </a:p>
          <a:p>
            <a:pPr algn="just"/>
            <a:r>
              <a:rPr lang="it-IT" sz="1600" dirty="0">
                <a:solidFill>
                  <a:srgbClr val="000000"/>
                </a:solidFill>
              </a:rPr>
              <a:t>Il capolavoro è un prodotto di qualsiasi tipologia che ritieni maggiormente rappresentativo dei progressi e delle competenze che hai sviluppato. Ricopre un ruolo fondamentale nel percorso di autovalutazione e orientamento e perciò, per sceglierlo, è essenziale compiere un’attenta valutazione critica, grazie alla quale tu possa individuare, ripensando a tutte le attività svolte, un prodotto che ritieni essere particolarmente significativo e rappresentativo delle competenze sviluppate. </a:t>
            </a:r>
          </a:p>
          <a:p>
            <a:pPr algn="just"/>
            <a:r>
              <a:rPr lang="it-IT" sz="1600" dirty="0">
                <a:solidFill>
                  <a:srgbClr val="000000"/>
                </a:solidFill>
              </a:rPr>
              <a:t>Se hai bisogno di supporto per individuare il capolavoro, chiedi aiuto ai tuoi docenti o al docente tutor che ti è stato assegnato. </a:t>
            </a:r>
          </a:p>
          <a:p>
            <a:pPr algn="just"/>
            <a:r>
              <a:rPr lang="it-IT" sz="1600" dirty="0">
                <a:solidFill>
                  <a:srgbClr val="000000"/>
                </a:solidFill>
              </a:rPr>
              <a:t>Puoi accedere alla sezione Capolavoro usando il collegamento “Vai alla sezione” in corrispondenza del riquadro Capolavoro. </a:t>
            </a:r>
            <a:endParaRPr lang="it-IT" sz="1600" dirty="0"/>
          </a:p>
        </p:txBody>
      </p:sp>
      <p:pic>
        <p:nvPicPr>
          <p:cNvPr id="6" name="Immagine 5"/>
          <p:cNvPicPr>
            <a:picLocks noChangeAspect="1"/>
          </p:cNvPicPr>
          <p:nvPr/>
        </p:nvPicPr>
        <p:blipFill>
          <a:blip r:embed="rId3"/>
          <a:stretch>
            <a:fillRect/>
          </a:stretch>
        </p:blipFill>
        <p:spPr>
          <a:xfrm>
            <a:off x="8261689" y="2438342"/>
            <a:ext cx="1951091" cy="4108758"/>
          </a:xfrm>
          <a:prstGeom prst="rect">
            <a:avLst/>
          </a:prstGeom>
          <a:ln>
            <a:solidFill>
              <a:schemeClr val="tx1"/>
            </a:solidFill>
          </a:ln>
        </p:spPr>
      </p:pic>
      <p:sp>
        <p:nvSpPr>
          <p:cNvPr id="7" name="Rettangolo 6"/>
          <p:cNvSpPr/>
          <p:nvPr/>
        </p:nvSpPr>
        <p:spPr>
          <a:xfrm>
            <a:off x="10212780" y="2466109"/>
            <a:ext cx="1619002" cy="2554545"/>
          </a:xfrm>
          <a:prstGeom prst="rect">
            <a:avLst/>
          </a:prstGeom>
        </p:spPr>
        <p:txBody>
          <a:bodyPr wrap="square">
            <a:spAutoFit/>
          </a:bodyPr>
          <a:lstStyle/>
          <a:p>
            <a:pPr algn="just"/>
            <a:r>
              <a:rPr lang="it-IT" sz="1600" dirty="0">
                <a:solidFill>
                  <a:srgbClr val="000000"/>
                </a:solidFill>
              </a:rPr>
              <a:t>In alternativa, puoi selezionare la voce “E-Portfolio” nella barra di navigazione e quindi “Capolavoro”. </a:t>
            </a:r>
            <a:endParaRPr lang="it-IT" sz="1600" dirty="0"/>
          </a:p>
        </p:txBody>
      </p:sp>
    </p:spTree>
    <p:extLst>
      <p:ext uri="{BB962C8B-B14F-4D97-AF65-F5344CB8AC3E}">
        <p14:creationId xmlns:p14="http://schemas.microsoft.com/office/powerpoint/2010/main" val="4042325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4954" y="872334"/>
            <a:ext cx="8761413" cy="706964"/>
          </a:xfrm>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34903" y="2253940"/>
            <a:ext cx="1819609" cy="4135368"/>
          </a:xfrm>
          <a:prstGeom prst="rect">
            <a:avLst/>
          </a:prstGeom>
          <a:ln>
            <a:solidFill>
              <a:schemeClr val="tx1"/>
            </a:solidFill>
          </a:ln>
        </p:spPr>
      </p:pic>
      <p:sp>
        <p:nvSpPr>
          <p:cNvPr id="5" name="Rettangolo 4"/>
          <p:cNvSpPr/>
          <p:nvPr/>
        </p:nvSpPr>
        <p:spPr>
          <a:xfrm>
            <a:off x="2425217" y="2253940"/>
            <a:ext cx="3698492" cy="4278094"/>
          </a:xfrm>
          <a:prstGeom prst="rect">
            <a:avLst/>
          </a:prstGeom>
        </p:spPr>
        <p:txBody>
          <a:bodyPr wrap="square">
            <a:spAutoFit/>
          </a:bodyPr>
          <a:lstStyle/>
          <a:p>
            <a:pPr algn="just"/>
            <a:r>
              <a:rPr lang="it-IT" sz="1600" b="1" dirty="0">
                <a:solidFill>
                  <a:srgbClr val="000000"/>
                </a:solidFill>
              </a:rPr>
              <a:t>Caricamento del capolavoro </a:t>
            </a:r>
          </a:p>
          <a:p>
            <a:pPr algn="just"/>
            <a:r>
              <a:rPr lang="it-IT" sz="1600" dirty="0">
                <a:solidFill>
                  <a:srgbClr val="000000"/>
                </a:solidFill>
              </a:rPr>
              <a:t>Per cominciare il processo di caricamento del capolavoro scorri l’E-Portfolio fino alla sezione Capolavoro e seleziona “Aggiungi capolavoro”. </a:t>
            </a:r>
          </a:p>
          <a:p>
            <a:pPr algn="just"/>
            <a:r>
              <a:rPr lang="it-IT" sz="1600" dirty="0">
                <a:solidFill>
                  <a:srgbClr val="000000"/>
                </a:solidFill>
              </a:rPr>
              <a:t>Per ciascun anno scolastico ti ricordiamo di caricare almeno un capolavoro entro il termine delle attività didattiche. Puoi inoltre caricare ulteriori capolavori, fino a tre in totale, entro la fine dell’anno scolastico (31 agosto). </a:t>
            </a:r>
          </a:p>
          <a:p>
            <a:pPr algn="just"/>
            <a:r>
              <a:rPr lang="it-IT" sz="1600" dirty="0">
                <a:solidFill>
                  <a:srgbClr val="000000"/>
                </a:solidFill>
              </a:rPr>
              <a:t>Seleziona il bottone “Carica capolavoro” dalla schermata dedicata all’inserimento e consultazione dei capolavori. </a:t>
            </a:r>
            <a:endParaRPr lang="it-IT" sz="1600" dirty="0"/>
          </a:p>
        </p:txBody>
      </p:sp>
      <p:pic>
        <p:nvPicPr>
          <p:cNvPr id="6" name="Immagine 5"/>
          <p:cNvPicPr>
            <a:picLocks noChangeAspect="1"/>
          </p:cNvPicPr>
          <p:nvPr/>
        </p:nvPicPr>
        <p:blipFill>
          <a:blip r:embed="rId3"/>
          <a:stretch>
            <a:fillRect/>
          </a:stretch>
        </p:blipFill>
        <p:spPr>
          <a:xfrm>
            <a:off x="6592125" y="2480397"/>
            <a:ext cx="2341420" cy="3895701"/>
          </a:xfrm>
          <a:prstGeom prst="rect">
            <a:avLst/>
          </a:prstGeom>
          <a:ln>
            <a:solidFill>
              <a:schemeClr val="tx1"/>
            </a:solidFill>
          </a:ln>
        </p:spPr>
      </p:pic>
      <p:pic>
        <p:nvPicPr>
          <p:cNvPr id="7" name="Immagine 6"/>
          <p:cNvPicPr>
            <a:picLocks noChangeAspect="1"/>
          </p:cNvPicPr>
          <p:nvPr/>
        </p:nvPicPr>
        <p:blipFill>
          <a:blip r:embed="rId4"/>
          <a:stretch>
            <a:fillRect/>
          </a:stretch>
        </p:blipFill>
        <p:spPr>
          <a:xfrm>
            <a:off x="9401961" y="2480397"/>
            <a:ext cx="2235856" cy="3908911"/>
          </a:xfrm>
          <a:prstGeom prst="rect">
            <a:avLst/>
          </a:prstGeom>
          <a:ln>
            <a:solidFill>
              <a:schemeClr val="tx1"/>
            </a:solidFill>
          </a:ln>
        </p:spPr>
      </p:pic>
    </p:spTree>
    <p:extLst>
      <p:ext uri="{BB962C8B-B14F-4D97-AF65-F5344CB8AC3E}">
        <p14:creationId xmlns:p14="http://schemas.microsoft.com/office/powerpoint/2010/main" val="3372064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3"/>
          <a:stretch>
            <a:fillRect/>
          </a:stretch>
        </p:blipFill>
        <p:spPr>
          <a:xfrm>
            <a:off x="521065" y="2256743"/>
            <a:ext cx="1834208" cy="3928040"/>
          </a:xfrm>
          <a:prstGeom prst="rect">
            <a:avLst/>
          </a:prstGeom>
          <a:ln>
            <a:solidFill>
              <a:schemeClr val="tx1"/>
            </a:solidFill>
          </a:ln>
        </p:spPr>
      </p:pic>
      <p:sp>
        <p:nvSpPr>
          <p:cNvPr id="5" name="Rettangolo 4"/>
          <p:cNvSpPr/>
          <p:nvPr/>
        </p:nvSpPr>
        <p:spPr>
          <a:xfrm>
            <a:off x="2355272" y="2256743"/>
            <a:ext cx="1704109" cy="2585323"/>
          </a:xfrm>
          <a:prstGeom prst="rect">
            <a:avLst/>
          </a:prstGeom>
        </p:spPr>
        <p:txBody>
          <a:bodyPr wrap="square">
            <a:spAutoFit/>
          </a:bodyPr>
          <a:lstStyle/>
          <a:p>
            <a:pPr algn="just"/>
            <a:r>
              <a:rPr lang="it-IT" dirty="0">
                <a:solidFill>
                  <a:srgbClr val="000000"/>
                </a:solidFill>
              </a:rPr>
              <a:t>Una volta caricati gli allegati, puoi procedere al passo successivo selezionando il bottone “Avanti”. </a:t>
            </a:r>
            <a:endParaRPr lang="it-IT" dirty="0"/>
          </a:p>
        </p:txBody>
      </p:sp>
      <p:pic>
        <p:nvPicPr>
          <p:cNvPr id="6" name="Immagine 5"/>
          <p:cNvPicPr>
            <a:picLocks noChangeAspect="1"/>
          </p:cNvPicPr>
          <p:nvPr/>
        </p:nvPicPr>
        <p:blipFill>
          <a:blip r:embed="rId4"/>
          <a:stretch>
            <a:fillRect/>
          </a:stretch>
        </p:blipFill>
        <p:spPr>
          <a:xfrm>
            <a:off x="4568596" y="2300901"/>
            <a:ext cx="2077391" cy="3883881"/>
          </a:xfrm>
          <a:prstGeom prst="rect">
            <a:avLst/>
          </a:prstGeom>
          <a:ln>
            <a:solidFill>
              <a:schemeClr val="tx1"/>
            </a:solidFill>
          </a:ln>
        </p:spPr>
      </p:pic>
      <p:pic>
        <p:nvPicPr>
          <p:cNvPr id="7" name="Immagine 6"/>
          <p:cNvPicPr>
            <a:picLocks noChangeAspect="1"/>
          </p:cNvPicPr>
          <p:nvPr/>
        </p:nvPicPr>
        <p:blipFill>
          <a:blip r:embed="rId5"/>
          <a:stretch>
            <a:fillRect/>
          </a:stretch>
        </p:blipFill>
        <p:spPr>
          <a:xfrm>
            <a:off x="9534187" y="2303345"/>
            <a:ext cx="2135732" cy="3881437"/>
          </a:xfrm>
          <a:prstGeom prst="rect">
            <a:avLst/>
          </a:prstGeom>
          <a:ln>
            <a:solidFill>
              <a:schemeClr val="tx1"/>
            </a:solidFill>
          </a:ln>
        </p:spPr>
      </p:pic>
      <p:sp>
        <p:nvSpPr>
          <p:cNvPr id="8" name="Rettangolo 7"/>
          <p:cNvSpPr/>
          <p:nvPr/>
        </p:nvSpPr>
        <p:spPr>
          <a:xfrm>
            <a:off x="6707661" y="2300167"/>
            <a:ext cx="2313978" cy="2090989"/>
          </a:xfrm>
          <a:prstGeom prst="rect">
            <a:avLst/>
          </a:prstGeom>
        </p:spPr>
        <p:txBody>
          <a:bodyPr wrap="square">
            <a:spAutoFit/>
          </a:bodyPr>
          <a:lstStyle/>
          <a:p>
            <a:pPr algn="just"/>
            <a:r>
              <a:rPr lang="it-IT" dirty="0">
                <a:solidFill>
                  <a:srgbClr val="000000"/>
                </a:solidFill>
              </a:rPr>
              <a:t>Una volta fatto questo, puoi procedere verso l’ultimo passo selezionando il bottone “Avanti</a:t>
            </a:r>
            <a:r>
              <a:rPr lang="it-IT" dirty="0" smtClean="0">
                <a:solidFill>
                  <a:srgbClr val="000000"/>
                </a:solidFill>
              </a:rPr>
              <a:t>”</a:t>
            </a:r>
            <a:endParaRPr lang="it-IT" dirty="0">
              <a:solidFill>
                <a:srgbClr val="000000"/>
              </a:solidFill>
            </a:endParaRPr>
          </a:p>
          <a:p>
            <a:endParaRPr lang="it-IT"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990088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35802" y="2452255"/>
            <a:ext cx="2207397" cy="3879275"/>
          </a:xfrm>
          <a:prstGeom prst="rect">
            <a:avLst/>
          </a:prstGeom>
          <a:ln>
            <a:solidFill>
              <a:schemeClr val="tx1"/>
            </a:solidFill>
          </a:ln>
        </p:spPr>
      </p:pic>
      <p:pic>
        <p:nvPicPr>
          <p:cNvPr id="5" name="Immagine 4"/>
          <p:cNvPicPr>
            <a:picLocks noChangeAspect="1"/>
          </p:cNvPicPr>
          <p:nvPr/>
        </p:nvPicPr>
        <p:blipFill>
          <a:blip r:embed="rId3"/>
          <a:stretch>
            <a:fillRect/>
          </a:stretch>
        </p:blipFill>
        <p:spPr>
          <a:xfrm>
            <a:off x="5929746" y="2452255"/>
            <a:ext cx="2078181" cy="3879275"/>
          </a:xfrm>
          <a:prstGeom prst="rect">
            <a:avLst/>
          </a:prstGeom>
          <a:ln>
            <a:solidFill>
              <a:schemeClr val="tx1"/>
            </a:solidFill>
          </a:ln>
        </p:spPr>
      </p:pic>
      <p:sp>
        <p:nvSpPr>
          <p:cNvPr id="6" name="Rettangolo 5"/>
          <p:cNvSpPr/>
          <p:nvPr/>
        </p:nvSpPr>
        <p:spPr>
          <a:xfrm>
            <a:off x="2743199" y="2452255"/>
            <a:ext cx="2244436" cy="3785652"/>
          </a:xfrm>
          <a:prstGeom prst="rect">
            <a:avLst/>
          </a:prstGeom>
        </p:spPr>
        <p:txBody>
          <a:bodyPr wrap="square">
            <a:spAutoFit/>
          </a:bodyPr>
          <a:lstStyle/>
          <a:p>
            <a:pPr algn="just"/>
            <a:r>
              <a:rPr lang="it-IT" sz="1600" b="1" dirty="0">
                <a:solidFill>
                  <a:srgbClr val="000000"/>
                </a:solidFill>
              </a:rPr>
              <a:t>Controlla</a:t>
            </a:r>
            <a:r>
              <a:rPr lang="it-IT" sz="1600" dirty="0">
                <a:solidFill>
                  <a:srgbClr val="000000"/>
                </a:solidFill>
              </a:rPr>
              <a:t> le informazioni che hai inserito e se ti accorgi di dover correggere qualche informazione o semplicemente vuoi fare delle </a:t>
            </a:r>
            <a:r>
              <a:rPr lang="it-IT" sz="1600" dirty="0" smtClean="0">
                <a:solidFill>
                  <a:srgbClr val="000000"/>
                </a:solidFill>
              </a:rPr>
              <a:t>modifiche</a:t>
            </a:r>
            <a:r>
              <a:rPr lang="it-IT" sz="1600" dirty="0">
                <a:solidFill>
                  <a:srgbClr val="000000"/>
                </a:solidFill>
              </a:rPr>
              <a:t> </a:t>
            </a:r>
            <a:r>
              <a:rPr lang="it-IT" sz="1600" dirty="0" smtClean="0">
                <a:solidFill>
                  <a:srgbClr val="000000"/>
                </a:solidFill>
              </a:rPr>
              <a:t>seleziona la voce “</a:t>
            </a:r>
            <a:r>
              <a:rPr lang="it-IT" sz="1600" dirty="0">
                <a:solidFill>
                  <a:srgbClr val="000000"/>
                </a:solidFill>
              </a:rPr>
              <a:t>Modifica” in corrispondenza del gruppo di informazioni che vuoi modificare. </a:t>
            </a:r>
            <a:endParaRPr lang="it-IT" sz="1600" dirty="0"/>
          </a:p>
          <a:p>
            <a:pPr algn="just"/>
            <a:endParaRPr lang="it-IT" sz="1600" dirty="0"/>
          </a:p>
        </p:txBody>
      </p:sp>
      <p:sp>
        <p:nvSpPr>
          <p:cNvPr id="8" name="Rettangolo 7"/>
          <p:cNvSpPr/>
          <p:nvPr/>
        </p:nvSpPr>
        <p:spPr>
          <a:xfrm>
            <a:off x="8007927" y="2452255"/>
            <a:ext cx="3782291" cy="3693319"/>
          </a:xfrm>
          <a:prstGeom prst="rect">
            <a:avLst/>
          </a:prstGeom>
        </p:spPr>
        <p:txBody>
          <a:bodyPr wrap="square">
            <a:spAutoFit/>
          </a:bodyPr>
          <a:lstStyle/>
          <a:p>
            <a:pPr algn="just"/>
            <a:r>
              <a:rPr lang="it-IT" dirty="0">
                <a:solidFill>
                  <a:srgbClr val="000000"/>
                </a:solidFill>
                <a:latin typeface="Calibri" panose="020F0502020204030204" pitchFamily="34" charset="0"/>
              </a:rPr>
              <a:t>Dopo aver controllato il riepilogo, se vuoi prenderti del tempo per riflettere ancora sulla tua scelta, puoi lasciare il tuo capolavoro in bozza selezionando la voce Salva in bozza. Se invece vuoi caricare in maniera definitiva il capolavoro nel tuo E-Portfolio seleziona il bottone Conferma. </a:t>
            </a:r>
          </a:p>
          <a:p>
            <a:pPr algn="just"/>
            <a:r>
              <a:rPr lang="it-IT" dirty="0">
                <a:solidFill>
                  <a:srgbClr val="000000"/>
                </a:solidFill>
                <a:latin typeface="Calibri" panose="020F0502020204030204" pitchFamily="34" charset="0"/>
              </a:rPr>
              <a:t>Una volta confermato, per modificare di nuovo il capolavoro dovrai chiedere ai tuoi docenti, o al docente tutor se ti è stato assegnato, di rimetterlo in bozza. </a:t>
            </a:r>
            <a:endParaRPr lang="it-IT" dirty="0"/>
          </a:p>
        </p:txBody>
      </p:sp>
    </p:spTree>
    <p:extLst>
      <p:ext uri="{BB962C8B-B14F-4D97-AF65-F5344CB8AC3E}">
        <p14:creationId xmlns:p14="http://schemas.microsoft.com/office/powerpoint/2010/main" val="663793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UNICA COS’E’</a:t>
            </a:r>
            <a:endParaRPr lang="it-IT" b="1" dirty="0"/>
          </a:p>
        </p:txBody>
      </p:sp>
      <p:sp>
        <p:nvSpPr>
          <p:cNvPr id="3" name="Segnaposto contenuto 2"/>
          <p:cNvSpPr>
            <a:spLocks noGrp="1"/>
          </p:cNvSpPr>
          <p:nvPr>
            <p:ph idx="1"/>
          </p:nvPr>
        </p:nvSpPr>
        <p:spPr/>
        <p:txBody>
          <a:bodyPr/>
          <a:lstStyle/>
          <a:p>
            <a:pPr marL="0" indent="0" algn="just">
              <a:buNone/>
            </a:pPr>
            <a:r>
              <a:rPr lang="it-IT" dirty="0" smtClean="0"/>
              <a:t>Su </a:t>
            </a:r>
            <a:r>
              <a:rPr lang="it-IT" b="1" dirty="0" smtClean="0"/>
              <a:t>Unica </a:t>
            </a:r>
            <a:r>
              <a:rPr lang="it-IT" dirty="0" smtClean="0"/>
              <a:t>studenti e famiglie possono avere un quadro completo del percorso scolastico e una serie di informazioni utili per l’orientamento, al fine di compiere scelte più consapevoli possibili riguardo il futuro dello studente:</a:t>
            </a:r>
          </a:p>
          <a:p>
            <a:pPr marL="0" indent="0" algn="just">
              <a:buClrTx/>
              <a:buNone/>
            </a:pPr>
            <a:endParaRPr lang="it-IT" dirty="0" smtClean="0"/>
          </a:p>
          <a:p>
            <a:pPr algn="just">
              <a:buClrTx/>
              <a:buFont typeface="Arial" panose="020B0604020202020204" pitchFamily="34" charset="0"/>
              <a:buChar char="•"/>
            </a:pPr>
            <a:endParaRPr lang="it-IT" dirty="0" smtClean="0"/>
          </a:p>
          <a:p>
            <a:pPr algn="just">
              <a:buClr>
                <a:schemeClr val="tx1"/>
              </a:buClr>
              <a:buFont typeface="Arial" panose="020B0604020202020204" pitchFamily="34" charset="0"/>
              <a:buChar char="•"/>
            </a:pP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954" y="3505200"/>
            <a:ext cx="4151337" cy="3228109"/>
          </a:xfrm>
          <a:prstGeom prst="rect">
            <a:avLst/>
          </a:prstGeom>
        </p:spPr>
      </p:pic>
    </p:spTree>
    <p:extLst>
      <p:ext uri="{BB962C8B-B14F-4D97-AF65-F5344CB8AC3E}">
        <p14:creationId xmlns:p14="http://schemas.microsoft.com/office/powerpoint/2010/main" val="15419527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407163" y="2360846"/>
            <a:ext cx="2197491" cy="3984535"/>
          </a:xfrm>
          <a:prstGeom prst="rect">
            <a:avLst/>
          </a:prstGeom>
          <a:ln>
            <a:solidFill>
              <a:schemeClr val="tx1"/>
            </a:solidFill>
          </a:ln>
        </p:spPr>
      </p:pic>
      <p:sp>
        <p:nvSpPr>
          <p:cNvPr id="5" name="Rettangolo 4"/>
          <p:cNvSpPr/>
          <p:nvPr/>
        </p:nvSpPr>
        <p:spPr>
          <a:xfrm>
            <a:off x="2774480" y="2360846"/>
            <a:ext cx="1769811" cy="3139321"/>
          </a:xfrm>
          <a:prstGeom prst="rect">
            <a:avLst/>
          </a:prstGeom>
        </p:spPr>
        <p:txBody>
          <a:bodyPr wrap="square">
            <a:spAutoFit/>
          </a:bodyPr>
          <a:lstStyle/>
          <a:p>
            <a:pPr algn="just"/>
            <a:r>
              <a:rPr lang="it-IT" dirty="0">
                <a:solidFill>
                  <a:srgbClr val="000000"/>
                </a:solidFill>
              </a:rPr>
              <a:t>Dalla sezione “Le tue riflessioni” seleziona il bottone “Aggiungi una riflessione” per inserire una riflessione. </a:t>
            </a:r>
            <a:endParaRPr lang="it-IT" dirty="0"/>
          </a:p>
        </p:txBody>
      </p:sp>
      <p:pic>
        <p:nvPicPr>
          <p:cNvPr id="7" name="Immagine 6"/>
          <p:cNvPicPr>
            <a:picLocks noChangeAspect="1"/>
          </p:cNvPicPr>
          <p:nvPr/>
        </p:nvPicPr>
        <p:blipFill>
          <a:blip r:embed="rId3"/>
          <a:stretch>
            <a:fillRect/>
          </a:stretch>
        </p:blipFill>
        <p:spPr>
          <a:xfrm>
            <a:off x="6631378" y="2419627"/>
            <a:ext cx="2040577" cy="3925754"/>
          </a:xfrm>
          <a:prstGeom prst="rect">
            <a:avLst/>
          </a:prstGeom>
          <a:ln>
            <a:solidFill>
              <a:schemeClr val="tx1"/>
            </a:solidFill>
          </a:ln>
        </p:spPr>
      </p:pic>
      <p:sp>
        <p:nvSpPr>
          <p:cNvPr id="8" name="Rettangolo 7"/>
          <p:cNvSpPr/>
          <p:nvPr/>
        </p:nvSpPr>
        <p:spPr>
          <a:xfrm>
            <a:off x="8694716" y="2360846"/>
            <a:ext cx="3024249" cy="3416320"/>
          </a:xfrm>
          <a:prstGeom prst="rect">
            <a:avLst/>
          </a:prstGeom>
        </p:spPr>
        <p:txBody>
          <a:bodyPr wrap="square">
            <a:spAutoFit/>
          </a:bodyPr>
          <a:lstStyle/>
          <a:p>
            <a:pPr algn="just"/>
            <a:r>
              <a:rPr lang="it-IT" dirty="0">
                <a:solidFill>
                  <a:srgbClr val="000000"/>
                </a:solidFill>
              </a:rPr>
              <a:t>Compila la schermata con le informazioni richieste e salva la tua riflessione. Ti sarà utile quando tornerai a rivedere i tuoi capolavori e riflettere sul tuo percorso di crescita per acquisire maggiore consapevolezza sulle competenze che hai sviluppato. </a:t>
            </a:r>
            <a:endParaRPr lang="it-IT" dirty="0"/>
          </a:p>
        </p:txBody>
      </p:sp>
    </p:spTree>
    <p:extLst>
      <p:ext uri="{BB962C8B-B14F-4D97-AF65-F5344CB8AC3E}">
        <p14:creationId xmlns:p14="http://schemas.microsoft.com/office/powerpoint/2010/main" val="343664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54181" y="2354914"/>
            <a:ext cx="2119746" cy="4080914"/>
          </a:xfrm>
          <a:prstGeom prst="rect">
            <a:avLst/>
          </a:prstGeom>
          <a:ln>
            <a:solidFill>
              <a:schemeClr val="tx1"/>
            </a:solidFill>
          </a:ln>
        </p:spPr>
      </p:pic>
      <p:pic>
        <p:nvPicPr>
          <p:cNvPr id="5" name="Immagine 4"/>
          <p:cNvPicPr>
            <a:picLocks noChangeAspect="1"/>
          </p:cNvPicPr>
          <p:nvPr/>
        </p:nvPicPr>
        <p:blipFill>
          <a:blip r:embed="rId3"/>
          <a:stretch>
            <a:fillRect/>
          </a:stretch>
        </p:blipFill>
        <p:spPr>
          <a:xfrm>
            <a:off x="5842930" y="2376277"/>
            <a:ext cx="2140976" cy="4080914"/>
          </a:xfrm>
          <a:prstGeom prst="rect">
            <a:avLst/>
          </a:prstGeom>
          <a:ln>
            <a:solidFill>
              <a:schemeClr val="tx1"/>
            </a:solidFill>
          </a:ln>
        </p:spPr>
      </p:pic>
      <p:pic>
        <p:nvPicPr>
          <p:cNvPr id="6" name="Immagine 5"/>
          <p:cNvPicPr>
            <a:picLocks noChangeAspect="1"/>
          </p:cNvPicPr>
          <p:nvPr/>
        </p:nvPicPr>
        <p:blipFill>
          <a:blip r:embed="rId4"/>
          <a:stretch>
            <a:fillRect/>
          </a:stretch>
        </p:blipFill>
        <p:spPr>
          <a:xfrm>
            <a:off x="9503595" y="2354914"/>
            <a:ext cx="1991533" cy="4123641"/>
          </a:xfrm>
          <a:prstGeom prst="rect">
            <a:avLst/>
          </a:prstGeom>
          <a:ln>
            <a:solidFill>
              <a:schemeClr val="tx1"/>
            </a:solidFill>
          </a:ln>
        </p:spPr>
      </p:pic>
      <p:sp>
        <p:nvSpPr>
          <p:cNvPr id="7" name="Rettangolo 6"/>
          <p:cNvSpPr/>
          <p:nvPr/>
        </p:nvSpPr>
        <p:spPr>
          <a:xfrm>
            <a:off x="2673927" y="2354914"/>
            <a:ext cx="2258291" cy="923330"/>
          </a:xfrm>
          <a:prstGeom prst="rect">
            <a:avLst/>
          </a:prstGeom>
        </p:spPr>
        <p:txBody>
          <a:bodyPr wrap="square">
            <a:spAutoFit/>
          </a:bodyPr>
          <a:lstStyle/>
          <a:p>
            <a:r>
              <a:rPr lang="it-IT" b="1" dirty="0">
                <a:solidFill>
                  <a:srgbClr val="000000"/>
                </a:solidFill>
              </a:rPr>
              <a:t>Riepilogo e dettaglio capolavori </a:t>
            </a:r>
            <a:endParaRPr lang="it-IT" b="1" dirty="0"/>
          </a:p>
        </p:txBody>
      </p:sp>
    </p:spTree>
    <p:extLst>
      <p:ext uri="{BB962C8B-B14F-4D97-AF65-F5344CB8AC3E}">
        <p14:creationId xmlns:p14="http://schemas.microsoft.com/office/powerpoint/2010/main" val="176451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40059" y="2351945"/>
            <a:ext cx="2272414" cy="4006305"/>
          </a:xfrm>
          <a:prstGeom prst="rect">
            <a:avLst/>
          </a:prstGeom>
          <a:ln>
            <a:solidFill>
              <a:schemeClr val="tx1"/>
            </a:solidFill>
          </a:ln>
        </p:spPr>
      </p:pic>
      <p:sp>
        <p:nvSpPr>
          <p:cNvPr id="5" name="Rettangolo 4"/>
          <p:cNvSpPr/>
          <p:nvPr/>
        </p:nvSpPr>
        <p:spPr>
          <a:xfrm>
            <a:off x="2930639" y="2351944"/>
            <a:ext cx="1921801" cy="3970318"/>
          </a:xfrm>
          <a:prstGeom prst="rect">
            <a:avLst/>
          </a:prstGeom>
        </p:spPr>
        <p:txBody>
          <a:bodyPr wrap="square">
            <a:spAutoFit/>
          </a:bodyPr>
          <a:lstStyle/>
          <a:p>
            <a:pPr algn="just"/>
            <a:r>
              <a:rPr lang="it-IT" b="1" dirty="0"/>
              <a:t>Compilazione della sezione </a:t>
            </a:r>
          </a:p>
          <a:p>
            <a:pPr algn="just"/>
            <a:r>
              <a:rPr lang="it-IT" dirty="0">
                <a:solidFill>
                  <a:srgbClr val="000000"/>
                </a:solidFill>
              </a:rPr>
              <a:t>Per cominciare il processo di autovalutazione scorri l’E-Portfolio fino alla sezione Autovalutazione e seleziona “Compila l'autovalutazione”. </a:t>
            </a:r>
          </a:p>
          <a:p>
            <a:r>
              <a:rPr lang="it-IT" dirty="0" smtClean="0">
                <a:solidFill>
                  <a:srgbClr val="000000"/>
                </a:solidFill>
                <a:latin typeface="Calibri" panose="020F0502020204030204" pitchFamily="34" charset="0"/>
              </a:rPr>
              <a:t> </a:t>
            </a:r>
            <a:endParaRPr lang="it-IT" dirty="0"/>
          </a:p>
        </p:txBody>
      </p:sp>
      <p:pic>
        <p:nvPicPr>
          <p:cNvPr id="6" name="Immagine 5"/>
          <p:cNvPicPr>
            <a:picLocks noChangeAspect="1"/>
          </p:cNvPicPr>
          <p:nvPr/>
        </p:nvPicPr>
        <p:blipFill>
          <a:blip r:embed="rId3"/>
          <a:stretch>
            <a:fillRect/>
          </a:stretch>
        </p:blipFill>
        <p:spPr>
          <a:xfrm>
            <a:off x="6252087" y="2351944"/>
            <a:ext cx="2176022" cy="4006306"/>
          </a:xfrm>
          <a:prstGeom prst="rect">
            <a:avLst/>
          </a:prstGeom>
          <a:ln>
            <a:solidFill>
              <a:schemeClr val="tx1"/>
            </a:solidFill>
          </a:ln>
        </p:spPr>
      </p:pic>
      <p:sp>
        <p:nvSpPr>
          <p:cNvPr id="7" name="Rettangolo 6"/>
          <p:cNvSpPr/>
          <p:nvPr/>
        </p:nvSpPr>
        <p:spPr>
          <a:xfrm>
            <a:off x="8568362" y="2351944"/>
            <a:ext cx="3138729" cy="1477328"/>
          </a:xfrm>
          <a:prstGeom prst="rect">
            <a:avLst/>
          </a:prstGeom>
        </p:spPr>
        <p:txBody>
          <a:bodyPr wrap="square">
            <a:spAutoFit/>
          </a:bodyPr>
          <a:lstStyle/>
          <a:p>
            <a:pPr algn="just"/>
            <a:r>
              <a:rPr lang="it-IT" dirty="0">
                <a:solidFill>
                  <a:srgbClr val="000000"/>
                </a:solidFill>
                <a:latin typeface="Century Gothic" panose="020B0502020202020204" pitchFamily="34" charset="0"/>
              </a:rPr>
              <a:t>In alternativa, puoi selezionare la voce “E-Portfolio” nella barra di navigazione e quindi “Autovalutazione”. </a:t>
            </a:r>
            <a:endParaRPr lang="it-IT" dirty="0">
              <a:latin typeface="Century Gothic" panose="020B0502020202020204" pitchFamily="34" charset="0"/>
            </a:endParaRPr>
          </a:p>
        </p:txBody>
      </p:sp>
    </p:spTree>
    <p:extLst>
      <p:ext uri="{BB962C8B-B14F-4D97-AF65-F5344CB8AC3E}">
        <p14:creationId xmlns:p14="http://schemas.microsoft.com/office/powerpoint/2010/main" val="2140049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52903" y="2276927"/>
            <a:ext cx="2093629" cy="3888345"/>
          </a:xfrm>
          <a:prstGeom prst="rect">
            <a:avLst/>
          </a:prstGeom>
          <a:ln>
            <a:solidFill>
              <a:schemeClr val="tx1"/>
            </a:solidFill>
          </a:ln>
        </p:spPr>
      </p:pic>
      <p:pic>
        <p:nvPicPr>
          <p:cNvPr id="5" name="Immagine 4"/>
          <p:cNvPicPr>
            <a:picLocks noChangeAspect="1"/>
          </p:cNvPicPr>
          <p:nvPr/>
        </p:nvPicPr>
        <p:blipFill>
          <a:blip r:embed="rId3"/>
          <a:stretch>
            <a:fillRect/>
          </a:stretch>
        </p:blipFill>
        <p:spPr>
          <a:xfrm>
            <a:off x="5644671" y="2276927"/>
            <a:ext cx="1961477" cy="3910094"/>
          </a:xfrm>
          <a:prstGeom prst="rect">
            <a:avLst/>
          </a:prstGeom>
          <a:ln>
            <a:solidFill>
              <a:schemeClr val="tx1"/>
            </a:solidFill>
          </a:ln>
        </p:spPr>
      </p:pic>
      <p:sp>
        <p:nvSpPr>
          <p:cNvPr id="6" name="Rettangolo 5"/>
          <p:cNvSpPr/>
          <p:nvPr/>
        </p:nvSpPr>
        <p:spPr>
          <a:xfrm>
            <a:off x="2616104" y="2276927"/>
            <a:ext cx="2884152" cy="646331"/>
          </a:xfrm>
          <a:prstGeom prst="rect">
            <a:avLst/>
          </a:prstGeom>
        </p:spPr>
        <p:txBody>
          <a:bodyPr wrap="square">
            <a:spAutoFit/>
          </a:bodyPr>
          <a:lstStyle/>
          <a:p>
            <a:r>
              <a:rPr lang="it-IT" b="1" dirty="0">
                <a:latin typeface="+mj-lt"/>
              </a:rPr>
              <a:t>Compilazione dell'autovalutazione </a:t>
            </a:r>
          </a:p>
        </p:txBody>
      </p:sp>
      <p:sp>
        <p:nvSpPr>
          <p:cNvPr id="7" name="Rettangolo 6"/>
          <p:cNvSpPr/>
          <p:nvPr/>
        </p:nvSpPr>
        <p:spPr>
          <a:xfrm>
            <a:off x="2681757" y="2981039"/>
            <a:ext cx="1885791" cy="1569660"/>
          </a:xfrm>
          <a:prstGeom prst="rect">
            <a:avLst/>
          </a:prstGeom>
        </p:spPr>
        <p:txBody>
          <a:bodyPr wrap="square">
            <a:spAutoFit/>
          </a:bodyPr>
          <a:lstStyle/>
          <a:p>
            <a:pPr algn="just"/>
            <a:r>
              <a:rPr lang="it-IT" sz="1600" dirty="0">
                <a:solidFill>
                  <a:srgbClr val="000000"/>
                </a:solidFill>
                <a:latin typeface="Century Gothic" panose="020B0502020202020204" pitchFamily="34" charset="0"/>
              </a:rPr>
              <a:t>Puoi scegliere tra quattro livelli: </a:t>
            </a:r>
            <a:endParaRPr lang="it-IT" sz="1600" dirty="0" smtClean="0">
              <a:solidFill>
                <a:srgbClr val="000000"/>
              </a:solidFill>
              <a:latin typeface="Century Gothic" panose="020B0502020202020204" pitchFamily="34" charset="0"/>
            </a:endParaRPr>
          </a:p>
          <a:p>
            <a:pPr marL="285750" indent="-285750" algn="just">
              <a:buFont typeface="Arial" panose="020B0604020202020204" pitchFamily="34" charset="0"/>
              <a:buChar char="•"/>
            </a:pPr>
            <a:r>
              <a:rPr lang="it-IT" sz="1600" dirty="0" smtClean="0">
                <a:solidFill>
                  <a:srgbClr val="000000"/>
                </a:solidFill>
                <a:latin typeface="Century Gothic" panose="020B0502020202020204" pitchFamily="34" charset="0"/>
              </a:rPr>
              <a:t>A avanzato,</a:t>
            </a:r>
          </a:p>
          <a:p>
            <a:pPr marL="285750" indent="-285750" algn="just">
              <a:buFont typeface="Arial" panose="020B0604020202020204" pitchFamily="34" charset="0"/>
              <a:buChar char="•"/>
            </a:pPr>
            <a:r>
              <a:rPr lang="it-IT" sz="1600" dirty="0" smtClean="0">
                <a:solidFill>
                  <a:srgbClr val="000000"/>
                </a:solidFill>
                <a:latin typeface="Century Gothic" panose="020B0502020202020204" pitchFamily="34" charset="0"/>
              </a:rPr>
              <a:t>B </a:t>
            </a:r>
            <a:r>
              <a:rPr lang="it-IT" sz="1600" dirty="0">
                <a:solidFill>
                  <a:srgbClr val="000000"/>
                </a:solidFill>
                <a:latin typeface="Century Gothic" panose="020B0502020202020204" pitchFamily="34" charset="0"/>
              </a:rPr>
              <a:t>intermedio, </a:t>
            </a:r>
            <a:endParaRPr lang="it-IT" sz="1600" dirty="0" smtClean="0">
              <a:solidFill>
                <a:srgbClr val="000000"/>
              </a:solidFill>
              <a:latin typeface="Century Gothic" panose="020B0502020202020204" pitchFamily="34" charset="0"/>
            </a:endParaRPr>
          </a:p>
          <a:p>
            <a:pPr marL="285750" indent="-285750" algn="just">
              <a:buFont typeface="Arial" panose="020B0604020202020204" pitchFamily="34" charset="0"/>
              <a:buChar char="•"/>
            </a:pPr>
            <a:r>
              <a:rPr lang="it-IT" sz="1600" dirty="0" smtClean="0">
                <a:solidFill>
                  <a:srgbClr val="000000"/>
                </a:solidFill>
                <a:latin typeface="Century Gothic" panose="020B0502020202020204" pitchFamily="34" charset="0"/>
              </a:rPr>
              <a:t>C </a:t>
            </a:r>
            <a:r>
              <a:rPr lang="it-IT" sz="1600" dirty="0">
                <a:solidFill>
                  <a:srgbClr val="000000"/>
                </a:solidFill>
                <a:latin typeface="Century Gothic" panose="020B0502020202020204" pitchFamily="34" charset="0"/>
              </a:rPr>
              <a:t>base </a:t>
            </a:r>
            <a:r>
              <a:rPr lang="it-IT" sz="1600" dirty="0" smtClean="0">
                <a:solidFill>
                  <a:srgbClr val="000000"/>
                </a:solidFill>
                <a:latin typeface="Century Gothic" panose="020B0502020202020204" pitchFamily="34" charset="0"/>
              </a:rPr>
              <a:t> </a:t>
            </a:r>
          </a:p>
          <a:p>
            <a:pPr marL="285750" indent="-285750" algn="just">
              <a:buFont typeface="Arial" panose="020B0604020202020204" pitchFamily="34" charset="0"/>
              <a:buChar char="•"/>
            </a:pPr>
            <a:r>
              <a:rPr lang="it-IT" sz="1600" dirty="0" smtClean="0">
                <a:solidFill>
                  <a:srgbClr val="000000"/>
                </a:solidFill>
                <a:latin typeface="Century Gothic" panose="020B0502020202020204" pitchFamily="34" charset="0"/>
              </a:rPr>
              <a:t>D </a:t>
            </a:r>
            <a:r>
              <a:rPr lang="it-IT" sz="1600" dirty="0">
                <a:solidFill>
                  <a:srgbClr val="000000"/>
                </a:solidFill>
                <a:latin typeface="Century Gothic" panose="020B0502020202020204" pitchFamily="34" charset="0"/>
              </a:rPr>
              <a:t>Iniziale. </a:t>
            </a:r>
            <a:endParaRPr lang="it-IT" sz="1600" dirty="0">
              <a:latin typeface="Century Gothic" panose="020B0502020202020204" pitchFamily="34" charset="0"/>
            </a:endParaRPr>
          </a:p>
        </p:txBody>
      </p:sp>
      <p:sp>
        <p:nvSpPr>
          <p:cNvPr id="8" name="Rettangolo 7"/>
          <p:cNvSpPr/>
          <p:nvPr/>
        </p:nvSpPr>
        <p:spPr>
          <a:xfrm>
            <a:off x="2723927" y="4647680"/>
            <a:ext cx="2843349" cy="1077218"/>
          </a:xfrm>
          <a:prstGeom prst="rect">
            <a:avLst/>
          </a:prstGeom>
        </p:spPr>
        <p:txBody>
          <a:bodyPr wrap="square">
            <a:spAutoFit/>
          </a:bodyPr>
          <a:lstStyle/>
          <a:p>
            <a:pPr algn="just"/>
            <a:r>
              <a:rPr lang="it-IT" sz="1600" dirty="0">
                <a:solidFill>
                  <a:srgbClr val="000000"/>
                </a:solidFill>
              </a:rPr>
              <a:t>Completata la scelta dei livelli per tutte le competenze, seleziona Avanti per procedere. </a:t>
            </a:r>
            <a:endParaRPr lang="it-IT" sz="1600" dirty="0"/>
          </a:p>
        </p:txBody>
      </p:sp>
      <p:pic>
        <p:nvPicPr>
          <p:cNvPr id="9" name="Immagine 8"/>
          <p:cNvPicPr>
            <a:picLocks noChangeAspect="1"/>
          </p:cNvPicPr>
          <p:nvPr/>
        </p:nvPicPr>
        <p:blipFill>
          <a:blip r:embed="rId4"/>
          <a:stretch>
            <a:fillRect/>
          </a:stretch>
        </p:blipFill>
        <p:spPr>
          <a:xfrm>
            <a:off x="7934908" y="2276927"/>
            <a:ext cx="1981459" cy="3910094"/>
          </a:xfrm>
          <a:prstGeom prst="rect">
            <a:avLst/>
          </a:prstGeom>
          <a:ln>
            <a:solidFill>
              <a:schemeClr val="tx1"/>
            </a:solidFill>
          </a:ln>
        </p:spPr>
      </p:pic>
      <p:sp>
        <p:nvSpPr>
          <p:cNvPr id="10" name="Rettangolo 9"/>
          <p:cNvSpPr/>
          <p:nvPr/>
        </p:nvSpPr>
        <p:spPr>
          <a:xfrm>
            <a:off x="10043449" y="2276927"/>
            <a:ext cx="1719060" cy="1569660"/>
          </a:xfrm>
          <a:prstGeom prst="rect">
            <a:avLst/>
          </a:prstGeom>
        </p:spPr>
        <p:txBody>
          <a:bodyPr wrap="square">
            <a:spAutoFit/>
          </a:bodyPr>
          <a:lstStyle/>
          <a:p>
            <a:pPr algn="just"/>
            <a:r>
              <a:rPr lang="it-IT" sz="1600" dirty="0">
                <a:solidFill>
                  <a:srgbClr val="000000"/>
                </a:solidFill>
              </a:rPr>
              <a:t>Dopo aver scritto le tue riflessioni, seleziona il bottone Avanti per procedere. </a:t>
            </a:r>
            <a:endParaRPr lang="it-IT" sz="1600" dirty="0"/>
          </a:p>
        </p:txBody>
      </p:sp>
    </p:spTree>
    <p:extLst>
      <p:ext uri="{BB962C8B-B14F-4D97-AF65-F5344CB8AC3E}">
        <p14:creationId xmlns:p14="http://schemas.microsoft.com/office/powerpoint/2010/main" val="886889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4954" y="1029086"/>
            <a:ext cx="8761413" cy="706964"/>
          </a:xfrm>
        </p:spPr>
        <p:txBody>
          <a:bodyPr/>
          <a:lstStyle/>
          <a:p>
            <a:pPr algn="ctr"/>
            <a:r>
              <a:rPr lang="it-IT" b="1" dirty="0" smtClean="0"/>
              <a:t>IL MAQNUALE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625696" y="2432912"/>
            <a:ext cx="2225555" cy="3954033"/>
          </a:xfrm>
          <a:prstGeom prst="rect">
            <a:avLst/>
          </a:prstGeom>
          <a:ln>
            <a:solidFill>
              <a:schemeClr val="tx1"/>
            </a:solidFill>
          </a:ln>
        </p:spPr>
      </p:pic>
      <p:pic>
        <p:nvPicPr>
          <p:cNvPr id="5" name="Immagine 4"/>
          <p:cNvPicPr>
            <a:picLocks noChangeAspect="1"/>
          </p:cNvPicPr>
          <p:nvPr/>
        </p:nvPicPr>
        <p:blipFill>
          <a:blip r:embed="rId3"/>
          <a:stretch>
            <a:fillRect/>
          </a:stretch>
        </p:blipFill>
        <p:spPr>
          <a:xfrm>
            <a:off x="9258124" y="2432912"/>
            <a:ext cx="2280745" cy="3954033"/>
          </a:xfrm>
          <a:prstGeom prst="rect">
            <a:avLst/>
          </a:prstGeom>
          <a:ln>
            <a:solidFill>
              <a:schemeClr val="tx1"/>
            </a:solidFill>
          </a:ln>
        </p:spPr>
      </p:pic>
      <p:sp>
        <p:nvSpPr>
          <p:cNvPr id="6" name="Rettangolo 5"/>
          <p:cNvSpPr/>
          <p:nvPr/>
        </p:nvSpPr>
        <p:spPr>
          <a:xfrm>
            <a:off x="4406247" y="2432912"/>
            <a:ext cx="3366655" cy="3139321"/>
          </a:xfrm>
          <a:prstGeom prst="rect">
            <a:avLst/>
          </a:prstGeom>
        </p:spPr>
        <p:txBody>
          <a:bodyPr wrap="square">
            <a:spAutoFit/>
          </a:bodyPr>
          <a:lstStyle/>
          <a:p>
            <a:pPr algn="just"/>
            <a:r>
              <a:rPr lang="it-IT" dirty="0">
                <a:solidFill>
                  <a:srgbClr val="000000"/>
                </a:solidFill>
              </a:rPr>
              <a:t>Se pensi di dover modificare qualcosa, puoi farlo in questa fase dal link Modifica. Fatto questo, puoi selezionare il bottone “Conferma” e confermare l’autovalutazione. Ricorda che una volta confermata non sarà più possibile modificare l’autovalutazione.</a:t>
            </a:r>
            <a:endParaRPr lang="it-IT" dirty="0"/>
          </a:p>
        </p:txBody>
      </p:sp>
    </p:spTree>
    <p:extLst>
      <p:ext uri="{BB962C8B-B14F-4D97-AF65-F5344CB8AC3E}">
        <p14:creationId xmlns:p14="http://schemas.microsoft.com/office/powerpoint/2010/main" val="261720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38201" y="2276928"/>
            <a:ext cx="1969472" cy="3971471"/>
          </a:xfrm>
          <a:prstGeom prst="rect">
            <a:avLst/>
          </a:prstGeom>
          <a:ln>
            <a:solidFill>
              <a:schemeClr val="tx1"/>
            </a:solidFill>
          </a:ln>
        </p:spPr>
      </p:pic>
      <p:pic>
        <p:nvPicPr>
          <p:cNvPr id="5" name="Immagine 4"/>
          <p:cNvPicPr>
            <a:picLocks noChangeAspect="1"/>
          </p:cNvPicPr>
          <p:nvPr/>
        </p:nvPicPr>
        <p:blipFill>
          <a:blip r:embed="rId3"/>
          <a:stretch>
            <a:fillRect/>
          </a:stretch>
        </p:blipFill>
        <p:spPr>
          <a:xfrm>
            <a:off x="6797303" y="2349854"/>
            <a:ext cx="2291277" cy="3898545"/>
          </a:xfrm>
          <a:prstGeom prst="rect">
            <a:avLst/>
          </a:prstGeom>
          <a:ln>
            <a:solidFill>
              <a:schemeClr val="tx1"/>
            </a:solidFill>
          </a:ln>
        </p:spPr>
      </p:pic>
      <p:pic>
        <p:nvPicPr>
          <p:cNvPr id="6" name="Immagine 5"/>
          <p:cNvPicPr>
            <a:picLocks noChangeAspect="1"/>
          </p:cNvPicPr>
          <p:nvPr/>
        </p:nvPicPr>
        <p:blipFill>
          <a:blip r:embed="rId4"/>
          <a:stretch>
            <a:fillRect/>
          </a:stretch>
        </p:blipFill>
        <p:spPr>
          <a:xfrm>
            <a:off x="9545958" y="2349854"/>
            <a:ext cx="2327388" cy="3889994"/>
          </a:xfrm>
          <a:prstGeom prst="rect">
            <a:avLst/>
          </a:prstGeom>
          <a:ln>
            <a:solidFill>
              <a:schemeClr val="tx1"/>
            </a:solidFill>
          </a:ln>
        </p:spPr>
      </p:pic>
      <p:sp>
        <p:nvSpPr>
          <p:cNvPr id="8" name="Rettangolo 7"/>
          <p:cNvSpPr/>
          <p:nvPr/>
        </p:nvSpPr>
        <p:spPr>
          <a:xfrm>
            <a:off x="2638329" y="2276928"/>
            <a:ext cx="3006437" cy="2862322"/>
          </a:xfrm>
          <a:prstGeom prst="rect">
            <a:avLst/>
          </a:prstGeom>
        </p:spPr>
        <p:txBody>
          <a:bodyPr wrap="square">
            <a:spAutoFit/>
          </a:bodyPr>
          <a:lstStyle/>
          <a:p>
            <a:pPr algn="just"/>
            <a:r>
              <a:rPr lang="it-IT" b="1" dirty="0">
                <a:solidFill>
                  <a:srgbClr val="000000"/>
                </a:solidFill>
              </a:rPr>
              <a:t>Documenti </a:t>
            </a:r>
            <a:endParaRPr lang="it-IT" b="1" dirty="0" smtClean="0">
              <a:solidFill>
                <a:srgbClr val="000000"/>
              </a:solidFill>
            </a:endParaRPr>
          </a:p>
          <a:p>
            <a:pPr algn="just"/>
            <a:endParaRPr lang="it-IT" b="1" dirty="0">
              <a:solidFill>
                <a:srgbClr val="000000"/>
              </a:solidFill>
            </a:endParaRPr>
          </a:p>
          <a:p>
            <a:pPr algn="just"/>
            <a:r>
              <a:rPr lang="it-IT" dirty="0" smtClean="0">
                <a:solidFill>
                  <a:srgbClr val="000000"/>
                </a:solidFill>
              </a:rPr>
              <a:t>Il </a:t>
            </a:r>
            <a:r>
              <a:rPr lang="it-IT" dirty="0">
                <a:solidFill>
                  <a:srgbClr val="000000"/>
                </a:solidFill>
              </a:rPr>
              <a:t>tuo E-Portfolio comprende anche la sezione Documenti, dove puoi trovare i documenti che in diverse fasi del tuo percorso scolastico saranno resi disponibili dalla </a:t>
            </a:r>
            <a:r>
              <a:rPr lang="it-IT" dirty="0" smtClean="0">
                <a:solidFill>
                  <a:srgbClr val="000000"/>
                </a:solidFill>
              </a:rPr>
              <a:t>scuola. </a:t>
            </a:r>
            <a:endParaRPr lang="it-IT" dirty="0"/>
          </a:p>
        </p:txBody>
      </p:sp>
      <p:sp>
        <p:nvSpPr>
          <p:cNvPr id="9" name="Rettangolo 8"/>
          <p:cNvSpPr/>
          <p:nvPr/>
        </p:nvSpPr>
        <p:spPr>
          <a:xfrm>
            <a:off x="2596767" y="5139250"/>
            <a:ext cx="3048000" cy="1200329"/>
          </a:xfrm>
          <a:prstGeom prst="rect">
            <a:avLst/>
          </a:prstGeom>
        </p:spPr>
        <p:txBody>
          <a:bodyPr wrap="square">
            <a:spAutoFit/>
          </a:bodyPr>
          <a:lstStyle/>
          <a:p>
            <a:pPr algn="just"/>
            <a:r>
              <a:rPr lang="it-IT" dirty="0">
                <a:solidFill>
                  <a:srgbClr val="000000"/>
                </a:solidFill>
              </a:rPr>
              <a:t>Puoi raggiungere i documenti sia dalla home dell’</a:t>
            </a:r>
            <a:r>
              <a:rPr lang="it-IT" dirty="0" err="1">
                <a:solidFill>
                  <a:srgbClr val="000000"/>
                </a:solidFill>
              </a:rPr>
              <a:t>app</a:t>
            </a:r>
            <a:r>
              <a:rPr lang="it-IT" dirty="0">
                <a:solidFill>
                  <a:srgbClr val="000000"/>
                </a:solidFill>
              </a:rPr>
              <a:t>, sia dalla schermata del tuo </a:t>
            </a:r>
            <a:r>
              <a:rPr lang="it-IT" dirty="0" smtClean="0">
                <a:solidFill>
                  <a:srgbClr val="000000"/>
                </a:solidFill>
              </a:rPr>
              <a:t>profilo</a:t>
            </a:r>
            <a:r>
              <a:rPr lang="it-IT" dirty="0">
                <a:solidFill>
                  <a:srgbClr val="000000"/>
                </a:solidFill>
              </a:rPr>
              <a:t>. </a:t>
            </a:r>
          </a:p>
        </p:txBody>
      </p:sp>
    </p:spTree>
    <p:extLst>
      <p:ext uri="{BB962C8B-B14F-4D97-AF65-F5344CB8AC3E}">
        <p14:creationId xmlns:p14="http://schemas.microsoft.com/office/powerpoint/2010/main" val="2810610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REGISTRO ELETTRONICO ARGO</a:t>
            </a:r>
            <a:endParaRPr lang="it-IT" b="1" dirty="0"/>
          </a:p>
        </p:txBody>
      </p:sp>
      <p:sp>
        <p:nvSpPr>
          <p:cNvPr id="3" name="Segnaposto contenuto 2"/>
          <p:cNvSpPr>
            <a:spLocks noGrp="1"/>
          </p:cNvSpPr>
          <p:nvPr>
            <p:ph idx="1"/>
          </p:nvPr>
        </p:nvSpPr>
        <p:spPr>
          <a:xfrm>
            <a:off x="376968" y="9881104"/>
            <a:ext cx="9518619" cy="1921978"/>
          </a:xfrm>
        </p:spPr>
        <p:txBody>
          <a:bodyPr/>
          <a:lstStyle/>
          <a:p>
            <a:endParaRPr lang="it-IT" dirty="0"/>
          </a:p>
        </p:txBody>
      </p:sp>
      <p:pic>
        <p:nvPicPr>
          <p:cNvPr id="1027" name="Picture 3" descr="https://www.ic3parcoverdecaivano.edu.it/images/argo_immag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51" y="2317488"/>
            <a:ext cx="4295523" cy="4244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ttangolo 4"/>
          <p:cNvSpPr/>
          <p:nvPr/>
        </p:nvSpPr>
        <p:spPr>
          <a:xfrm>
            <a:off x="4973678" y="3405985"/>
            <a:ext cx="6551664" cy="2554545"/>
          </a:xfrm>
          <a:prstGeom prst="rect">
            <a:avLst/>
          </a:prstGeom>
        </p:spPr>
        <p:txBody>
          <a:bodyPr wrap="square">
            <a:spAutoFit/>
          </a:bodyPr>
          <a:lstStyle/>
          <a:p>
            <a:pPr algn="just"/>
            <a:r>
              <a:rPr lang="it-IT" sz="2000" b="1" dirty="0">
                <a:solidFill>
                  <a:srgbClr val="1C2024"/>
                </a:solidFill>
              </a:rPr>
              <a:t>Argo </a:t>
            </a:r>
            <a:r>
              <a:rPr lang="it-IT" sz="2000" b="1" dirty="0" err="1">
                <a:solidFill>
                  <a:srgbClr val="1C2024"/>
                </a:solidFill>
              </a:rPr>
              <a:t>Software,per</a:t>
            </a:r>
            <a:r>
              <a:rPr lang="it-IT" sz="2000" b="1" dirty="0">
                <a:solidFill>
                  <a:srgbClr val="1C2024"/>
                </a:solidFill>
              </a:rPr>
              <a:t> migliorare sempre di più le comunicazioni Scuola - Famiglia, ha aggiornato l'</a:t>
            </a:r>
            <a:r>
              <a:rPr lang="it-IT" sz="2000" b="1" dirty="0" err="1">
                <a:solidFill>
                  <a:srgbClr val="1C2024"/>
                </a:solidFill>
              </a:rPr>
              <a:t>app</a:t>
            </a:r>
            <a:r>
              <a:rPr lang="it-IT" sz="2000" b="1" dirty="0">
                <a:solidFill>
                  <a:srgbClr val="1C2024"/>
                </a:solidFill>
              </a:rPr>
              <a:t> </a:t>
            </a:r>
            <a:r>
              <a:rPr lang="it-IT" sz="2000" b="1" dirty="0" err="1">
                <a:solidFill>
                  <a:srgbClr val="1C2024"/>
                </a:solidFill>
              </a:rPr>
              <a:t>didUP</a:t>
            </a:r>
            <a:r>
              <a:rPr lang="it-IT" sz="2000" b="1" dirty="0">
                <a:solidFill>
                  <a:srgbClr val="1C2024"/>
                </a:solidFill>
              </a:rPr>
              <a:t> Famiglia.</a:t>
            </a:r>
            <a:endParaRPr lang="it-IT" sz="2000" dirty="0">
              <a:solidFill>
                <a:srgbClr val="1C2024"/>
              </a:solidFill>
            </a:endParaRPr>
          </a:p>
          <a:p>
            <a:pPr algn="just"/>
            <a:r>
              <a:rPr lang="it-IT" sz="2000" dirty="0">
                <a:solidFill>
                  <a:srgbClr val="1C2024"/>
                </a:solidFill>
              </a:rPr>
              <a:t>La nuova </a:t>
            </a:r>
            <a:r>
              <a:rPr lang="it-IT" sz="2000" dirty="0" err="1">
                <a:solidFill>
                  <a:srgbClr val="1C2024"/>
                </a:solidFill>
              </a:rPr>
              <a:t>app</a:t>
            </a:r>
            <a:r>
              <a:rPr lang="it-IT" sz="2000" dirty="0">
                <a:solidFill>
                  <a:srgbClr val="1C2024"/>
                </a:solidFill>
              </a:rPr>
              <a:t> </a:t>
            </a:r>
            <a:r>
              <a:rPr lang="it-IT" sz="2000" dirty="0" err="1">
                <a:solidFill>
                  <a:srgbClr val="1C2024"/>
                </a:solidFill>
              </a:rPr>
              <a:t>didUP</a:t>
            </a:r>
            <a:r>
              <a:rPr lang="it-IT" sz="2000" dirty="0">
                <a:solidFill>
                  <a:srgbClr val="1C2024"/>
                </a:solidFill>
              </a:rPr>
              <a:t> Famiglia per </a:t>
            </a:r>
            <a:r>
              <a:rPr lang="it-IT" sz="2000" dirty="0" err="1">
                <a:solidFill>
                  <a:srgbClr val="1C2024"/>
                </a:solidFill>
              </a:rPr>
              <a:t>tablet</a:t>
            </a:r>
            <a:r>
              <a:rPr lang="it-IT" sz="2000" dirty="0">
                <a:solidFill>
                  <a:srgbClr val="1C2024"/>
                </a:solidFill>
              </a:rPr>
              <a:t>/</a:t>
            </a:r>
            <a:r>
              <a:rPr lang="it-IT" sz="2000" dirty="0" err="1">
                <a:solidFill>
                  <a:srgbClr val="1C2024"/>
                </a:solidFill>
              </a:rPr>
              <a:t>smartphone,totalmente</a:t>
            </a:r>
            <a:r>
              <a:rPr lang="it-IT" sz="2000" dirty="0">
                <a:solidFill>
                  <a:srgbClr val="1C2024"/>
                </a:solidFill>
              </a:rPr>
              <a:t> </a:t>
            </a:r>
            <a:r>
              <a:rPr lang="it-IT" sz="2000" dirty="0" err="1">
                <a:solidFill>
                  <a:srgbClr val="1C2024"/>
                </a:solidFill>
              </a:rPr>
              <a:t>gratuita,è</a:t>
            </a:r>
            <a:r>
              <a:rPr lang="it-IT" sz="2000" dirty="0">
                <a:solidFill>
                  <a:srgbClr val="1C2024"/>
                </a:solidFill>
              </a:rPr>
              <a:t> presente sugli </a:t>
            </a:r>
            <a:r>
              <a:rPr lang="it-IT" sz="2000" dirty="0" err="1">
                <a:solidFill>
                  <a:srgbClr val="1C2024"/>
                </a:solidFill>
              </a:rPr>
              <a:t>store</a:t>
            </a:r>
            <a:r>
              <a:rPr lang="it-IT" sz="2000" dirty="0">
                <a:solidFill>
                  <a:srgbClr val="1C2024"/>
                </a:solidFill>
              </a:rPr>
              <a:t> </a:t>
            </a:r>
            <a:r>
              <a:rPr lang="it-IT" sz="2000" b="1" dirty="0">
                <a:solidFill>
                  <a:srgbClr val="1C2024"/>
                </a:solidFill>
              </a:rPr>
              <a:t>iOS </a:t>
            </a:r>
            <a:r>
              <a:rPr lang="it-IT" sz="2000" dirty="0">
                <a:solidFill>
                  <a:srgbClr val="1C2024"/>
                </a:solidFill>
              </a:rPr>
              <a:t>e </a:t>
            </a:r>
            <a:r>
              <a:rPr lang="it-IT" sz="2000" b="1" dirty="0" err="1">
                <a:solidFill>
                  <a:srgbClr val="1C2024"/>
                </a:solidFill>
              </a:rPr>
              <a:t>Android</a:t>
            </a:r>
            <a:r>
              <a:rPr lang="it-IT" sz="2000" dirty="0" err="1">
                <a:solidFill>
                  <a:srgbClr val="1C2024"/>
                </a:solidFill>
              </a:rPr>
              <a:t>,pertanto</a:t>
            </a:r>
            <a:r>
              <a:rPr lang="it-IT" sz="2000" dirty="0">
                <a:solidFill>
                  <a:srgbClr val="1C2024"/>
                </a:solidFill>
              </a:rPr>
              <a:t> si invitano le famiglie a scaricarla.</a:t>
            </a:r>
          </a:p>
          <a:p>
            <a:pPr algn="just"/>
            <a:r>
              <a:rPr lang="it-IT" sz="2000" b="1" dirty="0">
                <a:hlinkClick r:id="rId3"/>
              </a:rPr>
              <a:t>https://www.argofamiglia.it/</a:t>
            </a:r>
            <a:r>
              <a:rPr lang="it-IT" sz="2000" b="1" dirty="0"/>
              <a:t> </a:t>
            </a:r>
            <a:endParaRPr lang="it-IT" sz="2000" b="1" i="0" dirty="0">
              <a:effectLst/>
            </a:endParaRPr>
          </a:p>
        </p:txBody>
      </p:sp>
      <p:sp>
        <p:nvSpPr>
          <p:cNvPr id="6" name="Rettangolo 5"/>
          <p:cNvSpPr/>
          <p:nvPr/>
        </p:nvSpPr>
        <p:spPr>
          <a:xfrm>
            <a:off x="4973678" y="2567983"/>
            <a:ext cx="6776214" cy="400110"/>
          </a:xfrm>
          <a:prstGeom prst="rect">
            <a:avLst/>
          </a:prstGeom>
        </p:spPr>
        <p:txBody>
          <a:bodyPr wrap="none">
            <a:spAutoFit/>
          </a:bodyPr>
          <a:lstStyle/>
          <a:p>
            <a:r>
              <a:rPr lang="it-IT" sz="2000" b="1" dirty="0">
                <a:solidFill>
                  <a:srgbClr val="333333"/>
                </a:solidFill>
              </a:rPr>
              <a:t>Registro Elettronico ARGO Nuova </a:t>
            </a:r>
            <a:r>
              <a:rPr lang="it-IT" sz="2000" b="1" dirty="0" err="1">
                <a:solidFill>
                  <a:srgbClr val="333333"/>
                </a:solidFill>
              </a:rPr>
              <a:t>App</a:t>
            </a:r>
            <a:r>
              <a:rPr lang="it-IT" sz="2000" b="1" dirty="0">
                <a:solidFill>
                  <a:srgbClr val="333333"/>
                </a:solidFill>
              </a:rPr>
              <a:t> </a:t>
            </a:r>
            <a:r>
              <a:rPr lang="it-IT" sz="2000" b="1" dirty="0" err="1">
                <a:solidFill>
                  <a:srgbClr val="333333"/>
                </a:solidFill>
              </a:rPr>
              <a:t>didUP</a:t>
            </a:r>
            <a:r>
              <a:rPr lang="it-IT" sz="2000" b="1" dirty="0">
                <a:solidFill>
                  <a:srgbClr val="333333"/>
                </a:solidFill>
              </a:rPr>
              <a:t> Famiglia</a:t>
            </a:r>
            <a:endParaRPr lang="it-IT" sz="2000" b="1" i="0" dirty="0">
              <a:solidFill>
                <a:srgbClr val="333333"/>
              </a:solidFill>
              <a:effectLst/>
            </a:endParaRPr>
          </a:p>
        </p:txBody>
      </p:sp>
    </p:spTree>
    <p:extLst>
      <p:ext uri="{BB962C8B-B14F-4D97-AF65-F5344CB8AC3E}">
        <p14:creationId xmlns:p14="http://schemas.microsoft.com/office/powerpoint/2010/main" val="40140028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1837" y="916358"/>
            <a:ext cx="8761413" cy="706964"/>
          </a:xfrm>
        </p:spPr>
        <p:txBody>
          <a:bodyPr/>
          <a:lstStyle/>
          <a:p>
            <a:pPr algn="ctr" fontAlgn="base"/>
            <a:r>
              <a:rPr lang="it-IT" b="1" dirty="0" smtClean="0"/>
              <a:t>COME EFFETTUO IL PRIMO ACCESSO?</a:t>
            </a:r>
            <a:endParaRPr lang="it-IT" b="1" dirty="0"/>
          </a:p>
        </p:txBody>
      </p:sp>
      <p:pic>
        <p:nvPicPr>
          <p:cNvPr id="5122" name="Picture 2" descr="https://www.argofamiglia.it/wp-content/uploads/img_615da2d4b1d4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0946" y="2288803"/>
            <a:ext cx="2170689" cy="4308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772154" y="2288803"/>
            <a:ext cx="2678984" cy="44319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smtClean="0">
                <a:ln>
                  <a:noFill/>
                </a:ln>
                <a:solidFill>
                  <a:srgbClr val="666666"/>
                </a:solidFill>
                <a:effectLst/>
                <a:latin typeface="+mn-lt"/>
              </a:rPr>
              <a:t>Per effettuare il primo accesso all’applicazione, si dovranno utilizzare le </a:t>
            </a:r>
            <a:r>
              <a:rPr kumimoji="0" lang="it-IT" altLang="it-IT" sz="1600" b="1" i="0" u="none" strike="noStrike" cap="none" normalizeH="0" baseline="0" dirty="0" smtClean="0">
                <a:ln>
                  <a:noFill/>
                </a:ln>
                <a:solidFill>
                  <a:srgbClr val="666666"/>
                </a:solidFill>
                <a:effectLst/>
                <a:latin typeface="+mn-lt"/>
              </a:rPr>
              <a:t>credenziali temporanee</a:t>
            </a:r>
            <a:r>
              <a:rPr kumimoji="0" lang="it-IT" altLang="it-IT" sz="1600" b="0" i="0" u="none" strike="noStrike" cap="none" normalizeH="0" baseline="0" dirty="0" smtClean="0">
                <a:ln>
                  <a:noFill/>
                </a:ln>
                <a:solidFill>
                  <a:srgbClr val="666666"/>
                </a:solidFill>
                <a:effectLst/>
                <a:latin typeface="+mn-lt"/>
              </a:rPr>
              <a:t> fornite dalla segreteria scolastica via e-mail o su supporto cartaceo.</a:t>
            </a:r>
            <a:endParaRPr kumimoji="0" lang="it-IT" altLang="it-IT" sz="16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smtClean="0">
                <a:ln>
                  <a:noFill/>
                </a:ln>
                <a:solidFill>
                  <a:srgbClr val="666666"/>
                </a:solidFill>
                <a:effectLst/>
                <a:latin typeface="+mn-lt"/>
              </a:rPr>
              <a:t> </a:t>
            </a:r>
            <a:endParaRPr kumimoji="0" lang="it-IT" altLang="it-IT" sz="16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smtClean="0">
                <a:ln>
                  <a:noFill/>
                </a:ln>
                <a:solidFill>
                  <a:srgbClr val="666666"/>
                </a:solidFill>
                <a:effectLst/>
                <a:latin typeface="+mn-lt"/>
              </a:rPr>
              <a:t>Aprite l’</a:t>
            </a:r>
            <a:r>
              <a:rPr kumimoji="0" lang="it-IT" altLang="it-IT" sz="1600" b="0" i="0" u="none" strike="noStrike" cap="none" normalizeH="0" baseline="0" dirty="0" err="1" smtClean="0">
                <a:ln>
                  <a:noFill/>
                </a:ln>
                <a:solidFill>
                  <a:srgbClr val="666666"/>
                </a:solidFill>
                <a:effectLst/>
                <a:latin typeface="+mn-lt"/>
              </a:rPr>
              <a:t>app</a:t>
            </a:r>
            <a:r>
              <a:rPr kumimoji="0" lang="it-IT" altLang="it-IT" sz="1600" b="0" i="0" u="none" strike="noStrike" cap="none" normalizeH="0" baseline="0" dirty="0" smtClean="0">
                <a:ln>
                  <a:noFill/>
                </a:ln>
                <a:solidFill>
                  <a:srgbClr val="666666"/>
                </a:solidFill>
                <a:effectLst/>
                <a:latin typeface="+mn-lt"/>
              </a:rPr>
              <a:t> e cliccate sul pulsante </a:t>
            </a:r>
            <a:r>
              <a:rPr kumimoji="0" lang="it-IT" altLang="it-IT" sz="1600" b="0" i="0" u="none" strike="noStrike" cap="none" normalizeH="0" baseline="0" dirty="0" smtClean="0">
                <a:ln>
                  <a:noFill/>
                </a:ln>
                <a:solidFill>
                  <a:srgbClr val="00A4B8"/>
                </a:solidFill>
                <a:effectLst/>
                <a:latin typeface="+mn-lt"/>
                <a:hlinkClick r:id="rId3"/>
              </a:rPr>
              <a:t>  </a:t>
            </a:r>
            <a:r>
              <a:rPr kumimoji="0" lang="it-IT" altLang="it-IT" sz="1600" b="0" i="0" u="none" strike="noStrike" cap="none" normalizeH="0" baseline="0" dirty="0" smtClean="0">
                <a:ln>
                  <a:noFill/>
                </a:ln>
                <a:solidFill>
                  <a:srgbClr val="00A4B8"/>
                </a:solidFill>
                <a:effectLst/>
                <a:latin typeface="+mn-lt"/>
              </a:rPr>
              <a:t> </a:t>
            </a:r>
            <a:endParaRPr kumimoji="0" lang="it-IT" altLang="it-IT" sz="1600" b="0" i="0" u="none" strike="noStrike" cap="none" normalizeH="0" baseline="0" dirty="0" smtClean="0">
              <a:ln>
                <a:noFill/>
              </a:ln>
              <a:solidFill>
                <a:srgbClr val="00A4B8"/>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smtClean="0">
                <a:ln>
                  <a:noFill/>
                </a:ln>
                <a:solidFill>
                  <a:srgbClr val="00A4B8"/>
                </a:solidFill>
                <a:effectLst/>
                <a:latin typeface="+mn-lt"/>
              </a:rPr>
              <a:t>    </a:t>
            </a:r>
            <a:endParaRPr kumimoji="0" lang="it-IT" altLang="it-IT" sz="16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smtClean="0">
                <a:ln>
                  <a:noFill/>
                </a:ln>
                <a:solidFill>
                  <a:srgbClr val="666666"/>
                </a:solidFill>
                <a:effectLst/>
                <a:latin typeface="+mn-lt"/>
              </a:rPr>
              <a:t>Immettete il </a:t>
            </a:r>
            <a:r>
              <a:rPr kumimoji="0" lang="it-IT" altLang="it-IT" sz="1600" b="1" i="0" u="none" strike="noStrike" cap="none" normalizeH="0" baseline="0" dirty="0" smtClean="0">
                <a:ln>
                  <a:noFill/>
                </a:ln>
                <a:solidFill>
                  <a:srgbClr val="666666"/>
                </a:solidFill>
                <a:effectLst/>
                <a:latin typeface="+mn-lt"/>
              </a:rPr>
              <a:t>codice scuola</a:t>
            </a:r>
            <a:r>
              <a:rPr kumimoji="0" lang="it-IT" altLang="it-IT" sz="1600" b="0" i="0" u="none" strike="noStrike" cap="none" normalizeH="0" baseline="0" dirty="0" smtClean="0">
                <a:ln>
                  <a:noFill/>
                </a:ln>
                <a:solidFill>
                  <a:srgbClr val="666666"/>
                </a:solidFill>
                <a:effectLst/>
                <a:latin typeface="+mn-lt"/>
              </a:rPr>
              <a:t> e le credenziali temporanee (numeri e lettere) come da istruzioni ricevute dalla scuola; cliccate su </a:t>
            </a:r>
            <a:r>
              <a:rPr kumimoji="0" lang="it-IT" altLang="it-IT" sz="1600" b="1" i="0" u="none" strike="noStrike" cap="none" normalizeH="0" baseline="0" dirty="0" smtClean="0">
                <a:ln>
                  <a:noFill/>
                </a:ln>
                <a:solidFill>
                  <a:srgbClr val="666666"/>
                </a:solidFill>
                <a:effectLst/>
                <a:latin typeface="+mn-lt"/>
              </a:rPr>
              <a:t>ENTRA</a:t>
            </a:r>
            <a:r>
              <a:rPr kumimoji="0" lang="it-IT" altLang="it-IT" sz="1600" b="0" i="0" u="none" strike="noStrike" cap="none" normalizeH="0" baseline="0" dirty="0" smtClean="0">
                <a:ln>
                  <a:noFill/>
                </a:ln>
                <a:solidFill>
                  <a:srgbClr val="666666"/>
                </a:solidFill>
                <a:effectLst/>
                <a:latin typeface="+mn-lt"/>
              </a:rPr>
              <a:t>.</a:t>
            </a:r>
            <a:endParaRPr kumimoji="0" lang="it-IT" altLang="it-IT" sz="1600" b="0" i="0" u="none" strike="noStrike" cap="none" normalizeH="0" baseline="0" dirty="0" smtClean="0">
              <a:ln>
                <a:noFill/>
              </a:ln>
              <a:solidFill>
                <a:srgbClr val="00A4B8"/>
              </a:solidFill>
              <a:effectLst/>
              <a:latin typeface="+mn-lt"/>
            </a:endParaRPr>
          </a:p>
        </p:txBody>
      </p:sp>
      <p:pic>
        <p:nvPicPr>
          <p:cNvPr id="5124" name="Picture 4" descr="https://www.argofamiglia.it/wp-content/uploads/img_615da326491b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549" y="4749864"/>
            <a:ext cx="471069" cy="4810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argofamiglia.it/wp-content/uploads/img_615da455306a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217" y="2288803"/>
            <a:ext cx="2331341" cy="4308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204659" y="2277850"/>
            <a:ext cx="3516286" cy="418576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smtClean="0">
                <a:ln>
                  <a:noFill/>
                </a:ln>
                <a:solidFill>
                  <a:srgbClr val="666666"/>
                </a:solidFill>
                <a:effectLst/>
                <a:latin typeface="+mn-lt"/>
              </a:rPr>
              <a:t>Vengono generati automaticamente uno o più profili in base al tipo di accesso:</a:t>
            </a:r>
            <a:endParaRPr kumimoji="0" lang="it-IT" altLang="it-IT" sz="16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it-IT" altLang="it-IT" sz="1600" b="1" i="0" u="none" strike="noStrike" cap="none" normalizeH="0" baseline="0" dirty="0" smtClean="0">
                <a:ln>
                  <a:noFill/>
                </a:ln>
                <a:solidFill>
                  <a:srgbClr val="666666"/>
                </a:solidFill>
                <a:effectLst/>
                <a:latin typeface="+mn-lt"/>
              </a:rPr>
              <a:t>Genitore</a:t>
            </a:r>
            <a:r>
              <a:rPr kumimoji="0" lang="it-IT" altLang="it-IT" sz="1600" b="0" i="0" u="none" strike="noStrike" cap="none" normalizeH="0" baseline="0" dirty="0" smtClean="0">
                <a:ln>
                  <a:noFill/>
                </a:ln>
                <a:solidFill>
                  <a:srgbClr val="666666"/>
                </a:solidFill>
                <a:effectLst/>
                <a:latin typeface="+mn-lt"/>
              </a:rPr>
              <a:t>: viene generato un profilo per ogni figlio frequentante la scuola indicata nella login, in questo caso in alto compare il nome del figlio e in basso viene indicato il nome genitore intestatario.</a:t>
            </a:r>
          </a:p>
          <a:p>
            <a:pPr lvl="0" algn="just" defTabSz="914400">
              <a:buFontTx/>
              <a:buChar char="•"/>
            </a:pPr>
            <a:r>
              <a:rPr kumimoji="0" lang="it-IT" altLang="it-IT" sz="1600" b="1" i="0" u="none" strike="noStrike" cap="none" normalizeH="0" baseline="0" dirty="0" smtClean="0">
                <a:ln>
                  <a:noFill/>
                </a:ln>
                <a:solidFill>
                  <a:srgbClr val="666666"/>
                </a:solidFill>
                <a:effectLst/>
                <a:latin typeface="+mn-lt"/>
              </a:rPr>
              <a:t>Alunno</a:t>
            </a:r>
            <a:r>
              <a:rPr kumimoji="0" lang="it-IT" altLang="it-IT" sz="1600" b="0" i="0" u="none" strike="noStrike" cap="none" normalizeH="0" baseline="0" dirty="0" smtClean="0">
                <a:ln>
                  <a:noFill/>
                </a:ln>
                <a:solidFill>
                  <a:srgbClr val="666666"/>
                </a:solidFill>
                <a:effectLst/>
                <a:latin typeface="+mn-lt"/>
              </a:rPr>
              <a:t>: viene generato solo il profilo specifico dell’alunno, e in basso viene specificato che si tratta di un account “alunno”.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smtClean="0">
                <a:ln>
                  <a:noFill/>
                </a:ln>
                <a:solidFill>
                  <a:srgbClr val="666666"/>
                </a:solidFill>
                <a:effectLst/>
                <a:latin typeface="+mn-lt"/>
              </a:rPr>
              <a:t>Cliccare su </a:t>
            </a:r>
            <a:r>
              <a:rPr kumimoji="0" lang="it-IT" altLang="it-IT" sz="1600" b="1" i="0" u="none" strike="noStrike" cap="none" normalizeH="0" baseline="0" dirty="0" smtClean="0">
                <a:ln>
                  <a:noFill/>
                </a:ln>
                <a:solidFill>
                  <a:srgbClr val="666666"/>
                </a:solidFill>
                <a:effectLst/>
                <a:latin typeface="+mn-lt"/>
              </a:rPr>
              <a:t>Entra nel Profilo.</a:t>
            </a:r>
            <a:endParaRPr kumimoji="0" lang="it-IT" altLang="it-IT" sz="16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smtClean="0">
                <a:ln>
                  <a:noFill/>
                </a:ln>
                <a:solidFill>
                  <a:srgbClr val="666666"/>
                </a:solidFill>
                <a:effectLst/>
                <a:latin typeface="+mn-lt"/>
              </a:rPr>
              <a:t>Cliccate su </a:t>
            </a:r>
            <a:r>
              <a:rPr kumimoji="0" lang="it-IT" altLang="it-IT" sz="1600" b="1" i="0" u="none" strike="noStrike" cap="none" normalizeH="0" baseline="0" dirty="0" smtClean="0">
                <a:ln>
                  <a:noFill/>
                </a:ln>
                <a:solidFill>
                  <a:srgbClr val="666666"/>
                </a:solidFill>
                <a:effectLst/>
                <a:latin typeface="+mn-lt"/>
              </a:rPr>
              <a:t>cambio dati primo accesso</a:t>
            </a:r>
            <a:r>
              <a:rPr kumimoji="0" lang="it-IT" altLang="it-IT" sz="1600" b="0" i="0" u="none" strike="noStrike" cap="none" normalizeH="0" baseline="0" dirty="0" smtClean="0">
                <a:ln>
                  <a:noFill/>
                </a:ln>
                <a:solidFill>
                  <a:srgbClr val="666666"/>
                </a:solidFill>
                <a:effectLst/>
                <a:latin typeface="+mn-lt"/>
              </a:rPr>
              <a:t>; pulsante </a:t>
            </a:r>
            <a:r>
              <a:rPr kumimoji="0" lang="it-IT" altLang="it-IT" sz="1600" b="0" i="0" u="none" strike="noStrike" cap="none" normalizeH="0" baseline="0" dirty="0" smtClean="0">
                <a:ln>
                  <a:noFill/>
                </a:ln>
                <a:solidFill>
                  <a:srgbClr val="00A4B8"/>
                </a:solidFill>
                <a:effectLst/>
                <a:latin typeface="+mn-lt"/>
                <a:hlinkClick r:id="rId6"/>
              </a:rPr>
              <a:t>   </a:t>
            </a:r>
            <a:r>
              <a:rPr kumimoji="0" lang="it-IT" altLang="it-IT" sz="1600" b="0" i="0" u="none" strike="noStrike" cap="none" normalizeH="0" baseline="0" dirty="0" smtClean="0">
                <a:ln>
                  <a:noFill/>
                </a:ln>
                <a:solidFill>
                  <a:srgbClr val="00A4B8"/>
                </a:solidFill>
                <a:effectLst/>
                <a:latin typeface="+mn-lt"/>
              </a:rPr>
              <a:t>            </a:t>
            </a:r>
          </a:p>
        </p:txBody>
      </p:sp>
      <p:pic>
        <p:nvPicPr>
          <p:cNvPr id="1028" name="Picture 4" descr="https://www.argofamiglia.it/wp-content/uploads/img_615da3549cc34.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6110" y="6206436"/>
            <a:ext cx="633758"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612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COME EFFETTUO IL PRIMO ACCESSO?</a:t>
            </a:r>
            <a:endParaRPr lang="it-IT" b="1" dirty="0"/>
          </a:p>
        </p:txBody>
      </p:sp>
      <p:pic>
        <p:nvPicPr>
          <p:cNvPr id="2050" name="Picture 2" descr="https://www.argofamiglia.it/wp-content/uploads/img_615da3dacea4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4466" y="2275325"/>
            <a:ext cx="2689789" cy="4194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ttangolo 3"/>
          <p:cNvSpPr/>
          <p:nvPr/>
        </p:nvSpPr>
        <p:spPr>
          <a:xfrm>
            <a:off x="3487387" y="2425694"/>
            <a:ext cx="8330540" cy="707886"/>
          </a:xfrm>
          <a:prstGeom prst="rect">
            <a:avLst/>
          </a:prstGeom>
        </p:spPr>
        <p:txBody>
          <a:bodyPr wrap="square">
            <a:spAutoFit/>
          </a:bodyPr>
          <a:lstStyle/>
          <a:p>
            <a:pPr algn="just"/>
            <a:r>
              <a:rPr lang="it-IT" sz="2000" dirty="0">
                <a:solidFill>
                  <a:srgbClr val="666666"/>
                </a:solidFill>
              </a:rPr>
              <a:t>Immettere le credenziali personali di primo accesso, quindi cliccare su </a:t>
            </a:r>
            <a:r>
              <a:rPr lang="it-IT" sz="2000" b="1" dirty="0">
                <a:solidFill>
                  <a:srgbClr val="666666"/>
                </a:solidFill>
              </a:rPr>
              <a:t>SALVA</a:t>
            </a:r>
            <a:r>
              <a:rPr lang="it-IT" sz="2000" dirty="0">
                <a:solidFill>
                  <a:srgbClr val="666666"/>
                </a:solidFill>
              </a:rPr>
              <a:t>.</a:t>
            </a:r>
            <a:endParaRPr lang="it-IT" sz="2000" dirty="0"/>
          </a:p>
        </p:txBody>
      </p:sp>
      <p:sp>
        <p:nvSpPr>
          <p:cNvPr id="5" name="Rectangle 3"/>
          <p:cNvSpPr>
            <a:spLocks noChangeArrowheads="1"/>
          </p:cNvSpPr>
          <p:nvPr/>
        </p:nvSpPr>
        <p:spPr bwMode="auto">
          <a:xfrm>
            <a:off x="3487387" y="3460239"/>
            <a:ext cx="8330540" cy="27699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smtClean="0">
                <a:ln>
                  <a:noFill/>
                </a:ln>
                <a:solidFill>
                  <a:schemeClr val="tx1"/>
                </a:solidFill>
                <a:effectLst/>
                <a:latin typeface="+mn-lt"/>
              </a:rPr>
              <a:t>NOTA BENE</a:t>
            </a:r>
            <a:r>
              <a:rPr kumimoji="0" lang="it-IT" altLang="it-IT" sz="2000" b="0" i="0" u="none" strike="noStrike" cap="none" normalizeH="0" baseline="0" dirty="0" smtClean="0">
                <a:ln>
                  <a:noFill/>
                </a:ln>
                <a:solidFill>
                  <a:schemeClr val="tx1"/>
                </a:solidFill>
                <a:effectLst/>
                <a:latin typeface="+mn-lt"/>
              </a:rPr>
              <a:t>: si può immettere un nome utente a piacimento, senza spazi e senza il codice scuola.</a:t>
            </a:r>
            <a:br>
              <a:rPr kumimoji="0" lang="it-IT" altLang="it-IT" sz="2000" b="0" i="0" u="none" strike="noStrike" cap="none" normalizeH="0" baseline="0" dirty="0" smtClean="0">
                <a:ln>
                  <a:noFill/>
                </a:ln>
                <a:solidFill>
                  <a:schemeClr val="tx1"/>
                </a:solidFill>
                <a:effectLst/>
                <a:latin typeface="+mn-lt"/>
              </a:rPr>
            </a:br>
            <a:r>
              <a:rPr kumimoji="0" lang="it-IT" altLang="it-IT" sz="2000" b="0" i="0" u="none" strike="noStrike" cap="none" normalizeH="0" baseline="0" dirty="0" smtClean="0">
                <a:ln>
                  <a:noFill/>
                </a:ln>
                <a:solidFill>
                  <a:schemeClr val="tx1"/>
                </a:solidFill>
                <a:effectLst/>
                <a:latin typeface="+mn-lt"/>
              </a:rPr>
              <a:t>Ad es: </a:t>
            </a:r>
            <a:r>
              <a:rPr kumimoji="0" lang="it-IT" altLang="it-IT" sz="2000" b="0" i="0" u="none" strike="noStrike" cap="none" normalizeH="0" baseline="0" dirty="0" err="1" smtClean="0">
                <a:ln>
                  <a:noFill/>
                </a:ln>
                <a:solidFill>
                  <a:schemeClr val="tx1"/>
                </a:solidFill>
                <a:effectLst/>
                <a:latin typeface="+mn-lt"/>
              </a:rPr>
              <a:t>michele.verdi</a:t>
            </a:r>
            <a:r>
              <a:rPr kumimoji="0" lang="it-IT" altLang="it-IT" sz="2000" b="0" i="0" u="none" strike="noStrike" cap="none" normalizeH="0" baseline="0" dirty="0" smtClean="0">
                <a:ln>
                  <a:noFill/>
                </a:ln>
                <a:solidFill>
                  <a:schemeClr val="tx1"/>
                </a:solidFill>
                <a:effectLst/>
                <a:latin typeface="+mn-lt"/>
              </a:rPr>
              <a:t> (OK); </a:t>
            </a:r>
            <a:r>
              <a:rPr kumimoji="0" lang="it-IT" altLang="it-IT" sz="2000" b="0" i="0" u="none" strike="noStrike" cap="none" normalizeH="0" baseline="0" dirty="0" err="1" smtClean="0">
                <a:ln>
                  <a:noFill/>
                </a:ln>
                <a:solidFill>
                  <a:schemeClr val="tx1"/>
                </a:solidFill>
                <a:effectLst/>
                <a:latin typeface="+mn-lt"/>
              </a:rPr>
              <a:t>michele</a:t>
            </a:r>
            <a:r>
              <a:rPr kumimoji="0" lang="it-IT" altLang="it-IT" sz="2000" b="0" i="0" u="none" strike="noStrike" cap="none" normalizeH="0" baseline="0" dirty="0" smtClean="0">
                <a:ln>
                  <a:noFill/>
                </a:ln>
                <a:solidFill>
                  <a:schemeClr val="tx1"/>
                </a:solidFill>
                <a:effectLst/>
                <a:latin typeface="+mn-lt"/>
              </a:rPr>
              <a:t> verdi (NO); michele.verdi.sg12345 (NO).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666666"/>
                </a:solidFill>
                <a:effectLst/>
                <a:latin typeface="+mn-lt"/>
              </a:rPr>
              <a:t>A questo punto il profilo è stato creato correttamente e si potrà accedere a tutte le funzionalità dell’APP; riceverete una e-mail di conferma.</a:t>
            </a:r>
            <a:endParaRPr kumimoji="0" lang="it-IT" altLang="it-IT" sz="2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666666"/>
                </a:solidFill>
                <a:effectLst/>
                <a:latin typeface="+mn-lt"/>
              </a:rPr>
              <a:t>Per inserire più profili cliccare su </a:t>
            </a:r>
            <a:r>
              <a:rPr kumimoji="0" lang="it-IT" altLang="it-IT" sz="2000" b="0" i="0" u="none" strike="noStrike" cap="none" normalizeH="0" baseline="0" dirty="0" smtClean="0">
                <a:ln>
                  <a:noFill/>
                </a:ln>
                <a:solidFill>
                  <a:srgbClr val="00A4B8"/>
                </a:solidFill>
                <a:effectLst/>
                <a:latin typeface="+mn-lt"/>
                <a:hlinkClick r:id="rId3"/>
              </a:rPr>
              <a:t>  </a:t>
            </a:r>
            <a:r>
              <a:rPr kumimoji="0" lang="it-IT" altLang="it-IT" sz="2000" b="0" i="0" u="none" strike="noStrike" cap="none" normalizeH="0" baseline="0" dirty="0" smtClean="0">
                <a:ln>
                  <a:noFill/>
                </a:ln>
                <a:solidFill>
                  <a:srgbClr val="00A4B8"/>
                </a:solidFill>
                <a:effectLst/>
                <a:latin typeface="+mn-lt"/>
              </a:rPr>
              <a:t>          </a:t>
            </a:r>
            <a:r>
              <a:rPr kumimoji="0" lang="it-IT" altLang="it-IT" sz="2000" b="0" i="0" u="none" strike="noStrike" cap="none" normalizeH="0" baseline="0" dirty="0" smtClean="0">
                <a:ln>
                  <a:noFill/>
                </a:ln>
                <a:solidFill>
                  <a:srgbClr val="666666"/>
                </a:solidFill>
                <a:effectLst/>
                <a:latin typeface="+mn-lt"/>
              </a:rPr>
              <a:t> dalla sezione profili e ripetere le operazioni fin qui indicate.</a:t>
            </a:r>
            <a:endParaRPr kumimoji="0" lang="it-IT" altLang="it-IT" sz="2000" b="0" i="0" u="none" strike="noStrike" cap="none" normalizeH="0" baseline="0" dirty="0" smtClean="0">
              <a:ln>
                <a:noFill/>
              </a:ln>
              <a:solidFill>
                <a:srgbClr val="00A4B8"/>
              </a:solidFill>
              <a:effectLst/>
              <a:latin typeface="+mn-lt"/>
            </a:endParaRPr>
          </a:p>
        </p:txBody>
      </p:sp>
      <p:pic>
        <p:nvPicPr>
          <p:cNvPr id="2052" name="Picture 4" descr="https://www.argofamiglia.it/wp-content/uploads/img_615da326491b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1054" y="5505754"/>
            <a:ext cx="595745"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82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APP </a:t>
            </a:r>
            <a:r>
              <a:rPr lang="it-IT" b="1" dirty="0" err="1" smtClean="0"/>
              <a:t>didUP</a:t>
            </a:r>
            <a:r>
              <a:rPr lang="it-IT" b="1" dirty="0" smtClean="0"/>
              <a:t> FAMIGLIA</a:t>
            </a:r>
            <a:endParaRPr lang="it-IT" b="1" dirty="0"/>
          </a:p>
        </p:txBody>
      </p:sp>
      <p:pic>
        <p:nvPicPr>
          <p:cNvPr id="2050" name="Picture 2" descr="https://www.argofamiglia.it/wp-content/uploads/hom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055" y="2184393"/>
            <a:ext cx="2523906" cy="43826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ttangolo 3"/>
          <p:cNvSpPr/>
          <p:nvPr/>
        </p:nvSpPr>
        <p:spPr>
          <a:xfrm>
            <a:off x="3047999" y="2413338"/>
            <a:ext cx="8825345" cy="3877985"/>
          </a:xfrm>
          <a:prstGeom prst="rect">
            <a:avLst/>
          </a:prstGeom>
        </p:spPr>
        <p:txBody>
          <a:bodyPr wrap="square">
            <a:spAutoFit/>
          </a:bodyPr>
          <a:lstStyle/>
          <a:p>
            <a:pPr fontAlgn="base"/>
            <a:r>
              <a:rPr lang="it-IT" sz="3200" b="1" cap="all" dirty="0" smtClean="0">
                <a:solidFill>
                  <a:srgbClr val="00A4B8"/>
                </a:solidFill>
              </a:rPr>
              <a:t>Home</a:t>
            </a:r>
          </a:p>
          <a:p>
            <a:pPr fontAlgn="base"/>
            <a:endParaRPr lang="it-IT" b="1" cap="all" dirty="0">
              <a:solidFill>
                <a:srgbClr val="00A4B8"/>
              </a:solidFill>
              <a:latin typeface="Poppins"/>
            </a:endParaRPr>
          </a:p>
          <a:p>
            <a:pPr algn="just" fontAlgn="base"/>
            <a:r>
              <a:rPr lang="it-IT" sz="2800" dirty="0">
                <a:solidFill>
                  <a:srgbClr val="34558B"/>
                </a:solidFill>
              </a:rPr>
              <a:t>La novità assoluta della nuova APP </a:t>
            </a:r>
            <a:r>
              <a:rPr lang="it-IT" sz="2800" dirty="0" err="1">
                <a:solidFill>
                  <a:srgbClr val="34558B"/>
                </a:solidFill>
              </a:rPr>
              <a:t>didUP</a:t>
            </a:r>
            <a:r>
              <a:rPr lang="it-IT" sz="2800" dirty="0">
                <a:solidFill>
                  <a:srgbClr val="34558B"/>
                </a:solidFill>
              </a:rPr>
              <a:t> Famiglia: </a:t>
            </a:r>
            <a:r>
              <a:rPr lang="it-IT" sz="2800" b="1" dirty="0">
                <a:solidFill>
                  <a:srgbClr val="34558B"/>
                </a:solidFill>
              </a:rPr>
              <a:t>una vista completa e intuitiva</a:t>
            </a:r>
            <a:r>
              <a:rPr lang="it-IT" sz="2800" dirty="0">
                <a:solidFill>
                  <a:srgbClr val="34558B"/>
                </a:solidFill>
              </a:rPr>
              <a:t> in cui trovare i prossimi compiti, le assenze da giustificare, i voti e tanto altro. </a:t>
            </a:r>
          </a:p>
          <a:p>
            <a:pPr algn="just" fontAlgn="base"/>
            <a:r>
              <a:rPr lang="it-IT" sz="2800" dirty="0">
                <a:solidFill>
                  <a:srgbClr val="34558B"/>
                </a:solidFill>
              </a:rPr>
              <a:t>Prendere visione di una comunicazione in bacheca, scaricare la pagella o un test condiviso dal docente: adesso è possibile farlo con un </a:t>
            </a:r>
            <a:r>
              <a:rPr lang="it-IT" sz="2800" dirty="0" err="1">
                <a:solidFill>
                  <a:srgbClr val="34558B"/>
                </a:solidFill>
              </a:rPr>
              <a:t>tap</a:t>
            </a:r>
            <a:r>
              <a:rPr lang="it-IT" sz="2800" dirty="0">
                <a:solidFill>
                  <a:srgbClr val="34558B"/>
                </a:solidFill>
              </a:rPr>
              <a:t>.</a:t>
            </a:r>
            <a:endParaRPr lang="it-IT" sz="2800" b="0" i="0" dirty="0">
              <a:solidFill>
                <a:srgbClr val="34558B"/>
              </a:solidFill>
              <a:effectLst/>
            </a:endParaRPr>
          </a:p>
        </p:txBody>
      </p:sp>
    </p:spTree>
    <p:extLst>
      <p:ext uri="{BB962C8B-B14F-4D97-AF65-F5344CB8AC3E}">
        <p14:creationId xmlns:p14="http://schemas.microsoft.com/office/powerpoint/2010/main" val="156351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COME ACCEDERE ALLA PIATTAFORMA UNICA?</a:t>
            </a:r>
            <a:endParaRPr lang="it-IT" b="1" dirty="0"/>
          </a:p>
        </p:txBody>
      </p:sp>
      <p:sp>
        <p:nvSpPr>
          <p:cNvPr id="3" name="Rettangolo 2"/>
          <p:cNvSpPr/>
          <p:nvPr/>
        </p:nvSpPr>
        <p:spPr>
          <a:xfrm>
            <a:off x="484910" y="2610683"/>
            <a:ext cx="11402290" cy="4247317"/>
          </a:xfrm>
          <a:prstGeom prst="rect">
            <a:avLst/>
          </a:prstGeom>
          <a:noFill/>
          <a:ln>
            <a:solidFill>
              <a:schemeClr val="bg1"/>
            </a:solidFill>
          </a:ln>
        </p:spPr>
        <p:txBody>
          <a:bodyPr wrap="square" lIns="91440" tIns="45720" rIns="91440" bIns="45720">
            <a:spAutoFit/>
          </a:bodyPr>
          <a:lstStyle/>
          <a:p>
            <a:pPr algn="just"/>
            <a:r>
              <a:rPr lang="it-IT" sz="2400" dirty="0" smtClean="0">
                <a:ln w="0"/>
              </a:rPr>
              <a:t>Gli utenti possono accedere alla piattaforma utilizzando</a:t>
            </a:r>
          </a:p>
          <a:p>
            <a:pPr algn="just"/>
            <a:r>
              <a:rPr lang="it-IT" sz="2400" dirty="0">
                <a:ln w="0"/>
              </a:rPr>
              <a:t>i</a:t>
            </a:r>
            <a:r>
              <a:rPr lang="it-IT" sz="2400" dirty="0" smtClean="0">
                <a:ln w="0"/>
              </a:rPr>
              <a:t> seguenti metodi di autenticazione:</a:t>
            </a:r>
          </a:p>
          <a:p>
            <a:pPr algn="just"/>
            <a:endParaRPr lang="it-IT" sz="2400" dirty="0" smtClean="0">
              <a:ln w="0"/>
            </a:endParaRPr>
          </a:p>
          <a:p>
            <a:pPr marL="457200" indent="-457200" algn="just">
              <a:buFont typeface="Arial" panose="020B0604020202020204" pitchFamily="34" charset="0"/>
              <a:buChar char="•"/>
            </a:pPr>
            <a:r>
              <a:rPr lang="it-IT" sz="2400" dirty="0" smtClean="0">
                <a:ln w="0"/>
              </a:rPr>
              <a:t>Sistema Pubblico di Identità Digitale (</a:t>
            </a:r>
            <a:r>
              <a:rPr lang="it-IT" sz="2400" b="1" dirty="0" smtClean="0">
                <a:ln w="0"/>
              </a:rPr>
              <a:t>SPID</a:t>
            </a:r>
            <a:r>
              <a:rPr lang="it-IT" sz="2400" dirty="0" smtClean="0">
                <a:ln w="0"/>
              </a:rPr>
              <a:t>);</a:t>
            </a:r>
          </a:p>
          <a:p>
            <a:pPr marL="457200" indent="-457200" algn="just">
              <a:buFont typeface="Arial" panose="020B0604020202020204" pitchFamily="34" charset="0"/>
              <a:buChar char="•"/>
            </a:pPr>
            <a:r>
              <a:rPr lang="it-IT" sz="2400" dirty="0" smtClean="0">
                <a:ln w="0"/>
              </a:rPr>
              <a:t>Carta d’Identità Elettronica (</a:t>
            </a:r>
            <a:r>
              <a:rPr lang="it-IT" sz="2400" b="1" dirty="0" smtClean="0">
                <a:ln w="0"/>
              </a:rPr>
              <a:t>CIE</a:t>
            </a:r>
            <a:r>
              <a:rPr lang="it-IT" sz="2400" dirty="0" smtClean="0">
                <a:ln w="0"/>
              </a:rPr>
              <a:t>);</a:t>
            </a:r>
          </a:p>
          <a:p>
            <a:pPr marL="457200" indent="-457200" algn="just">
              <a:buFont typeface="Arial" panose="020B0604020202020204" pitchFamily="34" charset="0"/>
              <a:buChar char="•"/>
            </a:pPr>
            <a:r>
              <a:rPr lang="it-IT" sz="2400" dirty="0" smtClean="0">
                <a:ln w="0"/>
              </a:rPr>
              <a:t>Carta Nazionale dei Servizi (</a:t>
            </a:r>
            <a:r>
              <a:rPr lang="it-IT" sz="2400" b="1" dirty="0" smtClean="0">
                <a:ln w="0"/>
              </a:rPr>
              <a:t>CNS</a:t>
            </a:r>
            <a:r>
              <a:rPr lang="it-IT" sz="2400" dirty="0" smtClean="0">
                <a:ln w="0"/>
              </a:rPr>
              <a:t>);</a:t>
            </a:r>
          </a:p>
          <a:p>
            <a:pPr marL="457200" indent="-457200" algn="just">
              <a:buFont typeface="Arial" panose="020B0604020202020204" pitchFamily="34" charset="0"/>
              <a:buChar char="•"/>
            </a:pPr>
            <a:r>
              <a:rPr lang="it-IT" sz="2400" dirty="0" smtClean="0">
                <a:ln w="0"/>
              </a:rPr>
              <a:t>Identità digitale rilasciata da un altro Paese europeo (</a:t>
            </a:r>
            <a:r>
              <a:rPr lang="it-IT" sz="2400" b="1" dirty="0" err="1" smtClean="0">
                <a:ln w="0"/>
              </a:rPr>
              <a:t>eIDAS</a:t>
            </a:r>
            <a:r>
              <a:rPr lang="it-IT" sz="2400" dirty="0" smtClean="0">
                <a:ln w="0"/>
              </a:rPr>
              <a:t>);</a:t>
            </a:r>
          </a:p>
          <a:p>
            <a:pPr algn="just"/>
            <a:endParaRPr lang="it-IT" sz="2400" dirty="0" smtClean="0">
              <a:ln w="0"/>
            </a:endParaRPr>
          </a:p>
          <a:p>
            <a:pPr marL="457200" indent="-457200" algn="just">
              <a:buFont typeface="Arial" panose="020B0604020202020204" pitchFamily="34" charset="0"/>
              <a:buChar char="•"/>
            </a:pPr>
            <a:endParaRPr lang="it-IT" sz="2600" dirty="0" smtClean="0">
              <a:ln w="0"/>
            </a:endParaRPr>
          </a:p>
          <a:p>
            <a:pPr algn="just"/>
            <a:endParaRPr lang="it-IT" sz="2600" dirty="0" smtClean="0">
              <a:ln w="0"/>
            </a:endParaRPr>
          </a:p>
          <a:p>
            <a:pPr marL="457200" indent="-457200" algn="just">
              <a:buFont typeface="Arial" panose="020B0604020202020204" pitchFamily="34" charset="0"/>
              <a:buChar char="•"/>
            </a:pPr>
            <a:endParaRPr lang="it-IT" sz="2600" dirty="0" smtClean="0">
              <a:ln w="0"/>
            </a:endParaRPr>
          </a:p>
        </p:txBody>
      </p:sp>
    </p:spTree>
    <p:extLst>
      <p:ext uri="{BB962C8B-B14F-4D97-AF65-F5344CB8AC3E}">
        <p14:creationId xmlns:p14="http://schemas.microsoft.com/office/powerpoint/2010/main" val="32847158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APP </a:t>
            </a:r>
            <a:r>
              <a:rPr lang="it-IT" b="1" dirty="0" err="1" smtClean="0"/>
              <a:t>didUP</a:t>
            </a:r>
            <a:r>
              <a:rPr lang="it-IT" b="1" dirty="0" smtClean="0"/>
              <a:t> FAMIGLIA</a:t>
            </a:r>
            <a:endParaRPr lang="it-IT" b="1" dirty="0"/>
          </a:p>
        </p:txBody>
      </p:sp>
      <p:pic>
        <p:nvPicPr>
          <p:cNvPr id="3074" name="Picture 2" descr="https://www.argofamiglia.it/wp-content/uploads/diario.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672" y="2210580"/>
            <a:ext cx="2544209" cy="41911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ttangolo 3"/>
          <p:cNvSpPr/>
          <p:nvPr/>
        </p:nvSpPr>
        <p:spPr>
          <a:xfrm>
            <a:off x="3048000" y="2551837"/>
            <a:ext cx="8783782" cy="3447098"/>
          </a:xfrm>
          <a:prstGeom prst="rect">
            <a:avLst/>
          </a:prstGeom>
        </p:spPr>
        <p:txBody>
          <a:bodyPr wrap="square">
            <a:spAutoFit/>
          </a:bodyPr>
          <a:lstStyle/>
          <a:p>
            <a:pPr fontAlgn="base"/>
            <a:r>
              <a:rPr lang="it-IT" sz="3200" b="1" cap="all" dirty="0" smtClean="0">
                <a:solidFill>
                  <a:srgbClr val="00A4B8"/>
                </a:solidFill>
              </a:rPr>
              <a:t>Diario</a:t>
            </a:r>
          </a:p>
          <a:p>
            <a:pPr fontAlgn="base"/>
            <a:endParaRPr lang="it-IT" b="1" cap="all" dirty="0">
              <a:solidFill>
                <a:srgbClr val="00A4B8"/>
              </a:solidFill>
              <a:latin typeface="Poppins"/>
            </a:endParaRPr>
          </a:p>
          <a:p>
            <a:pPr algn="just" fontAlgn="base"/>
            <a:r>
              <a:rPr lang="it-IT" sz="2800" dirty="0">
                <a:solidFill>
                  <a:srgbClr val="34558B"/>
                </a:solidFill>
              </a:rPr>
              <a:t>Nel diario vengono visualizzate le </a:t>
            </a:r>
            <a:r>
              <a:rPr lang="it-IT" sz="2800" b="1" dirty="0">
                <a:solidFill>
                  <a:srgbClr val="34558B"/>
                </a:solidFill>
              </a:rPr>
              <a:t>attività svolte e i compiti assegnati</a:t>
            </a:r>
            <a:r>
              <a:rPr lang="it-IT" sz="2800" dirty="0">
                <a:solidFill>
                  <a:srgbClr val="34558B"/>
                </a:solidFill>
              </a:rPr>
              <a:t> nel giorno corrente.</a:t>
            </a:r>
          </a:p>
          <a:p>
            <a:pPr algn="just" fontAlgn="base"/>
            <a:r>
              <a:rPr lang="it-IT" sz="2800" dirty="0">
                <a:solidFill>
                  <a:srgbClr val="34558B"/>
                </a:solidFill>
              </a:rPr>
              <a:t>Attraverso un calendario bisettimanale, che è possibile trasformare in mensile, si possono visualizzare le attività svolte nei giorni passati e i compiti da consegnare. </a:t>
            </a:r>
            <a:endParaRPr lang="it-IT" sz="2800" b="0" i="0" dirty="0">
              <a:solidFill>
                <a:srgbClr val="34558B"/>
              </a:solidFill>
              <a:effectLst/>
            </a:endParaRPr>
          </a:p>
        </p:txBody>
      </p:sp>
    </p:spTree>
    <p:extLst>
      <p:ext uri="{BB962C8B-B14F-4D97-AF65-F5344CB8AC3E}">
        <p14:creationId xmlns:p14="http://schemas.microsoft.com/office/powerpoint/2010/main" val="3710884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APP </a:t>
            </a:r>
            <a:r>
              <a:rPr lang="it-IT" b="1" dirty="0" err="1" smtClean="0"/>
              <a:t>didUP</a:t>
            </a:r>
            <a:r>
              <a:rPr lang="it-IT" b="1" dirty="0" smtClean="0"/>
              <a:t> FAMIGLIA</a:t>
            </a:r>
            <a:endParaRPr lang="it-IT" b="1" dirty="0"/>
          </a:p>
        </p:txBody>
      </p:sp>
      <p:pic>
        <p:nvPicPr>
          <p:cNvPr id="4098" name="Picture 2" descr="https://www.argofamiglia.it/wp-content/uploads/menu.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3791" y="2227448"/>
            <a:ext cx="2544209" cy="44179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ttangolo 3"/>
          <p:cNvSpPr/>
          <p:nvPr/>
        </p:nvSpPr>
        <p:spPr>
          <a:xfrm>
            <a:off x="3047999" y="2551837"/>
            <a:ext cx="8742219" cy="3293209"/>
          </a:xfrm>
          <a:prstGeom prst="rect">
            <a:avLst/>
          </a:prstGeom>
        </p:spPr>
        <p:txBody>
          <a:bodyPr wrap="square">
            <a:spAutoFit/>
          </a:bodyPr>
          <a:lstStyle/>
          <a:p>
            <a:pPr fontAlgn="base"/>
            <a:r>
              <a:rPr lang="it-IT" sz="3200" b="1" cap="all" dirty="0" smtClean="0">
                <a:solidFill>
                  <a:srgbClr val="00A4B8"/>
                </a:solidFill>
              </a:rPr>
              <a:t>Menu</a:t>
            </a:r>
          </a:p>
          <a:p>
            <a:pPr fontAlgn="base"/>
            <a:endParaRPr lang="it-IT" b="1" cap="all" dirty="0">
              <a:solidFill>
                <a:srgbClr val="00A4B8"/>
              </a:solidFill>
              <a:latin typeface="Poppins"/>
            </a:endParaRPr>
          </a:p>
          <a:p>
            <a:pPr fontAlgn="base"/>
            <a:endParaRPr lang="it-IT" b="1" cap="all" dirty="0">
              <a:solidFill>
                <a:srgbClr val="00A4B8"/>
              </a:solidFill>
              <a:latin typeface="Poppins"/>
            </a:endParaRPr>
          </a:p>
          <a:p>
            <a:pPr algn="just" fontAlgn="base"/>
            <a:r>
              <a:rPr lang="it-IT" sz="2800" dirty="0">
                <a:solidFill>
                  <a:srgbClr val="34558B"/>
                </a:solidFill>
              </a:rPr>
              <a:t>Il menu è il punto di accesso a tutte le sezioni dell’</a:t>
            </a:r>
            <a:r>
              <a:rPr lang="it-IT" sz="2800" dirty="0" err="1">
                <a:solidFill>
                  <a:srgbClr val="34558B"/>
                </a:solidFill>
              </a:rPr>
              <a:t>app</a:t>
            </a:r>
            <a:r>
              <a:rPr lang="it-IT" sz="2800" dirty="0">
                <a:solidFill>
                  <a:srgbClr val="34558B"/>
                </a:solidFill>
              </a:rPr>
              <a:t>, come ad esempio alla pagina di prenotazione di un colloquio con un docente e quella dell’orario scolastico, ma anche la sezione in cui visualizzare i giudizi e tanto altro.</a:t>
            </a:r>
            <a:endParaRPr lang="it-IT" sz="2800" b="0" i="0" dirty="0">
              <a:solidFill>
                <a:srgbClr val="34558B"/>
              </a:solidFill>
              <a:effectLst/>
            </a:endParaRPr>
          </a:p>
        </p:txBody>
      </p:sp>
    </p:spTree>
    <p:extLst>
      <p:ext uri="{BB962C8B-B14F-4D97-AF65-F5344CB8AC3E}">
        <p14:creationId xmlns:p14="http://schemas.microsoft.com/office/powerpoint/2010/main" val="4087349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75589" y="2755075"/>
            <a:ext cx="8825658" cy="917900"/>
          </a:xfrm>
        </p:spPr>
        <p:txBody>
          <a:bodyPr/>
          <a:lstStyle/>
          <a:p>
            <a:pPr algn="ctr"/>
            <a:r>
              <a:rPr lang="it-IT" b="1" dirty="0" smtClean="0"/>
              <a:t>GRAZIE PER L’ATTENZIONE</a:t>
            </a:r>
            <a:endParaRPr lang="it-IT" b="1" dirty="0"/>
          </a:p>
        </p:txBody>
      </p:sp>
    </p:spTree>
    <p:extLst>
      <p:ext uri="{BB962C8B-B14F-4D97-AF65-F5344CB8AC3E}">
        <p14:creationId xmlns:p14="http://schemas.microsoft.com/office/powerpoint/2010/main" val="239208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APP UNICA ISTRUZIONE</a:t>
            </a:r>
            <a:endParaRPr lang="it-IT" b="1" dirty="0"/>
          </a:p>
        </p:txBody>
      </p:sp>
      <p:sp>
        <p:nvSpPr>
          <p:cNvPr id="3" name="Segnaposto contenuto 2"/>
          <p:cNvSpPr>
            <a:spLocks noGrp="1"/>
          </p:cNvSpPr>
          <p:nvPr>
            <p:ph idx="1"/>
          </p:nvPr>
        </p:nvSpPr>
        <p:spPr>
          <a:xfrm>
            <a:off x="418011" y="2416629"/>
            <a:ext cx="11312435" cy="4232365"/>
          </a:xfrm>
        </p:spPr>
        <p:txBody>
          <a:bodyPr>
            <a:normAutofit lnSpcReduction="10000"/>
          </a:bodyPr>
          <a:lstStyle/>
          <a:p>
            <a:pPr marL="0" indent="0" algn="just">
              <a:buNone/>
            </a:pPr>
            <a:r>
              <a:rPr lang="it-IT" sz="2800" b="1" dirty="0" smtClean="0"/>
              <a:t>Unica Istruzione </a:t>
            </a:r>
            <a:r>
              <a:rPr lang="it-IT" sz="2800" dirty="0" smtClean="0"/>
              <a:t>è l’</a:t>
            </a:r>
            <a:r>
              <a:rPr lang="it-IT" sz="2800" dirty="0" err="1" smtClean="0"/>
              <a:t>app</a:t>
            </a:r>
            <a:r>
              <a:rPr lang="it-IT" sz="2800" dirty="0" smtClean="0"/>
              <a:t> per </a:t>
            </a:r>
            <a:r>
              <a:rPr lang="it-IT" sz="2800" dirty="0" err="1" smtClean="0"/>
              <a:t>smartphone</a:t>
            </a:r>
            <a:r>
              <a:rPr lang="it-IT" sz="2800" dirty="0" smtClean="0"/>
              <a:t> dedicata agli studenti delle scuole secondarie e si aggiunge alla piattaforma web Unica, disponibile anche per i genitori.</a:t>
            </a:r>
          </a:p>
          <a:p>
            <a:pPr marL="0" indent="0" algn="just">
              <a:buClrTx/>
              <a:buNone/>
            </a:pPr>
            <a:r>
              <a:rPr lang="it-IT" sz="2800" dirty="0" smtClean="0"/>
              <a:t>E’ possibile scaricare l’applicazione Unica da </a:t>
            </a:r>
            <a:r>
              <a:rPr lang="it-IT" sz="2800" b="1" dirty="0" smtClean="0"/>
              <a:t>Apple</a:t>
            </a:r>
            <a:r>
              <a:rPr lang="it-IT" sz="2800" dirty="0" smtClean="0"/>
              <a:t> </a:t>
            </a:r>
            <a:r>
              <a:rPr lang="it-IT" sz="2800" b="1" dirty="0" err="1" smtClean="0"/>
              <a:t>App</a:t>
            </a:r>
            <a:r>
              <a:rPr lang="it-IT" sz="2800" b="1" dirty="0" smtClean="0"/>
              <a:t> </a:t>
            </a:r>
            <a:r>
              <a:rPr lang="it-IT" sz="2800" b="1" dirty="0" err="1" smtClean="0"/>
              <a:t>Store</a:t>
            </a:r>
            <a:r>
              <a:rPr lang="it-IT" sz="2800" b="1" dirty="0" smtClean="0"/>
              <a:t> </a:t>
            </a:r>
            <a:r>
              <a:rPr lang="it-IT" sz="2800" dirty="0" smtClean="0"/>
              <a:t>e</a:t>
            </a:r>
            <a:r>
              <a:rPr lang="it-IT" sz="2800" b="1" dirty="0" smtClean="0"/>
              <a:t> Google Play </a:t>
            </a:r>
            <a:r>
              <a:rPr lang="it-IT" sz="2800" b="1" dirty="0" err="1" smtClean="0"/>
              <a:t>Store</a:t>
            </a:r>
            <a:r>
              <a:rPr lang="it-IT" sz="2800" b="1" dirty="0" smtClean="0"/>
              <a:t> </a:t>
            </a:r>
            <a:r>
              <a:rPr lang="it-IT" sz="2800" dirty="0" smtClean="0"/>
              <a:t>su dispositivi mobili con sistema operativo:</a:t>
            </a:r>
          </a:p>
          <a:p>
            <a:pPr algn="just">
              <a:buClrTx/>
              <a:buFont typeface="Arial" panose="020B0604020202020204" pitchFamily="34" charset="0"/>
              <a:buChar char="•"/>
            </a:pPr>
            <a:r>
              <a:rPr lang="it-IT" sz="2800" dirty="0" smtClean="0"/>
              <a:t>iOS della versione 11 e successiva;</a:t>
            </a:r>
          </a:p>
          <a:p>
            <a:pPr algn="just">
              <a:buClrTx/>
              <a:buFont typeface="Arial" panose="020B0604020202020204" pitchFamily="34" charset="0"/>
              <a:buChar char="•"/>
            </a:pPr>
            <a:r>
              <a:rPr lang="it-IT" sz="2800" dirty="0" err="1" smtClean="0"/>
              <a:t>Android</a:t>
            </a:r>
            <a:r>
              <a:rPr lang="it-IT" sz="2800" dirty="0" smtClean="0"/>
              <a:t> della versione 6 e successiva.</a:t>
            </a:r>
          </a:p>
          <a:p>
            <a:pPr marL="0" indent="0" algn="just">
              <a:buClrTx/>
              <a:buNone/>
            </a:pPr>
            <a:r>
              <a:rPr lang="it-IT" sz="2800" dirty="0" smtClean="0"/>
              <a:t>All’interno dell’</a:t>
            </a:r>
            <a:r>
              <a:rPr lang="it-IT" sz="2800" dirty="0" err="1" smtClean="0"/>
              <a:t>app</a:t>
            </a:r>
            <a:r>
              <a:rPr lang="it-IT" sz="2800" dirty="0" smtClean="0"/>
              <a:t> sono presenti le stesse informazioni disponibili tramite la piattaforma web.</a:t>
            </a:r>
          </a:p>
          <a:p>
            <a:pPr algn="just"/>
            <a:endParaRPr lang="it-IT" sz="2000" dirty="0" smtClean="0"/>
          </a:p>
          <a:p>
            <a:pPr marL="0" indent="0" algn="just">
              <a:buNone/>
            </a:pPr>
            <a:endParaRPr lang="it-IT" sz="2000" dirty="0"/>
          </a:p>
        </p:txBody>
      </p:sp>
    </p:spTree>
    <p:extLst>
      <p:ext uri="{BB962C8B-B14F-4D97-AF65-F5344CB8AC3E}">
        <p14:creationId xmlns:p14="http://schemas.microsoft.com/office/powerpoint/2010/main" val="1472775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 </a:t>
            </a:r>
            <a:endParaRPr lang="it-IT" b="1" dirty="0"/>
          </a:p>
        </p:txBody>
      </p:sp>
      <p:sp>
        <p:nvSpPr>
          <p:cNvPr id="3" name="Segnaposto contenuto 2"/>
          <p:cNvSpPr>
            <a:spLocks noGrp="1"/>
          </p:cNvSpPr>
          <p:nvPr>
            <p:ph idx="1"/>
          </p:nvPr>
        </p:nvSpPr>
        <p:spPr>
          <a:xfrm>
            <a:off x="535578" y="2377440"/>
            <a:ext cx="9445036" cy="4271554"/>
          </a:xfrm>
        </p:spPr>
        <p:txBody>
          <a:bodyPr>
            <a:normAutofit/>
          </a:bodyPr>
          <a:lstStyle/>
          <a:p>
            <a:pPr marL="0" indent="0" algn="just">
              <a:buNone/>
            </a:pPr>
            <a:r>
              <a:rPr lang="it-IT" sz="2600" b="1" dirty="0" smtClean="0"/>
              <a:t>Area privata</a:t>
            </a:r>
          </a:p>
          <a:p>
            <a:pPr marL="0" indent="0" algn="just">
              <a:buNone/>
            </a:pPr>
            <a:endParaRPr lang="it-IT" sz="2600" b="1" dirty="0" smtClean="0"/>
          </a:p>
          <a:p>
            <a:pPr marL="0" indent="0" algn="just">
              <a:buNone/>
            </a:pPr>
            <a:r>
              <a:rPr lang="it-IT" sz="2600" dirty="0" smtClean="0"/>
              <a:t>1 </a:t>
            </a:r>
            <a:r>
              <a:rPr lang="it-IT" sz="2600" b="1" dirty="0" smtClean="0"/>
              <a:t>Accedi alla piattaforma </a:t>
            </a:r>
          </a:p>
          <a:p>
            <a:pPr marL="0" indent="0" algn="just">
              <a:buNone/>
            </a:pPr>
            <a:r>
              <a:rPr lang="it-IT" sz="2600" dirty="0" smtClean="0"/>
              <a:t>Una volta scaricata l’</a:t>
            </a:r>
            <a:r>
              <a:rPr lang="it-IT" sz="2600" dirty="0" err="1" smtClean="0"/>
              <a:t>app</a:t>
            </a:r>
            <a:r>
              <a:rPr lang="it-IT" sz="2600" dirty="0" smtClean="0"/>
              <a:t>, selezionala nel tuo </a:t>
            </a:r>
            <a:r>
              <a:rPr lang="it-IT" sz="2600" dirty="0" err="1" smtClean="0"/>
              <a:t>smartphone</a:t>
            </a:r>
            <a:r>
              <a:rPr lang="it-IT" sz="2600" dirty="0" smtClean="0"/>
              <a:t> e aprila.</a:t>
            </a:r>
          </a:p>
          <a:p>
            <a:pPr marL="0" indent="0" algn="just">
              <a:buNone/>
            </a:pPr>
            <a:r>
              <a:rPr lang="it-IT" sz="2600" dirty="0" smtClean="0"/>
              <a:t>Per effettuare il login seleziona </a:t>
            </a:r>
            <a:r>
              <a:rPr lang="it-IT" sz="2600" dirty="0" smtClean="0">
                <a:cs typeface="Arial" panose="020B0604020202020204" pitchFamily="34" charset="0"/>
              </a:rPr>
              <a:t>«Accedi» e inseguito, sulla pagina web del portale del Ministero dell’Istruzione e del Merito (MIN), puoi accedere attraverso più metodi di autenticazione, come: SPID, CSN, CIE, </a:t>
            </a:r>
            <a:r>
              <a:rPr lang="it-IT" sz="2600" dirty="0" err="1" smtClean="0">
                <a:cs typeface="Arial" panose="020B0604020202020204" pitchFamily="34" charset="0"/>
              </a:rPr>
              <a:t>Eidas</a:t>
            </a:r>
            <a:r>
              <a:rPr lang="it-IT" sz="2600" dirty="0" smtClean="0">
                <a:cs typeface="Arial" panose="020B0604020202020204" pitchFamily="34" charset="0"/>
              </a:rPr>
              <a:t>.</a:t>
            </a:r>
          </a:p>
          <a:p>
            <a:pPr marL="0" indent="0">
              <a:buNone/>
            </a:pPr>
            <a:endParaRPr lang="it-IT" dirty="0"/>
          </a:p>
        </p:txBody>
      </p:sp>
    </p:spTree>
    <p:extLst>
      <p:ext uri="{BB962C8B-B14F-4D97-AF65-F5344CB8AC3E}">
        <p14:creationId xmlns:p14="http://schemas.microsoft.com/office/powerpoint/2010/main" val="1272627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264299" y="2116180"/>
            <a:ext cx="2296022" cy="4624253"/>
          </a:xfrm>
          <a:prstGeom prst="rect">
            <a:avLst/>
          </a:prstGeom>
          <a:ln>
            <a:solidFill>
              <a:schemeClr val="tx1"/>
            </a:solidFill>
          </a:ln>
        </p:spPr>
      </p:pic>
      <p:pic>
        <p:nvPicPr>
          <p:cNvPr id="6" name="Immagine 5"/>
          <p:cNvPicPr>
            <a:picLocks noChangeAspect="1"/>
          </p:cNvPicPr>
          <p:nvPr/>
        </p:nvPicPr>
        <p:blipFill>
          <a:blip r:embed="rId3"/>
          <a:stretch>
            <a:fillRect/>
          </a:stretch>
        </p:blipFill>
        <p:spPr>
          <a:xfrm>
            <a:off x="6068730" y="2288168"/>
            <a:ext cx="2132733" cy="4452266"/>
          </a:xfrm>
          <a:prstGeom prst="rect">
            <a:avLst/>
          </a:prstGeom>
          <a:ln>
            <a:solidFill>
              <a:schemeClr val="tx1"/>
            </a:solidFill>
          </a:ln>
        </p:spPr>
      </p:pic>
      <p:sp>
        <p:nvSpPr>
          <p:cNvPr id="8" name="Rettangolo 7"/>
          <p:cNvSpPr/>
          <p:nvPr/>
        </p:nvSpPr>
        <p:spPr>
          <a:xfrm>
            <a:off x="2560321" y="3274145"/>
            <a:ext cx="3367733" cy="2308324"/>
          </a:xfrm>
          <a:prstGeom prst="rect">
            <a:avLst/>
          </a:prstGeom>
        </p:spPr>
        <p:txBody>
          <a:bodyPr wrap="square">
            <a:spAutoFit/>
          </a:bodyPr>
          <a:lstStyle/>
          <a:p>
            <a:pPr algn="just"/>
            <a:r>
              <a:rPr lang="it-IT" b="1" dirty="0" smtClean="0">
                <a:ln w="0"/>
              </a:rPr>
              <a:t> Primo accesso</a:t>
            </a:r>
          </a:p>
          <a:p>
            <a:pPr algn="just"/>
            <a:r>
              <a:rPr lang="it-IT" dirty="0" smtClean="0">
                <a:ln w="0"/>
              </a:rPr>
              <a:t>Al tuo primo accesso a Unica devi confermare i tuoi dati personali, leggere e accettare le informative e il documento presenti.</a:t>
            </a:r>
          </a:p>
          <a:p>
            <a:pPr algn="just"/>
            <a:r>
              <a:rPr lang="it-IT" dirty="0" smtClean="0">
                <a:ln w="0"/>
              </a:rPr>
              <a:t>Per procedere seleziona «Avanti».</a:t>
            </a:r>
            <a:endParaRPr lang="it-IT" dirty="0">
              <a:ln w="0"/>
            </a:endParaRPr>
          </a:p>
        </p:txBody>
      </p:sp>
      <p:sp>
        <p:nvSpPr>
          <p:cNvPr id="11" name="Rettangolo 10"/>
          <p:cNvSpPr/>
          <p:nvPr/>
        </p:nvSpPr>
        <p:spPr>
          <a:xfrm>
            <a:off x="8201463" y="3274145"/>
            <a:ext cx="3815468" cy="646331"/>
          </a:xfrm>
          <a:prstGeom prst="rect">
            <a:avLst/>
          </a:prstGeom>
          <a:noFill/>
        </p:spPr>
        <p:txBody>
          <a:bodyPr wrap="none" lIns="91440" tIns="45720" rIns="91440" bIns="45720">
            <a:spAutoFit/>
          </a:bodyPr>
          <a:lstStyle/>
          <a:p>
            <a:pPr algn="just"/>
            <a:r>
              <a:rPr lang="it-IT" dirty="0" smtClean="0">
                <a:ln w="0"/>
              </a:rPr>
              <a:t>Dopo il messaggio di conferma</a:t>
            </a:r>
          </a:p>
          <a:p>
            <a:pPr algn="just"/>
            <a:r>
              <a:rPr lang="it-IT" b="0" cap="none" spc="0" dirty="0" smtClean="0">
                <a:ln w="0"/>
                <a:solidFill>
                  <a:schemeClr val="tx1"/>
                </a:solidFill>
              </a:rPr>
              <a:t>Può iniziare a navigare su Unica.</a:t>
            </a:r>
            <a:endParaRPr lang="it-IT" b="0" cap="none" spc="0" dirty="0">
              <a:ln w="0"/>
              <a:solidFill>
                <a:schemeClr val="tx1"/>
              </a:solidFill>
            </a:endParaRPr>
          </a:p>
        </p:txBody>
      </p:sp>
    </p:spTree>
    <p:extLst>
      <p:ext uri="{BB962C8B-B14F-4D97-AF65-F5344CB8AC3E}">
        <p14:creationId xmlns:p14="http://schemas.microsoft.com/office/powerpoint/2010/main" val="2230535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MANUALE PER L’USO DELL’APP</a:t>
            </a:r>
            <a:endParaRPr lang="it-IT" b="1" dirty="0"/>
          </a:p>
        </p:txBody>
      </p:sp>
      <p:pic>
        <p:nvPicPr>
          <p:cNvPr id="4" name="Segnaposto contenuto 3"/>
          <p:cNvPicPr>
            <a:picLocks noGrp="1" noChangeAspect="1"/>
          </p:cNvPicPr>
          <p:nvPr>
            <p:ph idx="1"/>
          </p:nvPr>
        </p:nvPicPr>
        <p:blipFill>
          <a:blip r:embed="rId2"/>
          <a:stretch>
            <a:fillRect/>
          </a:stretch>
        </p:blipFill>
        <p:spPr>
          <a:xfrm>
            <a:off x="557078" y="2293034"/>
            <a:ext cx="1730326" cy="4389120"/>
          </a:xfrm>
          <a:prstGeom prst="rect">
            <a:avLst/>
          </a:prstGeom>
          <a:ln>
            <a:solidFill>
              <a:schemeClr val="tx1"/>
            </a:solidFill>
          </a:ln>
        </p:spPr>
      </p:pic>
      <p:sp>
        <p:nvSpPr>
          <p:cNvPr id="5" name="Rettangolo 4"/>
          <p:cNvSpPr/>
          <p:nvPr/>
        </p:nvSpPr>
        <p:spPr>
          <a:xfrm>
            <a:off x="2455817" y="2796242"/>
            <a:ext cx="9444446" cy="3785652"/>
          </a:xfrm>
          <a:prstGeom prst="rect">
            <a:avLst/>
          </a:prstGeom>
        </p:spPr>
        <p:txBody>
          <a:bodyPr wrap="square">
            <a:spAutoFit/>
          </a:bodyPr>
          <a:lstStyle/>
          <a:p>
            <a:pPr algn="just"/>
            <a:r>
              <a:rPr lang="it-IT" sz="2400" dirty="0">
                <a:solidFill>
                  <a:srgbClr val="000000"/>
                </a:solidFill>
                <a:latin typeface="+mj-lt"/>
              </a:rPr>
              <a:t>Per consultare le informazioni riguardanti il tuo profilo personale, seleziona la voce “Profilo” nella barra di navigazione. </a:t>
            </a:r>
          </a:p>
          <a:p>
            <a:pPr algn="just"/>
            <a:r>
              <a:rPr lang="it-IT" sz="2400" dirty="0">
                <a:solidFill>
                  <a:srgbClr val="000000"/>
                </a:solidFill>
                <a:latin typeface="+mj-lt"/>
              </a:rPr>
              <a:t>Nella schermata del Profilo trovi le sezioni Informazioni personali, Gestione comunicazioni, Documenti e Altro. Se hai bisogno di supporto per utilizzare la piattaforma, da questa schermata puoi accedere alla sezione dedicata all’Assistenza. Per farlo, seleziona il link “Vai all’Assistenza”. Qui puoi trovare risposta alle domande più comuni, la guida all’utilizzo e i video tutorial dedicati alle funzioni di Unica. </a:t>
            </a:r>
            <a:endParaRPr lang="it-IT" sz="2400" dirty="0">
              <a:latin typeface="+mj-lt"/>
            </a:endParaRPr>
          </a:p>
        </p:txBody>
      </p:sp>
      <p:sp>
        <p:nvSpPr>
          <p:cNvPr id="6" name="Rettangolo 5"/>
          <p:cNvSpPr/>
          <p:nvPr/>
        </p:nvSpPr>
        <p:spPr>
          <a:xfrm flipH="1">
            <a:off x="2455816" y="2293034"/>
            <a:ext cx="3398205" cy="400110"/>
          </a:xfrm>
          <a:prstGeom prst="rect">
            <a:avLst/>
          </a:prstGeom>
        </p:spPr>
        <p:txBody>
          <a:bodyPr wrap="square">
            <a:spAutoFit/>
          </a:bodyPr>
          <a:lstStyle/>
          <a:p>
            <a:r>
              <a:rPr lang="it-IT" sz="2000" b="1" dirty="0">
                <a:solidFill>
                  <a:srgbClr val="000000"/>
                </a:solidFill>
                <a:latin typeface="+mj-lt"/>
              </a:rPr>
              <a:t>Profilo personale </a:t>
            </a:r>
            <a:endParaRPr lang="it-IT" sz="2000" b="1" dirty="0">
              <a:latin typeface="+mj-lt"/>
            </a:endParaRPr>
          </a:p>
        </p:txBody>
      </p:sp>
    </p:spTree>
    <p:extLst>
      <p:ext uri="{BB962C8B-B14F-4D97-AF65-F5344CB8AC3E}">
        <p14:creationId xmlns:p14="http://schemas.microsoft.com/office/powerpoint/2010/main" val="24601904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riunioni ione">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TM02900722[[fn=Sala riunioni ione]]</Template>
  <TotalTime>720</TotalTime>
  <Words>3929</Words>
  <Application>Microsoft Office PowerPoint</Application>
  <PresentationFormat>Widescreen</PresentationFormat>
  <Paragraphs>251</Paragraphs>
  <Slides>52</Slides>
  <Notes>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52</vt:i4>
      </vt:variant>
    </vt:vector>
  </HeadingPairs>
  <TitlesOfParts>
    <vt:vector size="58" baseType="lpstr">
      <vt:lpstr>Arial</vt:lpstr>
      <vt:lpstr>Calibri</vt:lpstr>
      <vt:lpstr>Century Gothic</vt:lpstr>
      <vt:lpstr>Poppins</vt:lpstr>
      <vt:lpstr>Wingdings 3</vt:lpstr>
      <vt:lpstr>Sala riunioni ione</vt:lpstr>
      <vt:lpstr>ACCESSO ONLINE ALLA SCUOLA</vt:lpstr>
      <vt:lpstr>QUALI SONO LE ISCRIZIONI CHE SI POSSONO EFFETTUARE ONLINE?</vt:lpstr>
      <vt:lpstr>COME EFFETTUARE LE ISCRIZIONI ONLINE ALLA SCUOLA?</vt:lpstr>
      <vt:lpstr>UNICA COS’E’</vt:lpstr>
      <vt:lpstr>COME ACCEDERE ALLA PIATTAFORMA UNICA?</vt:lpstr>
      <vt:lpstr>APP UNICA ISTRUZIONE</vt:lpstr>
      <vt:lpstr>IL MANUALE PER L’USO DELL’APP </vt:lpstr>
      <vt:lpstr>IL MANUALE PER L’USO DELL’APP</vt:lpstr>
      <vt:lpstr>IL MANUALE PER L’USO DELL’APP</vt:lpstr>
      <vt:lpstr> 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MANUALE PER L’USO DELL’APP</vt:lpstr>
      <vt:lpstr>IL MAQNUALE PER L’USO DELL’APP</vt:lpstr>
      <vt:lpstr>IL MANUALE PER L’USO DELL’APP</vt:lpstr>
      <vt:lpstr>REGISTRO ELETTRONICO ARGO</vt:lpstr>
      <vt:lpstr>COME EFFETTUO IL PRIMO ACCESSO?</vt:lpstr>
      <vt:lpstr>COME EFFETTUO IL PRIMO ACCESSO?</vt:lpstr>
      <vt:lpstr>APP didUP FAMIGLIA</vt:lpstr>
      <vt:lpstr>APP didUP FAMIGLIA</vt:lpstr>
      <vt:lpstr>APP didUP FAMIGLIA</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ACCESSO ONLINE ALLA SCUOLA</dc:title>
  <dc:creator>DFLagonegro03</dc:creator>
  <cp:lastModifiedBy>DFLagonegro03</cp:lastModifiedBy>
  <cp:revision>73</cp:revision>
  <cp:lastPrinted>2024-08-27T07:52:25Z</cp:lastPrinted>
  <dcterms:created xsi:type="dcterms:W3CDTF">2024-07-30T07:57:04Z</dcterms:created>
  <dcterms:modified xsi:type="dcterms:W3CDTF">2024-09-11T08:31:12Z</dcterms:modified>
</cp:coreProperties>
</file>