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9" r:id="rId2"/>
  </p:sldMasterIdLst>
  <p:sldIdLst>
    <p:sldId id="256" r:id="rId3"/>
    <p:sldId id="266" r:id="rId4"/>
    <p:sldId id="267" r:id="rId5"/>
    <p:sldId id="271" r:id="rId6"/>
    <p:sldId id="272" r:id="rId7"/>
    <p:sldId id="273" r:id="rId8"/>
    <p:sldId id="288" r:id="rId9"/>
    <p:sldId id="291" r:id="rId10"/>
    <p:sldId id="293" r:id="rId11"/>
    <p:sldId id="294" r:id="rId12"/>
    <p:sldId id="284" r:id="rId13"/>
    <p:sldId id="305" r:id="rId14"/>
    <p:sldId id="274" r:id="rId15"/>
    <p:sldId id="265" r:id="rId16"/>
    <p:sldId id="275" r:id="rId17"/>
    <p:sldId id="276" r:id="rId18"/>
    <p:sldId id="277" r:id="rId19"/>
    <p:sldId id="278" r:id="rId20"/>
    <p:sldId id="279" r:id="rId21"/>
    <p:sldId id="280" r:id="rId22"/>
    <p:sldId id="281" r:id="rId23"/>
    <p:sldId id="282" r:id="rId24"/>
    <p:sldId id="283" r:id="rId25"/>
    <p:sldId id="307" r:id="rId26"/>
    <p:sldId id="297" r:id="rId27"/>
    <p:sldId id="306" r:id="rId28"/>
    <p:sldId id="298" r:id="rId29"/>
    <p:sldId id="299" r:id="rId30"/>
    <p:sldId id="300" r:id="rId31"/>
    <p:sldId id="301" r:id="rId32"/>
    <p:sldId id="302" r:id="rId33"/>
    <p:sldId id="30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581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7" d="100"/>
          <a:sy n="87" d="100"/>
        </p:scale>
        <p:origin x="432" y="58"/>
      </p:cViewPr>
      <p:guideLst/>
    </p:cSldViewPr>
  </p:slideViewPr>
  <p:notesTextViewPr>
    <p:cViewPr>
      <p:scale>
        <a:sx n="1" d="1"/>
        <a:sy n="1" d="1"/>
      </p:scale>
      <p:origin x="0" y="0"/>
    </p:cViewPr>
  </p:notesTextViewPr>
  <p:sorterViewPr>
    <p:cViewPr>
      <p:scale>
        <a:sx n="100" d="100"/>
        <a:sy n="100" d="100"/>
      </p:scale>
      <p:origin x="0" y="-79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3T10:42:11.10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3T10:42:13.85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3T10:42:14.24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1,'0'4,"0"2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3T10:42:15.2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1,'0'4,"0"1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3T10:42:17.0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0,'5'0,"1"0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3T10:43:05.32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1,'4'0,"3"0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3T10:43:06.34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CB9FCAB-9BE2-4996-A97D-0BD6E5B72809}" type="datetimeFigureOut">
              <a:rPr lang="it-IT" smtClean="0"/>
              <a:t>04/09/2024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315083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A30703F-E944-44F3-8D94-B732BBAD79BB}" type="slidenum">
              <a:rPr lang="it-IT" smtClean="0"/>
              <a:t>‹N›</a:t>
            </a:fld>
            <a:endParaRPr lang="it-IT"/>
          </a:p>
        </p:txBody>
      </p:sp>
      <p:sp>
        <p:nvSpPr>
          <p:cNvPr id="5" name="Date Placeholder 4"/>
          <p:cNvSpPr>
            <a:spLocks noGrp="1"/>
          </p:cNvSpPr>
          <p:nvPr>
            <p:ph type="dt" sz="half" idx="10"/>
          </p:nvPr>
        </p:nvSpPr>
        <p:spPr/>
        <p:txBody>
          <a:bodyPr/>
          <a:lstStyle/>
          <a:p>
            <a:fld id="{CCB9FCAB-9BE2-4996-A97D-0BD6E5B72809}" type="datetimeFigureOut">
              <a:rPr lang="it-IT" smtClean="0"/>
              <a:t>04/09/2024</a:t>
            </a:fld>
            <a:endParaRPr lang="it-IT"/>
          </a:p>
        </p:txBody>
      </p:sp>
    </p:spTree>
    <p:extLst>
      <p:ext uri="{BB962C8B-B14F-4D97-AF65-F5344CB8AC3E}">
        <p14:creationId xmlns:p14="http://schemas.microsoft.com/office/powerpoint/2010/main" val="40913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B9FCAB-9BE2-4996-A97D-0BD6E5B72809}" type="datetimeFigureOut">
              <a:rPr lang="it-IT" smtClean="0"/>
              <a:t>04/09/2024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211217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B9FCAB-9BE2-4996-A97D-0BD6E5B72809}" type="datetimeFigureOut">
              <a:rPr lang="it-IT" smtClean="0"/>
              <a:t>04/09/2024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30703F-E944-44F3-8D94-B732BBAD79BB}"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6314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B9FCAB-9BE2-4996-A97D-0BD6E5B72809}" type="datetimeFigureOut">
              <a:rPr lang="it-IT" smtClean="0"/>
              <a:t>04/09/2024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570016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B9FCAB-9BE2-4996-A97D-0BD6E5B72809}" type="datetimeFigureOut">
              <a:rPr lang="it-IT" smtClean="0"/>
              <a:t>04/09/2024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30703F-E944-44F3-8D94-B732BBAD79BB}"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2442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B9FCAB-9BE2-4996-A97D-0BD6E5B72809}" type="datetimeFigureOut">
              <a:rPr lang="it-IT" smtClean="0"/>
              <a:t>04/09/2024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1485892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B9FCAB-9BE2-4996-A97D-0BD6E5B72809}" type="datetimeFigureOut">
              <a:rPr lang="it-IT" smtClean="0"/>
              <a:t>04/09/2024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1614162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B9FCAB-9BE2-4996-A97D-0BD6E5B72809}" type="datetimeFigureOut">
              <a:rPr lang="it-IT" smtClean="0"/>
              <a:t>04/09/2024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612070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70480-3029-47F4-81BA-9418CF41043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695F1D9-7955-4504-B36F-E4383105B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88EBEC9-0523-4356-BE1E-4E7583714A89}"/>
              </a:ext>
            </a:extLst>
          </p:cNvPr>
          <p:cNvSpPr>
            <a:spLocks noGrp="1"/>
          </p:cNvSpPr>
          <p:nvPr>
            <p:ph type="dt" sz="half" idx="10"/>
          </p:nvPr>
        </p:nvSpPr>
        <p:spPr/>
        <p:txBody>
          <a:bodyPr/>
          <a:lstStyle/>
          <a:p>
            <a:fld id="{AFB86268-4521-48C3-883B-B7BE12C9E0AD}" type="datetimeFigureOut">
              <a:rPr lang="it-IT" smtClean="0"/>
              <a:t>04/09/2024</a:t>
            </a:fld>
            <a:endParaRPr lang="it-IT"/>
          </a:p>
        </p:txBody>
      </p:sp>
      <p:sp>
        <p:nvSpPr>
          <p:cNvPr id="5" name="Segnaposto piè di pagina 4">
            <a:extLst>
              <a:ext uri="{FF2B5EF4-FFF2-40B4-BE49-F238E27FC236}">
                <a16:creationId xmlns:a16="http://schemas.microsoft.com/office/drawing/2014/main" id="{F9F9CA14-16DE-4C0F-9672-7BECD0C412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7DAAF9E-AC92-46D1-831F-2DEC6A591567}"/>
              </a:ext>
            </a:extLst>
          </p:cNvPr>
          <p:cNvSpPr>
            <a:spLocks noGrp="1"/>
          </p:cNvSpPr>
          <p:nvPr>
            <p:ph type="sldNum" sz="quarter" idx="12"/>
          </p:nvPr>
        </p:nvSpPr>
        <p:spPr/>
        <p:txBody>
          <a:bodyPr/>
          <a:lstStyle/>
          <a:p>
            <a:fld id="{3BA3E944-C274-4E7A-B9C0-5A3F43E4D6E8}" type="slidenum">
              <a:rPr lang="it-IT" smtClean="0"/>
              <a:t>‹N›</a:t>
            </a:fld>
            <a:endParaRPr lang="it-IT"/>
          </a:p>
        </p:txBody>
      </p:sp>
    </p:spTree>
    <p:extLst>
      <p:ext uri="{BB962C8B-B14F-4D97-AF65-F5344CB8AC3E}">
        <p14:creationId xmlns:p14="http://schemas.microsoft.com/office/powerpoint/2010/main" val="4011603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8B020-22F7-4E4E-91D9-82B53905B9F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E32CF44-660C-44F6-B164-1EE4D650927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5420E67-65CF-4734-8123-9C7C8BA4E780}"/>
              </a:ext>
            </a:extLst>
          </p:cNvPr>
          <p:cNvSpPr>
            <a:spLocks noGrp="1"/>
          </p:cNvSpPr>
          <p:nvPr>
            <p:ph type="dt" sz="half" idx="10"/>
          </p:nvPr>
        </p:nvSpPr>
        <p:spPr/>
        <p:txBody>
          <a:bodyPr/>
          <a:lstStyle/>
          <a:p>
            <a:fld id="{AFB86268-4521-48C3-883B-B7BE12C9E0AD}" type="datetimeFigureOut">
              <a:rPr lang="it-IT" smtClean="0"/>
              <a:t>04/09/2024</a:t>
            </a:fld>
            <a:endParaRPr lang="it-IT"/>
          </a:p>
        </p:txBody>
      </p:sp>
      <p:sp>
        <p:nvSpPr>
          <p:cNvPr id="5" name="Segnaposto piè di pagina 4">
            <a:extLst>
              <a:ext uri="{FF2B5EF4-FFF2-40B4-BE49-F238E27FC236}">
                <a16:creationId xmlns:a16="http://schemas.microsoft.com/office/drawing/2014/main" id="{249741C1-83D4-4CF4-AF77-BB9635DAD5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DF4E3FA-CA12-4011-84C2-FC3AA89A5C3F}"/>
              </a:ext>
            </a:extLst>
          </p:cNvPr>
          <p:cNvSpPr>
            <a:spLocks noGrp="1"/>
          </p:cNvSpPr>
          <p:nvPr>
            <p:ph type="sldNum" sz="quarter" idx="12"/>
          </p:nvPr>
        </p:nvSpPr>
        <p:spPr/>
        <p:txBody>
          <a:bodyPr/>
          <a:lstStyle/>
          <a:p>
            <a:fld id="{3BA3E944-C274-4E7A-B9C0-5A3F43E4D6E8}" type="slidenum">
              <a:rPr lang="it-IT" smtClean="0"/>
              <a:t>‹N›</a:t>
            </a:fld>
            <a:endParaRPr lang="it-IT"/>
          </a:p>
        </p:txBody>
      </p:sp>
    </p:spTree>
    <p:extLst>
      <p:ext uri="{BB962C8B-B14F-4D97-AF65-F5344CB8AC3E}">
        <p14:creationId xmlns:p14="http://schemas.microsoft.com/office/powerpoint/2010/main" val="357188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B9FCAB-9BE2-4996-A97D-0BD6E5B72809}" type="datetimeFigureOut">
              <a:rPr lang="it-IT" smtClean="0"/>
              <a:t>04/09/2024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3521208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6B43B2-5063-48C3-9CF8-D474AFDE3D8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196375-B148-47D0-BC65-9463EC7A19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D86050D-AED7-4E1F-8BD5-A07CF90C699C}"/>
              </a:ext>
            </a:extLst>
          </p:cNvPr>
          <p:cNvSpPr>
            <a:spLocks noGrp="1"/>
          </p:cNvSpPr>
          <p:nvPr>
            <p:ph type="dt" sz="half" idx="10"/>
          </p:nvPr>
        </p:nvSpPr>
        <p:spPr/>
        <p:txBody>
          <a:bodyPr/>
          <a:lstStyle/>
          <a:p>
            <a:fld id="{AFB86268-4521-48C3-883B-B7BE12C9E0AD}" type="datetimeFigureOut">
              <a:rPr lang="it-IT" smtClean="0"/>
              <a:t>04/09/2024</a:t>
            </a:fld>
            <a:endParaRPr lang="it-IT"/>
          </a:p>
        </p:txBody>
      </p:sp>
      <p:sp>
        <p:nvSpPr>
          <p:cNvPr id="5" name="Segnaposto piè di pagina 4">
            <a:extLst>
              <a:ext uri="{FF2B5EF4-FFF2-40B4-BE49-F238E27FC236}">
                <a16:creationId xmlns:a16="http://schemas.microsoft.com/office/drawing/2014/main" id="{ABABD45D-EF81-462E-A660-35C6B1413B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C78F79-2D76-43CA-A329-6626B47CE7F8}"/>
              </a:ext>
            </a:extLst>
          </p:cNvPr>
          <p:cNvSpPr>
            <a:spLocks noGrp="1"/>
          </p:cNvSpPr>
          <p:nvPr>
            <p:ph type="sldNum" sz="quarter" idx="12"/>
          </p:nvPr>
        </p:nvSpPr>
        <p:spPr/>
        <p:txBody>
          <a:bodyPr/>
          <a:lstStyle/>
          <a:p>
            <a:fld id="{3BA3E944-C274-4E7A-B9C0-5A3F43E4D6E8}" type="slidenum">
              <a:rPr lang="it-IT" smtClean="0"/>
              <a:t>‹N›</a:t>
            </a:fld>
            <a:endParaRPr lang="it-IT"/>
          </a:p>
        </p:txBody>
      </p:sp>
    </p:spTree>
    <p:extLst>
      <p:ext uri="{BB962C8B-B14F-4D97-AF65-F5344CB8AC3E}">
        <p14:creationId xmlns:p14="http://schemas.microsoft.com/office/powerpoint/2010/main" val="2881409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5CE48F-000F-4979-AA5A-A33780F9D7E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97EAED3-1F65-41FB-BD12-45123B9B646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6FBD0FC-99F6-4C63-ADCA-F3D9CB0FDBD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1CECEF2-F5B1-4DE3-BE70-B4A12986B8D6}"/>
              </a:ext>
            </a:extLst>
          </p:cNvPr>
          <p:cNvSpPr>
            <a:spLocks noGrp="1"/>
          </p:cNvSpPr>
          <p:nvPr>
            <p:ph type="dt" sz="half" idx="10"/>
          </p:nvPr>
        </p:nvSpPr>
        <p:spPr/>
        <p:txBody>
          <a:bodyPr/>
          <a:lstStyle/>
          <a:p>
            <a:fld id="{AFB86268-4521-48C3-883B-B7BE12C9E0AD}" type="datetimeFigureOut">
              <a:rPr lang="it-IT" smtClean="0"/>
              <a:t>04/09/2024</a:t>
            </a:fld>
            <a:endParaRPr lang="it-IT"/>
          </a:p>
        </p:txBody>
      </p:sp>
      <p:sp>
        <p:nvSpPr>
          <p:cNvPr id="6" name="Segnaposto piè di pagina 5">
            <a:extLst>
              <a:ext uri="{FF2B5EF4-FFF2-40B4-BE49-F238E27FC236}">
                <a16:creationId xmlns:a16="http://schemas.microsoft.com/office/drawing/2014/main" id="{29589EC8-C2EB-4589-8937-5BD4C7C78C6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2EDD398-536C-47C5-8EAA-AF9E63DC1E28}"/>
              </a:ext>
            </a:extLst>
          </p:cNvPr>
          <p:cNvSpPr>
            <a:spLocks noGrp="1"/>
          </p:cNvSpPr>
          <p:nvPr>
            <p:ph type="sldNum" sz="quarter" idx="12"/>
          </p:nvPr>
        </p:nvSpPr>
        <p:spPr/>
        <p:txBody>
          <a:bodyPr/>
          <a:lstStyle/>
          <a:p>
            <a:fld id="{3BA3E944-C274-4E7A-B9C0-5A3F43E4D6E8}" type="slidenum">
              <a:rPr lang="it-IT" smtClean="0"/>
              <a:t>‹N›</a:t>
            </a:fld>
            <a:endParaRPr lang="it-IT"/>
          </a:p>
        </p:txBody>
      </p:sp>
    </p:spTree>
    <p:extLst>
      <p:ext uri="{BB962C8B-B14F-4D97-AF65-F5344CB8AC3E}">
        <p14:creationId xmlns:p14="http://schemas.microsoft.com/office/powerpoint/2010/main" val="177685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2BF15D-5F9F-4937-AE1D-84025458F64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AD172F9-A624-4DEF-A874-DDDB97B6FA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253E06A-0352-4138-AA05-BCABA4DBDE9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0E540A5-C4EF-4D1F-B968-F5A9BB9658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07C1867-73BF-4641-B801-3192925457E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96D4DF1-49C2-4DE8-8A20-8B74F4C20F36}"/>
              </a:ext>
            </a:extLst>
          </p:cNvPr>
          <p:cNvSpPr>
            <a:spLocks noGrp="1"/>
          </p:cNvSpPr>
          <p:nvPr>
            <p:ph type="dt" sz="half" idx="10"/>
          </p:nvPr>
        </p:nvSpPr>
        <p:spPr/>
        <p:txBody>
          <a:bodyPr/>
          <a:lstStyle/>
          <a:p>
            <a:fld id="{AFB86268-4521-48C3-883B-B7BE12C9E0AD}" type="datetimeFigureOut">
              <a:rPr lang="it-IT" smtClean="0"/>
              <a:t>04/09/2024</a:t>
            </a:fld>
            <a:endParaRPr lang="it-IT"/>
          </a:p>
        </p:txBody>
      </p:sp>
      <p:sp>
        <p:nvSpPr>
          <p:cNvPr id="8" name="Segnaposto piè di pagina 7">
            <a:extLst>
              <a:ext uri="{FF2B5EF4-FFF2-40B4-BE49-F238E27FC236}">
                <a16:creationId xmlns:a16="http://schemas.microsoft.com/office/drawing/2014/main" id="{325F310A-46ED-4088-A350-BB1418817D7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0588E39-B58A-4402-BDBA-1579F8A80473}"/>
              </a:ext>
            </a:extLst>
          </p:cNvPr>
          <p:cNvSpPr>
            <a:spLocks noGrp="1"/>
          </p:cNvSpPr>
          <p:nvPr>
            <p:ph type="sldNum" sz="quarter" idx="12"/>
          </p:nvPr>
        </p:nvSpPr>
        <p:spPr/>
        <p:txBody>
          <a:bodyPr/>
          <a:lstStyle/>
          <a:p>
            <a:fld id="{3BA3E944-C274-4E7A-B9C0-5A3F43E4D6E8}" type="slidenum">
              <a:rPr lang="it-IT" smtClean="0"/>
              <a:t>‹N›</a:t>
            </a:fld>
            <a:endParaRPr lang="it-IT"/>
          </a:p>
        </p:txBody>
      </p:sp>
    </p:spTree>
    <p:extLst>
      <p:ext uri="{BB962C8B-B14F-4D97-AF65-F5344CB8AC3E}">
        <p14:creationId xmlns:p14="http://schemas.microsoft.com/office/powerpoint/2010/main" val="366691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F24F91-E3EE-4312-AC09-A3A7CAB8EAE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1377340-A0F5-4BC2-A2D3-37FE3D58C479}"/>
              </a:ext>
            </a:extLst>
          </p:cNvPr>
          <p:cNvSpPr>
            <a:spLocks noGrp="1"/>
          </p:cNvSpPr>
          <p:nvPr>
            <p:ph type="dt" sz="half" idx="10"/>
          </p:nvPr>
        </p:nvSpPr>
        <p:spPr/>
        <p:txBody>
          <a:bodyPr/>
          <a:lstStyle/>
          <a:p>
            <a:fld id="{AFB86268-4521-48C3-883B-B7BE12C9E0AD}" type="datetimeFigureOut">
              <a:rPr lang="it-IT" smtClean="0"/>
              <a:t>04/09/2024</a:t>
            </a:fld>
            <a:endParaRPr lang="it-IT"/>
          </a:p>
        </p:txBody>
      </p:sp>
      <p:sp>
        <p:nvSpPr>
          <p:cNvPr id="4" name="Segnaposto piè di pagina 3">
            <a:extLst>
              <a:ext uri="{FF2B5EF4-FFF2-40B4-BE49-F238E27FC236}">
                <a16:creationId xmlns:a16="http://schemas.microsoft.com/office/drawing/2014/main" id="{42FFE1FC-6F4E-460E-908A-77AF57C90BA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D58667C-EB85-4631-A99E-A3EF3FC63739}"/>
              </a:ext>
            </a:extLst>
          </p:cNvPr>
          <p:cNvSpPr>
            <a:spLocks noGrp="1"/>
          </p:cNvSpPr>
          <p:nvPr>
            <p:ph type="sldNum" sz="quarter" idx="12"/>
          </p:nvPr>
        </p:nvSpPr>
        <p:spPr/>
        <p:txBody>
          <a:bodyPr/>
          <a:lstStyle/>
          <a:p>
            <a:fld id="{3BA3E944-C274-4E7A-B9C0-5A3F43E4D6E8}" type="slidenum">
              <a:rPr lang="it-IT" smtClean="0"/>
              <a:t>‹N›</a:t>
            </a:fld>
            <a:endParaRPr lang="it-IT"/>
          </a:p>
        </p:txBody>
      </p:sp>
    </p:spTree>
    <p:extLst>
      <p:ext uri="{BB962C8B-B14F-4D97-AF65-F5344CB8AC3E}">
        <p14:creationId xmlns:p14="http://schemas.microsoft.com/office/powerpoint/2010/main" val="1501621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F7A361B-FF8E-4324-BA08-13548A397999}"/>
              </a:ext>
            </a:extLst>
          </p:cNvPr>
          <p:cNvSpPr>
            <a:spLocks noGrp="1"/>
          </p:cNvSpPr>
          <p:nvPr>
            <p:ph type="dt" sz="half" idx="10"/>
          </p:nvPr>
        </p:nvSpPr>
        <p:spPr/>
        <p:txBody>
          <a:bodyPr/>
          <a:lstStyle/>
          <a:p>
            <a:fld id="{AFB86268-4521-48C3-883B-B7BE12C9E0AD}" type="datetimeFigureOut">
              <a:rPr lang="it-IT" smtClean="0"/>
              <a:t>04/09/2024</a:t>
            </a:fld>
            <a:endParaRPr lang="it-IT"/>
          </a:p>
        </p:txBody>
      </p:sp>
      <p:sp>
        <p:nvSpPr>
          <p:cNvPr id="3" name="Segnaposto piè di pagina 2">
            <a:extLst>
              <a:ext uri="{FF2B5EF4-FFF2-40B4-BE49-F238E27FC236}">
                <a16:creationId xmlns:a16="http://schemas.microsoft.com/office/drawing/2014/main" id="{9992231F-5C3E-456C-883A-2FC8052139F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893118D-D0B5-4439-B127-5D0C1D8EF3FF}"/>
              </a:ext>
            </a:extLst>
          </p:cNvPr>
          <p:cNvSpPr>
            <a:spLocks noGrp="1"/>
          </p:cNvSpPr>
          <p:nvPr>
            <p:ph type="sldNum" sz="quarter" idx="12"/>
          </p:nvPr>
        </p:nvSpPr>
        <p:spPr/>
        <p:txBody>
          <a:bodyPr/>
          <a:lstStyle/>
          <a:p>
            <a:fld id="{3BA3E944-C274-4E7A-B9C0-5A3F43E4D6E8}" type="slidenum">
              <a:rPr lang="it-IT" smtClean="0"/>
              <a:t>‹N›</a:t>
            </a:fld>
            <a:endParaRPr lang="it-IT"/>
          </a:p>
        </p:txBody>
      </p:sp>
    </p:spTree>
    <p:extLst>
      <p:ext uri="{BB962C8B-B14F-4D97-AF65-F5344CB8AC3E}">
        <p14:creationId xmlns:p14="http://schemas.microsoft.com/office/powerpoint/2010/main" val="1200937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F7ADB1-CC5E-47E5-9B65-E0CD94E7600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20D7D83-19DC-4C0C-B71F-BA69D5A75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F23D0D2-86DF-4C67-8EB9-6F5ECDD3E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E58743D-2F6F-42FF-A6C2-2FE4312D5A7C}"/>
              </a:ext>
            </a:extLst>
          </p:cNvPr>
          <p:cNvSpPr>
            <a:spLocks noGrp="1"/>
          </p:cNvSpPr>
          <p:nvPr>
            <p:ph type="dt" sz="half" idx="10"/>
          </p:nvPr>
        </p:nvSpPr>
        <p:spPr/>
        <p:txBody>
          <a:bodyPr/>
          <a:lstStyle/>
          <a:p>
            <a:fld id="{AFB86268-4521-48C3-883B-B7BE12C9E0AD}" type="datetimeFigureOut">
              <a:rPr lang="it-IT" smtClean="0"/>
              <a:t>04/09/2024</a:t>
            </a:fld>
            <a:endParaRPr lang="it-IT"/>
          </a:p>
        </p:txBody>
      </p:sp>
      <p:sp>
        <p:nvSpPr>
          <p:cNvPr id="6" name="Segnaposto piè di pagina 5">
            <a:extLst>
              <a:ext uri="{FF2B5EF4-FFF2-40B4-BE49-F238E27FC236}">
                <a16:creationId xmlns:a16="http://schemas.microsoft.com/office/drawing/2014/main" id="{526020DE-A639-40A5-A604-C2E87307710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AF90E2F-D90A-4583-BB56-474BD18F17EF}"/>
              </a:ext>
            </a:extLst>
          </p:cNvPr>
          <p:cNvSpPr>
            <a:spLocks noGrp="1"/>
          </p:cNvSpPr>
          <p:nvPr>
            <p:ph type="sldNum" sz="quarter" idx="12"/>
          </p:nvPr>
        </p:nvSpPr>
        <p:spPr/>
        <p:txBody>
          <a:bodyPr/>
          <a:lstStyle/>
          <a:p>
            <a:fld id="{3BA3E944-C274-4E7A-B9C0-5A3F43E4D6E8}" type="slidenum">
              <a:rPr lang="it-IT" smtClean="0"/>
              <a:t>‹N›</a:t>
            </a:fld>
            <a:endParaRPr lang="it-IT"/>
          </a:p>
        </p:txBody>
      </p:sp>
    </p:spTree>
    <p:extLst>
      <p:ext uri="{BB962C8B-B14F-4D97-AF65-F5344CB8AC3E}">
        <p14:creationId xmlns:p14="http://schemas.microsoft.com/office/powerpoint/2010/main" val="3451955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AA44C4-6BB6-4FAB-A160-EE33CABC88A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48D4BAD-140A-4DCE-8817-184C9BDD15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828543C-87FC-4FA3-9893-01FE82781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E965289-D54F-4689-8570-C39412843178}"/>
              </a:ext>
            </a:extLst>
          </p:cNvPr>
          <p:cNvSpPr>
            <a:spLocks noGrp="1"/>
          </p:cNvSpPr>
          <p:nvPr>
            <p:ph type="dt" sz="half" idx="10"/>
          </p:nvPr>
        </p:nvSpPr>
        <p:spPr/>
        <p:txBody>
          <a:bodyPr/>
          <a:lstStyle/>
          <a:p>
            <a:fld id="{AFB86268-4521-48C3-883B-B7BE12C9E0AD}" type="datetimeFigureOut">
              <a:rPr lang="it-IT" smtClean="0"/>
              <a:t>04/09/2024</a:t>
            </a:fld>
            <a:endParaRPr lang="it-IT"/>
          </a:p>
        </p:txBody>
      </p:sp>
      <p:sp>
        <p:nvSpPr>
          <p:cNvPr id="6" name="Segnaposto piè di pagina 5">
            <a:extLst>
              <a:ext uri="{FF2B5EF4-FFF2-40B4-BE49-F238E27FC236}">
                <a16:creationId xmlns:a16="http://schemas.microsoft.com/office/drawing/2014/main" id="{F52DBA84-A01F-439A-BF35-70D0CC41D63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E60081A-CF5B-42F9-92E8-20B1B94FEDAB}"/>
              </a:ext>
            </a:extLst>
          </p:cNvPr>
          <p:cNvSpPr>
            <a:spLocks noGrp="1"/>
          </p:cNvSpPr>
          <p:nvPr>
            <p:ph type="sldNum" sz="quarter" idx="12"/>
          </p:nvPr>
        </p:nvSpPr>
        <p:spPr/>
        <p:txBody>
          <a:bodyPr/>
          <a:lstStyle/>
          <a:p>
            <a:fld id="{3BA3E944-C274-4E7A-B9C0-5A3F43E4D6E8}" type="slidenum">
              <a:rPr lang="it-IT" smtClean="0"/>
              <a:t>‹N›</a:t>
            </a:fld>
            <a:endParaRPr lang="it-IT"/>
          </a:p>
        </p:txBody>
      </p:sp>
    </p:spTree>
    <p:extLst>
      <p:ext uri="{BB962C8B-B14F-4D97-AF65-F5344CB8AC3E}">
        <p14:creationId xmlns:p14="http://schemas.microsoft.com/office/powerpoint/2010/main" val="797016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A0D445-015C-4949-A3A6-E8B7FE009BE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F332F6A-F9E8-4FC4-8990-ED7C62E074B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7B72722-0FC8-460F-A477-CB046DEC181A}"/>
              </a:ext>
            </a:extLst>
          </p:cNvPr>
          <p:cNvSpPr>
            <a:spLocks noGrp="1"/>
          </p:cNvSpPr>
          <p:nvPr>
            <p:ph type="dt" sz="half" idx="10"/>
          </p:nvPr>
        </p:nvSpPr>
        <p:spPr/>
        <p:txBody>
          <a:bodyPr/>
          <a:lstStyle/>
          <a:p>
            <a:fld id="{AFB86268-4521-48C3-883B-B7BE12C9E0AD}" type="datetimeFigureOut">
              <a:rPr lang="it-IT" smtClean="0"/>
              <a:t>04/09/2024</a:t>
            </a:fld>
            <a:endParaRPr lang="it-IT"/>
          </a:p>
        </p:txBody>
      </p:sp>
      <p:sp>
        <p:nvSpPr>
          <p:cNvPr id="5" name="Segnaposto piè di pagina 4">
            <a:extLst>
              <a:ext uri="{FF2B5EF4-FFF2-40B4-BE49-F238E27FC236}">
                <a16:creationId xmlns:a16="http://schemas.microsoft.com/office/drawing/2014/main" id="{F9B417FD-9021-4D48-9283-F4E82CC0A4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88D136-3145-43CB-880F-62EBEAEDE025}"/>
              </a:ext>
            </a:extLst>
          </p:cNvPr>
          <p:cNvSpPr>
            <a:spLocks noGrp="1"/>
          </p:cNvSpPr>
          <p:nvPr>
            <p:ph type="sldNum" sz="quarter" idx="12"/>
          </p:nvPr>
        </p:nvSpPr>
        <p:spPr/>
        <p:txBody>
          <a:bodyPr/>
          <a:lstStyle/>
          <a:p>
            <a:fld id="{3BA3E944-C274-4E7A-B9C0-5A3F43E4D6E8}" type="slidenum">
              <a:rPr lang="it-IT" smtClean="0"/>
              <a:t>‹N›</a:t>
            </a:fld>
            <a:endParaRPr lang="it-IT"/>
          </a:p>
        </p:txBody>
      </p:sp>
    </p:spTree>
    <p:extLst>
      <p:ext uri="{BB962C8B-B14F-4D97-AF65-F5344CB8AC3E}">
        <p14:creationId xmlns:p14="http://schemas.microsoft.com/office/powerpoint/2010/main" val="4143562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89C208D-968F-4DB3-833F-1BA372612F3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9BE1DFD-6638-4AEC-A8D6-7438170F31D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2FC537C-653D-4ED4-A777-DA1D84C3139A}"/>
              </a:ext>
            </a:extLst>
          </p:cNvPr>
          <p:cNvSpPr>
            <a:spLocks noGrp="1"/>
          </p:cNvSpPr>
          <p:nvPr>
            <p:ph type="dt" sz="half" idx="10"/>
          </p:nvPr>
        </p:nvSpPr>
        <p:spPr/>
        <p:txBody>
          <a:bodyPr/>
          <a:lstStyle/>
          <a:p>
            <a:fld id="{AFB86268-4521-48C3-883B-B7BE12C9E0AD}" type="datetimeFigureOut">
              <a:rPr lang="it-IT" smtClean="0"/>
              <a:t>04/09/2024</a:t>
            </a:fld>
            <a:endParaRPr lang="it-IT"/>
          </a:p>
        </p:txBody>
      </p:sp>
      <p:sp>
        <p:nvSpPr>
          <p:cNvPr id="5" name="Segnaposto piè di pagina 4">
            <a:extLst>
              <a:ext uri="{FF2B5EF4-FFF2-40B4-BE49-F238E27FC236}">
                <a16:creationId xmlns:a16="http://schemas.microsoft.com/office/drawing/2014/main" id="{50402EEE-EF48-4A7F-8EB4-98072D08275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A9DB83-C84F-48AA-8F35-9B8109945293}"/>
              </a:ext>
            </a:extLst>
          </p:cNvPr>
          <p:cNvSpPr>
            <a:spLocks noGrp="1"/>
          </p:cNvSpPr>
          <p:nvPr>
            <p:ph type="sldNum" sz="quarter" idx="12"/>
          </p:nvPr>
        </p:nvSpPr>
        <p:spPr/>
        <p:txBody>
          <a:bodyPr/>
          <a:lstStyle/>
          <a:p>
            <a:fld id="{3BA3E944-C274-4E7A-B9C0-5A3F43E4D6E8}" type="slidenum">
              <a:rPr lang="it-IT" smtClean="0"/>
              <a:t>‹N›</a:t>
            </a:fld>
            <a:endParaRPr lang="it-IT"/>
          </a:p>
        </p:txBody>
      </p:sp>
    </p:spTree>
    <p:extLst>
      <p:ext uri="{BB962C8B-B14F-4D97-AF65-F5344CB8AC3E}">
        <p14:creationId xmlns:p14="http://schemas.microsoft.com/office/powerpoint/2010/main" val="390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BF3DB3-C788-4F80-B2D0-F6735318634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14CAAEA-1096-47CD-BB1B-C43287F59AA5}"/>
              </a:ext>
            </a:extLst>
          </p:cNvPr>
          <p:cNvSpPr>
            <a:spLocks noGrp="1"/>
          </p:cNvSpPr>
          <p:nvPr>
            <p:ph type="dt" sz="half" idx="10"/>
          </p:nvPr>
        </p:nvSpPr>
        <p:spPr/>
        <p:txBody>
          <a:bodyPr/>
          <a:lstStyle/>
          <a:p>
            <a:fld id="{CCB9FCAB-9BE2-4996-A97D-0BD6E5B72809}" type="datetimeFigureOut">
              <a:rPr lang="it-IT" smtClean="0"/>
              <a:t>04/09/2024</a:t>
            </a:fld>
            <a:endParaRPr lang="it-IT"/>
          </a:p>
        </p:txBody>
      </p:sp>
      <p:sp>
        <p:nvSpPr>
          <p:cNvPr id="4" name="Segnaposto piè di pagina 3">
            <a:extLst>
              <a:ext uri="{FF2B5EF4-FFF2-40B4-BE49-F238E27FC236}">
                <a16:creationId xmlns:a16="http://schemas.microsoft.com/office/drawing/2014/main" id="{660124DF-67E9-4A5C-A882-B7CA2A886C6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1F0E543-238F-4D30-88CA-7E80ADF537D7}"/>
              </a:ext>
            </a:extLst>
          </p:cNvPr>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349516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B9FCAB-9BE2-4996-A97D-0BD6E5B72809}" type="datetimeFigureOut">
              <a:rPr lang="it-IT" smtClean="0"/>
              <a:t>04/09/2024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325940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CB9FCAB-9BE2-4996-A97D-0BD6E5B72809}" type="datetimeFigureOut">
              <a:rPr lang="it-IT" smtClean="0"/>
              <a:t>04/09/2024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328110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CB9FCAB-9BE2-4996-A97D-0BD6E5B72809}" type="datetimeFigureOut">
              <a:rPr lang="it-IT" smtClean="0"/>
              <a:t>04/09/2024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149714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CB9FCAB-9BE2-4996-A97D-0BD6E5B72809}" type="datetimeFigureOut">
              <a:rPr lang="it-IT" smtClean="0"/>
              <a:t>04/09/2024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233623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9FCAB-9BE2-4996-A97D-0BD6E5B72809}" type="datetimeFigureOut">
              <a:rPr lang="it-IT" smtClean="0"/>
              <a:t>04/09/2024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103384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CB9FCAB-9BE2-4996-A97D-0BD6E5B72809}" type="datetimeFigureOut">
              <a:rPr lang="it-IT" smtClean="0"/>
              <a:t>04/09/2024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A30703F-E944-44F3-8D94-B732BBAD79BB}" type="slidenum">
              <a:rPr lang="it-IT" smtClean="0"/>
              <a:t>‹N›</a:t>
            </a:fld>
            <a:endParaRPr lang="it-IT"/>
          </a:p>
        </p:txBody>
      </p:sp>
    </p:spTree>
    <p:extLst>
      <p:ext uri="{BB962C8B-B14F-4D97-AF65-F5344CB8AC3E}">
        <p14:creationId xmlns:p14="http://schemas.microsoft.com/office/powerpoint/2010/main" val="387230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B9FCAB-9BE2-4996-A97D-0BD6E5B72809}" type="datetimeFigureOut">
              <a:rPr lang="it-IT" smtClean="0"/>
              <a:t>04/09/2024</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A30703F-E944-44F3-8D94-B732BBAD79BB}" type="slidenum">
              <a:rPr lang="it-IT" smtClean="0"/>
              <a:t>‹N›</a:t>
            </a:fld>
            <a:endParaRPr lang="it-IT"/>
          </a:p>
        </p:txBody>
      </p:sp>
    </p:spTree>
    <p:extLst>
      <p:ext uri="{BB962C8B-B14F-4D97-AF65-F5344CB8AC3E}">
        <p14:creationId xmlns:p14="http://schemas.microsoft.com/office/powerpoint/2010/main" val="406076600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28"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715D8A2-DFD3-4F40-AA64-C6C349B8C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12222F1-8775-45BC-82EB-DBD34E6BF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7BE9292-EF28-40AB-836C-1DBD02973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86268-4521-48C3-883B-B7BE12C9E0AD}" type="datetimeFigureOut">
              <a:rPr lang="it-IT" smtClean="0"/>
              <a:t>04/09/2024</a:t>
            </a:fld>
            <a:endParaRPr lang="it-IT"/>
          </a:p>
        </p:txBody>
      </p:sp>
      <p:sp>
        <p:nvSpPr>
          <p:cNvPr id="5" name="Segnaposto piè di pagina 4">
            <a:extLst>
              <a:ext uri="{FF2B5EF4-FFF2-40B4-BE49-F238E27FC236}">
                <a16:creationId xmlns:a16="http://schemas.microsoft.com/office/drawing/2014/main" id="{8F09BE45-7B23-40D1-A563-3732642ADD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44EB458-752E-4362-B80F-957DEEC20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3E944-C274-4E7A-B9C0-5A3F43E4D6E8}" type="slidenum">
              <a:rPr lang="it-IT" smtClean="0"/>
              <a:t>‹N›</a:t>
            </a:fld>
            <a:endParaRPr lang="it-IT"/>
          </a:p>
        </p:txBody>
      </p:sp>
    </p:spTree>
    <p:extLst>
      <p:ext uri="{BB962C8B-B14F-4D97-AF65-F5344CB8AC3E}">
        <p14:creationId xmlns:p14="http://schemas.microsoft.com/office/powerpoint/2010/main" val="280870289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ilportaledellautomobilista.i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oicompriamoauto.it/pratiche-auto/controllo-punti-patente/#app" TargetMode="External"/><Relationship Id="rId2" Type="http://schemas.openxmlformats.org/officeDocument/2006/relationships/hyperlink" Target="https://www.noicompriamoauto.it/pratiche-auto/controllo-punti-patente/#portale-automobilista" TargetMode="External"/><Relationship Id="rId1" Type="http://schemas.openxmlformats.org/officeDocument/2006/relationships/slideLayout" Target="../slideLayouts/slideLayout19.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io.italia.it/" TargetMode="External"/><Relationship Id="rId2" Type="http://schemas.openxmlformats.org/officeDocument/2006/relationships/hyperlink" Target="https://www.ilportaledellautomobilista.it/web/portale-automobilista/" TargetMode="Externa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hyperlink" Target="https://www.ilportaledellautomobilista.it/web/portale-automobilista/"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2" Type="http://schemas.openxmlformats.org/officeDocument/2006/relationships/image" Target="../media/image4.png"/><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6.png"/><Relationship Id="rId5" Type="http://schemas.openxmlformats.org/officeDocument/2006/relationships/image" Target="../media/image40.png"/><Relationship Id="rId15" Type="http://schemas.openxmlformats.org/officeDocument/2006/relationships/image" Target="../media/image3.png"/><Relationship Id="rId10" Type="http://schemas.openxmlformats.org/officeDocument/2006/relationships/customXml" Target="../ink/ink5.xml"/><Relationship Id="rId9" Type="http://schemas.openxmlformats.org/officeDocument/2006/relationships/image" Target="../media/image5.png"/><Relationship Id="rId14" Type="http://schemas.openxmlformats.org/officeDocument/2006/relationships/customXml" Target="../ink/ink7.xml"/></Relationships>
</file>

<file path=ppt/slides/_rels/slide30.xml.rels><?xml version="1.0" encoding="UTF-8" standalone="yes"?>
<Relationships xmlns="http://schemas.openxmlformats.org/package/2006/relationships"><Relationship Id="rId2" Type="http://schemas.openxmlformats.org/officeDocument/2006/relationships/hyperlink" Target="https://io.italia.it/" TargetMode="Externa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colorTemperature colorTemp="7565"/>
                    </a14:imgEffect>
                  </a14:imgLayer>
                </a14:imgProps>
              </a:ext>
            </a:extLst>
          </a:blip>
          <a:srcRect/>
          <a:stretch>
            <a:fillRect t="-25000" b="25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9DABE19A-22ED-4B1F-B50B-FD956A21A979}"/>
              </a:ext>
            </a:extLst>
          </p:cNvPr>
          <p:cNvSpPr>
            <a:spLocks noGrp="1"/>
          </p:cNvSpPr>
          <p:nvPr>
            <p:ph type="subTitle" idx="1"/>
          </p:nvPr>
        </p:nvSpPr>
        <p:spPr>
          <a:xfrm>
            <a:off x="3720662" y="2301765"/>
            <a:ext cx="7889065" cy="2024293"/>
          </a:xfrm>
        </p:spPr>
        <p:txBody>
          <a:bodyPr>
            <a:noAutofit/>
          </a:bodyPr>
          <a:lstStyle/>
          <a:p>
            <a:pPr algn="just"/>
            <a:r>
              <a:rPr lang="it-IT" b="1" dirty="0">
                <a:solidFill>
                  <a:schemeClr val="bg1"/>
                </a:solidFill>
              </a:rPr>
              <a:t>Benvenuti a questa presentazione dedicata ai servizi offerti dall'Automobile Club d'Italia (ACI). Esploreremo come l'ACI stia modernizzando l'assistenza automobilistica con tecnologie avanzate, concentrandosi su </a:t>
            </a:r>
            <a:r>
              <a:rPr lang="it-IT" b="1" dirty="0" err="1">
                <a:solidFill>
                  <a:schemeClr val="bg1"/>
                </a:solidFill>
              </a:rPr>
              <a:t>AppSpace</a:t>
            </a:r>
            <a:r>
              <a:rPr lang="it-IT" b="1" dirty="0">
                <a:solidFill>
                  <a:schemeClr val="bg1"/>
                </a:solidFill>
              </a:rPr>
              <a:t>. L'obiettivo è mostrare come queste innovazioni rendano i servizi più efficienti e accessibili per gli automobilisti. </a:t>
            </a:r>
            <a:endParaRPr lang="it-IT" sz="2000" dirty="0">
              <a:solidFill>
                <a:schemeClr val="bg1"/>
              </a:solidFill>
            </a:endParaRPr>
          </a:p>
        </p:txBody>
      </p:sp>
      <p:pic>
        <p:nvPicPr>
          <p:cNvPr id="4" name="Immagine 3">
            <a:extLst>
              <a:ext uri="{FF2B5EF4-FFF2-40B4-BE49-F238E27FC236}">
                <a16:creationId xmlns:a16="http://schemas.microsoft.com/office/drawing/2014/main" id="{4741CA6C-EF31-4F1E-8267-2FC31A7EFB05}"/>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7201" b="-7201"/>
          <a:stretch/>
        </p:blipFill>
        <p:spPr>
          <a:xfrm>
            <a:off x="0" y="4735084"/>
            <a:ext cx="12192000" cy="2278459"/>
          </a:xfrm>
          <a:prstGeom prst="rect">
            <a:avLst/>
          </a:prstGeom>
          <a:effectLst>
            <a:glow rad="63500">
              <a:schemeClr val="accent2">
                <a:satMod val="175000"/>
                <a:alpha val="40000"/>
              </a:schemeClr>
            </a:glow>
            <a:softEdge rad="0"/>
          </a:effectLst>
          <a:scene3d>
            <a:camera prst="orthographicFront"/>
            <a:lightRig rig="threePt" dir="t"/>
          </a:scene3d>
          <a:sp3d prstMaterial="matte">
            <a:bevelB w="0" h="0"/>
          </a:sp3d>
        </p:spPr>
      </p:pic>
    </p:spTree>
    <p:extLst>
      <p:ext uri="{BB962C8B-B14F-4D97-AF65-F5344CB8AC3E}">
        <p14:creationId xmlns:p14="http://schemas.microsoft.com/office/powerpoint/2010/main" val="2174369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71306"/>
          </a:xfrm>
        </p:spPr>
        <p:txBody>
          <a:bodyPr>
            <a:normAutofit/>
          </a:bodyPr>
          <a:lstStyle/>
          <a:p>
            <a:pPr algn="ctr"/>
            <a:r>
              <a:rPr lang="it-IT" sz="4000" b="1" dirty="0" err="1">
                <a:solidFill>
                  <a:srgbClr val="003399"/>
                </a:solidFill>
                <a:latin typeface="Calibri" panose="020F0502020204030204" pitchFamily="34" charset="0"/>
                <a:ea typeface="Calibri" panose="020F0502020204030204" pitchFamily="34" charset="0"/>
                <a:cs typeface="Calibri" panose="020F0502020204030204" pitchFamily="34" charset="0"/>
              </a:rPr>
              <a:t>AvvisACI</a:t>
            </a:r>
            <a:endParaRPr lang="it-IT" sz="4000" dirty="0"/>
          </a:p>
        </p:txBody>
      </p:sp>
      <p:sp>
        <p:nvSpPr>
          <p:cNvPr id="3" name="Segnaposto testo 2"/>
          <p:cNvSpPr>
            <a:spLocks noGrp="1"/>
          </p:cNvSpPr>
          <p:nvPr>
            <p:ph idx="1"/>
          </p:nvPr>
        </p:nvSpPr>
        <p:spPr>
          <a:xfrm>
            <a:off x="773723" y="993532"/>
            <a:ext cx="10580077" cy="5183432"/>
          </a:xfrm>
        </p:spPr>
        <p:txBody>
          <a:bodyPr>
            <a:normAutofit fontScale="25000" lnSpcReduction="20000"/>
          </a:bodyPr>
          <a:lstStyle/>
          <a:p>
            <a:pPr marL="0" lvl="1" indent="0">
              <a:lnSpc>
                <a:spcPct val="120000"/>
              </a:lnSpc>
              <a:spcBef>
                <a:spcPts val="1000"/>
              </a:spcBef>
              <a:spcAft>
                <a:spcPts val="600"/>
              </a:spcAft>
              <a:buNone/>
            </a:pPr>
            <a:endParaRPr lang="it-IT" sz="80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0" lvl="1" indent="0">
              <a:lnSpc>
                <a:spcPct val="120000"/>
              </a:lnSpc>
              <a:spcBef>
                <a:spcPts val="1000"/>
              </a:spcBef>
              <a:spcAft>
                <a:spcPts val="600"/>
              </a:spcAft>
              <a:buNone/>
            </a:pPr>
            <a:r>
              <a:rPr lang="it-IT" sz="8000" dirty="0">
                <a:solidFill>
                  <a:srgbClr val="003399"/>
                </a:solidFill>
                <a:latin typeface="Calibri" panose="020F0502020204030204" pitchFamily="34" charset="0"/>
                <a:ea typeface="Calibri" panose="020F0502020204030204" pitchFamily="34" charset="0"/>
                <a:cs typeface="Calibri" panose="020F0502020204030204" pitchFamily="34" charset="0"/>
              </a:rPr>
              <a:t>Il servizio </a:t>
            </a:r>
            <a:r>
              <a:rPr lang="it-IT" sz="8000" b="1" dirty="0" err="1">
                <a:solidFill>
                  <a:srgbClr val="003399"/>
                </a:solidFill>
                <a:latin typeface="Calibri" panose="020F0502020204030204" pitchFamily="34" charset="0"/>
                <a:ea typeface="Calibri" panose="020F0502020204030204" pitchFamily="34" charset="0"/>
                <a:cs typeface="Calibri" panose="020F0502020204030204" pitchFamily="34" charset="0"/>
              </a:rPr>
              <a:t>AvvisACI</a:t>
            </a:r>
            <a:r>
              <a:rPr lang="it-IT" sz="8000" b="1"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sz="8000" dirty="0">
                <a:solidFill>
                  <a:srgbClr val="003399"/>
                </a:solidFill>
                <a:latin typeface="Calibri" panose="020F0502020204030204" pitchFamily="34" charset="0"/>
                <a:ea typeface="Calibri" panose="020F0502020204030204" pitchFamily="34" charset="0"/>
                <a:cs typeface="Calibri" panose="020F0502020204030204" pitchFamily="34" charset="0"/>
              </a:rPr>
              <a:t>destinato solo alle persone fisiche, informa gli automobilisti </a:t>
            </a:r>
            <a:r>
              <a:rPr lang="it-IT" sz="8000" b="1" dirty="0">
                <a:solidFill>
                  <a:srgbClr val="003399"/>
                </a:solidFill>
                <a:latin typeface="Calibri" panose="020F0502020204030204" pitchFamily="34" charset="0"/>
                <a:ea typeface="Calibri" panose="020F0502020204030204" pitchFamily="34" charset="0"/>
                <a:cs typeface="Calibri" panose="020F0502020204030204" pitchFamily="34" charset="0"/>
              </a:rPr>
              <a:t>via email o SMS </a:t>
            </a:r>
            <a:r>
              <a:rPr lang="it-IT" sz="8000" dirty="0">
                <a:solidFill>
                  <a:srgbClr val="003399"/>
                </a:solidFill>
                <a:latin typeface="Calibri" panose="020F0502020204030204" pitchFamily="34" charset="0"/>
                <a:ea typeface="Calibri" panose="020F0502020204030204" pitchFamily="34" charset="0"/>
                <a:cs typeface="Calibri" panose="020F0502020204030204" pitchFamily="34" charset="0"/>
              </a:rPr>
              <a:t>sulla registrazione di atti al PRA. </a:t>
            </a:r>
          </a:p>
          <a:p>
            <a:pPr marL="400050" lvl="1" indent="0">
              <a:lnSpc>
                <a:spcPct val="107000"/>
              </a:lnSpc>
              <a:spcBef>
                <a:spcPts val="0"/>
              </a:spcBef>
              <a:buNone/>
            </a:pPr>
            <a:r>
              <a:rPr lang="it-IT" sz="9600" dirty="0">
                <a:solidFill>
                  <a:srgbClr val="003399"/>
                </a:solidFill>
                <a:latin typeface="Calibri" panose="020F0502020204030204" pitchFamily="34" charset="0"/>
                <a:ea typeface="Calibri" panose="020F0502020204030204" pitchFamily="34" charset="0"/>
                <a:cs typeface="Calibri" panose="020F0502020204030204" pitchFamily="34" charset="0"/>
              </a:rPr>
              <a:t>Gli avvisi riguardano:</a:t>
            </a:r>
          </a:p>
          <a:p>
            <a:r>
              <a:rPr lang="it-IT" sz="8000" dirty="0">
                <a:solidFill>
                  <a:srgbClr val="003399"/>
                </a:solidFill>
                <a:latin typeface="Calibri" panose="020F0502020204030204" pitchFamily="34" charset="0"/>
                <a:ea typeface="Calibri" panose="020F0502020204030204" pitchFamily="34" charset="0"/>
                <a:cs typeface="Calibri" panose="020F0502020204030204" pitchFamily="34" charset="0"/>
              </a:rPr>
              <a:t>Immatricolazione del veicolo</a:t>
            </a:r>
          </a:p>
          <a:p>
            <a:r>
              <a:rPr lang="it-IT" sz="7200" dirty="0">
                <a:solidFill>
                  <a:srgbClr val="003399"/>
                </a:solidFill>
                <a:latin typeface="Calibri" panose="020F0502020204030204" pitchFamily="34" charset="0"/>
                <a:ea typeface="Calibri" panose="020F0502020204030204" pitchFamily="34" charset="0"/>
                <a:cs typeface="Calibri" panose="020F0502020204030204" pitchFamily="34" charset="0"/>
              </a:rPr>
              <a:t>Trascrizione dell’atto di vendita</a:t>
            </a:r>
          </a:p>
          <a:p>
            <a:r>
              <a:rPr lang="it-IT" sz="7200" dirty="0">
                <a:solidFill>
                  <a:srgbClr val="003399"/>
                </a:solidFill>
                <a:latin typeface="Calibri" panose="020F0502020204030204" pitchFamily="34" charset="0"/>
                <a:ea typeface="Calibri" panose="020F0502020204030204" pitchFamily="34" charset="0"/>
                <a:cs typeface="Calibri" panose="020F0502020204030204" pitchFamily="34" charset="0"/>
              </a:rPr>
              <a:t>Iscrizione e cancellazione di fermi amministrativi</a:t>
            </a:r>
          </a:p>
          <a:p>
            <a:r>
              <a:rPr lang="it-IT" sz="7200" dirty="0">
                <a:solidFill>
                  <a:srgbClr val="003399"/>
                </a:solidFill>
                <a:latin typeface="Calibri" panose="020F0502020204030204" pitchFamily="34" charset="0"/>
                <a:ea typeface="Calibri" panose="020F0502020204030204" pitchFamily="34" charset="0"/>
                <a:cs typeface="Calibri" panose="020F0502020204030204" pitchFamily="34" charset="0"/>
              </a:rPr>
              <a:t>Radiazione per demolizione o esportazione</a:t>
            </a:r>
          </a:p>
          <a:p>
            <a:r>
              <a:rPr lang="it-IT" sz="7200" dirty="0">
                <a:solidFill>
                  <a:srgbClr val="003399"/>
                </a:solidFill>
                <a:latin typeface="Calibri" panose="020F0502020204030204" pitchFamily="34" charset="0"/>
                <a:ea typeface="Calibri" panose="020F0502020204030204" pitchFamily="34" charset="0"/>
                <a:cs typeface="Calibri" panose="020F0502020204030204" pitchFamily="34" charset="0"/>
              </a:rPr>
              <a:t>Perdita e rientro in possesso del veicolo</a:t>
            </a:r>
          </a:p>
          <a:p>
            <a:pPr marL="0" indent="0">
              <a:buNone/>
            </a:pPr>
            <a:endParaRPr lang="it-IT" sz="72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it-IT" sz="7200" dirty="0">
                <a:solidFill>
                  <a:srgbClr val="003399"/>
                </a:solidFill>
                <a:latin typeface="Calibri" panose="020F0502020204030204" pitchFamily="34" charset="0"/>
                <a:ea typeface="Calibri" panose="020F0502020204030204" pitchFamily="34" charset="0"/>
                <a:cs typeface="Calibri" panose="020F0502020204030204" pitchFamily="34" charset="0"/>
              </a:rPr>
              <a:t>Il servizio è disponibile </a:t>
            </a:r>
            <a:r>
              <a:rPr lang="it-IT" sz="7200" b="1" dirty="0">
                <a:solidFill>
                  <a:srgbClr val="003399"/>
                </a:solidFill>
                <a:latin typeface="Calibri" panose="020F0502020204030204" pitchFamily="34" charset="0"/>
                <a:ea typeface="Calibri" panose="020F0502020204030204" pitchFamily="34" charset="0"/>
                <a:cs typeface="Calibri" panose="020F0502020204030204" pitchFamily="34" charset="0"/>
              </a:rPr>
              <a:t>solo per persone fisiche </a:t>
            </a:r>
            <a:r>
              <a:rPr lang="it-IT" sz="7200" dirty="0">
                <a:solidFill>
                  <a:srgbClr val="003399"/>
                </a:solidFill>
                <a:latin typeface="Calibri" panose="020F0502020204030204" pitchFamily="34" charset="0"/>
                <a:ea typeface="Calibri" panose="020F0502020204030204" pitchFamily="34" charset="0"/>
                <a:cs typeface="Calibri" panose="020F0502020204030204" pitchFamily="34" charset="0"/>
              </a:rPr>
              <a:t>e può essere </a:t>
            </a:r>
            <a:r>
              <a:rPr lang="it-IT" sz="7200" b="1" dirty="0">
                <a:solidFill>
                  <a:srgbClr val="003399"/>
                </a:solidFill>
                <a:latin typeface="Calibri" panose="020F0502020204030204" pitchFamily="34" charset="0"/>
                <a:ea typeface="Calibri" panose="020F0502020204030204" pitchFamily="34" charset="0"/>
                <a:cs typeface="Calibri" panose="020F0502020204030204" pitchFamily="34" charset="0"/>
              </a:rPr>
              <a:t>disattivato online </a:t>
            </a:r>
            <a:r>
              <a:rPr lang="it-IT" sz="7200" dirty="0">
                <a:solidFill>
                  <a:srgbClr val="003399"/>
                </a:solidFill>
                <a:latin typeface="Calibri" panose="020F0502020204030204" pitchFamily="34" charset="0"/>
                <a:ea typeface="Calibri" panose="020F0502020204030204" pitchFamily="34" charset="0"/>
                <a:cs typeface="Calibri" panose="020F0502020204030204" pitchFamily="34" charset="0"/>
              </a:rPr>
              <a:t>in qualsiasi momento.</a:t>
            </a:r>
          </a:p>
          <a:p>
            <a:pPr marL="0" indent="0">
              <a:lnSpc>
                <a:spcPct val="120000"/>
              </a:lnSpc>
              <a:buNone/>
            </a:pPr>
            <a:r>
              <a:rPr lang="it-IT" sz="7200" dirty="0">
                <a:solidFill>
                  <a:srgbClr val="003399"/>
                </a:solidFill>
                <a:latin typeface="Calibri" panose="020F0502020204030204" pitchFamily="34" charset="0"/>
                <a:ea typeface="Calibri" panose="020F0502020204030204" pitchFamily="34" charset="0"/>
                <a:cs typeface="Calibri" panose="020F0502020204030204" pitchFamily="34" charset="0"/>
              </a:rPr>
              <a:t>Questo servizio ti aiuta a monitorare prontamente eventuali errori di registrazione o tentativi di frode come intestazioni fittizie o clonazioni.</a:t>
            </a:r>
          </a:p>
          <a:p>
            <a:pPr marL="400050" lvl="1" indent="0" algn="just">
              <a:lnSpc>
                <a:spcPct val="107000"/>
              </a:lnSpc>
              <a:spcAft>
                <a:spcPts val="800"/>
              </a:spcAft>
              <a:buNone/>
            </a:pPr>
            <a:endParaRPr lang="it-IT" sz="72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400050" lvl="1" indent="0" algn="just">
              <a:lnSpc>
                <a:spcPct val="107000"/>
              </a:lnSpc>
              <a:spcAft>
                <a:spcPts val="800"/>
              </a:spcAft>
              <a:buNone/>
            </a:pPr>
            <a:r>
              <a:rPr lang="it-IT" sz="7200" dirty="0">
                <a:solidFill>
                  <a:srgbClr val="003399"/>
                </a:solidFill>
                <a:latin typeface="Calibri" panose="020F0502020204030204" pitchFamily="34" charset="0"/>
                <a:ea typeface="Calibri" panose="020F0502020204030204" pitchFamily="34" charset="0"/>
                <a:cs typeface="Calibri" panose="020F0502020204030204" pitchFamily="34" charset="0"/>
              </a:rPr>
              <a:t>Nota: </a:t>
            </a:r>
            <a:r>
              <a:rPr lang="it-IT" sz="7200" b="1" dirty="0">
                <a:solidFill>
                  <a:srgbClr val="003399"/>
                </a:solidFill>
                <a:latin typeface="Calibri" panose="020F0502020204030204" pitchFamily="34" charset="0"/>
                <a:ea typeface="Calibri" panose="020F0502020204030204" pitchFamily="34" charset="0"/>
                <a:cs typeface="Calibri" panose="020F0502020204030204" pitchFamily="34" charset="0"/>
              </a:rPr>
              <a:t>Per utilizzare il servizio è necessaria la registrazione sul sito dell'Ente</a:t>
            </a:r>
            <a:endParaRPr lang="it-IT" dirty="0"/>
          </a:p>
        </p:txBody>
      </p:sp>
      <p:sp>
        <p:nvSpPr>
          <p:cNvPr id="4" name="Rectangle 3"/>
          <p:cNvSpPr/>
          <p:nvPr/>
        </p:nvSpPr>
        <p:spPr>
          <a:xfrm>
            <a:off x="0" y="24608"/>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3"/>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pic>
        <p:nvPicPr>
          <p:cNvPr id="6" name="Immagine 5">
            <a:extLst>
              <a:ext uri="{FF2B5EF4-FFF2-40B4-BE49-F238E27FC236}">
                <a16:creationId xmlns:a16="http://schemas.microsoft.com/office/drawing/2014/main" id="{E500A3BA-CA0F-4205-AD0B-3C15913A163C}"/>
              </a:ext>
            </a:extLst>
          </p:cNvPr>
          <p:cNvPicPr>
            <a:picLocks noChangeAspect="1"/>
          </p:cNvPicPr>
          <p:nvPr/>
        </p:nvPicPr>
        <p:blipFill>
          <a:blip r:embed="rId2"/>
          <a:stretch>
            <a:fillRect/>
          </a:stretch>
        </p:blipFill>
        <p:spPr>
          <a:xfrm>
            <a:off x="9789370" y="4571038"/>
            <a:ext cx="2051264" cy="2058362"/>
          </a:xfrm>
          <a:prstGeom prst="rect">
            <a:avLst/>
          </a:prstGeom>
        </p:spPr>
      </p:pic>
    </p:spTree>
    <p:extLst>
      <p:ext uri="{BB962C8B-B14F-4D97-AF65-F5344CB8AC3E}">
        <p14:creationId xmlns:p14="http://schemas.microsoft.com/office/powerpoint/2010/main" val="834421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8352" y="457201"/>
            <a:ext cx="11793648" cy="5943599"/>
          </a:xfrm>
        </p:spPr>
        <p:txBody>
          <a:bodyPr>
            <a:noAutofit/>
          </a:bodyPr>
          <a:lstStyle/>
          <a:p>
            <a:pPr marL="0" indent="0" algn="ctr">
              <a:buNone/>
            </a:pPr>
            <a:r>
              <a:rPr lang="it-IT" sz="3800" b="1" dirty="0">
                <a:solidFill>
                  <a:srgbClr val="003399"/>
                </a:solidFill>
                <a:latin typeface="Calibri" panose="020F0502020204030204" pitchFamily="34" charset="0"/>
                <a:ea typeface="Calibri" panose="020F0502020204030204" pitchFamily="34" charset="0"/>
                <a:cs typeface="Calibri" panose="020F0502020204030204" pitchFamily="34" charset="0"/>
              </a:rPr>
              <a:t>Attestazione distanze chilometriche</a:t>
            </a:r>
          </a:p>
          <a:p>
            <a:pPr marL="0" indent="0">
              <a:buClr>
                <a:srgbClr val="003399"/>
              </a:buClr>
              <a:buNone/>
            </a:pPr>
            <a:r>
              <a:rPr lang="it-IT" dirty="0">
                <a:solidFill>
                  <a:srgbClr val="003399"/>
                </a:solidFill>
                <a:latin typeface="Calibri" panose="020F0502020204030204" pitchFamily="34" charset="0"/>
                <a:cs typeface="Calibri" panose="020F0502020204030204" pitchFamily="34" charset="0"/>
              </a:rPr>
              <a:t>Il servizio permette di calcolare le distanze chilometriche nazionali ed estere, è offerto dall’</a:t>
            </a:r>
            <a:r>
              <a:rPr lang="it-IT" b="1" dirty="0">
                <a:solidFill>
                  <a:srgbClr val="003399"/>
                </a:solidFill>
                <a:latin typeface="Calibri" panose="020F0502020204030204" pitchFamily="34" charset="0"/>
                <a:cs typeface="Calibri" panose="020F0502020204030204" pitchFamily="34" charset="0"/>
              </a:rPr>
              <a:t>Automobile Club d’Italia</a:t>
            </a:r>
            <a:r>
              <a:rPr lang="it-IT" dirty="0">
                <a:solidFill>
                  <a:srgbClr val="003399"/>
                </a:solidFill>
                <a:latin typeface="Calibri" panose="020F0502020204030204" pitchFamily="34" charset="0"/>
                <a:cs typeface="Calibri" panose="020F0502020204030204" pitchFamily="34" charset="0"/>
              </a:rPr>
              <a:t>, è fruibile per gli utenti registrati e consente di ricevere le relative attestazioni.</a:t>
            </a:r>
          </a:p>
          <a:p>
            <a:pPr marL="0" indent="0" algn="ctr">
              <a:buClr>
                <a:srgbClr val="003399"/>
              </a:buClr>
              <a:buNone/>
            </a:pPr>
            <a:r>
              <a:rPr lang="it-IT" sz="3800" b="1" dirty="0">
                <a:solidFill>
                  <a:srgbClr val="003399"/>
                </a:solidFill>
                <a:latin typeface="Calibri" panose="020F0502020204030204" pitchFamily="34" charset="0"/>
                <a:ea typeface="Calibri" panose="020F0502020204030204" pitchFamily="34" charset="0"/>
                <a:cs typeface="Calibri" panose="020F0502020204030204" pitchFamily="34" charset="0"/>
              </a:rPr>
              <a:t>Costi chilometrici</a:t>
            </a:r>
          </a:p>
          <a:p>
            <a:pPr marL="0" indent="0">
              <a:buClr>
                <a:srgbClr val="003399"/>
              </a:buClr>
              <a:buNone/>
            </a:pPr>
            <a:r>
              <a:rPr lang="it-IT" sz="2000" dirty="0">
                <a:solidFill>
                  <a:srgbClr val="003399"/>
                </a:solidFill>
                <a:latin typeface="Calibri" panose="020F0502020204030204" pitchFamily="34" charset="0"/>
                <a:cs typeface="Calibri" panose="020F0502020204030204" pitchFamily="34" charset="0"/>
              </a:rPr>
              <a:t>Il servizio consente a chi utilizza la propria auto per attività di lavoro, di quantificare l'importo dei rimborsi ai quali ha diritto.</a:t>
            </a:r>
          </a:p>
          <a:p>
            <a:pPr marL="0" indent="0">
              <a:buClr>
                <a:srgbClr val="003399"/>
              </a:buClr>
              <a:buNone/>
            </a:pP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Con questo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servizio è possibile</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lvl="1">
              <a:spcBef>
                <a:spcPts val="0"/>
              </a:spcBef>
              <a:buClr>
                <a:srgbClr val="003399"/>
              </a:buClr>
              <a:buFont typeface="Arial" panose="020B0604020202020204" pitchFamily="34" charset="0"/>
              <a:buChar char="•"/>
            </a:pP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Calcolare i costi chilometrici per ottenere rimborsi legati all'uso del proprio veicolo per attività lavorative</a:t>
            </a:r>
          </a:p>
          <a:p>
            <a:pPr lvl="1">
              <a:spcBef>
                <a:spcPts val="0"/>
              </a:spcBef>
              <a:buClr>
                <a:srgbClr val="003399"/>
              </a:buClr>
              <a:buFont typeface="Arial" panose="020B0604020202020204" pitchFamily="34" charset="0"/>
              <a:buChar char="•"/>
            </a:pP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Determinare il costo chilometrico per vari modelli di veicoli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auto</a:t>
            </a: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vettura, motociclo, ciclomotore, fuoristrada etc.)</a:t>
            </a:r>
          </a:p>
          <a:p>
            <a:pPr lvl="1">
              <a:spcBef>
                <a:spcPts val="0"/>
              </a:spcBef>
              <a:buClr>
                <a:srgbClr val="003399"/>
              </a:buClr>
              <a:buFont typeface="Arial" panose="020B0604020202020204" pitchFamily="34" charset="0"/>
              <a:buChar char="•"/>
            </a:pP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Consultare i prezzi dei </a:t>
            </a:r>
            <a:r>
              <a:rPr lang="it-IT" dirty="0" smtClean="0">
                <a:solidFill>
                  <a:srgbClr val="003399"/>
                </a:solidFill>
                <a:effectLst/>
                <a:latin typeface="Calibri" panose="020F0502020204030204" pitchFamily="34" charset="0"/>
                <a:ea typeface="Calibri" panose="020F0502020204030204" pitchFamily="34" charset="0"/>
                <a:cs typeface="Calibri" panose="020F0502020204030204" pitchFamily="34" charset="0"/>
              </a:rPr>
              <a:t>carburanti </a:t>
            </a: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a:t>
            </a:r>
          </a:p>
          <a:p>
            <a:pPr lvl="1">
              <a:spcBef>
                <a:spcPts val="0"/>
              </a:spcBef>
              <a:buClr>
                <a:srgbClr val="003399"/>
              </a:buClr>
              <a:buFont typeface="Arial" panose="020B0604020202020204" pitchFamily="34" charset="0"/>
              <a:buChar char="•"/>
            </a:pP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Verificare i limiti di deducibilità fiscale delle spese di </a:t>
            </a:r>
            <a:r>
              <a:rPr lang="it-IT" dirty="0" smtClean="0">
                <a:solidFill>
                  <a:srgbClr val="003399"/>
                </a:solidFill>
                <a:effectLst/>
                <a:latin typeface="Calibri" panose="020F0502020204030204" pitchFamily="34" charset="0"/>
                <a:ea typeface="Calibri" panose="020F0502020204030204" pitchFamily="34" charset="0"/>
                <a:cs typeface="Calibri" panose="020F0502020204030204" pitchFamily="34" charset="0"/>
              </a:rPr>
              <a:t>trasferta </a:t>
            </a:r>
            <a:endPar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endParaRPr>
          </a:p>
          <a:p>
            <a:pPr marL="57150" indent="0" algn="ctr">
              <a:spcBef>
                <a:spcPts val="0"/>
              </a:spcBef>
              <a:buClr>
                <a:srgbClr val="003399"/>
              </a:buClr>
              <a:buNone/>
            </a:pPr>
            <a:r>
              <a:rPr lang="it-IT" sz="3800" b="1" dirty="0">
                <a:solidFill>
                  <a:srgbClr val="003399"/>
                </a:solidFill>
                <a:latin typeface="Calibri" panose="020F0502020204030204" pitchFamily="34" charset="0"/>
                <a:ea typeface="Calibri" panose="020F0502020204030204" pitchFamily="34" charset="0"/>
                <a:cs typeface="Calibri" panose="020F0502020204030204" pitchFamily="34" charset="0"/>
              </a:rPr>
              <a:t>Memo</a:t>
            </a:r>
          </a:p>
          <a:p>
            <a:pPr marL="0" indent="0">
              <a:spcBef>
                <a:spcPts val="0"/>
              </a:spcBef>
              <a:buNone/>
            </a:pP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Memo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è un' Agenda virtuale che ti aiuta a ricordare le scadenze, come il pagamento del bollo o rinnovo patente.</a:t>
            </a:r>
            <a:r>
              <a:rPr lang="it-IT" dirty="0"/>
              <a:t> </a:t>
            </a:r>
          </a:p>
          <a:p>
            <a:pPr marL="0" indent="0">
              <a:spcBef>
                <a:spcPts val="0"/>
              </a:spcBef>
              <a:buNone/>
            </a:pP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Una volta inserite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le informazioni relative alla scadenza </a:t>
            </a: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e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alla data che hai indicato, riceverai una notifica via email.</a:t>
            </a:r>
          </a:p>
          <a:p>
            <a:pPr marL="400050" lvl="1" indent="0" algn="just">
              <a:lnSpc>
                <a:spcPct val="87000"/>
              </a:lnSpc>
              <a:spcAft>
                <a:spcPts val="800"/>
              </a:spcAft>
              <a:buNone/>
            </a:pP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Nota: </a:t>
            </a:r>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Solo gli utenti registrati possono usufruire del servizio.</a:t>
            </a:r>
          </a:p>
          <a:p>
            <a:pPr marL="0" indent="0">
              <a:buNone/>
            </a:pPr>
            <a:endParaRPr lang="it-IT" sz="2000" dirty="0">
              <a:solidFill>
                <a:srgbClr val="003399"/>
              </a:solidFill>
            </a:endParaRPr>
          </a:p>
        </p:txBody>
      </p:sp>
      <p:sp>
        <p:nvSpPr>
          <p:cNvPr id="4" name="Rectangle 3">
            <a:extLst>
              <a:ext uri="{FF2B5EF4-FFF2-40B4-BE49-F238E27FC236}">
                <a16:creationId xmlns:a16="http://schemas.microsoft.com/office/drawing/2014/main" id="{AF0B7C8A-7CED-43CD-A4A2-2C31CB4D467E}"/>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4">
            <a:extLst>
              <a:ext uri="{FF2B5EF4-FFF2-40B4-BE49-F238E27FC236}">
                <a16:creationId xmlns:a16="http://schemas.microsoft.com/office/drawing/2014/main" id="{E1B6EC3D-5DF8-47F7-B3BD-CCCE3F33330C}"/>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pic>
        <p:nvPicPr>
          <p:cNvPr id="6" name="Immagine 5">
            <a:extLst>
              <a:ext uri="{FF2B5EF4-FFF2-40B4-BE49-F238E27FC236}">
                <a16:creationId xmlns:a16="http://schemas.microsoft.com/office/drawing/2014/main" id="{E500A3BA-CA0F-4205-AD0B-3C15913A163C}"/>
              </a:ext>
            </a:extLst>
          </p:cNvPr>
          <p:cNvPicPr>
            <a:picLocks noChangeAspect="1"/>
          </p:cNvPicPr>
          <p:nvPr/>
        </p:nvPicPr>
        <p:blipFill>
          <a:blip r:embed="rId2"/>
          <a:stretch>
            <a:fillRect/>
          </a:stretch>
        </p:blipFill>
        <p:spPr>
          <a:xfrm>
            <a:off x="11166368" y="6145708"/>
            <a:ext cx="2051264" cy="2058362"/>
          </a:xfrm>
          <a:prstGeom prst="rect">
            <a:avLst/>
          </a:prstGeom>
        </p:spPr>
      </p:pic>
    </p:spTree>
    <p:extLst>
      <p:ext uri="{BB962C8B-B14F-4D97-AF65-F5344CB8AC3E}">
        <p14:creationId xmlns:p14="http://schemas.microsoft.com/office/powerpoint/2010/main" val="2383201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50BA63-26F5-4CF4-9BFE-910F56C6930D}"/>
              </a:ext>
            </a:extLst>
          </p:cNvPr>
          <p:cNvSpPr>
            <a:spLocks noGrp="1"/>
          </p:cNvSpPr>
          <p:nvPr>
            <p:ph type="title"/>
          </p:nvPr>
        </p:nvSpPr>
        <p:spPr>
          <a:xfrm>
            <a:off x="587779" y="1052594"/>
            <a:ext cx="11016441" cy="5119606"/>
          </a:xfrm>
        </p:spPr>
        <p:txBody>
          <a:bodyPr>
            <a:noAutofit/>
          </a:bodyPr>
          <a:lstStyle/>
          <a:p>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I servizi per i tesserati ACI offrono una serie di vantaggi e assistenze specifiche per chi è socio dell'Automobile Club d'Italia. Tra i principali servizi disponibili per i tesserati ACI ci sono:</a:t>
            </a:r>
            <a:b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500" b="1" dirty="0">
                <a:solidFill>
                  <a:srgbClr val="003399"/>
                </a:solidFill>
                <a:latin typeface="Calibri" panose="020F0502020204030204" pitchFamily="34" charset="0"/>
                <a:ea typeface="Calibri" panose="020F0502020204030204" pitchFamily="34" charset="0"/>
                <a:cs typeface="Calibri" panose="020F0502020204030204" pitchFamily="34" charset="0"/>
              </a:rPr>
              <a:t>1.Assistenza Stradale: </a:t>
            </a: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ACI fornisce assistenza stradale </a:t>
            </a:r>
            <a:r>
              <a:rPr lang="it-IT" sz="1500" b="1" dirty="0">
                <a:solidFill>
                  <a:srgbClr val="003399"/>
                </a:solidFill>
                <a:latin typeface="Calibri" panose="020F0502020204030204" pitchFamily="34" charset="0"/>
                <a:ea typeface="Calibri" panose="020F0502020204030204" pitchFamily="34" charset="0"/>
                <a:cs typeface="Calibri" panose="020F0502020204030204" pitchFamily="34" charset="0"/>
              </a:rPr>
              <a:t>24 ore su 24, </a:t>
            </a: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inclusa la riparazione sul posto e il traino del veicolo in caso di guasti o incidenti</a:t>
            </a:r>
            <a:r>
              <a:rPr lang="it-IT" sz="1500" dirty="0" smtClean="0">
                <a:solidFill>
                  <a:srgbClr val="003399"/>
                </a:solidFill>
                <a:latin typeface="Calibri" panose="020F0502020204030204" pitchFamily="34" charset="0"/>
                <a:ea typeface="Calibri" panose="020F0502020204030204" pitchFamily="34" charset="0"/>
                <a:cs typeface="Calibri" panose="020F0502020204030204" pitchFamily="34" charset="0"/>
              </a:rPr>
              <a:t>.</a:t>
            </a:r>
            <a:r>
              <a:rPr lang="it-IT" sz="1600" dirty="0"/>
              <a:t> </a:t>
            </a: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Se necessario, fornisce un'auto sostitutiva per proseguire il </a:t>
            </a:r>
            <a:r>
              <a:rPr lang="it-IT" sz="1500" dirty="0" smtClean="0">
                <a:solidFill>
                  <a:srgbClr val="003399"/>
                </a:solidFill>
                <a:latin typeface="Calibri" panose="020F0502020204030204" pitchFamily="34" charset="0"/>
                <a:ea typeface="Calibri" panose="020F0502020204030204" pitchFamily="34" charset="0"/>
                <a:cs typeface="Calibri" panose="020F0502020204030204" pitchFamily="34" charset="0"/>
              </a:rPr>
              <a:t>viaggio o </a:t>
            </a: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in caso di furto. Inoltre, è previsto il rimborso delle spese per il rientro a casa, gli spostamenti in taxi e il soggiorno sul luogo dell'evento.</a:t>
            </a:r>
            <a:b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500" b="1" dirty="0">
                <a:solidFill>
                  <a:srgbClr val="003399"/>
                </a:solidFill>
                <a:latin typeface="Calibri" panose="020F0502020204030204" pitchFamily="34" charset="0"/>
                <a:ea typeface="Calibri" panose="020F0502020204030204" pitchFamily="34" charset="0"/>
                <a:cs typeface="Calibri" panose="020F0502020204030204" pitchFamily="34" charset="0"/>
              </a:rPr>
              <a:t>2.RC Auto e Assicurazioni: </a:t>
            </a: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I tesserati hanno accesso a offerte speciali e sconti su polizze di assicurazione per auto, moto e altri veicoli .</a:t>
            </a:r>
            <a:b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500" b="1" dirty="0">
                <a:solidFill>
                  <a:srgbClr val="003399"/>
                </a:solidFill>
                <a:latin typeface="Calibri" panose="020F0502020204030204" pitchFamily="34" charset="0"/>
                <a:ea typeface="Calibri" panose="020F0502020204030204" pitchFamily="34" charset="0"/>
                <a:cs typeface="Calibri" panose="020F0502020204030204" pitchFamily="34" charset="0"/>
              </a:rPr>
              <a:t>3.Servizi per il Veicolo:</a:t>
            </a:r>
            <a:r>
              <a:rPr lang="it-IT" sz="1500" dirty="0"/>
              <a:t> </a:t>
            </a: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ACI gestisce servizi di revisione e controllo tecnico per i veicoli e offre consulenze per la gestione delle pratiche burocratiche come passaggi di proprietà e aggiornamenti di documentazione.</a:t>
            </a:r>
            <a:b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4.</a:t>
            </a:r>
            <a:r>
              <a:rPr lang="it-IT" sz="1500" b="1" dirty="0">
                <a:solidFill>
                  <a:srgbClr val="003399"/>
                </a:solidFill>
                <a:latin typeface="Calibri" panose="020F0502020204030204" pitchFamily="34" charset="0"/>
                <a:ea typeface="Calibri" panose="020F0502020204030204" pitchFamily="34" charset="0"/>
                <a:cs typeface="Calibri" panose="020F0502020204030204" pitchFamily="34" charset="0"/>
              </a:rPr>
              <a:t>Servizi Online: </a:t>
            </a: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Attraverso il portale online dell'ACI, i tesserati possono effettuare pagamenti di multe, consultare scadenze e prenotare servizi digitali</a:t>
            </a:r>
            <a:r>
              <a:rPr lang="it-IT" sz="1500" dirty="0"/>
              <a:t> </a:t>
            </a: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e amministrativi offerti dalla piattaforma.</a:t>
            </a:r>
            <a:r>
              <a:rPr lang="it-IT" sz="1500" dirty="0">
                <a:latin typeface="Calibri" panose="020F0502020204030204" pitchFamily="34" charset="0"/>
                <a:ea typeface="Calibri" panose="020F0502020204030204" pitchFamily="34" charset="0"/>
                <a:cs typeface="Times New Roman" panose="02020603050405020304" pitchFamily="18" charset="0"/>
              </a:rPr>
              <a:t/>
            </a:r>
            <a:br>
              <a:rPr lang="it-IT" sz="1500" dirty="0">
                <a:latin typeface="Calibri" panose="020F0502020204030204" pitchFamily="34" charset="0"/>
                <a:ea typeface="Calibri" panose="020F0502020204030204" pitchFamily="34" charset="0"/>
                <a:cs typeface="Times New Roman" panose="02020603050405020304" pitchFamily="18" charset="0"/>
              </a:rPr>
            </a:br>
            <a:r>
              <a:rPr lang="it-IT" sz="1500" b="1" dirty="0">
                <a:solidFill>
                  <a:srgbClr val="003399"/>
                </a:solidFill>
                <a:latin typeface="Calibri" panose="020F0502020204030204" pitchFamily="34" charset="0"/>
                <a:ea typeface="Calibri" panose="020F0502020204030204" pitchFamily="34" charset="0"/>
                <a:cs typeface="Calibri" panose="020F0502020204030204" pitchFamily="34" charset="0"/>
              </a:rPr>
              <a:t>5.Formazione e Sicurezza: </a:t>
            </a: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ACI organizza corsi di formazione sulla guida sicura e sulla sicurezza stradale, oltre a promuovere campagne di sensibilizzazione.</a:t>
            </a:r>
            <a:r>
              <a:rPr lang="it-IT" sz="1500" dirty="0">
                <a:latin typeface="Calibri" panose="020F0502020204030204" pitchFamily="34" charset="0"/>
                <a:ea typeface="Calibri" panose="020F0502020204030204" pitchFamily="34" charset="0"/>
                <a:cs typeface="Times New Roman" panose="02020603050405020304" pitchFamily="18" charset="0"/>
              </a:rPr>
              <a:t/>
            </a:r>
            <a:br>
              <a:rPr lang="it-IT" sz="1500" dirty="0">
                <a:latin typeface="Calibri" panose="020F0502020204030204" pitchFamily="34" charset="0"/>
                <a:ea typeface="Calibri" panose="020F0502020204030204" pitchFamily="34" charset="0"/>
                <a:cs typeface="Times New Roman" panose="02020603050405020304" pitchFamily="18" charset="0"/>
              </a:rPr>
            </a:br>
            <a:r>
              <a:rPr lang="it-IT" sz="1500" b="1" dirty="0">
                <a:solidFill>
                  <a:srgbClr val="003399"/>
                </a:solidFill>
                <a:latin typeface="Calibri" panose="020F0502020204030204" pitchFamily="34" charset="0"/>
                <a:ea typeface="Calibri" panose="020F0502020204030204" pitchFamily="34" charset="0"/>
                <a:cs typeface="Calibri" panose="020F0502020204030204" pitchFamily="34" charset="0"/>
              </a:rPr>
              <a:t>6.Club e Eventi: </a:t>
            </a: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I tesserati possono partecipare a eventi e manifestazioni organizzati dall'ACI, come raduni automobilistici e gare di regolarità.</a:t>
            </a:r>
            <a:b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500" b="1" dirty="0">
                <a:solidFill>
                  <a:srgbClr val="003399"/>
                </a:solidFill>
                <a:latin typeface="Calibri" panose="020F0502020204030204" pitchFamily="34" charset="0"/>
                <a:ea typeface="Calibri" panose="020F0502020204030204" pitchFamily="34" charset="0"/>
                <a:cs typeface="Calibri" panose="020F0502020204030204" pitchFamily="34" charset="0"/>
              </a:rPr>
              <a:t>7.Consulenze Legali: </a:t>
            </a: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ACI offre supporto legale per controversie legate agli incidenti stradali e altre problematiche con le assicurazioni.</a:t>
            </a:r>
            <a:b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500" b="1" dirty="0">
                <a:solidFill>
                  <a:srgbClr val="003399"/>
                </a:solidFill>
                <a:latin typeface="Calibri" panose="020F0502020204030204" pitchFamily="34" charset="0"/>
                <a:ea typeface="Calibri" panose="020F0502020204030204" pitchFamily="34" charset="0"/>
                <a:cs typeface="Calibri" panose="020F0502020204030204" pitchFamily="34" charset="0"/>
              </a:rPr>
              <a:t>8.Sconti e Convenzioni: </a:t>
            </a: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I tesserati possono usufruire di sconti e convenzioni presso una rete di partner commerciali, inclusi officine, negozi di ricambi, carburanti e strutture turistiche.</a:t>
            </a:r>
            <a:b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500" b="1" dirty="0">
                <a:solidFill>
                  <a:srgbClr val="003399"/>
                </a:solidFill>
                <a:latin typeface="Calibri" panose="020F0502020204030204" pitchFamily="34" charset="0"/>
                <a:ea typeface="Calibri" panose="020F0502020204030204" pitchFamily="34" charset="0"/>
                <a:cs typeface="Calibri" panose="020F0502020204030204" pitchFamily="34" charset="0"/>
              </a:rPr>
              <a:t>9.Medico Pronto: </a:t>
            </a:r>
            <a:r>
              <a:rPr lang="it-IT" sz="1500" dirty="0">
                <a:solidFill>
                  <a:srgbClr val="003399"/>
                </a:solidFill>
                <a:latin typeface="Calibri" panose="020F0502020204030204" pitchFamily="34" charset="0"/>
                <a:ea typeface="Calibri" panose="020F0502020204030204" pitchFamily="34" charset="0"/>
                <a:cs typeface="Calibri" panose="020F0502020204030204" pitchFamily="34" charset="0"/>
              </a:rPr>
              <a:t>Per i titolari di tessera ACI Gold, è disponibile un'assistenza sanitaria continua, con l'invio di specialisti (come pediatri e cardiologi) sia in viaggio che a casa.</a:t>
            </a:r>
            <a:r>
              <a:rPr lang="it-IT" sz="1400" dirty="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sz="1400" dirty="0">
                <a:solidFill>
                  <a:srgbClr val="003399"/>
                </a:solidFill>
                <a:latin typeface="Calibri" panose="020F0502020204030204" pitchFamily="34" charset="0"/>
                <a:ea typeface="Calibri" panose="020F0502020204030204" pitchFamily="34" charset="0"/>
                <a:cs typeface="Calibri" panose="020F0502020204030204" pitchFamily="34" charset="0"/>
              </a:rPr>
            </a:br>
            <a:endParaRPr lang="it-IT" sz="1400"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3">
            <a:extLst>
              <a:ext uri="{FF2B5EF4-FFF2-40B4-BE49-F238E27FC236}">
                <a16:creationId xmlns:a16="http://schemas.microsoft.com/office/drawing/2014/main" id="{8FA9FD50-024F-4AC7-87F4-3C9A3B16321B}"/>
              </a:ext>
            </a:extLst>
          </p:cNvPr>
          <p:cNvSpPr/>
          <p:nvPr/>
        </p:nvSpPr>
        <p:spPr>
          <a:xfrm>
            <a:off x="0" y="-23895"/>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7" name="Rectangle 4">
            <a:extLst>
              <a:ext uri="{FF2B5EF4-FFF2-40B4-BE49-F238E27FC236}">
                <a16:creationId xmlns:a16="http://schemas.microsoft.com/office/drawing/2014/main" id="{EC030C90-7E09-4229-8007-81936AA4213A}"/>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pic>
        <p:nvPicPr>
          <p:cNvPr id="8" name="Immagine 7">
            <a:extLst>
              <a:ext uri="{FF2B5EF4-FFF2-40B4-BE49-F238E27FC236}">
                <a16:creationId xmlns:a16="http://schemas.microsoft.com/office/drawing/2014/main" id="{4A6160CA-CD11-4CB7-A6D8-BD0F7D57C0B0}"/>
              </a:ext>
            </a:extLst>
          </p:cNvPr>
          <p:cNvPicPr>
            <a:picLocks noChangeAspect="1"/>
          </p:cNvPicPr>
          <p:nvPr/>
        </p:nvPicPr>
        <p:blipFill>
          <a:blip r:embed="rId2"/>
          <a:stretch>
            <a:fillRect/>
          </a:stretch>
        </p:blipFill>
        <p:spPr>
          <a:xfrm>
            <a:off x="10742573" y="5245180"/>
            <a:ext cx="1386134" cy="1410597"/>
          </a:xfrm>
          <a:prstGeom prst="rect">
            <a:avLst/>
          </a:prstGeom>
        </p:spPr>
      </p:pic>
      <p:sp>
        <p:nvSpPr>
          <p:cNvPr id="3" name="CasellaDiTesto 2">
            <a:extLst>
              <a:ext uri="{FF2B5EF4-FFF2-40B4-BE49-F238E27FC236}">
                <a16:creationId xmlns:a16="http://schemas.microsoft.com/office/drawing/2014/main" id="{F1310660-37C3-4F46-A20D-29E66A00DDEC}"/>
              </a:ext>
            </a:extLst>
          </p:cNvPr>
          <p:cNvSpPr txBox="1"/>
          <p:nvPr/>
        </p:nvSpPr>
        <p:spPr>
          <a:xfrm>
            <a:off x="4079432" y="433307"/>
            <a:ext cx="3135345" cy="707886"/>
          </a:xfrm>
          <a:prstGeom prst="rect">
            <a:avLst/>
          </a:prstGeom>
          <a:noFill/>
        </p:spPr>
        <p:txBody>
          <a:bodyPr wrap="none" rtlCol="0">
            <a:spAutoFit/>
          </a:bodyPr>
          <a:lstStyle/>
          <a:p>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Le tessere ACI</a:t>
            </a:r>
          </a:p>
        </p:txBody>
      </p:sp>
      <p:pic>
        <p:nvPicPr>
          <p:cNvPr id="9" name="Immagine 8">
            <a:extLst>
              <a:ext uri="{FF2B5EF4-FFF2-40B4-BE49-F238E27FC236}">
                <a16:creationId xmlns:a16="http://schemas.microsoft.com/office/drawing/2014/main" id="{5F6579A6-9274-4E3F-902A-B1D7BAE9FE1B}"/>
              </a:ext>
            </a:extLst>
          </p:cNvPr>
          <p:cNvPicPr>
            <a:picLocks noChangeAspect="1"/>
          </p:cNvPicPr>
          <p:nvPr/>
        </p:nvPicPr>
        <p:blipFill rotWithShape="1">
          <a:blip r:embed="rId3">
            <a:extLst>
              <a:ext uri="{28A0092B-C50C-407E-A947-70E740481C1C}">
                <a14:useLocalDpi xmlns:a14="http://schemas.microsoft.com/office/drawing/2010/main" val="0"/>
              </a:ext>
            </a:extLst>
          </a:blip>
          <a:srcRect l="2900" t="39861" r="45207" b="21805"/>
          <a:stretch/>
        </p:blipFill>
        <p:spPr>
          <a:xfrm>
            <a:off x="6843733" y="960158"/>
            <a:ext cx="4636806" cy="5450438"/>
          </a:xfrm>
          <a:prstGeom prst="rect">
            <a:avLst/>
          </a:prstGeom>
          <a:ln w="38100" cap="sq">
            <a:solidFill>
              <a:srgbClr val="0581B8"/>
            </a:solidFill>
            <a:prstDash val="solid"/>
            <a:miter lim="800000"/>
          </a:ln>
          <a:effectLst>
            <a:outerShdw blurRad="50800" dist="38100" dir="2700000" algn="tl" rotWithShape="0">
              <a:srgbClr val="000000">
                <a:alpha val="43000"/>
              </a:srgbClr>
            </a:outerShdw>
          </a:effectLst>
        </p:spPr>
      </p:pic>
      <p:pic>
        <p:nvPicPr>
          <p:cNvPr id="10" name="Segnaposto contenuto 4">
            <a:extLst>
              <a:ext uri="{FF2B5EF4-FFF2-40B4-BE49-F238E27FC236}">
                <a16:creationId xmlns:a16="http://schemas.microsoft.com/office/drawing/2014/main" id="{32341FC8-3717-41D1-BCC4-44B6AB8DDC0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0296"/>
          <a:stretch/>
        </p:blipFill>
        <p:spPr>
          <a:xfrm>
            <a:off x="1422203" y="423509"/>
            <a:ext cx="4447931" cy="5987087"/>
          </a:xfrm>
        </p:spPr>
      </p:pic>
    </p:spTree>
    <p:extLst>
      <p:ext uri="{BB962C8B-B14F-4D97-AF65-F5344CB8AC3E}">
        <p14:creationId xmlns:p14="http://schemas.microsoft.com/office/powerpoint/2010/main" val="416929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3" name="Immagine 22">
            <a:extLst>
              <a:ext uri="{FF2B5EF4-FFF2-40B4-BE49-F238E27FC236}">
                <a16:creationId xmlns:a16="http://schemas.microsoft.com/office/drawing/2014/main" id="{B75317FC-EA73-4E1F-BC80-2D9EF565A1C4}"/>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132998" y="968156"/>
            <a:ext cx="11011066" cy="3726822"/>
          </a:xfrm>
          <a:prstGeom prst="rect">
            <a:avLst/>
          </a:prstGeom>
          <a:ln>
            <a:noFill/>
          </a:ln>
          <a:effectLst>
            <a:softEdge rad="112500"/>
          </a:effectLst>
        </p:spPr>
      </p:pic>
      <p:sp>
        <p:nvSpPr>
          <p:cNvPr id="2" name="Titolo 1"/>
          <p:cNvSpPr>
            <a:spLocks noGrp="1"/>
          </p:cNvSpPr>
          <p:nvPr>
            <p:ph type="title"/>
          </p:nvPr>
        </p:nvSpPr>
        <p:spPr>
          <a:xfrm>
            <a:off x="403952" y="472828"/>
            <a:ext cx="11483247" cy="628649"/>
          </a:xfrm>
        </p:spPr>
        <p:txBody>
          <a:bodyPr>
            <a:noAutofit/>
          </a:bodyPr>
          <a:lstStyle/>
          <a:p>
            <a:pPr algn="ct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Soccorso stradale per i soci</a:t>
            </a:r>
          </a:p>
        </p:txBody>
      </p:sp>
      <p:sp>
        <p:nvSpPr>
          <p:cNvPr id="4" name="Rectangle 3">
            <a:extLst>
              <a:ext uri="{FF2B5EF4-FFF2-40B4-BE49-F238E27FC236}">
                <a16:creationId xmlns:a16="http://schemas.microsoft.com/office/drawing/2014/main" id="{AF0B7C8A-7CED-43CD-A4A2-2C31CB4D467E}"/>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4">
            <a:extLst>
              <a:ext uri="{FF2B5EF4-FFF2-40B4-BE49-F238E27FC236}">
                <a16:creationId xmlns:a16="http://schemas.microsoft.com/office/drawing/2014/main" id="{E1B6EC3D-5DF8-47F7-B3BD-CCCE3F33330C}"/>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pic>
        <p:nvPicPr>
          <p:cNvPr id="6" name="Immagine 5">
            <a:extLst>
              <a:ext uri="{FF2B5EF4-FFF2-40B4-BE49-F238E27FC236}">
                <a16:creationId xmlns:a16="http://schemas.microsoft.com/office/drawing/2014/main" id="{E500A3BA-CA0F-4205-AD0B-3C15913A163C}"/>
              </a:ext>
            </a:extLst>
          </p:cNvPr>
          <p:cNvPicPr>
            <a:picLocks noChangeAspect="1"/>
          </p:cNvPicPr>
          <p:nvPr/>
        </p:nvPicPr>
        <p:blipFill>
          <a:blip r:embed="rId3">
            <a:alphaModFix amt="35000"/>
          </a:blip>
          <a:stretch>
            <a:fillRect/>
          </a:stretch>
        </p:blipFill>
        <p:spPr>
          <a:xfrm>
            <a:off x="10427943" y="5132886"/>
            <a:ext cx="1534671" cy="1539981"/>
          </a:xfrm>
          <a:prstGeom prst="rect">
            <a:avLst/>
          </a:prstGeom>
        </p:spPr>
      </p:pic>
      <p:pic>
        <p:nvPicPr>
          <p:cNvPr id="16" name="Segnaposto contenuto 15">
            <a:extLst>
              <a:ext uri="{FF2B5EF4-FFF2-40B4-BE49-F238E27FC236}">
                <a16:creationId xmlns:a16="http://schemas.microsoft.com/office/drawing/2014/main" id="{6B39044D-14A9-4AD1-9469-F688D100353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9386" y="1332430"/>
            <a:ext cx="2695575" cy="1695450"/>
          </a:xfrm>
        </p:spPr>
      </p:pic>
      <p:sp>
        <p:nvSpPr>
          <p:cNvPr id="17" name="CasellaDiTesto 16">
            <a:extLst>
              <a:ext uri="{FF2B5EF4-FFF2-40B4-BE49-F238E27FC236}">
                <a16:creationId xmlns:a16="http://schemas.microsoft.com/office/drawing/2014/main" id="{C856B2E4-92DA-45E0-B6FE-586B2219B402}"/>
              </a:ext>
            </a:extLst>
          </p:cNvPr>
          <p:cNvSpPr txBox="1"/>
          <p:nvPr/>
        </p:nvSpPr>
        <p:spPr>
          <a:xfrm>
            <a:off x="3181826" y="1452264"/>
            <a:ext cx="6244977" cy="2246769"/>
          </a:xfrm>
          <a:prstGeom prst="rect">
            <a:avLst/>
          </a:prstGeom>
          <a:noFill/>
        </p:spPr>
        <p:txBody>
          <a:bodyPr wrap="square" rtlCol="0">
            <a:spAutoFit/>
          </a:bodyPr>
          <a:lstStyle/>
          <a:p>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Vantaggi ACI</a:t>
            </a:r>
            <a:endPar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Soccorso stradale per auto, moto, camper</a:t>
            </a:r>
          </a:p>
          <a:p>
            <a:pPr>
              <a:buFont typeface="Arial" panose="020B0604020202020204" pitchFamily="34" charset="0"/>
              <a:buChar char="•"/>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Soccorso e assistenza su strade ordinarie e autostrade</a:t>
            </a:r>
          </a:p>
          <a:p>
            <a:pPr>
              <a:buFont typeface="Arial" panose="020B0604020202020204" pitchFamily="34" charset="0"/>
              <a:buChar char="•"/>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Soccorso e assistenza in Italia e all’estero</a:t>
            </a:r>
          </a:p>
          <a:p>
            <a:pPr>
              <a:buFont typeface="Arial" panose="020B0604020202020204" pitchFamily="34" charset="0"/>
              <a:buChar char="•"/>
            </a:pP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 24h su 24</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anche nel weekend e di notte</a:t>
            </a:r>
          </a:p>
          <a:p>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br>
            <a:endPar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CasellaDiTesto 20">
            <a:extLst>
              <a:ext uri="{FF2B5EF4-FFF2-40B4-BE49-F238E27FC236}">
                <a16:creationId xmlns:a16="http://schemas.microsoft.com/office/drawing/2014/main" id="{0E2B1DE4-8256-48D0-BE27-BC083978F37F}"/>
              </a:ext>
            </a:extLst>
          </p:cNvPr>
          <p:cNvSpPr txBox="1"/>
          <p:nvPr/>
        </p:nvSpPr>
        <p:spPr>
          <a:xfrm>
            <a:off x="3191832" y="2957569"/>
            <a:ext cx="6141562" cy="707886"/>
          </a:xfrm>
          <a:prstGeom prst="rect">
            <a:avLst/>
          </a:prstGeom>
          <a:noFill/>
        </p:spPr>
        <p:txBody>
          <a:bodyPr wrap="square">
            <a:spAutoFit/>
          </a:bodyPr>
          <a:lstStyle/>
          <a:p>
            <a:pPr>
              <a:buFont typeface="Arial" panose="020B0604020202020204" pitchFamily="34" charset="0"/>
              <a:buChar char="•"/>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Servizi di assistenza tecnica al veicolo.</a:t>
            </a:r>
          </a:p>
          <a:p>
            <a:pPr>
              <a:buFont typeface="Arial" panose="020B0604020202020204" pitchFamily="34" charset="0"/>
              <a:buChar char="•"/>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Numerosi vantaggi per te e la tua famiglia.</a:t>
            </a:r>
          </a:p>
        </p:txBody>
      </p:sp>
      <p:pic>
        <p:nvPicPr>
          <p:cNvPr id="25" name="Immagine 24">
            <a:extLst>
              <a:ext uri="{FF2B5EF4-FFF2-40B4-BE49-F238E27FC236}">
                <a16:creationId xmlns:a16="http://schemas.microsoft.com/office/drawing/2014/main" id="{C6C0CCF3-754F-45FE-81C2-2190797610C0}"/>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229386" y="4137577"/>
            <a:ext cx="5143500" cy="1914525"/>
          </a:xfrm>
          <a:prstGeom prst="rect">
            <a:avLst/>
          </a:prstGeom>
        </p:spPr>
      </p:pic>
      <p:sp>
        <p:nvSpPr>
          <p:cNvPr id="19" name="CasellaDiTesto 18">
            <a:extLst>
              <a:ext uri="{FF2B5EF4-FFF2-40B4-BE49-F238E27FC236}">
                <a16:creationId xmlns:a16="http://schemas.microsoft.com/office/drawing/2014/main" id="{AC2547E6-F36B-4726-BDDF-9BAC470114B4}"/>
              </a:ext>
            </a:extLst>
          </p:cNvPr>
          <p:cNvSpPr txBox="1"/>
          <p:nvPr/>
        </p:nvSpPr>
        <p:spPr>
          <a:xfrm>
            <a:off x="5382892" y="3743778"/>
            <a:ext cx="6141562" cy="2554545"/>
          </a:xfrm>
          <a:prstGeom prst="rect">
            <a:avLst/>
          </a:prstGeom>
          <a:noFill/>
        </p:spPr>
        <p:txBody>
          <a:bodyPr wrap="square">
            <a:spAutoFit/>
          </a:bodyPr>
          <a:lstStyle/>
          <a:p>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Assistenza Stradale ACI</a:t>
            </a:r>
          </a:p>
          <a:p>
            <a:pPr algn="just">
              <a:buFont typeface="Arial" panose="020B0604020202020204" pitchFamily="34" charset="0"/>
              <a:buChar char="•"/>
            </a:pPr>
            <a:r>
              <a:rPr lang="it-IT" sz="2200" dirty="0">
                <a:solidFill>
                  <a:srgbClr val="003399"/>
                </a:solidFill>
                <a:latin typeface="Calibri" panose="020F0502020204030204" pitchFamily="34" charset="0"/>
                <a:ea typeface="Calibri" panose="020F0502020204030204" pitchFamily="34" charset="0"/>
                <a:cs typeface="Calibri" panose="020F0502020204030204" pitchFamily="34" charset="0"/>
              </a:rPr>
              <a:t> In </a:t>
            </a:r>
            <a:r>
              <a:rPr lang="it-IT" sz="2200" b="1" dirty="0">
                <a:solidFill>
                  <a:srgbClr val="003399"/>
                </a:solidFill>
                <a:latin typeface="Calibri" panose="020F0502020204030204" pitchFamily="34" charset="0"/>
                <a:ea typeface="Calibri" panose="020F0502020204030204" pitchFamily="34" charset="0"/>
                <a:cs typeface="Calibri" panose="020F0502020204030204" pitchFamily="34" charset="0"/>
              </a:rPr>
              <a:t>Italia</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Chiama il Numero Verde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803.116</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 per il servizio di traino e trasporto del veicolo al centro ACI più vicino o alla destinazione scelta entro un raggio di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20</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 o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50</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 km. Riceverai un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SMS</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 con il tempo di attesa dell’operatore</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algn="just">
              <a:buFont typeface="Arial" panose="020B0604020202020204" pitchFamily="34" charset="0"/>
              <a:buChar char="•"/>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sz="2200" b="1" dirty="0">
                <a:solidFill>
                  <a:srgbClr val="003399"/>
                </a:solidFill>
                <a:latin typeface="Calibri" panose="020F0502020204030204" pitchFamily="34" charset="0"/>
                <a:ea typeface="Calibri" panose="020F0502020204030204" pitchFamily="34" charset="0"/>
                <a:cs typeface="Calibri" panose="020F0502020204030204" pitchFamily="34" charset="0"/>
              </a:rPr>
              <a:t>All'Estero</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Chiama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+39 02.66.165.116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per assistenza in tutta Europa. La centrale italiana organizzerà il servizio nel paese in cui ti trovi.</a:t>
            </a:r>
          </a:p>
        </p:txBody>
      </p:sp>
    </p:spTree>
    <p:extLst>
      <p:ext uri="{BB962C8B-B14F-4D97-AF65-F5344CB8AC3E}">
        <p14:creationId xmlns:p14="http://schemas.microsoft.com/office/powerpoint/2010/main" val="441440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DCAFA8AC-1450-4D64-BBCA-75F649EBBA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78888"/>
            <a:ext cx="5345976" cy="4397133"/>
          </a:xfrm>
        </p:spPr>
      </p:pic>
      <p:pic>
        <p:nvPicPr>
          <p:cNvPr id="7" name="Immagine 6">
            <a:extLst>
              <a:ext uri="{FF2B5EF4-FFF2-40B4-BE49-F238E27FC236}">
                <a16:creationId xmlns:a16="http://schemas.microsoft.com/office/drawing/2014/main" id="{CA06070D-AE74-4D9F-BD15-EB455D81B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 y="4580994"/>
            <a:ext cx="5317807" cy="1528474"/>
          </a:xfrm>
          <a:prstGeom prst="rect">
            <a:avLst/>
          </a:prstGeom>
        </p:spPr>
      </p:pic>
      <p:sp>
        <p:nvSpPr>
          <p:cNvPr id="6"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4">
            <a:extLst>
              <a:ext uri="{FF2B5EF4-FFF2-40B4-BE49-F238E27FC236}">
                <a16:creationId xmlns:a16="http://schemas.microsoft.com/office/drawing/2014/main" id="{89621E06-2411-4ADC-803E-13E52FFE71E9}"/>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10" name="CasellaDiTesto 9">
            <a:extLst>
              <a:ext uri="{FF2B5EF4-FFF2-40B4-BE49-F238E27FC236}">
                <a16:creationId xmlns:a16="http://schemas.microsoft.com/office/drawing/2014/main" id="{3EB63840-BAF8-4EEC-9024-205514803A51}"/>
              </a:ext>
            </a:extLst>
          </p:cNvPr>
          <p:cNvSpPr txBox="1"/>
          <p:nvPr/>
        </p:nvSpPr>
        <p:spPr>
          <a:xfrm>
            <a:off x="5345975" y="1881979"/>
            <a:ext cx="6557722" cy="4093428"/>
          </a:xfrm>
          <a:prstGeom prst="rect">
            <a:avLst/>
          </a:prstGeom>
          <a:noFill/>
        </p:spPr>
        <p:txBody>
          <a:bodyPr wrap="square">
            <a:spAutoFit/>
          </a:bodyPr>
          <a:lstStyle/>
          <a:p>
            <a:pPr algn="just" fontAlgn="base">
              <a:lnSpc>
                <a:spcPts val="1680"/>
              </a:lnSpc>
              <a:spcBef>
                <a:spcPts val="1000"/>
              </a:spcBef>
              <a:spcAft>
                <a:spcPts val="800"/>
              </a:spcAft>
              <a:buClr>
                <a:srgbClr val="003399"/>
              </a:buClr>
              <a:buSzPct val="85000"/>
              <a:tabLst>
                <a:tab pos="457200" algn="l"/>
              </a:tabLst>
            </a:pPr>
            <a:endPar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algn="just" fontAlgn="base">
              <a:lnSpc>
                <a:spcPts val="1680"/>
              </a:lnSpc>
              <a:spcBef>
                <a:spcPts val="1000"/>
              </a:spcBef>
              <a:spcAft>
                <a:spcPts val="800"/>
              </a:spcAft>
              <a:buClr>
                <a:srgbClr val="003399"/>
              </a:buClr>
              <a:buSzPct val="85000"/>
              <a:tabLst>
                <a:tab pos="457200" algn="l"/>
              </a:tabLst>
            </a:pP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L'</a:t>
            </a:r>
            <a:r>
              <a:rPr lang="it-IT" sz="2000" b="1" dirty="0" err="1">
                <a:solidFill>
                  <a:srgbClr val="003399"/>
                </a:solidFill>
                <a:latin typeface="Calibri" panose="020F0502020204030204" pitchFamily="34" charset="0"/>
                <a:ea typeface="Calibri" panose="020F0502020204030204" pitchFamily="34" charset="0"/>
                <a:cs typeface="Calibri" panose="020F0502020204030204" pitchFamily="34" charset="0"/>
              </a:rPr>
              <a:t>app</a:t>
            </a: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 ACI Space (Automobile Club d'Italia) </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è un'applicazione creata per facilitare la vita degli automobilisti, offre un accesso immediato a una vasta gamma di servizi studiati per semplificare e migliorare la tua esperienza di guida.</a:t>
            </a:r>
            <a:r>
              <a:rPr lang="it-IT" sz="2000" dirty="0">
                <a:solidFill>
                  <a:srgbClr val="003399"/>
                </a:solidFill>
                <a:highlight>
                  <a:srgbClr val="FFFF00"/>
                </a:highlight>
                <a:latin typeface="Calibri" panose="020F0502020204030204" pitchFamily="34" charset="0"/>
                <a:ea typeface="Calibri" panose="020F0502020204030204" pitchFamily="34" charset="0"/>
                <a:cs typeface="Calibri" panose="020F0502020204030204" pitchFamily="34" charset="0"/>
              </a:rPr>
              <a:t> </a:t>
            </a:r>
          </a:p>
          <a:p>
            <a:pPr algn="just" fontAlgn="base">
              <a:lnSpc>
                <a:spcPts val="1680"/>
              </a:lnSpc>
              <a:spcBef>
                <a:spcPts val="1000"/>
              </a:spcBef>
              <a:spcAft>
                <a:spcPts val="800"/>
              </a:spcAft>
              <a:buClr>
                <a:srgbClr val="003399"/>
              </a:buClr>
              <a:buSzPct val="85000"/>
              <a:tabLst>
                <a:tab pos="457200" algn="l"/>
              </a:tabLst>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L'</a:t>
            </a:r>
            <a:r>
              <a:rPr lang="it-IT" sz="2000" dirty="0" err="1">
                <a:solidFill>
                  <a:srgbClr val="003399"/>
                </a:solidFill>
                <a:latin typeface="Calibri" panose="020F0502020204030204" pitchFamily="34" charset="0"/>
                <a:ea typeface="Calibri" panose="020F0502020204030204" pitchFamily="34" charset="0"/>
                <a:cs typeface="Calibri" panose="020F0502020204030204" pitchFamily="34" charset="0"/>
              </a:rPr>
              <a:t>app</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è disponibile sia per dispositivi </a:t>
            </a: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iOS</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che </a:t>
            </a:r>
            <a:r>
              <a:rPr lang="it-IT" sz="2000" b="1" dirty="0" err="1">
                <a:solidFill>
                  <a:srgbClr val="003399"/>
                </a:solidFill>
                <a:latin typeface="Calibri" panose="020F0502020204030204" pitchFamily="34" charset="0"/>
                <a:ea typeface="Calibri" panose="020F0502020204030204" pitchFamily="34" charset="0"/>
                <a:cs typeface="Calibri" panose="020F0502020204030204" pitchFamily="34" charset="0"/>
              </a:rPr>
              <a:t>Android</a:t>
            </a: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permettendo una facile accessibilità e navigazione per gli utenti di </a:t>
            </a:r>
            <a:r>
              <a:rPr lang="it-IT" sz="2000" dirty="0" err="1">
                <a:solidFill>
                  <a:srgbClr val="003399"/>
                </a:solidFill>
                <a:latin typeface="Calibri" panose="020F0502020204030204" pitchFamily="34" charset="0"/>
                <a:ea typeface="Calibri" panose="020F0502020204030204" pitchFamily="34" charset="0"/>
                <a:cs typeface="Calibri" panose="020F0502020204030204" pitchFamily="34" charset="0"/>
              </a:rPr>
              <a:t>smartphone</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di entrambe le piattaforme</a:t>
            </a:r>
          </a:p>
          <a:p>
            <a:pPr algn="just" fontAlgn="base">
              <a:lnSpc>
                <a:spcPts val="1680"/>
              </a:lnSpc>
              <a:spcBef>
                <a:spcPts val="1000"/>
              </a:spcBef>
              <a:spcAft>
                <a:spcPts val="800"/>
              </a:spcAft>
              <a:buClr>
                <a:srgbClr val="003399"/>
              </a:buClr>
              <a:buSzPct val="85000"/>
              <a:tabLst>
                <a:tab pos="457200" algn="l"/>
              </a:tabLst>
            </a:pPr>
            <a:endParaRPr lang="it-IT" sz="2000" dirty="0">
              <a:solidFill>
                <a:srgbClr val="003399"/>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gn="just" fontAlgn="base">
              <a:lnSpc>
                <a:spcPts val="1680"/>
              </a:lnSpc>
              <a:spcBef>
                <a:spcPts val="1000"/>
              </a:spcBef>
              <a:spcAft>
                <a:spcPts val="800"/>
              </a:spcAft>
              <a:buClr>
                <a:srgbClr val="003399"/>
              </a:buClr>
              <a:buSzPct val="85000"/>
              <a:tabLst>
                <a:tab pos="457200" algn="l"/>
              </a:tabLst>
            </a:pPr>
            <a:endPar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algn="just" fontAlgn="base">
              <a:lnSpc>
                <a:spcPts val="1680"/>
              </a:lnSpc>
              <a:spcBef>
                <a:spcPts val="1000"/>
              </a:spcBef>
              <a:spcAft>
                <a:spcPts val="800"/>
              </a:spcAft>
              <a:buClr>
                <a:srgbClr val="003399"/>
              </a:buClr>
              <a:buSzPct val="85000"/>
              <a:tabLst>
                <a:tab pos="457200" algn="l"/>
              </a:tabLst>
            </a:pPr>
            <a:endPar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lvl="0" fontAlgn="base">
              <a:lnSpc>
                <a:spcPts val="1680"/>
              </a:lnSpc>
              <a:spcBef>
                <a:spcPts val="1000"/>
              </a:spcBef>
              <a:buClr>
                <a:srgbClr val="003399"/>
              </a:buClr>
              <a:buSzPct val="85000"/>
              <a:tabLst>
                <a:tab pos="457200" algn="l"/>
              </a:tabLst>
            </a:pPr>
            <a:endPar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CasellaDiTesto 10">
            <a:extLst>
              <a:ext uri="{FF2B5EF4-FFF2-40B4-BE49-F238E27FC236}">
                <a16:creationId xmlns:a16="http://schemas.microsoft.com/office/drawing/2014/main" id="{9EAD7297-1A27-43F8-9AF9-BD268D4B5F2F}"/>
              </a:ext>
            </a:extLst>
          </p:cNvPr>
          <p:cNvSpPr txBox="1"/>
          <p:nvPr/>
        </p:nvSpPr>
        <p:spPr>
          <a:xfrm>
            <a:off x="4238226" y="457200"/>
            <a:ext cx="2215499" cy="707886"/>
          </a:xfrm>
          <a:prstGeom prst="rect">
            <a:avLst/>
          </a:prstGeom>
          <a:noFill/>
        </p:spPr>
        <p:txBody>
          <a:bodyPr wrap="square" rtlCol="0">
            <a:spAutoFit/>
          </a:bodyPr>
          <a:lstStyle/>
          <a:p>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ACI</a:t>
            </a:r>
            <a:r>
              <a:rPr lang="it-IT"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Space</a:t>
            </a:r>
          </a:p>
        </p:txBody>
      </p:sp>
      <p:pic>
        <p:nvPicPr>
          <p:cNvPr id="12" name="Immagine 11">
            <a:extLst>
              <a:ext uri="{FF2B5EF4-FFF2-40B4-BE49-F238E27FC236}">
                <a16:creationId xmlns:a16="http://schemas.microsoft.com/office/drawing/2014/main" id="{0559FB89-D193-48EA-B293-864C8A4FC3F3}"/>
              </a:ext>
            </a:extLst>
          </p:cNvPr>
          <p:cNvPicPr>
            <a:picLocks noChangeAspect="1"/>
          </p:cNvPicPr>
          <p:nvPr/>
        </p:nvPicPr>
        <p:blipFill>
          <a:blip r:embed="rId4"/>
          <a:stretch>
            <a:fillRect/>
          </a:stretch>
        </p:blipFill>
        <p:spPr>
          <a:xfrm>
            <a:off x="9835935" y="4694978"/>
            <a:ext cx="2051264" cy="2058362"/>
          </a:xfrm>
          <a:prstGeom prst="rect">
            <a:avLst/>
          </a:prstGeom>
        </p:spPr>
      </p:pic>
    </p:spTree>
    <p:extLst>
      <p:ext uri="{BB962C8B-B14F-4D97-AF65-F5344CB8AC3E}">
        <p14:creationId xmlns:p14="http://schemas.microsoft.com/office/powerpoint/2010/main" val="762712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4">
            <a:extLst>
              <a:ext uri="{FF2B5EF4-FFF2-40B4-BE49-F238E27FC236}">
                <a16:creationId xmlns:a16="http://schemas.microsoft.com/office/drawing/2014/main" id="{89621E06-2411-4ADC-803E-13E52FFE71E9}"/>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11" name="CasellaDiTesto 10">
            <a:extLst>
              <a:ext uri="{FF2B5EF4-FFF2-40B4-BE49-F238E27FC236}">
                <a16:creationId xmlns:a16="http://schemas.microsoft.com/office/drawing/2014/main" id="{9EAD7297-1A27-43F8-9AF9-BD268D4B5F2F}"/>
              </a:ext>
            </a:extLst>
          </p:cNvPr>
          <p:cNvSpPr txBox="1"/>
          <p:nvPr/>
        </p:nvSpPr>
        <p:spPr>
          <a:xfrm>
            <a:off x="0" y="350974"/>
            <a:ext cx="12192000" cy="1754326"/>
          </a:xfrm>
          <a:prstGeom prst="rect">
            <a:avLst/>
          </a:prstGeom>
          <a:noFill/>
        </p:spPr>
        <p:txBody>
          <a:bodyPr wrap="square" rtlCol="0">
            <a:spAutoFit/>
          </a:bodyPr>
          <a:lstStyle/>
          <a:p>
            <a:pPr algn="ct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ACI</a:t>
            </a:r>
            <a:r>
              <a:rPr lang="it-IT"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Space: </a:t>
            </a:r>
          </a:p>
          <a:p>
            <a:r>
              <a:rPr lang="it-IT" sz="2400" b="1" dirty="0">
                <a:solidFill>
                  <a:srgbClr val="003399"/>
                </a:solidFill>
                <a:latin typeface="Calibri" panose="020F0502020204030204" pitchFamily="34" charset="0"/>
                <a:ea typeface="Calibri" panose="020F0502020204030204" pitchFamily="34" charset="0"/>
                <a:cs typeface="Calibri" panose="020F0502020204030204" pitchFamily="34" charset="0"/>
              </a:rPr>
              <a:t>	Tutto a portata di Mano</a:t>
            </a:r>
          </a:p>
          <a:p>
            <a:pPr algn="ctr"/>
            <a:endPar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Immagine 11">
            <a:extLst>
              <a:ext uri="{FF2B5EF4-FFF2-40B4-BE49-F238E27FC236}">
                <a16:creationId xmlns:a16="http://schemas.microsoft.com/office/drawing/2014/main" id="{FC0A7891-6891-40AD-B99A-550E29F952D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33276" y="3277918"/>
            <a:ext cx="1300210" cy="1450526"/>
          </a:xfrm>
          <a:prstGeom prst="rect">
            <a:avLst/>
          </a:prstGeom>
          <a:noFill/>
          <a:ln>
            <a:noFill/>
          </a:ln>
        </p:spPr>
      </p:pic>
      <p:pic>
        <p:nvPicPr>
          <p:cNvPr id="13" name="Immagine 12">
            <a:extLst>
              <a:ext uri="{FF2B5EF4-FFF2-40B4-BE49-F238E27FC236}">
                <a16:creationId xmlns:a16="http://schemas.microsoft.com/office/drawing/2014/main" id="{C5BE7AEE-9147-4535-8BA0-DC4F500243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33276" y="4849964"/>
            <a:ext cx="1300210" cy="1321015"/>
          </a:xfrm>
          <a:prstGeom prst="rect">
            <a:avLst/>
          </a:prstGeom>
          <a:noFill/>
          <a:ln>
            <a:noFill/>
          </a:ln>
        </p:spPr>
      </p:pic>
      <p:pic>
        <p:nvPicPr>
          <p:cNvPr id="14" name="Immagine 13">
            <a:extLst>
              <a:ext uri="{FF2B5EF4-FFF2-40B4-BE49-F238E27FC236}">
                <a16:creationId xmlns:a16="http://schemas.microsoft.com/office/drawing/2014/main" id="{9F82AE99-40E9-4563-AC01-2113CC31CD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33276" y="1655531"/>
            <a:ext cx="1300210" cy="1346917"/>
          </a:xfrm>
          <a:prstGeom prst="rect">
            <a:avLst/>
          </a:prstGeom>
          <a:noFill/>
          <a:ln>
            <a:noFill/>
          </a:ln>
        </p:spPr>
      </p:pic>
      <p:sp>
        <p:nvSpPr>
          <p:cNvPr id="19" name="CasellaDiTesto 18">
            <a:extLst>
              <a:ext uri="{FF2B5EF4-FFF2-40B4-BE49-F238E27FC236}">
                <a16:creationId xmlns:a16="http://schemas.microsoft.com/office/drawing/2014/main" id="{180928A7-264F-4667-BF2D-C1BA2BBE6686}"/>
              </a:ext>
            </a:extLst>
          </p:cNvPr>
          <p:cNvSpPr txBox="1"/>
          <p:nvPr/>
        </p:nvSpPr>
        <p:spPr>
          <a:xfrm>
            <a:off x="2298634" y="1416734"/>
            <a:ext cx="8268813" cy="1520673"/>
          </a:xfrm>
          <a:prstGeom prst="rect">
            <a:avLst/>
          </a:prstGeom>
          <a:noFill/>
        </p:spPr>
        <p:txBody>
          <a:bodyPr wrap="square">
            <a:spAutoFit/>
          </a:bodyPr>
          <a:lstStyle/>
          <a:p>
            <a:pPr marL="457200">
              <a:lnSpc>
                <a:spcPct val="107000"/>
              </a:lnSpc>
              <a:spcBef>
                <a:spcPts val="600"/>
              </a:spcBef>
            </a:pPr>
            <a:r>
              <a:rPr lang="it-IT" sz="1300" b="1" dirty="0">
                <a:solidFill>
                  <a:srgbClr val="003399"/>
                </a:solidFill>
                <a:latin typeface="Calibri" panose="020F0502020204030204" pitchFamily="34" charset="0"/>
                <a:ea typeface="Calibri" panose="020F0502020204030204" pitchFamily="34" charset="0"/>
                <a:cs typeface="Calibri" panose="020F0502020204030204" pitchFamily="34" charset="0"/>
              </a:rPr>
              <a:t>TUTTI I VEICOLI </a:t>
            </a:r>
            <a:r>
              <a:rPr lang="it-IT" sz="1300" dirty="0">
                <a:solidFill>
                  <a:srgbClr val="003399"/>
                </a:solidFill>
                <a:latin typeface="Calibri" panose="020F0502020204030204" pitchFamily="34" charset="0"/>
                <a:ea typeface="Calibri" panose="020F0502020204030204" pitchFamily="34" charset="0"/>
                <a:cs typeface="Calibri" panose="020F0502020204030204" pitchFamily="34" charset="0"/>
              </a:rPr>
              <a:t>è una funzione che ti permette di avere sotto controllo tutte le informazioni relative ai tuoi veicoli.</a:t>
            </a:r>
          </a:p>
          <a:p>
            <a:pPr marL="648000" lvl="1" indent="-285750">
              <a:buSzPts val="1000"/>
              <a:buFont typeface="Courier New" panose="02070309020205020404" pitchFamily="49" charset="0"/>
              <a:buChar char="o"/>
              <a:tabLst>
                <a:tab pos="914400" algn="l"/>
                <a:tab pos="1530350" algn="l"/>
              </a:tabLst>
            </a:pPr>
            <a:r>
              <a:rPr lang="it-IT" sz="1300" dirty="0">
                <a:solidFill>
                  <a:srgbClr val="003399"/>
                </a:solidFill>
                <a:latin typeface="Calibri" panose="020F0502020204030204" pitchFamily="34" charset="0"/>
                <a:ea typeface="Calibri" panose="020F0502020204030204" pitchFamily="34" charset="0"/>
                <a:cs typeface="Calibri" panose="020F0502020204030204" pitchFamily="34" charset="0"/>
              </a:rPr>
              <a:t>Accesso rapido allo stato dei propri veicoli</a:t>
            </a:r>
          </a:p>
          <a:p>
            <a:pPr marL="648000" lvl="1" indent="-285750">
              <a:buSzPts val="1000"/>
              <a:buFont typeface="Courier New" panose="02070309020205020404" pitchFamily="49" charset="0"/>
              <a:buChar char="o"/>
              <a:tabLst>
                <a:tab pos="914400" algn="l"/>
                <a:tab pos="1530350" algn="l"/>
              </a:tabLst>
            </a:pPr>
            <a:r>
              <a:rPr lang="it-IT" sz="1300" dirty="0">
                <a:solidFill>
                  <a:srgbClr val="003399"/>
                </a:solidFill>
                <a:latin typeface="Calibri" panose="020F0502020204030204" pitchFamily="34" charset="0"/>
                <a:ea typeface="Calibri" panose="020F0502020204030204" pitchFamily="34" charset="0"/>
                <a:cs typeface="Calibri" panose="020F0502020204030204" pitchFamily="34" charset="0"/>
              </a:rPr>
              <a:t>Verifica del bollo auto</a:t>
            </a:r>
          </a:p>
          <a:p>
            <a:pPr marL="648000" lvl="1" indent="-285750">
              <a:buSzPts val="1000"/>
              <a:buFont typeface="Courier New" panose="02070309020205020404" pitchFamily="49" charset="0"/>
              <a:buChar char="o"/>
              <a:tabLst>
                <a:tab pos="914400" algn="l"/>
                <a:tab pos="1530350" algn="l"/>
              </a:tabLst>
            </a:pPr>
            <a:r>
              <a:rPr lang="it-IT" sz="1300" dirty="0">
                <a:solidFill>
                  <a:srgbClr val="003399"/>
                </a:solidFill>
                <a:latin typeface="Calibri" panose="020F0502020204030204" pitchFamily="34" charset="0"/>
                <a:ea typeface="Calibri" panose="020F0502020204030204" pitchFamily="34" charset="0"/>
                <a:cs typeface="Calibri" panose="020F0502020204030204" pitchFamily="34" charset="0"/>
              </a:rPr>
              <a:t>Attestazione di proprietà digitale</a:t>
            </a:r>
          </a:p>
          <a:p>
            <a:pPr marL="648000" lvl="1" indent="-285750">
              <a:buSzPts val="1000"/>
              <a:buFont typeface="Courier New" panose="02070309020205020404" pitchFamily="49" charset="0"/>
              <a:buChar char="o"/>
              <a:tabLst>
                <a:tab pos="914400" algn="l"/>
                <a:tab pos="1530350" algn="l"/>
              </a:tabLst>
            </a:pPr>
            <a:r>
              <a:rPr lang="it-IT" sz="1300" dirty="0">
                <a:solidFill>
                  <a:srgbClr val="003399"/>
                </a:solidFill>
                <a:latin typeface="Calibri" panose="020F0502020204030204" pitchFamily="34" charset="0"/>
                <a:ea typeface="Calibri" panose="020F0502020204030204" pitchFamily="34" charset="0"/>
                <a:cs typeface="Calibri" panose="020F0502020204030204" pitchFamily="34" charset="0"/>
              </a:rPr>
              <a:t>Informazioni su vincoli o gravami (fermi amministrativi, ipoteche)</a:t>
            </a:r>
          </a:p>
          <a:p>
            <a:pPr marL="648000" lvl="1" indent="-285750">
              <a:buSzPts val="1000"/>
              <a:buFont typeface="Courier New" panose="02070309020205020404" pitchFamily="49" charset="0"/>
              <a:buChar char="o"/>
              <a:tabLst>
                <a:tab pos="1530350" algn="l"/>
              </a:tabLst>
            </a:pPr>
            <a:r>
              <a:rPr lang="it-IT" sz="1300" dirty="0">
                <a:solidFill>
                  <a:srgbClr val="003399"/>
                </a:solidFill>
                <a:latin typeface="Calibri" panose="020F0502020204030204" pitchFamily="34" charset="0"/>
                <a:ea typeface="Calibri" panose="020F0502020204030204" pitchFamily="34" charset="0"/>
                <a:cs typeface="Calibri" panose="020F0502020204030204" pitchFamily="34" charset="0"/>
              </a:rPr>
              <a:t>Visualizzazione di dati tecnici e amministrativi di altri veicoli   fornendo una visione completa e dettagliata.</a:t>
            </a:r>
          </a:p>
        </p:txBody>
      </p:sp>
      <p:sp>
        <p:nvSpPr>
          <p:cNvPr id="21" name="CasellaDiTesto 20">
            <a:extLst>
              <a:ext uri="{FF2B5EF4-FFF2-40B4-BE49-F238E27FC236}">
                <a16:creationId xmlns:a16="http://schemas.microsoft.com/office/drawing/2014/main" id="{42C4C22F-F462-4272-A9DD-5037B7E5F779}"/>
              </a:ext>
            </a:extLst>
          </p:cNvPr>
          <p:cNvSpPr txBox="1"/>
          <p:nvPr/>
        </p:nvSpPr>
        <p:spPr>
          <a:xfrm>
            <a:off x="2533486" y="3588019"/>
            <a:ext cx="7666316" cy="938975"/>
          </a:xfrm>
          <a:prstGeom prst="rect">
            <a:avLst/>
          </a:prstGeom>
          <a:noFill/>
        </p:spPr>
        <p:txBody>
          <a:bodyPr wrap="square">
            <a:spAutoFit/>
          </a:bodyPr>
          <a:lstStyle/>
          <a:p>
            <a:pPr marL="180340" algn="just">
              <a:lnSpc>
                <a:spcPct val="107000"/>
              </a:lnSpc>
              <a:spcAft>
                <a:spcPts val="800"/>
              </a:spcAft>
            </a:pPr>
            <a:r>
              <a:rPr lang="it-IT" sz="1300" b="1" dirty="0">
                <a:solidFill>
                  <a:srgbClr val="003399"/>
                </a:solidFill>
                <a:latin typeface="Calibri" panose="020F0502020204030204" pitchFamily="34" charset="0"/>
                <a:ea typeface="Calibri" panose="020F0502020204030204" pitchFamily="34" charset="0"/>
                <a:cs typeface="Calibri" panose="020F0502020204030204" pitchFamily="34" charset="0"/>
              </a:rPr>
              <a:t>ALLA GUIDA </a:t>
            </a:r>
            <a:r>
              <a:rPr lang="it-IT" sz="1300" dirty="0">
                <a:solidFill>
                  <a:srgbClr val="003399"/>
                </a:solidFill>
                <a:latin typeface="Calibri" panose="020F0502020204030204" pitchFamily="34" charset="0"/>
                <a:ea typeface="Calibri" panose="020F0502020204030204" pitchFamily="34" charset="0"/>
                <a:cs typeface="Calibri" panose="020F0502020204030204" pitchFamily="34" charset="0"/>
              </a:rPr>
              <a:t>è una funzione che rende la tua esperienza di guida più semplice e veloce. Grazie alla mappa integrata, puoi facilmente trovare parcheggi e distributori di carburante, con prezzi aggiornati in tempo reale. Inoltre, la mappa ti permette di visualizzare gli uffici ACI e altri punti di interesse, offrendoti tutte le informazioni necessarie per muoverti con facilità.</a:t>
            </a:r>
          </a:p>
        </p:txBody>
      </p:sp>
      <p:sp>
        <p:nvSpPr>
          <p:cNvPr id="23" name="CasellaDiTesto 22">
            <a:extLst>
              <a:ext uri="{FF2B5EF4-FFF2-40B4-BE49-F238E27FC236}">
                <a16:creationId xmlns:a16="http://schemas.microsoft.com/office/drawing/2014/main" id="{C5623129-823B-410E-8212-42FE44644D1D}"/>
              </a:ext>
            </a:extLst>
          </p:cNvPr>
          <p:cNvSpPr txBox="1"/>
          <p:nvPr/>
        </p:nvSpPr>
        <p:spPr>
          <a:xfrm>
            <a:off x="2533486" y="4924252"/>
            <a:ext cx="7666316" cy="724942"/>
          </a:xfrm>
          <a:prstGeom prst="rect">
            <a:avLst/>
          </a:prstGeom>
          <a:noFill/>
        </p:spPr>
        <p:txBody>
          <a:bodyPr wrap="square">
            <a:spAutoFit/>
          </a:bodyPr>
          <a:lstStyle/>
          <a:p>
            <a:pPr marL="180340" algn="just">
              <a:lnSpc>
                <a:spcPct val="107000"/>
              </a:lnSpc>
              <a:spcAft>
                <a:spcPts val="800"/>
              </a:spcAft>
            </a:pPr>
            <a:r>
              <a:rPr lang="it-IT" sz="1300" b="1" dirty="0">
                <a:solidFill>
                  <a:srgbClr val="003399"/>
                </a:solidFill>
                <a:latin typeface="Calibri" panose="020F0502020204030204" pitchFamily="34" charset="0"/>
                <a:ea typeface="Calibri" panose="020F0502020204030204" pitchFamily="34" charset="0"/>
                <a:cs typeface="Calibri" panose="020F0502020204030204" pitchFamily="34" charset="0"/>
              </a:rPr>
              <a:t>CON IL CLUB </a:t>
            </a:r>
            <a:r>
              <a:rPr lang="it-IT" sz="1300" dirty="0">
                <a:solidFill>
                  <a:srgbClr val="003399"/>
                </a:solidFill>
                <a:latin typeface="Calibri" panose="020F0502020204030204" pitchFamily="34" charset="0"/>
                <a:ea typeface="Calibri" panose="020F0502020204030204" pitchFamily="34" charset="0"/>
                <a:cs typeface="Calibri" panose="020F0502020204030204" pitchFamily="34" charset="0"/>
              </a:rPr>
              <a:t>è la sezione dedicata ai Soci ACI, che offre una serie di servizi esclusivi. Qui puoi esplorare le diverse formule associative e scoprire i numerosi vantaggi riservati ai membri. Inoltre, gli appassionati di sport automobilistico possono consultare il calendario delle gare organizzate da ACI in tutta Italia e scoprire </a:t>
            </a:r>
          </a:p>
        </p:txBody>
      </p:sp>
      <p:pic>
        <p:nvPicPr>
          <p:cNvPr id="24" name="Immagine 23">
            <a:extLst>
              <a:ext uri="{FF2B5EF4-FFF2-40B4-BE49-F238E27FC236}">
                <a16:creationId xmlns:a16="http://schemas.microsoft.com/office/drawing/2014/main" id="{4579F23C-AD8D-4D65-AD7B-620EDD3EDB41}"/>
              </a:ext>
            </a:extLst>
          </p:cNvPr>
          <p:cNvPicPr>
            <a:picLocks noChangeAspect="1"/>
          </p:cNvPicPr>
          <p:nvPr/>
        </p:nvPicPr>
        <p:blipFill>
          <a:blip r:embed="rId5"/>
          <a:stretch>
            <a:fillRect/>
          </a:stretch>
        </p:blipFill>
        <p:spPr>
          <a:xfrm>
            <a:off x="9835935" y="4694978"/>
            <a:ext cx="2051264" cy="2058362"/>
          </a:xfrm>
          <a:prstGeom prst="rect">
            <a:avLst/>
          </a:prstGeom>
        </p:spPr>
      </p:pic>
    </p:spTree>
    <p:extLst>
      <p:ext uri="{BB962C8B-B14F-4D97-AF65-F5344CB8AC3E}">
        <p14:creationId xmlns:p14="http://schemas.microsoft.com/office/powerpoint/2010/main" val="1514932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4">
            <a:extLst>
              <a:ext uri="{FF2B5EF4-FFF2-40B4-BE49-F238E27FC236}">
                <a16:creationId xmlns:a16="http://schemas.microsoft.com/office/drawing/2014/main" id="{89621E06-2411-4ADC-803E-13E52FFE71E9}"/>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11" name="CasellaDiTesto 10">
            <a:extLst>
              <a:ext uri="{FF2B5EF4-FFF2-40B4-BE49-F238E27FC236}">
                <a16:creationId xmlns:a16="http://schemas.microsoft.com/office/drawing/2014/main" id="{9EAD7297-1A27-43F8-9AF9-BD268D4B5F2F}"/>
              </a:ext>
            </a:extLst>
          </p:cNvPr>
          <p:cNvSpPr txBox="1"/>
          <p:nvPr/>
        </p:nvSpPr>
        <p:spPr>
          <a:xfrm>
            <a:off x="4346149" y="369393"/>
            <a:ext cx="2120638" cy="707886"/>
          </a:xfrm>
          <a:prstGeom prst="rect">
            <a:avLst/>
          </a:prstGeom>
          <a:noFill/>
        </p:spPr>
        <p:txBody>
          <a:bodyPr wrap="square" rtlCol="0">
            <a:spAutoFit/>
          </a:bodyPr>
          <a:lstStyle/>
          <a:p>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ACI</a:t>
            </a:r>
            <a:r>
              <a:rPr lang="it-IT" sz="2800" b="1" dirty="0">
                <a:effectLst/>
                <a:latin typeface="Calibri" panose="020F0502020204030204" pitchFamily="34" charset="0"/>
                <a:ea typeface="Calibri" panose="020F0502020204030204" pitchFamily="34" charset="0"/>
                <a:cs typeface="Calibri" panose="020F0502020204030204" pitchFamily="34" charset="0"/>
              </a:rPr>
              <a:t> </a:t>
            </a: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Sport</a:t>
            </a:r>
          </a:p>
        </p:txBody>
      </p:sp>
      <p:sp>
        <p:nvSpPr>
          <p:cNvPr id="15" name="CasellaDiTesto 14">
            <a:extLst>
              <a:ext uri="{FF2B5EF4-FFF2-40B4-BE49-F238E27FC236}">
                <a16:creationId xmlns:a16="http://schemas.microsoft.com/office/drawing/2014/main" id="{9F3AD207-E767-4CF9-8EC9-03E0E746087C}"/>
              </a:ext>
            </a:extLst>
          </p:cNvPr>
          <p:cNvSpPr txBox="1"/>
          <p:nvPr/>
        </p:nvSpPr>
        <p:spPr>
          <a:xfrm>
            <a:off x="216816" y="1101379"/>
            <a:ext cx="9407951" cy="4590937"/>
          </a:xfrm>
          <a:prstGeom prst="rect">
            <a:avLst/>
          </a:prstGeom>
          <a:noFill/>
        </p:spPr>
        <p:txBody>
          <a:bodyPr wrap="square">
            <a:spAutoFit/>
          </a:bodyPr>
          <a:lstStyle/>
          <a:p>
            <a:pPr algn="just"/>
            <a:endPar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algn="just"/>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La</a:t>
            </a:r>
            <a:r>
              <a:rPr lang="it-IT" sz="16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sezione </a:t>
            </a:r>
            <a:r>
              <a:rPr lang="it-IT" sz="16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ACI Sport</a:t>
            </a: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 è particolarmente utile per gli appassionati di automobilismo in Italia, poiché permette </a:t>
            </a:r>
            <a:r>
              <a:rPr lang="it-IT" sz="16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agli utenti di esplorare il mondo delle competizioni automobilistiche, </a:t>
            </a: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offrendo diverse opzioni e funzionalità relative agli eventi sportivi, tra cui:</a:t>
            </a:r>
          </a:p>
          <a:p>
            <a:pPr lvl="0">
              <a:lnSpc>
                <a:spcPct val="107000"/>
              </a:lnSpc>
              <a:spcAft>
                <a:spcPts val="800"/>
              </a:spcAft>
              <a:tabLst>
                <a:tab pos="457200" algn="l"/>
              </a:tabLst>
            </a:pPr>
            <a:endParaRPr lang="it-IT" sz="1600" b="1"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tabLst>
                <a:tab pos="457200" algn="l"/>
              </a:tabLst>
            </a:pPr>
            <a:r>
              <a:rPr lang="it-IT" sz="16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Calendario Gare:</a:t>
            </a:r>
            <a:endParaRPr lang="it-IT" sz="1600" dirty="0">
              <a:solidFill>
                <a:srgbClr val="003399"/>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07000"/>
              </a:lnSpc>
              <a:spcAft>
                <a:spcPts val="800"/>
              </a:spcAft>
              <a:buSzPts val="1000"/>
              <a:buFont typeface="Arial" panose="020B0604020202020204" pitchFamily="34" charset="0"/>
              <a:buChar char="•"/>
              <a:tabLst>
                <a:tab pos="914400" algn="l"/>
              </a:tabLst>
            </a:pPr>
            <a:r>
              <a:rPr lang="it-IT" sz="16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Un elenco dettagliato di eventi di gare automobilistiche </a:t>
            </a: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in programma</a:t>
            </a:r>
            <a:r>
              <a:rPr lang="it-IT" sz="16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a:t>
            </a: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con accesso immediato a date, orari e dettagli specifici di ogni gara.</a:t>
            </a:r>
          </a:p>
          <a:p>
            <a:pPr lvl="0">
              <a:lnSpc>
                <a:spcPct val="107000"/>
              </a:lnSpc>
              <a:spcAft>
                <a:spcPts val="800"/>
              </a:spcAft>
              <a:tabLst>
                <a:tab pos="457200" algn="l"/>
              </a:tabLst>
            </a:pPr>
            <a:r>
              <a:rPr lang="it-IT" sz="16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Il Mondo delle Corse:</a:t>
            </a:r>
            <a:endParaRPr lang="it-IT" sz="1600" dirty="0">
              <a:solidFill>
                <a:srgbClr val="003399"/>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07000"/>
              </a:lnSpc>
              <a:spcAft>
                <a:spcPts val="800"/>
              </a:spcAft>
              <a:buSzPts val="1000"/>
              <a:buFont typeface="Arial" panose="020B0604020202020204" pitchFamily="34" charset="0"/>
              <a:buChar char="•"/>
              <a:tabLst>
                <a:tab pos="914400" algn="l"/>
              </a:tabLst>
            </a:pPr>
            <a:r>
              <a:rPr lang="it-IT" sz="16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Rally:</a:t>
            </a:r>
            <a:r>
              <a:rPr lang="it-IT" sz="16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Un'opzione per esplorare gli eventi di rally, </a:t>
            </a: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comprensivo di dettagli sui circuiti, le categorie e i partecipanti. </a:t>
            </a:r>
            <a:endParaRPr lang="it-IT" sz="1600" dirty="0"/>
          </a:p>
          <a:p>
            <a:pPr marL="742950" lvl="1" indent="-285750" algn="just">
              <a:lnSpc>
                <a:spcPct val="107000"/>
              </a:lnSpc>
              <a:spcAft>
                <a:spcPts val="800"/>
              </a:spcAft>
              <a:buSzPts val="1000"/>
              <a:buFont typeface="Arial" panose="020B0604020202020204" pitchFamily="34" charset="0"/>
              <a:buChar char="•"/>
              <a:tabLst>
                <a:tab pos="914400" algn="l"/>
              </a:tabLst>
            </a:pPr>
            <a:r>
              <a:rPr lang="it-IT" sz="16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Velocità:</a:t>
            </a:r>
            <a:r>
              <a:rPr lang="it-IT" sz="16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a:t>
            </a: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Accesso a gare di corsa incentrate sulla velocità, offrendo agli appassionati l'opportunità di scoprire competizioni che valorizzano rapidità e performance in diverse discipline.</a:t>
            </a:r>
          </a:p>
          <a:p>
            <a:pPr marL="742950" lvl="1" indent="-285750" algn="just">
              <a:lnSpc>
                <a:spcPct val="107000"/>
              </a:lnSpc>
              <a:spcAft>
                <a:spcPts val="800"/>
              </a:spcAft>
              <a:buSzPts val="1000"/>
              <a:buFont typeface="Arial" panose="020B0604020202020204" pitchFamily="34" charset="0"/>
              <a:buChar char="•"/>
              <a:tabLst>
                <a:tab pos="914400" algn="l"/>
              </a:tabLst>
            </a:pPr>
            <a:r>
              <a:rPr lang="it-IT" sz="16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Karting:</a:t>
            </a:r>
            <a:r>
              <a:rPr lang="it-IT" sz="16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Sezione dedicata agli eventi di karting, offrendo un'ampia panoramica sulle competizioni di go-kart, inclusi i dettagli su circuiti e partecipanti.</a:t>
            </a:r>
          </a:p>
        </p:txBody>
      </p:sp>
      <p:pic>
        <p:nvPicPr>
          <p:cNvPr id="16" name="Immagine 15">
            <a:extLst>
              <a:ext uri="{FF2B5EF4-FFF2-40B4-BE49-F238E27FC236}">
                <a16:creationId xmlns:a16="http://schemas.microsoft.com/office/drawing/2014/main" id="{266FFEC6-7660-4CB7-B6DD-37FB03D120C1}"/>
              </a:ext>
            </a:extLst>
          </p:cNvPr>
          <p:cNvPicPr/>
          <p:nvPr/>
        </p:nvPicPr>
        <p:blipFill rotWithShape="1">
          <a:blip r:embed="rId2"/>
          <a:srcRect l="942" t="984" r="-942" b="569"/>
          <a:stretch/>
        </p:blipFill>
        <p:spPr>
          <a:xfrm>
            <a:off x="10216055" y="457201"/>
            <a:ext cx="1975945" cy="5235116"/>
          </a:xfrm>
          <a:prstGeom prst="rect">
            <a:avLst/>
          </a:prstGeom>
        </p:spPr>
      </p:pic>
      <p:pic>
        <p:nvPicPr>
          <p:cNvPr id="2" name="Immagine 1"/>
          <p:cNvPicPr>
            <a:picLocks noChangeAspect="1"/>
          </p:cNvPicPr>
          <p:nvPr/>
        </p:nvPicPr>
        <p:blipFill>
          <a:blip r:embed="rId3"/>
          <a:stretch>
            <a:fillRect/>
          </a:stretch>
        </p:blipFill>
        <p:spPr>
          <a:xfrm>
            <a:off x="11118702" y="5617376"/>
            <a:ext cx="993734" cy="1012024"/>
          </a:xfrm>
          <a:prstGeom prst="rect">
            <a:avLst/>
          </a:prstGeom>
        </p:spPr>
      </p:pic>
    </p:spTree>
    <p:extLst>
      <p:ext uri="{BB962C8B-B14F-4D97-AF65-F5344CB8AC3E}">
        <p14:creationId xmlns:p14="http://schemas.microsoft.com/office/powerpoint/2010/main" val="461408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4">
            <a:extLst>
              <a:ext uri="{FF2B5EF4-FFF2-40B4-BE49-F238E27FC236}">
                <a16:creationId xmlns:a16="http://schemas.microsoft.com/office/drawing/2014/main" id="{89621E06-2411-4ADC-803E-13E52FFE71E9}"/>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11" name="CasellaDiTesto 10">
            <a:extLst>
              <a:ext uri="{FF2B5EF4-FFF2-40B4-BE49-F238E27FC236}">
                <a16:creationId xmlns:a16="http://schemas.microsoft.com/office/drawing/2014/main" id="{9EAD7297-1A27-43F8-9AF9-BD268D4B5F2F}"/>
              </a:ext>
            </a:extLst>
          </p:cNvPr>
          <p:cNvSpPr txBox="1"/>
          <p:nvPr/>
        </p:nvSpPr>
        <p:spPr>
          <a:xfrm>
            <a:off x="4517207" y="457200"/>
            <a:ext cx="3157586" cy="707886"/>
          </a:xfrm>
          <a:prstGeom prst="rect">
            <a:avLst/>
          </a:prstGeom>
          <a:noFill/>
        </p:spPr>
        <p:txBody>
          <a:bodyPr wrap="square" rtlCol="0">
            <a:spAutoFit/>
          </a:bodyPr>
          <a:lstStyle/>
          <a:p>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ACI</a:t>
            </a:r>
            <a:r>
              <a:rPr lang="it-IT"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Con il club</a:t>
            </a:r>
          </a:p>
        </p:txBody>
      </p:sp>
      <p:pic>
        <p:nvPicPr>
          <p:cNvPr id="12" name="Immagine 11">
            <a:extLst>
              <a:ext uri="{FF2B5EF4-FFF2-40B4-BE49-F238E27FC236}">
                <a16:creationId xmlns:a16="http://schemas.microsoft.com/office/drawing/2014/main" id="{FCC7B353-1096-4BE9-B735-3271A030041A}"/>
              </a:ext>
            </a:extLst>
          </p:cNvPr>
          <p:cNvPicPr/>
          <p:nvPr/>
        </p:nvPicPr>
        <p:blipFill>
          <a:blip r:embed="rId2"/>
          <a:stretch>
            <a:fillRect/>
          </a:stretch>
        </p:blipFill>
        <p:spPr>
          <a:xfrm>
            <a:off x="10156749" y="497664"/>
            <a:ext cx="2032712" cy="5291433"/>
          </a:xfrm>
          <a:prstGeom prst="rect">
            <a:avLst/>
          </a:prstGeom>
        </p:spPr>
      </p:pic>
      <p:sp>
        <p:nvSpPr>
          <p:cNvPr id="10" name="CasellaDiTesto 9">
            <a:extLst>
              <a:ext uri="{FF2B5EF4-FFF2-40B4-BE49-F238E27FC236}">
                <a16:creationId xmlns:a16="http://schemas.microsoft.com/office/drawing/2014/main" id="{7B21D59C-7B20-4110-A6B2-ACEB622FFF17}"/>
              </a:ext>
            </a:extLst>
          </p:cNvPr>
          <p:cNvSpPr txBox="1"/>
          <p:nvPr/>
        </p:nvSpPr>
        <p:spPr>
          <a:xfrm>
            <a:off x="478910" y="1379540"/>
            <a:ext cx="8992580" cy="3561488"/>
          </a:xfrm>
          <a:prstGeom prst="rect">
            <a:avLst/>
          </a:prstGeom>
          <a:noFill/>
        </p:spPr>
        <p:txBody>
          <a:bodyPr wrap="square">
            <a:spAutoFit/>
          </a:bodyPr>
          <a:lstStyle/>
          <a:p>
            <a:pPr algn="just">
              <a:lnSpc>
                <a:spcPct val="107000"/>
              </a:lnSpc>
              <a:spcAft>
                <a:spcPts val="800"/>
              </a:spcAft>
            </a:pP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Questa funzionalità dell’ </a:t>
            </a:r>
            <a:r>
              <a:rPr lang="it-IT" sz="20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app</a:t>
            </a: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a:t>
            </a:r>
            <a:r>
              <a:rPr lang="it-IT" sz="20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ACI</a:t>
            </a: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è molto utile per chi ha bisogno di trovare rapidamente i </a:t>
            </a:r>
            <a:r>
              <a:rPr lang="it-IT" sz="20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servizi ACI </a:t>
            </a: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nella propria zona. La funzione di localizzazione permette agli utenti di visualizzare sulla mappa interattiva dove si trovano le delegazioni ACI più vicine. L'app è progettata per smartphone e facilita la navigazione e l'interazione con le mappe.</a:t>
            </a:r>
          </a:p>
          <a:p>
            <a:pPr algn="just">
              <a:lnSpc>
                <a:spcPct val="107000"/>
              </a:lnSpc>
              <a:spcAft>
                <a:spcPts val="800"/>
              </a:spcAft>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L'immagine dell'</a:t>
            </a:r>
            <a:r>
              <a:rPr lang="it-IT" sz="2000" dirty="0" err="1">
                <a:solidFill>
                  <a:srgbClr val="003399"/>
                </a:solidFill>
                <a:latin typeface="Calibri" panose="020F0502020204030204" pitchFamily="34" charset="0"/>
                <a:ea typeface="Calibri" panose="020F0502020204030204" pitchFamily="34" charset="0"/>
                <a:cs typeface="Calibri" panose="020F0502020204030204" pitchFamily="34" charset="0"/>
              </a:rPr>
              <a:t>app</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ACI mostra:</a:t>
            </a:r>
            <a:endPar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Arial" panose="020B0604020202020204" pitchFamily="34" charset="0"/>
              <a:buChar char="•"/>
              <a:tabLst>
                <a:tab pos="457200" algn="l"/>
              </a:tabLst>
            </a:pPr>
            <a:r>
              <a:rPr lang="it-IT"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Mappa Interattiva:</a:t>
            </a: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Visualizza la mappa della città </a:t>
            </a: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selezionata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con le icone delle delegazioni ACI</a:t>
            </a: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aiutando gli utenti a trovare rapidamente i servizi disponibili nelle vicinanze.</a:t>
            </a:r>
          </a:p>
          <a:p>
            <a:pPr marL="342900" lvl="0" indent="-342900" algn="just">
              <a:lnSpc>
                <a:spcPct val="107000"/>
              </a:lnSpc>
              <a:spcAft>
                <a:spcPts val="800"/>
              </a:spcAft>
              <a:buFont typeface="Arial" panose="020B0604020202020204" pitchFamily="34" charset="0"/>
              <a:buChar char="•"/>
              <a:tabLst>
                <a:tab pos="457200" algn="l"/>
              </a:tabLst>
            </a:pPr>
            <a:r>
              <a:rPr lang="it-IT" dirty="0"/>
              <a:t> </a:t>
            </a:r>
            <a:r>
              <a:rPr lang="it-IT"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Ricerca della Delegazione:</a:t>
            </a: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Un campo di ricerca in cui inserire il codice della delegazione per trovare facilmente la più vicina o quella di interesse.</a:t>
            </a:r>
          </a:p>
        </p:txBody>
      </p:sp>
      <p:pic>
        <p:nvPicPr>
          <p:cNvPr id="2" name="Immagine 1"/>
          <p:cNvPicPr>
            <a:picLocks noChangeAspect="1"/>
          </p:cNvPicPr>
          <p:nvPr/>
        </p:nvPicPr>
        <p:blipFill>
          <a:blip r:embed="rId3"/>
          <a:stretch>
            <a:fillRect/>
          </a:stretch>
        </p:blipFill>
        <p:spPr>
          <a:xfrm>
            <a:off x="11133171" y="5617376"/>
            <a:ext cx="993734" cy="1012024"/>
          </a:xfrm>
          <a:prstGeom prst="rect">
            <a:avLst/>
          </a:prstGeom>
        </p:spPr>
      </p:pic>
    </p:spTree>
    <p:extLst>
      <p:ext uri="{BB962C8B-B14F-4D97-AF65-F5344CB8AC3E}">
        <p14:creationId xmlns:p14="http://schemas.microsoft.com/office/powerpoint/2010/main" val="2252169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11" name="CasellaDiTesto 10">
            <a:extLst>
              <a:ext uri="{FF2B5EF4-FFF2-40B4-BE49-F238E27FC236}">
                <a16:creationId xmlns:a16="http://schemas.microsoft.com/office/drawing/2014/main" id="{9EAD7297-1A27-43F8-9AF9-BD268D4B5F2F}"/>
              </a:ext>
            </a:extLst>
          </p:cNvPr>
          <p:cNvSpPr txBox="1"/>
          <p:nvPr/>
        </p:nvSpPr>
        <p:spPr>
          <a:xfrm>
            <a:off x="3872158" y="518474"/>
            <a:ext cx="3674686" cy="707886"/>
          </a:xfrm>
          <a:prstGeom prst="rect">
            <a:avLst/>
          </a:prstGeom>
          <a:noFill/>
        </p:spPr>
        <p:txBody>
          <a:bodyPr wrap="square" rtlCol="0">
            <a:spAutoFit/>
          </a:bodyPr>
          <a:lstStyle/>
          <a:p>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ACI</a:t>
            </a:r>
            <a:r>
              <a:rPr lang="it-IT"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I miei veicoli</a:t>
            </a:r>
          </a:p>
        </p:txBody>
      </p:sp>
      <p:pic>
        <p:nvPicPr>
          <p:cNvPr id="9" name="Immagine 8">
            <a:extLst>
              <a:ext uri="{FF2B5EF4-FFF2-40B4-BE49-F238E27FC236}">
                <a16:creationId xmlns:a16="http://schemas.microsoft.com/office/drawing/2014/main" id="{26649CCC-342E-4403-B8F1-13E7297BC3E8}"/>
              </a:ext>
            </a:extLst>
          </p:cNvPr>
          <p:cNvPicPr/>
          <p:nvPr/>
        </p:nvPicPr>
        <p:blipFill>
          <a:blip r:embed="rId2"/>
          <a:stretch>
            <a:fillRect/>
          </a:stretch>
        </p:blipFill>
        <p:spPr>
          <a:xfrm>
            <a:off x="10139126" y="457200"/>
            <a:ext cx="2052874" cy="5319286"/>
          </a:xfrm>
          <a:prstGeom prst="rect">
            <a:avLst/>
          </a:prstGeom>
        </p:spPr>
      </p:pic>
      <p:sp>
        <p:nvSpPr>
          <p:cNvPr id="10" name="CasellaDiTesto 9">
            <a:extLst>
              <a:ext uri="{FF2B5EF4-FFF2-40B4-BE49-F238E27FC236}">
                <a16:creationId xmlns:a16="http://schemas.microsoft.com/office/drawing/2014/main" id="{7B21D59C-7B20-4110-A6B2-ACEB622FFF17}"/>
              </a:ext>
            </a:extLst>
          </p:cNvPr>
          <p:cNvSpPr txBox="1"/>
          <p:nvPr/>
        </p:nvSpPr>
        <p:spPr>
          <a:xfrm>
            <a:off x="192587" y="1488249"/>
            <a:ext cx="9753953" cy="3846694"/>
          </a:xfrm>
          <a:prstGeom prst="rect">
            <a:avLst/>
          </a:prstGeom>
          <a:noFill/>
        </p:spPr>
        <p:txBody>
          <a:bodyPr wrap="square">
            <a:spAutoFit/>
          </a:bodyPr>
          <a:lstStyle/>
          <a:p>
            <a:pPr algn="just">
              <a:lnSpc>
                <a:spcPct val="107000"/>
              </a:lnSpc>
            </a:pPr>
            <a:r>
              <a:rPr lang="it-IT" sz="20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App ACI:</a:t>
            </a: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pensata per aiutare gli utenti a gestire facilmente le pratiche automobilistiche e ottenere informazioni utili sui loro veicoli. </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Nella sezione </a:t>
            </a:r>
            <a:r>
              <a:rPr lang="it-IT" sz="2000" b="1" u="sng" dirty="0">
                <a:solidFill>
                  <a:srgbClr val="003399"/>
                </a:solidFill>
                <a:latin typeface="Calibri" panose="020F0502020204030204" pitchFamily="34" charset="0"/>
                <a:ea typeface="Calibri" panose="020F0502020204030204" pitchFamily="34" charset="0"/>
                <a:cs typeface="Calibri" panose="020F0502020204030204" pitchFamily="34" charset="0"/>
              </a:rPr>
              <a:t>"I Miei Veicoli" </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è possibile gestire e consultare facilmente tutte le informazioni relative ai propri veicoli.</a:t>
            </a:r>
          </a:p>
          <a:p>
            <a:pPr algn="just">
              <a:lnSpc>
                <a:spcPct val="107000"/>
              </a:lnSpc>
            </a:pPr>
            <a:endPar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Ecco cosa offre:</a:t>
            </a:r>
            <a:endPar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Arial" panose="020B0604020202020204" pitchFamily="34" charset="0"/>
              <a:buChar char="•"/>
              <a:tabLst>
                <a:tab pos="457200" algn="l"/>
              </a:tabLst>
            </a:pPr>
            <a:r>
              <a:rPr lang="it-IT" sz="16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Visure e Certificazioni:</a:t>
            </a:r>
            <a:r>
              <a:rPr lang="it-IT" sz="16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Consente agli utenti di ottenere visure e certificati per i veicoli, con dettagli tecnici e legali, utili per verificare la storia del veicolo, inclusi eventuali gravami o ipoteche.</a:t>
            </a:r>
          </a:p>
          <a:p>
            <a:pPr marL="342900" lvl="0" indent="-342900" algn="just">
              <a:lnSpc>
                <a:spcPct val="107000"/>
              </a:lnSpc>
              <a:buFont typeface="Arial" panose="020B0604020202020204" pitchFamily="34" charset="0"/>
              <a:buChar char="•"/>
              <a:tabLst>
                <a:tab pos="457200" algn="l"/>
              </a:tabLst>
            </a:pPr>
            <a:r>
              <a:rPr lang="it-IT" sz="16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Pratiche PRA (Pubblico Registro Automobilistico):</a:t>
            </a:r>
            <a:r>
              <a:rPr lang="it-IT" sz="16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Sezione per gestire pratiche come trasferimenti di proprietà e aggiornamenti sui dati del veicolo, per garantire la regolarità amministrativa.</a:t>
            </a:r>
          </a:p>
          <a:p>
            <a:pPr marL="342900" lvl="0" indent="-342900" algn="just">
              <a:lnSpc>
                <a:spcPct val="107000"/>
              </a:lnSpc>
              <a:buFont typeface="Arial" panose="020B0604020202020204" pitchFamily="34" charset="0"/>
              <a:buChar char="•"/>
              <a:tabLst>
                <a:tab pos="457200" algn="l"/>
              </a:tabLst>
            </a:pPr>
            <a:r>
              <a:rPr lang="it-IT" sz="16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Rimborsi e Recuperi:</a:t>
            </a:r>
            <a:r>
              <a:rPr lang="it-IT" sz="16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Fornisce informazioni e supporto per ottenere rimborsi o recuperi di tasse automobilistiche o altre spese, ideale per chi ha diritto a recuperare importi pagati in eccesso.</a:t>
            </a:r>
          </a:p>
          <a:p>
            <a:pPr marL="342900" lvl="0" indent="-342900" algn="just">
              <a:lnSpc>
                <a:spcPct val="107000"/>
              </a:lnSpc>
              <a:buFont typeface="Arial" panose="020B0604020202020204" pitchFamily="34" charset="0"/>
              <a:buChar char="•"/>
              <a:tabLst>
                <a:tab pos="457200" algn="l"/>
              </a:tabLst>
            </a:pPr>
            <a:r>
              <a:rPr lang="it-IT" sz="16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Pratiche Bollo Auto:</a:t>
            </a:r>
            <a:r>
              <a:rPr lang="it-IT" sz="16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Permette di calcolare, pagare e verificare lo stato del bollo auto, assicurando che il veicolo sia in regola con le normative fiscali.</a:t>
            </a:r>
          </a:p>
        </p:txBody>
      </p:sp>
      <p:sp>
        <p:nvSpPr>
          <p:cNvPr id="12" name="Rectangle 3">
            <a:extLst>
              <a:ext uri="{FF2B5EF4-FFF2-40B4-BE49-F238E27FC236}">
                <a16:creationId xmlns:a16="http://schemas.microsoft.com/office/drawing/2014/main" id="{DCC4A4B4-42EF-4764-A261-19286B49D876}"/>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pic>
        <p:nvPicPr>
          <p:cNvPr id="2" name="Immagine 1"/>
          <p:cNvPicPr>
            <a:picLocks noChangeAspect="1"/>
          </p:cNvPicPr>
          <p:nvPr/>
        </p:nvPicPr>
        <p:blipFill>
          <a:blip r:embed="rId3"/>
          <a:stretch>
            <a:fillRect/>
          </a:stretch>
        </p:blipFill>
        <p:spPr>
          <a:xfrm>
            <a:off x="11165563" y="5623473"/>
            <a:ext cx="993734" cy="1005927"/>
          </a:xfrm>
          <a:prstGeom prst="rect">
            <a:avLst/>
          </a:prstGeom>
        </p:spPr>
      </p:pic>
    </p:spTree>
    <p:extLst>
      <p:ext uri="{BB962C8B-B14F-4D97-AF65-F5344CB8AC3E}">
        <p14:creationId xmlns:p14="http://schemas.microsoft.com/office/powerpoint/2010/main" val="499716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58C84B16-96F5-461F-9BAD-AAC1E954E4D9}"/>
              </a:ext>
            </a:extLst>
          </p:cNvPr>
          <p:cNvPicPr/>
          <p:nvPr/>
        </p:nvPicPr>
        <p:blipFill>
          <a:blip r:embed="rId2"/>
          <a:stretch>
            <a:fillRect/>
          </a:stretch>
        </p:blipFill>
        <p:spPr>
          <a:xfrm>
            <a:off x="10083625" y="228600"/>
            <a:ext cx="2108375" cy="5298493"/>
          </a:xfrm>
          <a:prstGeom prst="rect">
            <a:avLst/>
          </a:prstGeom>
        </p:spPr>
      </p:pic>
      <p:sp>
        <p:nvSpPr>
          <p:cNvPr id="6"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4">
            <a:extLst>
              <a:ext uri="{FF2B5EF4-FFF2-40B4-BE49-F238E27FC236}">
                <a16:creationId xmlns:a16="http://schemas.microsoft.com/office/drawing/2014/main" id="{89621E06-2411-4ADC-803E-13E52FFE71E9}"/>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11" name="CasellaDiTesto 10">
            <a:extLst>
              <a:ext uri="{FF2B5EF4-FFF2-40B4-BE49-F238E27FC236}">
                <a16:creationId xmlns:a16="http://schemas.microsoft.com/office/drawing/2014/main" id="{9EAD7297-1A27-43F8-9AF9-BD268D4B5F2F}"/>
              </a:ext>
            </a:extLst>
          </p:cNvPr>
          <p:cNvSpPr txBox="1"/>
          <p:nvPr/>
        </p:nvSpPr>
        <p:spPr>
          <a:xfrm>
            <a:off x="4258657" y="562471"/>
            <a:ext cx="3674686" cy="707886"/>
          </a:xfrm>
          <a:prstGeom prst="rect">
            <a:avLst/>
          </a:prstGeom>
          <a:noFill/>
        </p:spPr>
        <p:txBody>
          <a:bodyPr wrap="square" rtlCol="0">
            <a:spAutoFit/>
          </a:bodyPr>
          <a:lstStyle/>
          <a:p>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ACI</a:t>
            </a:r>
            <a:r>
              <a:rPr lang="it-IT"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I miei veicoli</a:t>
            </a:r>
          </a:p>
        </p:txBody>
      </p:sp>
      <p:sp>
        <p:nvSpPr>
          <p:cNvPr id="10" name="CasellaDiTesto 9">
            <a:extLst>
              <a:ext uri="{FF2B5EF4-FFF2-40B4-BE49-F238E27FC236}">
                <a16:creationId xmlns:a16="http://schemas.microsoft.com/office/drawing/2014/main" id="{7B21D59C-7B20-4110-A6B2-ACEB622FFF17}"/>
              </a:ext>
            </a:extLst>
          </p:cNvPr>
          <p:cNvSpPr txBox="1"/>
          <p:nvPr/>
        </p:nvSpPr>
        <p:spPr>
          <a:xfrm>
            <a:off x="270821" y="1270358"/>
            <a:ext cx="9365547" cy="4401398"/>
          </a:xfrm>
          <a:prstGeom prst="rect">
            <a:avLst/>
          </a:prstGeom>
          <a:noFill/>
        </p:spPr>
        <p:txBody>
          <a:bodyPr wrap="square">
            <a:spAutoFit/>
          </a:bodyPr>
          <a:lstStyle/>
          <a:p>
            <a:pPr algn="just">
              <a:lnSpc>
                <a:spcPct val="107000"/>
              </a:lnSpc>
              <a:spcAft>
                <a:spcPts val="800"/>
              </a:spcAft>
            </a:pPr>
            <a:r>
              <a:rPr kumimoji="0" lang="it-IT" sz="2000" b="0" i="0" u="none" strike="noStrike" kern="1200" cap="none" spc="0" normalizeH="0" baseline="0" noProof="0" dirty="0">
                <a:ln>
                  <a:noFill/>
                </a:ln>
                <a:solidFill>
                  <a:srgbClr val="003399"/>
                </a:solidFill>
                <a:effectLst/>
                <a:uLnTx/>
                <a:uFillTx/>
                <a:latin typeface="Calibri" panose="020F0502020204030204" pitchFamily="34" charset="0"/>
                <a:ea typeface="Calibri" panose="020F0502020204030204" pitchFamily="34" charset="0"/>
                <a:cs typeface="Calibri" panose="020F0502020204030204" pitchFamily="34" charset="0"/>
              </a:rPr>
              <a:t>Questa funzionalità dell’ </a:t>
            </a:r>
            <a:r>
              <a:rPr kumimoji="0" lang="it-IT" sz="2000" b="1" i="0" u="none" strike="noStrike" kern="1200" cap="none" spc="0" normalizeH="0" baseline="0" noProof="0" dirty="0">
                <a:ln>
                  <a:noFill/>
                </a:ln>
                <a:solidFill>
                  <a:srgbClr val="003399"/>
                </a:solidFill>
                <a:effectLst/>
                <a:uLnTx/>
                <a:uFillTx/>
                <a:latin typeface="Calibri" panose="020F0502020204030204" pitchFamily="34" charset="0"/>
                <a:ea typeface="Calibri" panose="020F0502020204030204" pitchFamily="34" charset="0"/>
                <a:cs typeface="Calibri" panose="020F0502020204030204" pitchFamily="34" charset="0"/>
              </a:rPr>
              <a:t>app</a:t>
            </a:r>
            <a:r>
              <a:rPr kumimoji="0" lang="it-IT" sz="2000" b="0" i="0" u="none" strike="noStrike" kern="1200" cap="none" spc="0" normalizeH="0" baseline="0" noProof="0" dirty="0">
                <a:ln>
                  <a:noFill/>
                </a:ln>
                <a:solidFill>
                  <a:srgbClr val="003399"/>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it-IT" sz="2000" b="1" i="0" u="none" strike="noStrike" kern="1200" cap="none" spc="0" normalizeH="0" baseline="0" noProof="0" dirty="0">
                <a:ln>
                  <a:noFill/>
                </a:ln>
                <a:solidFill>
                  <a:srgbClr val="003399"/>
                </a:solidFill>
                <a:effectLst/>
                <a:uLnTx/>
                <a:uFillTx/>
                <a:latin typeface="Calibri" panose="020F0502020204030204" pitchFamily="34" charset="0"/>
                <a:ea typeface="Calibri" panose="020F0502020204030204" pitchFamily="34" charset="0"/>
                <a:cs typeface="Calibri" panose="020F0502020204030204" pitchFamily="34" charset="0"/>
              </a:rPr>
              <a:t>ACI</a:t>
            </a:r>
            <a:r>
              <a:rPr kumimoji="0" lang="it-IT" sz="2000" b="0" i="0" u="none" strike="noStrike" kern="1200" cap="none" spc="0" normalizeH="0" baseline="0" noProof="0" dirty="0">
                <a:ln>
                  <a:noFill/>
                </a:ln>
                <a:solidFill>
                  <a:srgbClr val="003399"/>
                </a:solidFill>
                <a:effectLst/>
                <a:uLnTx/>
                <a:uFillTx/>
                <a:latin typeface="Calibri" panose="020F0502020204030204" pitchFamily="34" charset="0"/>
                <a:ea typeface="Calibri" panose="020F0502020204030204" pitchFamily="34" charset="0"/>
                <a:cs typeface="Calibri" panose="020F0502020204030204" pitchFamily="34" charset="0"/>
              </a:rPr>
              <a:t> </a:t>
            </a: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permette agli utenti di tenere traccia delle informazioni relative al proprio veicolo, inclusi dettagli tecnici, documenti importanti, e lo stato del pagamento del bollo auto. L'interfaccia è progettata per essere chiara e accessibile, con sezioni espandibili per informazioni aggiuntive e un sistema di navigazione intuitivo.</a:t>
            </a:r>
          </a:p>
          <a:p>
            <a:pPr algn="just">
              <a:lnSpc>
                <a:spcPct val="107000"/>
              </a:lnSpc>
              <a:spcAft>
                <a:spcPts val="800"/>
              </a:spcAft>
            </a:pPr>
            <a:endPar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Ecco una descrizione dettagliata dei vari elementi presenti nell'immagine:</a:t>
            </a:r>
          </a:p>
          <a:p>
            <a:pPr algn="just">
              <a:lnSpc>
                <a:spcPct val="107000"/>
              </a:lnSpc>
            </a:pPr>
            <a:endPar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it-IT" sz="20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Dettagli del Veicolo: </a:t>
            </a: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Potenza, Classe Euro, Cilindrata, Alimentazione </a:t>
            </a:r>
            <a:r>
              <a:rPr lang="it-IT" sz="2000" dirty="0" err="1">
                <a:solidFill>
                  <a:srgbClr val="003399"/>
                </a:solidFill>
                <a:effectLst/>
                <a:latin typeface="Calibri" panose="020F0502020204030204" pitchFamily="34" charset="0"/>
                <a:ea typeface="Calibri" panose="020F0502020204030204" pitchFamily="34" charset="0"/>
                <a:cs typeface="Calibri" panose="020F0502020204030204" pitchFamily="34" charset="0"/>
              </a:rPr>
              <a:t>ecc</a:t>
            </a:r>
            <a:endPar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it-IT" sz="20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Documenti: </a:t>
            </a: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Certificato di Proprietà Digitale</a:t>
            </a:r>
          </a:p>
          <a:p>
            <a:pPr marL="285750" indent="-285750">
              <a:lnSpc>
                <a:spcPct val="107000"/>
              </a:lnSpc>
              <a:buFont typeface="Arial" panose="020B0604020202020204" pitchFamily="34" charset="0"/>
              <a:buChar char="•"/>
            </a:pPr>
            <a:r>
              <a:rPr lang="it-IT" sz="20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Situazione Bollo:</a:t>
            </a: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i</a:t>
            </a: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nclude dettagli relativi al bollo auto</a:t>
            </a:r>
          </a:p>
          <a:p>
            <a:pPr marL="285750" indent="-285750">
              <a:lnSpc>
                <a:spcPct val="107000"/>
              </a:lnSpc>
              <a:buFont typeface="Arial" panose="020B0604020202020204" pitchFamily="34" charset="0"/>
              <a:buChar char="•"/>
            </a:pPr>
            <a:r>
              <a:rPr lang="it-IT" sz="20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Memo</a:t>
            </a: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evidenzia note o promemoria aggiuntivi salvati per il futuro.</a:t>
            </a:r>
          </a:p>
          <a:p>
            <a:pPr marL="628650" lvl="1" indent="-171450">
              <a:lnSpc>
                <a:spcPct val="107000"/>
              </a:lnSpc>
              <a:spcAft>
                <a:spcPts val="800"/>
              </a:spcAft>
              <a:buSzPts val="1000"/>
              <a:buFont typeface="Arial" panose="020B0604020202020204" pitchFamily="34" charset="0"/>
              <a:buChar char="•"/>
              <a:tabLst>
                <a:tab pos="914400" algn="l"/>
              </a:tabLst>
            </a:pPr>
            <a:endParaRPr lang="it-IT" sz="12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buSzPts val="1000"/>
              <a:tabLst>
                <a:tab pos="914400" algn="l"/>
              </a:tabLst>
            </a:pP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magine 1"/>
          <p:cNvPicPr>
            <a:picLocks noChangeAspect="1"/>
          </p:cNvPicPr>
          <p:nvPr/>
        </p:nvPicPr>
        <p:blipFill>
          <a:blip r:embed="rId3"/>
          <a:stretch>
            <a:fillRect/>
          </a:stretch>
        </p:blipFill>
        <p:spPr>
          <a:xfrm>
            <a:off x="11053940" y="5536363"/>
            <a:ext cx="993734" cy="999831"/>
          </a:xfrm>
          <a:prstGeom prst="rect">
            <a:avLst/>
          </a:prstGeom>
        </p:spPr>
      </p:pic>
    </p:spTree>
    <p:extLst>
      <p:ext uri="{BB962C8B-B14F-4D97-AF65-F5344CB8AC3E}">
        <p14:creationId xmlns:p14="http://schemas.microsoft.com/office/powerpoint/2010/main" val="2491103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4"/>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pic>
        <p:nvPicPr>
          <p:cNvPr id="9" name="Immagine 8">
            <a:extLst>
              <a:ext uri="{FF2B5EF4-FFF2-40B4-BE49-F238E27FC236}">
                <a16:creationId xmlns:a16="http://schemas.microsoft.com/office/drawing/2014/main" id="{61FDA412-4F10-46D9-AF0C-5114105E7C05}"/>
              </a:ext>
            </a:extLst>
          </p:cNvPr>
          <p:cNvPicPr>
            <a:picLocks noChangeAspect="1"/>
          </p:cNvPicPr>
          <p:nvPr/>
        </p:nvPicPr>
        <p:blipFill>
          <a:blip r:embed="rId2"/>
          <a:stretch>
            <a:fillRect/>
          </a:stretch>
        </p:blipFill>
        <p:spPr>
          <a:xfrm>
            <a:off x="9835935" y="4694978"/>
            <a:ext cx="2051264" cy="2058362"/>
          </a:xfrm>
          <a:prstGeom prst="rect">
            <a:avLst/>
          </a:prstGeom>
        </p:spPr>
      </p:pic>
      <p:sp>
        <p:nvSpPr>
          <p:cNvPr id="6" name="Titolo 5">
            <a:extLst>
              <a:ext uri="{FF2B5EF4-FFF2-40B4-BE49-F238E27FC236}">
                <a16:creationId xmlns:a16="http://schemas.microsoft.com/office/drawing/2014/main" id="{ECF3E826-40D6-413A-A8E1-44DBAF58381D}"/>
              </a:ext>
            </a:extLst>
          </p:cNvPr>
          <p:cNvSpPr>
            <a:spLocks noGrp="1"/>
          </p:cNvSpPr>
          <p:nvPr>
            <p:ph type="ctrTitle"/>
          </p:nvPr>
        </p:nvSpPr>
        <p:spPr>
          <a:xfrm>
            <a:off x="356212" y="786388"/>
            <a:ext cx="10880357" cy="1851304"/>
          </a:xfrm>
        </p:spPr>
        <p:txBody>
          <a:bodyPr/>
          <a:lstStyle/>
          <a:p>
            <a:pPr algn="just"/>
            <a:r>
              <a:rPr lang="it-IT" sz="2400" b="1" dirty="0">
                <a:solidFill>
                  <a:srgbClr val="003399"/>
                </a:solidFill>
                <a:latin typeface="Calibri" panose="020F0502020204030204" pitchFamily="34" charset="0"/>
                <a:ea typeface="Calibri" panose="020F0502020204030204" pitchFamily="34" charset="0"/>
                <a:cs typeface="Calibri" panose="020F0502020204030204" pitchFamily="34" charset="0"/>
              </a:rPr>
              <a:t>L'Automobile Club d'Italia (ACI) </a:t>
            </a:r>
            <a:r>
              <a:rPr lang="it-IT" sz="2400" dirty="0">
                <a:solidFill>
                  <a:srgbClr val="003399"/>
                </a:solidFill>
                <a:latin typeface="Calibri" panose="020F0502020204030204" pitchFamily="34" charset="0"/>
                <a:ea typeface="Calibri" panose="020F0502020204030204" pitchFamily="34" charset="0"/>
                <a:cs typeface="Calibri" panose="020F0502020204030204" pitchFamily="34" charset="0"/>
              </a:rPr>
              <a:t>è un ente pubblico fondato nel 1905.</a:t>
            </a:r>
            <a:r>
              <a:rPr lang="it-IT" sz="2400" dirty="0"/>
              <a:t> </a:t>
            </a:r>
            <a:r>
              <a:rPr lang="it-IT" sz="2400" dirty="0">
                <a:solidFill>
                  <a:srgbClr val="003399"/>
                </a:solidFill>
                <a:latin typeface="Calibri" panose="020F0502020204030204" pitchFamily="34" charset="0"/>
                <a:ea typeface="Calibri" panose="020F0502020204030204" pitchFamily="34" charset="0"/>
                <a:cs typeface="Calibri" panose="020F0502020204030204" pitchFamily="34" charset="0"/>
              </a:rPr>
              <a:t>Sostiene gli automobilisti con servizi che coprono ogni aspetto della mobilità, puntando su innovazione e qualità per migliorare la sicurezza e il comfort di guida.</a:t>
            </a:r>
            <a:br>
              <a:rPr lang="it-IT" sz="24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2400" dirty="0">
                <a:solidFill>
                  <a:srgbClr val="003399"/>
                </a:solidFill>
                <a:latin typeface="Calibri" panose="020F0502020204030204" pitchFamily="34" charset="0"/>
                <a:ea typeface="Calibri" panose="020F0502020204030204" pitchFamily="34" charset="0"/>
                <a:cs typeface="Calibri" panose="020F0502020204030204" pitchFamily="34" charset="0"/>
              </a:rPr>
              <a:t> </a:t>
            </a:r>
            <a:br>
              <a:rPr lang="it-IT" sz="24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2400" dirty="0">
                <a:solidFill>
                  <a:srgbClr val="003399"/>
                </a:solidFill>
                <a:latin typeface="Calibri" panose="020F0502020204030204" pitchFamily="34" charset="0"/>
                <a:ea typeface="Calibri" panose="020F0502020204030204" pitchFamily="34" charset="0"/>
                <a:cs typeface="Calibri" panose="020F0502020204030204" pitchFamily="34" charset="0"/>
              </a:rPr>
              <a:t>Di seguito, una panoramica dei </a:t>
            </a:r>
            <a:r>
              <a:rPr lang="it-IT" sz="2400" b="1" dirty="0">
                <a:solidFill>
                  <a:srgbClr val="003399"/>
                </a:solidFill>
                <a:latin typeface="Calibri" panose="020F0502020204030204" pitchFamily="34" charset="0"/>
                <a:ea typeface="Calibri" panose="020F0502020204030204" pitchFamily="34" charset="0"/>
                <a:cs typeface="Calibri" panose="020F0502020204030204" pitchFamily="34" charset="0"/>
              </a:rPr>
              <a:t>principali servizi </a:t>
            </a:r>
            <a:r>
              <a:rPr lang="it-IT" sz="2400" dirty="0">
                <a:solidFill>
                  <a:srgbClr val="003399"/>
                </a:solidFill>
                <a:latin typeface="Calibri" panose="020F0502020204030204" pitchFamily="34" charset="0"/>
                <a:ea typeface="Calibri" panose="020F0502020204030204" pitchFamily="34" charset="0"/>
                <a:cs typeface="Calibri" panose="020F0502020204030204" pitchFamily="34" charset="0"/>
              </a:rPr>
              <a:t>offerti:</a:t>
            </a:r>
          </a:p>
        </p:txBody>
      </p:sp>
      <p:sp>
        <p:nvSpPr>
          <p:cNvPr id="7" name="CasellaDiTesto 6">
            <a:extLst>
              <a:ext uri="{FF2B5EF4-FFF2-40B4-BE49-F238E27FC236}">
                <a16:creationId xmlns:a16="http://schemas.microsoft.com/office/drawing/2014/main" id="{50D081BE-B81B-45E1-8B62-F838CD5B4B88}"/>
              </a:ext>
            </a:extLst>
          </p:cNvPr>
          <p:cNvSpPr txBox="1"/>
          <p:nvPr/>
        </p:nvSpPr>
        <p:spPr>
          <a:xfrm>
            <a:off x="852854" y="2894550"/>
            <a:ext cx="8394835" cy="2068195"/>
          </a:xfrm>
          <a:prstGeom prst="rect">
            <a:avLst/>
          </a:prstGeom>
          <a:noFill/>
        </p:spPr>
        <p:txBody>
          <a:bodyPr wrap="square" rtlCol="0">
            <a:spAutoFit/>
          </a:bodyPr>
          <a:lstStyle/>
          <a:p>
            <a:pPr marL="342900" lvl="0" indent="-342900">
              <a:lnSpc>
                <a:spcPct val="107000"/>
              </a:lnSpc>
              <a:buFont typeface="Arial" panose="020B0604020202020204" pitchFamily="34" charset="0"/>
              <a:buChar char="•"/>
            </a:pPr>
            <a:r>
              <a:rPr lang="it-IT" sz="24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Bollo Auto</a:t>
            </a:r>
          </a:p>
          <a:p>
            <a:pPr marL="342900" indent="-342900">
              <a:lnSpc>
                <a:spcPct val="107000"/>
              </a:lnSpc>
              <a:buFont typeface="Arial" panose="020B0604020202020204" pitchFamily="34" charset="0"/>
              <a:buChar char="•"/>
            </a:pPr>
            <a:r>
              <a:rPr lang="it-IT" sz="24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Visura </a:t>
            </a:r>
            <a:r>
              <a:rPr lang="it-IT" sz="2400" b="1" dirty="0" err="1">
                <a:solidFill>
                  <a:srgbClr val="003399"/>
                </a:solidFill>
                <a:latin typeface="Calibri" panose="020F0502020204030204" pitchFamily="34" charset="0"/>
                <a:ea typeface="Calibri" panose="020F0502020204030204" pitchFamily="34" charset="0"/>
                <a:cs typeface="Calibri" panose="020F0502020204030204" pitchFamily="34" charset="0"/>
              </a:rPr>
              <a:t>Pra</a:t>
            </a:r>
            <a:r>
              <a:rPr lang="it-IT" sz="2400" b="1" dirty="0">
                <a:solidFill>
                  <a:srgbClr val="003399"/>
                </a:solidFill>
                <a:latin typeface="Calibri" panose="020F0502020204030204" pitchFamily="34" charset="0"/>
                <a:ea typeface="Calibri" panose="020F0502020204030204" pitchFamily="34" charset="0"/>
                <a:cs typeface="Calibri" panose="020F0502020204030204" pitchFamily="34" charset="0"/>
              </a:rPr>
              <a:t>/Documento Unico di Circolazione (DUC)</a:t>
            </a:r>
          </a:p>
          <a:p>
            <a:pPr marL="342900" lvl="0" indent="-342900">
              <a:lnSpc>
                <a:spcPct val="107000"/>
              </a:lnSpc>
              <a:buFont typeface="Arial" panose="020B0604020202020204" pitchFamily="34" charset="0"/>
              <a:buChar char="•"/>
            </a:pPr>
            <a:r>
              <a:rPr lang="it-IT" sz="24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Attestazione distanze chilometriche </a:t>
            </a:r>
          </a:p>
          <a:p>
            <a:pPr marL="342900" lvl="0" indent="-342900">
              <a:lnSpc>
                <a:spcPct val="107000"/>
              </a:lnSpc>
              <a:buFont typeface="Arial" panose="020B0604020202020204" pitchFamily="34" charset="0"/>
              <a:buChar char="•"/>
            </a:pPr>
            <a:r>
              <a:rPr lang="it-IT" sz="24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Costi chilometrici</a:t>
            </a:r>
          </a:p>
          <a:p>
            <a:pPr marL="342900" lvl="0" indent="-342900">
              <a:lnSpc>
                <a:spcPct val="107000"/>
              </a:lnSpc>
              <a:spcAft>
                <a:spcPts val="800"/>
              </a:spcAft>
              <a:buFont typeface="Arial" panose="020B0604020202020204" pitchFamily="34" charset="0"/>
              <a:buChar char="•"/>
            </a:pPr>
            <a:r>
              <a:rPr lang="it-IT" sz="24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Memo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690947FD-9383-41C5-BD03-716E8DB35796}"/>
              </a:ext>
            </a:extLst>
          </p:cNvPr>
          <p:cNvPicPr/>
          <p:nvPr/>
        </p:nvPicPr>
        <p:blipFill>
          <a:blip r:embed="rId2"/>
          <a:stretch>
            <a:fillRect/>
          </a:stretch>
        </p:blipFill>
        <p:spPr>
          <a:xfrm>
            <a:off x="10162129" y="365039"/>
            <a:ext cx="1971013" cy="5007850"/>
          </a:xfrm>
          <a:prstGeom prst="rect">
            <a:avLst/>
          </a:prstGeom>
        </p:spPr>
      </p:pic>
      <p:sp>
        <p:nvSpPr>
          <p:cNvPr id="6"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4">
            <a:extLst>
              <a:ext uri="{FF2B5EF4-FFF2-40B4-BE49-F238E27FC236}">
                <a16:creationId xmlns:a16="http://schemas.microsoft.com/office/drawing/2014/main" id="{89621E06-2411-4ADC-803E-13E52FFE71E9}"/>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11" name="CasellaDiTesto 10">
            <a:extLst>
              <a:ext uri="{FF2B5EF4-FFF2-40B4-BE49-F238E27FC236}">
                <a16:creationId xmlns:a16="http://schemas.microsoft.com/office/drawing/2014/main" id="{9EAD7297-1A27-43F8-9AF9-BD268D4B5F2F}"/>
              </a:ext>
            </a:extLst>
          </p:cNvPr>
          <p:cNvSpPr txBox="1"/>
          <p:nvPr/>
        </p:nvSpPr>
        <p:spPr>
          <a:xfrm>
            <a:off x="4969718" y="562471"/>
            <a:ext cx="2252564" cy="707886"/>
          </a:xfrm>
          <a:prstGeom prst="rect">
            <a:avLst/>
          </a:prstGeom>
          <a:noFill/>
        </p:spPr>
        <p:txBody>
          <a:bodyPr wrap="square" rtlCol="0">
            <a:spAutoFit/>
          </a:bodyPr>
          <a:lstStyle/>
          <a:p>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ACI Space</a:t>
            </a:r>
          </a:p>
        </p:txBody>
      </p:sp>
      <p:sp>
        <p:nvSpPr>
          <p:cNvPr id="10" name="CasellaDiTesto 9">
            <a:extLst>
              <a:ext uri="{FF2B5EF4-FFF2-40B4-BE49-F238E27FC236}">
                <a16:creationId xmlns:a16="http://schemas.microsoft.com/office/drawing/2014/main" id="{7B21D59C-7B20-4110-A6B2-ACEB622FFF17}"/>
              </a:ext>
            </a:extLst>
          </p:cNvPr>
          <p:cNvSpPr txBox="1"/>
          <p:nvPr/>
        </p:nvSpPr>
        <p:spPr>
          <a:xfrm>
            <a:off x="420129" y="1503555"/>
            <a:ext cx="9263405" cy="4377737"/>
          </a:xfrm>
          <a:prstGeom prst="rect">
            <a:avLst/>
          </a:prstGeom>
          <a:noFill/>
        </p:spPr>
        <p:txBody>
          <a:bodyPr wrap="square">
            <a:spAutoFit/>
          </a:bodyPr>
          <a:lstStyle/>
          <a:p>
            <a:pPr algn="just"/>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Questa schermata dell'app </a:t>
            </a:r>
            <a:r>
              <a:rPr lang="it-IT"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ACI Space</a:t>
            </a: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offre un'interfaccia intuitiva e accessibile per accedere a informazioni chiave e servizi offerti dall'ACI per gli automobilisti, come contatti diretti, indirizzi, servizi telematici e orari di apertura. Si tratta di una schermata che permette agli utenti di accedere a informazioni su un Punto ACI selezionato</a:t>
            </a:r>
          </a:p>
          <a:p>
            <a:pPr marL="342900" lvl="0" indent="-342900" algn="just">
              <a:lnSpc>
                <a:spcPct val="107000"/>
              </a:lnSpc>
              <a:buSzPts val="1000"/>
              <a:buFont typeface="Symbol" panose="05050102010706020507" pitchFamily="18" charset="2"/>
              <a:buChar char=""/>
              <a:tabLst>
                <a:tab pos="457200" algn="l"/>
              </a:tabLst>
            </a:pPr>
            <a:r>
              <a:rPr lang="it-IT"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Dettagli del Punto ACI</a:t>
            </a: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a:t>
            </a:r>
            <a:endParaRPr lang="it-IT"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SzPts val="1000"/>
              <a:buFont typeface="Symbol" panose="05050102010706020507" pitchFamily="18" charset="2"/>
              <a:buChar char=""/>
              <a:tabLst>
                <a:tab pos="457200" algn="l"/>
              </a:tabLst>
            </a:pPr>
            <a:r>
              <a:rPr lang="it-IT" b="1" dirty="0" smtClean="0">
                <a:solidFill>
                  <a:srgbClr val="003399"/>
                </a:solidFill>
                <a:effectLst/>
                <a:latin typeface="Calibri" panose="020F0502020204030204" pitchFamily="34" charset="0"/>
                <a:ea typeface="Calibri" panose="020F0502020204030204" pitchFamily="34" charset="0"/>
                <a:cs typeface="Calibri" panose="020F0502020204030204" pitchFamily="34" charset="0"/>
              </a:rPr>
              <a:t>Servizi</a:t>
            </a:r>
          </a:p>
          <a:p>
            <a:pPr marL="342900" lvl="0" indent="-342900" algn="just">
              <a:lnSpc>
                <a:spcPct val="107000"/>
              </a:lnSpc>
              <a:buSzPts val="1000"/>
              <a:buFont typeface="Symbol" panose="05050102010706020507" pitchFamily="18" charset="2"/>
              <a:buChar char=""/>
              <a:tabLst>
                <a:tab pos="457200" algn="l"/>
              </a:tabLst>
            </a:pPr>
            <a:r>
              <a:rPr lang="it-IT" b="1" dirty="0" smtClean="0">
                <a:solidFill>
                  <a:srgbClr val="003399"/>
                </a:solidFill>
                <a:effectLst/>
                <a:latin typeface="Calibri" panose="020F0502020204030204" pitchFamily="34" charset="0"/>
                <a:ea typeface="Calibri" panose="020F0502020204030204" pitchFamily="34" charset="0"/>
                <a:cs typeface="Calibri" panose="020F0502020204030204" pitchFamily="34" charset="0"/>
              </a:rPr>
              <a:t>Sportello </a:t>
            </a:r>
            <a:r>
              <a:rPr lang="it-IT"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Telematico Dell’automobilista</a:t>
            </a: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Indica che il punto offre servizi telematici per gli automobilisti.</a:t>
            </a:r>
          </a:p>
          <a:p>
            <a:pPr marL="285750" indent="-285750" algn="just">
              <a:buFont typeface="Arial" panose="020B0604020202020204" pitchFamily="34" charset="0"/>
              <a:buChar char="•"/>
            </a:pPr>
            <a:r>
              <a:rPr lang="it-IT"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Dettagli di Contatto</a:t>
            </a:r>
          </a:p>
          <a:p>
            <a:pPr marL="471805" algn="just">
              <a:lnSpc>
                <a:spcPct val="107000"/>
              </a:lnSpc>
            </a:pPr>
            <a:r>
              <a:rPr lang="it-IT" b="1" dirty="0" smtClean="0">
                <a:solidFill>
                  <a:srgbClr val="003399"/>
                </a:solidFill>
                <a:effectLst/>
                <a:latin typeface="Calibri" panose="020F0502020204030204" pitchFamily="34" charset="0"/>
                <a:ea typeface="Calibri" panose="020F0502020204030204" pitchFamily="34" charset="0"/>
                <a:cs typeface="Calibri" panose="020F0502020204030204" pitchFamily="34" charset="0"/>
              </a:rPr>
              <a:t>Email </a:t>
            </a:r>
            <a:r>
              <a:rPr lang="it-IT"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e Telefono:</a:t>
            </a: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Mostra due email di contatto e due numeri di telefono per il punto ACI. </a:t>
            </a:r>
            <a:endParaRPr lang="it-IT" dirty="0" smtClean="0">
              <a:solidFill>
                <a:srgbClr val="003399"/>
              </a:solidFill>
              <a:effectLst/>
              <a:latin typeface="Calibri" panose="020F0502020204030204" pitchFamily="34" charset="0"/>
              <a:ea typeface="Calibri" panose="020F0502020204030204" pitchFamily="34" charset="0"/>
              <a:cs typeface="Calibri" panose="020F0502020204030204" pitchFamily="34" charset="0"/>
            </a:endParaRPr>
          </a:p>
          <a:p>
            <a:pPr marL="471805" algn="just">
              <a:lnSpc>
                <a:spcPct val="107000"/>
              </a:lnSpc>
            </a:pPr>
            <a:r>
              <a:rPr lang="it-IT" dirty="0" smtClean="0">
                <a:solidFill>
                  <a:srgbClr val="003399"/>
                </a:solidFill>
                <a:effectLst/>
                <a:latin typeface="Calibri" panose="020F0502020204030204" pitchFamily="34" charset="0"/>
                <a:ea typeface="Calibri" panose="020F0502020204030204" pitchFamily="34" charset="0"/>
                <a:cs typeface="Calibri" panose="020F0502020204030204" pitchFamily="34" charset="0"/>
              </a:rPr>
              <a:t>Un </a:t>
            </a: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link al sito web ufficiale è disponibile per ulteriori </a:t>
            </a:r>
            <a:r>
              <a:rPr lang="it-IT" dirty="0" smtClean="0">
                <a:solidFill>
                  <a:srgbClr val="003399"/>
                </a:solidFill>
                <a:effectLst/>
                <a:latin typeface="Calibri" panose="020F0502020204030204" pitchFamily="34" charset="0"/>
                <a:ea typeface="Calibri" panose="020F0502020204030204" pitchFamily="34" charset="0"/>
                <a:cs typeface="Calibri" panose="020F0502020204030204" pitchFamily="34" charset="0"/>
              </a:rPr>
              <a:t>informazioni</a:t>
            </a:r>
            <a:endPar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Sezione Orari</a:t>
            </a:r>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a:t>
            </a:r>
          </a:p>
          <a:p>
            <a:pPr algn="just"/>
            <a:r>
              <a:rPr lang="it-IT"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include informazioni dettagliate sui giorni e gli orari in cui i servizi sono disponibili al 	pubblico.</a:t>
            </a:r>
          </a:p>
          <a:p>
            <a:endParaRPr lang="it-IT" sz="1100" dirty="0">
              <a:solidFill>
                <a:srgbClr val="003399"/>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3"/>
          <a:stretch>
            <a:fillRect/>
          </a:stretch>
        </p:blipFill>
        <p:spPr>
          <a:xfrm>
            <a:off x="11041390" y="5552466"/>
            <a:ext cx="993734" cy="999831"/>
          </a:xfrm>
          <a:prstGeom prst="rect">
            <a:avLst/>
          </a:prstGeom>
        </p:spPr>
      </p:pic>
    </p:spTree>
    <p:extLst>
      <p:ext uri="{BB962C8B-B14F-4D97-AF65-F5344CB8AC3E}">
        <p14:creationId xmlns:p14="http://schemas.microsoft.com/office/powerpoint/2010/main" val="3065932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F5C9FDDF-7035-4DEB-8C79-F89C7B1E4573}"/>
              </a:ext>
            </a:extLst>
          </p:cNvPr>
          <p:cNvPicPr/>
          <p:nvPr/>
        </p:nvPicPr>
        <p:blipFill>
          <a:blip r:embed="rId2"/>
          <a:stretch>
            <a:fillRect/>
          </a:stretch>
        </p:blipFill>
        <p:spPr>
          <a:xfrm>
            <a:off x="10058399" y="239636"/>
            <a:ext cx="2133599" cy="5385501"/>
          </a:xfrm>
          <a:prstGeom prst="rect">
            <a:avLst/>
          </a:prstGeom>
        </p:spPr>
      </p:pic>
      <p:sp>
        <p:nvSpPr>
          <p:cNvPr id="6"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4">
            <a:extLst>
              <a:ext uri="{FF2B5EF4-FFF2-40B4-BE49-F238E27FC236}">
                <a16:creationId xmlns:a16="http://schemas.microsoft.com/office/drawing/2014/main" id="{89621E06-2411-4ADC-803E-13E52FFE71E9}"/>
              </a:ext>
            </a:extLst>
          </p:cNvPr>
          <p:cNvSpPr/>
          <p:nvPr/>
        </p:nvSpPr>
        <p:spPr>
          <a:xfrm>
            <a:off x="-1"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11" name="CasellaDiTesto 10">
            <a:extLst>
              <a:ext uri="{FF2B5EF4-FFF2-40B4-BE49-F238E27FC236}">
                <a16:creationId xmlns:a16="http://schemas.microsoft.com/office/drawing/2014/main" id="{9EAD7297-1A27-43F8-9AF9-BD268D4B5F2F}"/>
              </a:ext>
            </a:extLst>
          </p:cNvPr>
          <p:cNvSpPr txBox="1"/>
          <p:nvPr/>
        </p:nvSpPr>
        <p:spPr>
          <a:xfrm>
            <a:off x="3830855" y="603200"/>
            <a:ext cx="1901742" cy="707886"/>
          </a:xfrm>
          <a:prstGeom prst="rect">
            <a:avLst/>
          </a:prstGeom>
          <a:noFill/>
        </p:spPr>
        <p:txBody>
          <a:bodyPr wrap="square" rtlCol="0">
            <a:spAutoFit/>
          </a:bodyPr>
          <a:lstStyle/>
          <a:p>
            <a:r>
              <a:rPr lang="it-IT" sz="4000"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t>MEMO</a:t>
            </a:r>
            <a:endPar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pic>
        <p:nvPicPr>
          <p:cNvPr id="24" name="Immagine 23">
            <a:extLst>
              <a:ext uri="{FF2B5EF4-FFF2-40B4-BE49-F238E27FC236}">
                <a16:creationId xmlns:a16="http://schemas.microsoft.com/office/drawing/2014/main" id="{4579F23C-AD8D-4D65-AD7B-620EDD3EDB41}"/>
              </a:ext>
            </a:extLst>
          </p:cNvPr>
          <p:cNvPicPr>
            <a:picLocks noChangeAspect="1"/>
          </p:cNvPicPr>
          <p:nvPr/>
        </p:nvPicPr>
        <p:blipFill>
          <a:blip r:embed="rId3"/>
          <a:stretch>
            <a:fillRect/>
          </a:stretch>
        </p:blipFill>
        <p:spPr>
          <a:xfrm>
            <a:off x="10966494" y="5541471"/>
            <a:ext cx="996381" cy="999829"/>
          </a:xfrm>
          <a:prstGeom prst="rect">
            <a:avLst/>
          </a:prstGeom>
        </p:spPr>
      </p:pic>
      <p:sp>
        <p:nvSpPr>
          <p:cNvPr id="10" name="CasellaDiTesto 9">
            <a:extLst>
              <a:ext uri="{FF2B5EF4-FFF2-40B4-BE49-F238E27FC236}">
                <a16:creationId xmlns:a16="http://schemas.microsoft.com/office/drawing/2014/main" id="{7B21D59C-7B20-4110-A6B2-ACEB622FFF17}"/>
              </a:ext>
            </a:extLst>
          </p:cNvPr>
          <p:cNvSpPr txBox="1"/>
          <p:nvPr/>
        </p:nvSpPr>
        <p:spPr>
          <a:xfrm>
            <a:off x="667779" y="1653893"/>
            <a:ext cx="7867647" cy="1938992"/>
          </a:xfrm>
          <a:prstGeom prst="rect">
            <a:avLst/>
          </a:prstGeom>
          <a:noFill/>
        </p:spPr>
        <p:txBody>
          <a:bodyPr wrap="square">
            <a:spAutoFit/>
          </a:bodyPr>
          <a:lstStyle/>
          <a:p>
            <a:pPr algn="just"/>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La funzione "</a:t>
            </a:r>
            <a:r>
              <a:rPr lang="it-IT" sz="20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Memo</a:t>
            </a: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opera come un'agenda virtuale per aiutarti a ricordare scadenze e promemoria importanti. Nell'immagine, puoi vedere alcune scadenze già inserite, come la revisione dell'auto, la scadenza della patente, e la scadenza dell'assicurazione.</a:t>
            </a:r>
          </a:p>
          <a:p>
            <a:pPr algn="just"/>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L'applicazione ti permette di organizzare queste scadenze in base alla data e di visualizzarle in modo chiaro. </a:t>
            </a:r>
          </a:p>
        </p:txBody>
      </p:sp>
    </p:spTree>
    <p:extLst>
      <p:ext uri="{BB962C8B-B14F-4D97-AF65-F5344CB8AC3E}">
        <p14:creationId xmlns:p14="http://schemas.microsoft.com/office/powerpoint/2010/main" val="1088213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4">
            <a:extLst>
              <a:ext uri="{FF2B5EF4-FFF2-40B4-BE49-F238E27FC236}">
                <a16:creationId xmlns:a16="http://schemas.microsoft.com/office/drawing/2014/main" id="{89621E06-2411-4ADC-803E-13E52FFE71E9}"/>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11" name="CasellaDiTesto 10">
            <a:extLst>
              <a:ext uri="{FF2B5EF4-FFF2-40B4-BE49-F238E27FC236}">
                <a16:creationId xmlns:a16="http://schemas.microsoft.com/office/drawing/2014/main" id="{9EAD7297-1A27-43F8-9AF9-BD268D4B5F2F}"/>
              </a:ext>
            </a:extLst>
          </p:cNvPr>
          <p:cNvSpPr txBox="1"/>
          <p:nvPr/>
        </p:nvSpPr>
        <p:spPr>
          <a:xfrm>
            <a:off x="1267547" y="752556"/>
            <a:ext cx="7680961" cy="707886"/>
          </a:xfrm>
          <a:prstGeom prst="rect">
            <a:avLst/>
          </a:prstGeom>
          <a:noFill/>
        </p:spPr>
        <p:txBody>
          <a:bodyPr wrap="square" rtlCol="0">
            <a:spAutoFit/>
          </a:bodyPr>
          <a:lstStyle/>
          <a:p>
            <a:pPr algn="ct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ACI SOS SOCCORSO</a:t>
            </a:r>
          </a:p>
        </p:txBody>
      </p:sp>
      <p:pic>
        <p:nvPicPr>
          <p:cNvPr id="24" name="Immagine 23">
            <a:extLst>
              <a:ext uri="{FF2B5EF4-FFF2-40B4-BE49-F238E27FC236}">
                <a16:creationId xmlns:a16="http://schemas.microsoft.com/office/drawing/2014/main" id="{4579F23C-AD8D-4D65-AD7B-620EDD3EDB41}"/>
              </a:ext>
            </a:extLst>
          </p:cNvPr>
          <p:cNvPicPr>
            <a:picLocks noChangeAspect="1"/>
          </p:cNvPicPr>
          <p:nvPr/>
        </p:nvPicPr>
        <p:blipFill>
          <a:blip r:embed="rId2"/>
          <a:stretch>
            <a:fillRect/>
          </a:stretch>
        </p:blipFill>
        <p:spPr>
          <a:xfrm>
            <a:off x="11098991" y="5637749"/>
            <a:ext cx="1035913" cy="983768"/>
          </a:xfrm>
          <a:prstGeom prst="rect">
            <a:avLst/>
          </a:prstGeom>
        </p:spPr>
      </p:pic>
      <p:sp>
        <p:nvSpPr>
          <p:cNvPr id="10" name="CasellaDiTesto 9">
            <a:extLst>
              <a:ext uri="{FF2B5EF4-FFF2-40B4-BE49-F238E27FC236}">
                <a16:creationId xmlns:a16="http://schemas.microsoft.com/office/drawing/2014/main" id="{7B21D59C-7B20-4110-A6B2-ACEB622FFF17}"/>
              </a:ext>
            </a:extLst>
          </p:cNvPr>
          <p:cNvSpPr txBox="1"/>
          <p:nvPr/>
        </p:nvSpPr>
        <p:spPr>
          <a:xfrm>
            <a:off x="1267547" y="1844382"/>
            <a:ext cx="7836369" cy="2814873"/>
          </a:xfrm>
          <a:prstGeom prst="rect">
            <a:avLst/>
          </a:prstGeom>
          <a:noFill/>
        </p:spPr>
        <p:txBody>
          <a:bodyPr wrap="square">
            <a:spAutoFit/>
          </a:bodyPr>
          <a:lstStyle/>
          <a:p>
            <a:pPr algn="just">
              <a:lnSpc>
                <a:spcPct val="107000"/>
              </a:lnSpc>
              <a:spcAft>
                <a:spcPts val="800"/>
              </a:spcAft>
            </a:pP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La funzione "</a:t>
            </a:r>
            <a:r>
              <a:rPr lang="it-IT" sz="20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SOS RICHIEDI SOCCORSO</a:t>
            </a: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permette di richiedere soccorso  stradale in caso di emergenza con la tua auto. Nella parte centrale, c'è un pulsante con un'icona di un carro attrezzi, che puoi cliccare per richiedere aiuto.</a:t>
            </a:r>
          </a:p>
          <a:p>
            <a:pPr algn="just">
              <a:lnSpc>
                <a:spcPct val="107000"/>
              </a:lnSpc>
              <a:spcAft>
                <a:spcPts val="800"/>
              </a:spcAft>
            </a:pPr>
            <a:r>
              <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Sotto, trovi un elenco di richieste di soccorso precedenti con i dettagli del luogo e la data in cui è stato chiesto l'aiuto. Queste informazioni includono l'indirizzo esatto o le coordinate GPS del luogo in cui è stato richiesto il soccorso.</a:t>
            </a:r>
          </a:p>
        </p:txBody>
      </p:sp>
      <p:pic>
        <p:nvPicPr>
          <p:cNvPr id="9" name="Immagine 8">
            <a:extLst>
              <a:ext uri="{FF2B5EF4-FFF2-40B4-BE49-F238E27FC236}">
                <a16:creationId xmlns:a16="http://schemas.microsoft.com/office/drawing/2014/main" id="{913A4AEB-0DE7-4BB6-BB24-33C92CC078FA}"/>
              </a:ext>
            </a:extLst>
          </p:cNvPr>
          <p:cNvPicPr/>
          <p:nvPr/>
        </p:nvPicPr>
        <p:blipFill>
          <a:blip r:embed="rId3"/>
          <a:stretch>
            <a:fillRect/>
          </a:stretch>
        </p:blipFill>
        <p:spPr>
          <a:xfrm>
            <a:off x="9999391" y="457200"/>
            <a:ext cx="2146364" cy="5180549"/>
          </a:xfrm>
          <a:prstGeom prst="rect">
            <a:avLst/>
          </a:prstGeom>
        </p:spPr>
      </p:pic>
    </p:spTree>
    <p:extLst>
      <p:ext uri="{BB962C8B-B14F-4D97-AF65-F5344CB8AC3E}">
        <p14:creationId xmlns:p14="http://schemas.microsoft.com/office/powerpoint/2010/main" val="3785332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804D573B-683A-4AD7-AB70-E73C20A3FBDA}"/>
              </a:ext>
            </a:extLst>
          </p:cNvPr>
          <p:cNvPicPr/>
          <p:nvPr/>
        </p:nvPicPr>
        <p:blipFill>
          <a:blip r:embed="rId2"/>
          <a:stretch>
            <a:fillRect/>
          </a:stretch>
        </p:blipFill>
        <p:spPr>
          <a:xfrm>
            <a:off x="9797592" y="228600"/>
            <a:ext cx="2394408" cy="5294301"/>
          </a:xfrm>
          <a:prstGeom prst="rect">
            <a:avLst/>
          </a:prstGeom>
        </p:spPr>
      </p:pic>
      <p:sp>
        <p:nvSpPr>
          <p:cNvPr id="6"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4">
            <a:extLst>
              <a:ext uri="{FF2B5EF4-FFF2-40B4-BE49-F238E27FC236}">
                <a16:creationId xmlns:a16="http://schemas.microsoft.com/office/drawing/2014/main" id="{89621E06-2411-4ADC-803E-13E52FFE71E9}"/>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11" name="CasellaDiTesto 10">
            <a:extLst>
              <a:ext uri="{FF2B5EF4-FFF2-40B4-BE49-F238E27FC236}">
                <a16:creationId xmlns:a16="http://schemas.microsoft.com/office/drawing/2014/main" id="{9EAD7297-1A27-43F8-9AF9-BD268D4B5F2F}"/>
              </a:ext>
            </a:extLst>
          </p:cNvPr>
          <p:cNvSpPr txBox="1"/>
          <p:nvPr/>
        </p:nvSpPr>
        <p:spPr>
          <a:xfrm>
            <a:off x="4976078" y="457200"/>
            <a:ext cx="2394407" cy="707886"/>
          </a:xfrm>
          <a:prstGeom prst="rect">
            <a:avLst/>
          </a:prstGeom>
          <a:noFill/>
        </p:spPr>
        <p:txBody>
          <a:bodyPr wrap="square" rtlCol="0">
            <a:spAutoFit/>
          </a:bodyPr>
          <a:lstStyle/>
          <a:p>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ACI Radio</a:t>
            </a:r>
          </a:p>
        </p:txBody>
      </p:sp>
      <p:pic>
        <p:nvPicPr>
          <p:cNvPr id="24" name="Immagine 23">
            <a:extLst>
              <a:ext uri="{FF2B5EF4-FFF2-40B4-BE49-F238E27FC236}">
                <a16:creationId xmlns:a16="http://schemas.microsoft.com/office/drawing/2014/main" id="{4579F23C-AD8D-4D65-AD7B-620EDD3EDB41}"/>
              </a:ext>
            </a:extLst>
          </p:cNvPr>
          <p:cNvPicPr>
            <a:picLocks noChangeAspect="1"/>
          </p:cNvPicPr>
          <p:nvPr/>
        </p:nvPicPr>
        <p:blipFill>
          <a:blip r:embed="rId3"/>
          <a:stretch>
            <a:fillRect/>
          </a:stretch>
        </p:blipFill>
        <p:spPr>
          <a:xfrm>
            <a:off x="10630517" y="5360277"/>
            <a:ext cx="1452175" cy="1325880"/>
          </a:xfrm>
          <a:prstGeom prst="rect">
            <a:avLst/>
          </a:prstGeom>
        </p:spPr>
      </p:pic>
      <p:sp>
        <p:nvSpPr>
          <p:cNvPr id="10" name="CasellaDiTesto 9">
            <a:extLst>
              <a:ext uri="{FF2B5EF4-FFF2-40B4-BE49-F238E27FC236}">
                <a16:creationId xmlns:a16="http://schemas.microsoft.com/office/drawing/2014/main" id="{7B21D59C-7B20-4110-A6B2-ACEB622FFF17}"/>
              </a:ext>
            </a:extLst>
          </p:cNvPr>
          <p:cNvSpPr txBox="1"/>
          <p:nvPr/>
        </p:nvSpPr>
        <p:spPr>
          <a:xfrm>
            <a:off x="1222393" y="1578931"/>
            <a:ext cx="7113503" cy="2554545"/>
          </a:xfrm>
          <a:prstGeom prst="rect">
            <a:avLst/>
          </a:prstGeom>
          <a:noFill/>
        </p:spPr>
        <p:txBody>
          <a:bodyPr wrap="square">
            <a:spAutoFit/>
          </a:bodyPr>
          <a:lstStyle/>
          <a:p>
            <a:pPr algn="just"/>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La schermata </a:t>
            </a: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ACI Radio</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consente di ascoltare notizie sul traffico in tempo reale. Al centro, è presente un'icona con la scritta "Traffic News Roma", accompagnata da un'immagine di un'auto e un monumento, che indicano le informazioni specifiche sul traffico della città selezionata. Premendo il pulsante blu, è possibile avviare l'ascolto delle notizie, utili per essere aggiornati su ingorghi, incidenti e altre condizioni che possono influenzare la viabilità.</a:t>
            </a:r>
            <a:endParaRPr lang="it-IT" sz="2000" dirty="0">
              <a:solidFill>
                <a:srgbClr val="00339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8321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CC4A4B4-42EF-4764-A261-19286B49D876}"/>
              </a:ext>
            </a:extLst>
          </p:cNvPr>
          <p:cNvSpPr/>
          <p:nvPr/>
        </p:nvSpPr>
        <p:spPr>
          <a:xfrm>
            <a:off x="-51335" y="-39077"/>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4">
            <a:extLst>
              <a:ext uri="{FF2B5EF4-FFF2-40B4-BE49-F238E27FC236}">
                <a16:creationId xmlns:a16="http://schemas.microsoft.com/office/drawing/2014/main" id="{89621E06-2411-4ADC-803E-13E52FFE71E9}"/>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11" name="CasellaDiTesto 10">
            <a:extLst>
              <a:ext uri="{FF2B5EF4-FFF2-40B4-BE49-F238E27FC236}">
                <a16:creationId xmlns:a16="http://schemas.microsoft.com/office/drawing/2014/main" id="{9EAD7297-1A27-43F8-9AF9-BD268D4B5F2F}"/>
              </a:ext>
            </a:extLst>
          </p:cNvPr>
          <p:cNvSpPr txBox="1"/>
          <p:nvPr/>
        </p:nvSpPr>
        <p:spPr>
          <a:xfrm>
            <a:off x="0" y="375809"/>
            <a:ext cx="11479011" cy="615553"/>
          </a:xfrm>
          <a:prstGeom prst="rect">
            <a:avLst/>
          </a:prstGeom>
          <a:noFill/>
        </p:spPr>
        <p:txBody>
          <a:bodyPr wrap="square" rtlCol="0">
            <a:spAutoFit/>
          </a:bodyPr>
          <a:lstStyle/>
          <a:p>
            <a:pPr lvl="0" algn="ctr"/>
            <a:r>
              <a:rPr lang="it-IT" sz="3400" b="1" dirty="0">
                <a:solidFill>
                  <a:srgbClr val="003399"/>
                </a:solidFill>
                <a:latin typeface="Calibri" panose="020F0502020204030204" pitchFamily="34" charset="0"/>
                <a:ea typeface="Calibri" panose="020F0502020204030204" pitchFamily="34" charset="0"/>
                <a:cs typeface="Calibri" panose="020F0502020204030204" pitchFamily="34" charset="0"/>
              </a:rPr>
              <a:t>Come Verificare il Saldo Punti della </a:t>
            </a:r>
            <a:r>
              <a:rPr lang="it-IT" sz="3400"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t>Patente</a:t>
            </a:r>
            <a:endParaRPr lang="it-IT" sz="3400" b="1"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ttangolo 1"/>
          <p:cNvSpPr/>
          <p:nvPr/>
        </p:nvSpPr>
        <p:spPr>
          <a:xfrm>
            <a:off x="327424" y="949048"/>
            <a:ext cx="11263384" cy="4992521"/>
          </a:xfrm>
          <a:prstGeom prst="rect">
            <a:avLst/>
          </a:prstGeom>
        </p:spPr>
        <p:txBody>
          <a:bodyPr wrap="square">
            <a:spAutoFit/>
          </a:bodyPr>
          <a:lstStyle/>
          <a:p>
            <a:pPr>
              <a:lnSpc>
                <a:spcPct val="107000"/>
              </a:lnSpc>
              <a:spcAft>
                <a:spcPts val="800"/>
              </a:spcAft>
            </a:pP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Per controllare il saldo punti della tua patente, puoi utilizzare diversi metodi a seconda che tu sia socio ACI o </a:t>
            </a: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meno: </a:t>
            </a:r>
          </a:p>
          <a:p>
            <a:pPr>
              <a:lnSpc>
                <a:spcPct val="107000"/>
              </a:lnSpc>
              <a:spcAft>
                <a:spcPts val="800"/>
              </a:spcAft>
              <a:buFont typeface="+mj-lt"/>
              <a:buAutoNum type="arabicPeriod"/>
            </a:pPr>
            <a:r>
              <a:rPr lang="it-IT"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t>Sito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Web dell'ACI: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Se sei socio ACI, accedi al sito ufficiale dell'ACI con le tue credenziali personali per consultare il </a:t>
            </a: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saldo punti </a:t>
            </a:r>
          </a:p>
          <a:p>
            <a:pPr>
              <a:lnSpc>
                <a:spcPct val="107000"/>
              </a:lnSpc>
              <a:spcAft>
                <a:spcPts val="800"/>
              </a:spcAft>
              <a:buFont typeface="+mj-lt"/>
              <a:buAutoNum type="arabicPeriod"/>
            </a:pP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Portale dell'Automobilista: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Indipendentemente dal fatto che tu sia socio ACI, puoi visitare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hlinkClick r:id="rId2"/>
              </a:rPr>
              <a:t>www.ilportaledellautomobilista.it</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 e inserire il tuo codice fiscale e il numero della patente per verificare il saldo punti</a:t>
            </a: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buFont typeface="+mj-lt"/>
              <a:buAutoNum type="arabicPeriod"/>
            </a:pP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Servizio "Il tuo punto patente":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Utilizza questo servizio sul sito del Ministero delle Infrastrutture e dei Trasporti, inserendo i tuoi dati personali e il numero della patente</a:t>
            </a: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buFont typeface="+mj-lt"/>
              <a:buAutoNum type="arabicPeriod"/>
            </a:pP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t>Motorizzazione Civile</a:t>
            </a: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Recati presso l’ufficio della Motorizzazione Civile di competenza con la tua patente e un documento di identità per richiedere informazioni sul saldo </a:t>
            </a: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punti</a:t>
            </a:r>
          </a:p>
          <a:p>
            <a:pPr>
              <a:lnSpc>
                <a:spcPct val="107000"/>
              </a:lnSpc>
              <a:spcAft>
                <a:spcPts val="800"/>
              </a:spcAft>
              <a:buFont typeface="+mj-lt"/>
              <a:buAutoNum type="arabicPeriod"/>
            </a:pPr>
            <a:r>
              <a:rPr lang="it-IT"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t>Servizi Online: </a:t>
            </a: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Altri servizi online disponibili, come </a:t>
            </a:r>
            <a:r>
              <a:rPr lang="it-IT"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t>il portale dell'automobilista</a:t>
            </a: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 permettono di controllare il saldo punti inserendo i tuoi dati personali e il numero della patente.</a:t>
            </a:r>
          </a:p>
          <a:p>
            <a:pPr>
              <a:lnSpc>
                <a:spcPct val="107000"/>
              </a:lnSpc>
              <a:spcAft>
                <a:spcPts val="800"/>
              </a:spcAft>
            </a:pPr>
            <a:endParaRPr lang="it-IT" sz="2000" dirty="0" smtClean="0">
              <a:solidFill>
                <a:srgbClr val="003399"/>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Nota: </a:t>
            </a:r>
            <a:r>
              <a:rPr lang="it-IT"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t>Assicurati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di avere i tuoi dati personali e il numero della patente. Per ulteriori informazioni, contatta direttamente </a:t>
            </a:r>
            <a:r>
              <a:rPr lang="it-IT"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t>l'ACI.</a:t>
            </a:r>
            <a:endParaRPr lang="it-IT" b="1"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9792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2374" y="580171"/>
            <a:ext cx="10367252" cy="913420"/>
          </a:xfrm>
        </p:spPr>
        <p:txBody>
          <a:bodyPr>
            <a:normAutofit fontScale="90000"/>
          </a:bodyPr>
          <a:lstStyle/>
          <a:p>
            <a:pPr>
              <a:lnSpc>
                <a:spcPct val="100000"/>
              </a:lnSpc>
              <a:spcAft>
                <a:spcPts val="600"/>
              </a:spcAft>
            </a:pPr>
            <a:r>
              <a:rPr lang="it-IT" dirty="0"/>
              <a:t/>
            </a:r>
            <a:br>
              <a:rPr lang="it-IT" dirty="0"/>
            </a:br>
            <a:r>
              <a:rPr lang="it-IT" dirty="0"/>
              <a:t/>
            </a:r>
            <a:br>
              <a:rPr lang="it-IT" dirty="0"/>
            </a:br>
            <a:r>
              <a:rPr lang="it-IT" dirty="0"/>
              <a:t/>
            </a:r>
            <a:br>
              <a:rPr lang="it-IT" dirty="0"/>
            </a:br>
            <a:r>
              <a:rPr lang="it-IT" dirty="0"/>
              <a:t/>
            </a:r>
            <a:br>
              <a:rPr lang="it-IT" dirty="0"/>
            </a:b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2700" b="1" dirty="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sz="2700" b="1"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3800" b="1" dirty="0">
                <a:solidFill>
                  <a:srgbClr val="003399"/>
                </a:solidFill>
                <a:latin typeface="Calibri" panose="020F0502020204030204" pitchFamily="34" charset="0"/>
                <a:ea typeface="Calibri" panose="020F0502020204030204" pitchFamily="34" charset="0"/>
                <a:cs typeface="Calibri" panose="020F0502020204030204" pitchFamily="34" charset="0"/>
              </a:rPr>
              <a:t>Come Verificare il Saldo Punti della </a:t>
            </a:r>
            <a:r>
              <a:rPr lang="it-IT" sz="3800"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t>Patente</a:t>
            </a:r>
            <a:r>
              <a:rPr lang="it-IT" sz="2200"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sz="2200"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2200"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sz="2200"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2200" dirty="0" smtClean="0">
                <a:solidFill>
                  <a:srgbClr val="003399"/>
                </a:solidFill>
                <a:latin typeface="+mn-lt"/>
              </a:rPr>
              <a:t>Ti </a:t>
            </a:r>
            <a:r>
              <a:rPr lang="it-IT" sz="2200" dirty="0">
                <a:solidFill>
                  <a:srgbClr val="003399"/>
                </a:solidFill>
                <a:latin typeface="+mn-lt"/>
              </a:rPr>
              <a:t>starai chiedendo come si fa a vedere quanti punti hai sulla patente?             </a:t>
            </a:r>
            <a:br>
              <a:rPr lang="it-IT" sz="2200" dirty="0">
                <a:solidFill>
                  <a:srgbClr val="003399"/>
                </a:solidFill>
                <a:latin typeface="+mn-lt"/>
              </a:rPr>
            </a:br>
            <a:r>
              <a:rPr lang="it-IT" sz="2200" dirty="0">
                <a:solidFill>
                  <a:srgbClr val="003399"/>
                </a:solidFill>
                <a:latin typeface="+mn-lt"/>
              </a:rPr>
              <a:t>E’ possibile verificare il saldo punti della propria patente di guida attraverso tre modalità: </a:t>
            </a:r>
            <a:r>
              <a:rPr lang="it-IT" sz="2200" dirty="0"/>
              <a:t/>
            </a:r>
            <a:br>
              <a:rPr lang="it-IT" sz="2200" dirty="0"/>
            </a:b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dirty="0"/>
              <a:t/>
            </a:r>
            <a:br>
              <a:rPr lang="it-IT" dirty="0"/>
            </a:br>
            <a:r>
              <a:rPr lang="it-IT" dirty="0"/>
              <a:t/>
            </a:r>
            <a:br>
              <a:rPr lang="it-IT" dirty="0"/>
            </a:br>
            <a:endParaRPr lang="it-IT" dirty="0"/>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2596412996"/>
              </p:ext>
            </p:extLst>
          </p:nvPr>
        </p:nvGraphicFramePr>
        <p:xfrm>
          <a:off x="912374" y="2692751"/>
          <a:ext cx="10367252" cy="3382734"/>
        </p:xfrm>
        <a:graphic>
          <a:graphicData uri="http://schemas.openxmlformats.org/drawingml/2006/table">
            <a:tbl>
              <a:tblPr firstRow="1" firstCol="1" bandRow="1">
                <a:tableStyleId>{5C22544A-7EE6-4342-B048-85BDC9FD1C3A}</a:tableStyleId>
              </a:tblPr>
              <a:tblGrid>
                <a:gridCol w="4247341">
                  <a:extLst>
                    <a:ext uri="{9D8B030D-6E8A-4147-A177-3AD203B41FA5}">
                      <a16:colId xmlns:a16="http://schemas.microsoft.com/office/drawing/2014/main" val="3382743984"/>
                    </a:ext>
                  </a:extLst>
                </a:gridCol>
                <a:gridCol w="6119911">
                  <a:extLst>
                    <a:ext uri="{9D8B030D-6E8A-4147-A177-3AD203B41FA5}">
                      <a16:colId xmlns:a16="http://schemas.microsoft.com/office/drawing/2014/main" val="1897159603"/>
                    </a:ext>
                  </a:extLst>
                </a:gridCol>
              </a:tblGrid>
              <a:tr h="860872">
                <a:tc rowSpan="2">
                  <a:txBody>
                    <a:bodyPr/>
                    <a:lstStyle/>
                    <a:p>
                      <a:pPr>
                        <a:lnSpc>
                          <a:spcPct val="107000"/>
                        </a:lnSpc>
                        <a:spcAft>
                          <a:spcPts val="800"/>
                        </a:spcAft>
                      </a:pPr>
                      <a:r>
                        <a:rPr lang="it-IT" sz="2400" dirty="0">
                          <a:effectLst/>
                          <a:latin typeface="+mn-lt"/>
                        </a:rPr>
                        <a:t> </a:t>
                      </a:r>
                    </a:p>
                  </a:txBody>
                  <a:tcPr marL="68580" marR="68580" marT="0" marB="0">
                    <a:noFill/>
                  </a:tcPr>
                </a:tc>
                <a:tc>
                  <a:txBody>
                    <a:bodyPr/>
                    <a:lstStyle/>
                    <a:p>
                      <a:pPr marL="342900" lvl="0" indent="-342900">
                        <a:lnSpc>
                          <a:spcPct val="107000"/>
                        </a:lnSpc>
                        <a:spcAft>
                          <a:spcPts val="0"/>
                        </a:spcAft>
                        <a:buFont typeface="Symbol" panose="05050102010706020507" pitchFamily="18" charset="2"/>
                        <a:buChar char=""/>
                      </a:pPr>
                      <a:r>
                        <a:rPr lang="it-IT" sz="2000" dirty="0">
                          <a:solidFill>
                            <a:schemeClr val="tx1"/>
                          </a:solidFill>
                          <a:effectLst/>
                          <a:latin typeface="+mn-lt"/>
                        </a:rPr>
                        <a:t>collegandosi ed effettuando il login a </a:t>
                      </a:r>
                    </a:p>
                    <a:p>
                      <a:pPr marL="0" lvl="0" indent="0">
                        <a:lnSpc>
                          <a:spcPct val="107000"/>
                        </a:lnSpc>
                        <a:spcAft>
                          <a:spcPts val="0"/>
                        </a:spcAft>
                        <a:buFont typeface="Symbol" panose="05050102010706020507" pitchFamily="18" charset="2"/>
                        <a:buNone/>
                      </a:pPr>
                      <a:r>
                        <a:rPr lang="it-IT" sz="2000" u="none" dirty="0">
                          <a:solidFill>
                            <a:srgbClr val="0070C0"/>
                          </a:solidFill>
                          <a:effectLst/>
                          <a:latin typeface="+mn-lt"/>
                        </a:rPr>
                        <a:t>     </a:t>
                      </a:r>
                      <a:r>
                        <a:rPr lang="it-IT" sz="2000" u="sng" dirty="0">
                          <a:solidFill>
                            <a:srgbClr val="0070C0"/>
                          </a:solidFill>
                          <a:effectLst/>
                          <a:latin typeface="+mn-lt"/>
                        </a:rPr>
                        <a:t>Il </a:t>
                      </a:r>
                      <a:r>
                        <a:rPr lang="it-IT" sz="2000" u="sng" dirty="0">
                          <a:solidFill>
                            <a:srgbClr val="0070C0"/>
                          </a:solidFill>
                          <a:effectLst/>
                          <a:latin typeface="+mn-lt"/>
                          <a:hlinkClick r:id="rId2">
                            <a:extLst>
                              <a:ext uri="{A12FA001-AC4F-418D-AE19-62706E023703}">
                                <ahyp:hlinkClr xmlns="" xmlns:ahyp="http://schemas.microsoft.com/office/drawing/2018/hyperlinkcolor" val="tx"/>
                              </a:ext>
                            </a:extLst>
                          </a:hlinkClick>
                        </a:rPr>
                        <a:t>portale dell’Automobilista</a:t>
                      </a:r>
                      <a:r>
                        <a:rPr lang="it-IT" sz="2000" dirty="0">
                          <a:effectLst/>
                          <a:latin typeface="+mn-lt"/>
                        </a:rPr>
                        <a:t> </a:t>
                      </a:r>
                      <a:endParaRPr lang="it-IT"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93080958"/>
                  </a:ext>
                </a:extLst>
              </a:tr>
              <a:tr h="375217">
                <a:tc vMerge="1">
                  <a:txBody>
                    <a:bodyPr/>
                    <a:lstStyle/>
                    <a:p>
                      <a:endParaRPr lang="it-IT"/>
                    </a:p>
                  </a:txBody>
                  <a:tcPr/>
                </a:tc>
                <a:tc>
                  <a:txBody>
                    <a:bodyPr/>
                    <a:lstStyle/>
                    <a:p>
                      <a:pPr marL="342900" lvl="0" indent="-342900">
                        <a:lnSpc>
                          <a:spcPct val="107000"/>
                        </a:lnSpc>
                        <a:spcAft>
                          <a:spcPts val="0"/>
                        </a:spcAft>
                        <a:buFont typeface="Symbol" panose="05050102010706020507" pitchFamily="18" charset="2"/>
                        <a:buChar char=""/>
                      </a:pPr>
                      <a:r>
                        <a:rPr lang="it-IT" sz="2000" dirty="0">
                          <a:effectLst/>
                          <a:latin typeface="+mn-lt"/>
                        </a:rPr>
                        <a:t>utilizzando </a:t>
                      </a:r>
                      <a:r>
                        <a:rPr lang="it-IT" sz="2000" u="sng" dirty="0">
                          <a:effectLst/>
                          <a:latin typeface="+mn-lt"/>
                          <a:hlinkClick r:id="rId3"/>
                        </a:rPr>
                        <a:t>L’</a:t>
                      </a:r>
                      <a:r>
                        <a:rPr lang="it-IT" sz="2000" u="sng" dirty="0" err="1">
                          <a:effectLst/>
                          <a:latin typeface="+mn-lt"/>
                          <a:hlinkClick r:id="rId3"/>
                        </a:rPr>
                        <a:t>App</a:t>
                      </a:r>
                      <a:r>
                        <a:rPr lang="it-IT" sz="2000" u="sng" dirty="0">
                          <a:effectLst/>
                          <a:latin typeface="+mn-lt"/>
                          <a:hlinkClick r:id="rId3"/>
                        </a:rPr>
                        <a:t> </a:t>
                      </a:r>
                      <a:r>
                        <a:rPr lang="it-IT" sz="2000" u="sng" dirty="0" err="1">
                          <a:effectLst/>
                          <a:latin typeface="+mn-lt"/>
                          <a:hlinkClick r:id="rId3"/>
                        </a:rPr>
                        <a:t>iPatente</a:t>
                      </a:r>
                      <a:endParaRPr lang="it-IT" sz="20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40210719"/>
                  </a:ext>
                </a:extLst>
              </a:tr>
              <a:tr h="2146645">
                <a:tc>
                  <a:txBody>
                    <a:bodyPr/>
                    <a:lstStyle/>
                    <a:p>
                      <a:pPr>
                        <a:lnSpc>
                          <a:spcPct val="107000"/>
                        </a:lnSpc>
                        <a:spcAft>
                          <a:spcPts val="800"/>
                        </a:spcAft>
                      </a:pPr>
                      <a:r>
                        <a:rPr lang="it-IT" sz="2400" dirty="0">
                          <a:effectLst/>
                          <a:latin typeface="+mn-lt"/>
                        </a:rPr>
                        <a:t> </a:t>
                      </a:r>
                      <a:endParaRPr lang="it-IT" sz="24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lvl="0" indent="0" algn="just">
                        <a:lnSpc>
                          <a:spcPct val="107000"/>
                        </a:lnSpc>
                        <a:spcAft>
                          <a:spcPts val="800"/>
                        </a:spcAft>
                        <a:buFont typeface="Symbol" panose="05050102010706020507" pitchFamily="18" charset="2"/>
                        <a:buNone/>
                      </a:pPr>
                      <a:endParaRPr lang="it-IT" sz="2400" dirty="0">
                        <a:effectLst/>
                        <a:latin typeface="+mn-lt"/>
                      </a:endParaRPr>
                    </a:p>
                    <a:p>
                      <a:pPr marL="342900" lvl="0" indent="-342900" algn="just">
                        <a:lnSpc>
                          <a:spcPct val="107000"/>
                        </a:lnSpc>
                        <a:spcAft>
                          <a:spcPts val="800"/>
                        </a:spcAft>
                        <a:buFont typeface="Symbol" panose="05050102010706020507" pitchFamily="18" charset="2"/>
                        <a:buChar char=""/>
                      </a:pPr>
                      <a:r>
                        <a:rPr lang="it-IT" sz="2000" dirty="0">
                          <a:effectLst/>
                          <a:latin typeface="+mn-lt"/>
                        </a:rPr>
                        <a:t>oppure chiamando </a:t>
                      </a:r>
                      <a:r>
                        <a:rPr lang="it-IT" sz="2000" u="sng" dirty="0">
                          <a:effectLst/>
                          <a:latin typeface="+mn-lt"/>
                        </a:rPr>
                        <a:t>al numero </a:t>
                      </a:r>
                      <a:r>
                        <a:rPr lang="it-IT" sz="1800" b="1" i="1" kern="1200" dirty="0">
                          <a:solidFill>
                            <a:schemeClr val="dk1"/>
                          </a:solidFill>
                          <a:effectLst/>
                          <a:latin typeface="+mn-lt"/>
                          <a:ea typeface="+mn-ea"/>
                          <a:cs typeface="+mn-cs"/>
                        </a:rPr>
                        <a:t>06 45775962</a:t>
                      </a:r>
                      <a:r>
                        <a:rPr lang="it-IT" sz="2000" dirty="0">
                          <a:effectLst/>
                          <a:latin typeface="+mn-lt"/>
                        </a:rPr>
                        <a:t> al servizio automatico disponibile H24 - 7 giorni su 7, al costo di una telefonata urbana (utilizzabile sia da telefono fisso che da telefono mobile). </a:t>
                      </a:r>
                      <a:endParaRPr lang="it-IT" sz="2000" dirty="0">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0746782"/>
                  </a:ext>
                </a:extLst>
              </a:tr>
            </a:tbl>
          </a:graphicData>
        </a:graphic>
      </p:graphicFrame>
      <p:sp>
        <p:nvSpPr>
          <p:cNvPr id="4" name="Rectangle 3">
            <a:extLst>
              <a:ext uri="{FF2B5EF4-FFF2-40B4-BE49-F238E27FC236}">
                <a16:creationId xmlns:a16="http://schemas.microsoft.com/office/drawing/2014/main" id="{DCC4A4B4-42EF-4764-A261-19286B49D876}"/>
              </a:ext>
            </a:extLst>
          </p:cNvPr>
          <p:cNvSpPr/>
          <p:nvPr/>
        </p:nvSpPr>
        <p:spPr>
          <a:xfrm flipV="1">
            <a:off x="0" y="2194"/>
            <a:ext cx="12192000" cy="47039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3">
            <a:extLst>
              <a:ext uri="{FF2B5EF4-FFF2-40B4-BE49-F238E27FC236}">
                <a16:creationId xmlns:a16="http://schemas.microsoft.com/office/drawing/2014/main" id="{DCC4A4B4-42EF-4764-A261-19286B49D876}"/>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pic>
        <p:nvPicPr>
          <p:cNvPr id="1028" name="Picture 4" descr="Русский) ON-LINE ПРИЁМ ИНОСТРАННЫХ АБИТУРИЕНТОВ-2021 | TSUOS – Tashkent  state university of oriental studies">
            <a:extLst>
              <a:ext uri="{FF2B5EF4-FFF2-40B4-BE49-F238E27FC236}">
                <a16:creationId xmlns:a16="http://schemas.microsoft.com/office/drawing/2014/main" id="{898660CE-ACF1-0A6A-EB1C-7273F5A85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553" y="2500832"/>
            <a:ext cx="2450420" cy="17408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sing Your Home Alarm System Smartphone App | Alarm System Pricing">
            <a:extLst>
              <a:ext uri="{FF2B5EF4-FFF2-40B4-BE49-F238E27FC236}">
                <a16:creationId xmlns:a16="http://schemas.microsoft.com/office/drawing/2014/main" id="{4CB21DE5-D90F-3CFA-CC0F-BAABDD7983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2137" y="4124714"/>
            <a:ext cx="2915909" cy="195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886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CC4A4B4-42EF-4764-A261-19286B49D876}"/>
              </a:ext>
            </a:extLst>
          </p:cNvPr>
          <p:cNvSpPr/>
          <p:nvPr/>
        </p:nvSpPr>
        <p:spPr>
          <a:xfrm>
            <a:off x="0" y="-76727"/>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4">
            <a:extLst>
              <a:ext uri="{FF2B5EF4-FFF2-40B4-BE49-F238E27FC236}">
                <a16:creationId xmlns:a16="http://schemas.microsoft.com/office/drawing/2014/main" id="{89621E06-2411-4ADC-803E-13E52FFE71E9}"/>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11" name="CasellaDiTesto 10">
            <a:extLst>
              <a:ext uri="{FF2B5EF4-FFF2-40B4-BE49-F238E27FC236}">
                <a16:creationId xmlns:a16="http://schemas.microsoft.com/office/drawing/2014/main" id="{9EAD7297-1A27-43F8-9AF9-BD268D4B5F2F}"/>
              </a:ext>
            </a:extLst>
          </p:cNvPr>
          <p:cNvSpPr txBox="1"/>
          <p:nvPr/>
        </p:nvSpPr>
        <p:spPr>
          <a:xfrm>
            <a:off x="1340828" y="417559"/>
            <a:ext cx="9223130" cy="707886"/>
          </a:xfrm>
          <a:prstGeom prst="rect">
            <a:avLst/>
          </a:prstGeom>
          <a:noFill/>
        </p:spPr>
        <p:txBody>
          <a:bodyPr wrap="square" rtlCol="0">
            <a:spAutoFit/>
          </a:bodyPr>
          <a:lstStyle/>
          <a:p>
            <a:pPr algn="ct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Punti Patente: quanti ne abbiamo?</a:t>
            </a:r>
          </a:p>
        </p:txBody>
      </p:sp>
      <p:sp>
        <p:nvSpPr>
          <p:cNvPr id="3" name="Rettangolo 2"/>
          <p:cNvSpPr/>
          <p:nvPr/>
        </p:nvSpPr>
        <p:spPr>
          <a:xfrm>
            <a:off x="193431" y="989979"/>
            <a:ext cx="11950211" cy="5355312"/>
          </a:xfrm>
          <a:prstGeom prst="rect">
            <a:avLst/>
          </a:prstGeom>
        </p:spPr>
        <p:txBody>
          <a:bodyPr wrap="square">
            <a:spAutoFit/>
          </a:bodyPr>
          <a:lstStyle/>
          <a:p>
            <a:pPr algn="just"/>
            <a:r>
              <a:rPr lang="it-IT" dirty="0">
                <a:latin typeface="Calibri" panose="020F0502020204030204" pitchFamily="34" charset="0"/>
                <a:ea typeface="Calibri" panose="020F0502020204030204" pitchFamily="34" charset="0"/>
                <a:cs typeface="Calibri" panose="020F0502020204030204" pitchFamily="34" charset="0"/>
              </a:rPr>
              <a:t>In Italia, ogni nuovo conducente parte con </a:t>
            </a:r>
            <a:r>
              <a:rPr lang="it-IT" b="1" dirty="0">
                <a:latin typeface="Calibri" panose="020F0502020204030204" pitchFamily="34" charset="0"/>
                <a:ea typeface="Calibri" panose="020F0502020204030204" pitchFamily="34" charset="0"/>
                <a:cs typeface="Calibri" panose="020F0502020204030204" pitchFamily="34" charset="0"/>
              </a:rPr>
              <a:t>20 punti </a:t>
            </a:r>
            <a:r>
              <a:rPr lang="it-IT" dirty="0">
                <a:latin typeface="Calibri" panose="020F0502020204030204" pitchFamily="34" charset="0"/>
                <a:ea typeface="Calibri" panose="020F0502020204030204" pitchFamily="34" charset="0"/>
                <a:cs typeface="Calibri" panose="020F0502020204030204" pitchFamily="34" charset="0"/>
              </a:rPr>
              <a:t>sulla patente, che possono essere decurtati in caso di infrazioni al codice della </a:t>
            </a:r>
            <a:r>
              <a:rPr lang="it-IT" dirty="0" smtClean="0">
                <a:latin typeface="Calibri" panose="020F0502020204030204" pitchFamily="34" charset="0"/>
                <a:ea typeface="Calibri" panose="020F0502020204030204" pitchFamily="34" charset="0"/>
                <a:cs typeface="Calibri" panose="020F0502020204030204" pitchFamily="34" charset="0"/>
              </a:rPr>
              <a:t>strada. Se </a:t>
            </a:r>
            <a:r>
              <a:rPr lang="it-IT" dirty="0">
                <a:latin typeface="Calibri" panose="020F0502020204030204" pitchFamily="34" charset="0"/>
                <a:ea typeface="Calibri" panose="020F0502020204030204" pitchFamily="34" charset="0"/>
                <a:cs typeface="Calibri" panose="020F0502020204030204" pitchFamily="34" charset="0"/>
              </a:rPr>
              <a:t>il saldo dei punti scende a </a:t>
            </a:r>
            <a:r>
              <a:rPr lang="it-IT" b="1" i="1" dirty="0">
                <a:latin typeface="Calibri" panose="020F0502020204030204" pitchFamily="34" charset="0"/>
                <a:ea typeface="Calibri" panose="020F0502020204030204" pitchFamily="34" charset="0"/>
                <a:cs typeface="Calibri" panose="020F0502020204030204" pitchFamily="34" charset="0"/>
              </a:rPr>
              <a:t>zero, </a:t>
            </a:r>
            <a:r>
              <a:rPr lang="it-IT" dirty="0">
                <a:latin typeface="Calibri" panose="020F0502020204030204" pitchFamily="34" charset="0"/>
                <a:ea typeface="Calibri" panose="020F0502020204030204" pitchFamily="34" charset="0"/>
                <a:cs typeface="Calibri" panose="020F0502020204030204" pitchFamily="34" charset="0"/>
              </a:rPr>
              <a:t>la patente viene revocata e l'automobilista deve ripetere l'esame per riottenerla. </a:t>
            </a:r>
            <a:r>
              <a:rPr lang="it-IT" dirty="0" smtClean="0">
                <a:latin typeface="Calibri" panose="020F0502020204030204" pitchFamily="34" charset="0"/>
                <a:ea typeface="Calibri" panose="020F0502020204030204" pitchFamily="34" charset="0"/>
                <a:cs typeface="Calibri" panose="020F0502020204030204" pitchFamily="34" charset="0"/>
              </a:rPr>
              <a:t>                                                                        </a:t>
            </a:r>
          </a:p>
          <a:p>
            <a:pPr algn="just"/>
            <a:r>
              <a:rPr lang="it-IT" dirty="0">
                <a:latin typeface="Calibri" panose="020F0502020204030204" pitchFamily="34" charset="0"/>
                <a:ea typeface="Calibri" panose="020F0502020204030204" pitchFamily="34" charset="0"/>
                <a:cs typeface="Calibri" panose="020F0502020204030204" pitchFamily="34" charset="0"/>
              </a:rPr>
              <a:t>T</a:t>
            </a:r>
            <a:r>
              <a:rPr lang="it-IT" dirty="0" smtClean="0">
                <a:latin typeface="Calibri" panose="020F0502020204030204" pitchFamily="34" charset="0"/>
                <a:ea typeface="Calibri" panose="020F0502020204030204" pitchFamily="34" charset="0"/>
                <a:cs typeface="Calibri" panose="020F0502020204030204" pitchFamily="34" charset="0"/>
              </a:rPr>
              <a:t>uttavia</a:t>
            </a:r>
            <a:r>
              <a:rPr lang="it-IT" dirty="0">
                <a:latin typeface="Calibri" panose="020F0502020204030204" pitchFamily="34" charset="0"/>
                <a:ea typeface="Calibri" panose="020F0502020204030204" pitchFamily="34" charset="0"/>
                <a:cs typeface="Calibri" panose="020F0502020204030204" pitchFamily="34" charset="0"/>
              </a:rPr>
              <a:t>, i punti possono anche aumentare grazie a dei </a:t>
            </a:r>
            <a:r>
              <a:rPr lang="it-IT" b="1" dirty="0">
                <a:latin typeface="Calibri" panose="020F0502020204030204" pitchFamily="34" charset="0"/>
                <a:ea typeface="Calibri" panose="020F0502020204030204" pitchFamily="34" charset="0"/>
                <a:cs typeface="Calibri" panose="020F0502020204030204" pitchFamily="34" charset="0"/>
              </a:rPr>
              <a:t>bonus</a:t>
            </a:r>
            <a:r>
              <a:rPr lang="it-IT" dirty="0">
                <a:latin typeface="Calibri" panose="020F0502020204030204" pitchFamily="34" charset="0"/>
                <a:ea typeface="Calibri" panose="020F0502020204030204" pitchFamily="34" charset="0"/>
                <a:cs typeface="Calibri" panose="020F0502020204030204" pitchFamily="34" charset="0"/>
              </a:rPr>
              <a:t> destinati agli automobilisti che non infrangono le regole</a:t>
            </a:r>
            <a:r>
              <a:rPr lang="it-IT" dirty="0" smtClean="0">
                <a:latin typeface="Calibri" panose="020F0502020204030204" pitchFamily="34" charset="0"/>
                <a:ea typeface="Calibri" panose="020F0502020204030204" pitchFamily="34" charset="0"/>
                <a:cs typeface="Calibri" panose="020F0502020204030204" pitchFamily="34" charset="0"/>
              </a:rPr>
              <a:t>.</a:t>
            </a:r>
            <a:endParaRPr lang="it-IT"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dirty="0">
                <a:latin typeface="Calibri" panose="020F0502020204030204" pitchFamily="34" charset="0"/>
                <a:ea typeface="Calibri" panose="020F0502020204030204" pitchFamily="34" charset="0"/>
                <a:cs typeface="Calibri" panose="020F0502020204030204" pitchFamily="34" charset="0"/>
              </a:rPr>
              <a:t>Se non commetti infrazioni per due anni consecutivi, ottieni un bonus di 2 punti, fino a un massimo di </a:t>
            </a:r>
            <a:r>
              <a:rPr lang="it-IT" dirty="0" smtClean="0">
                <a:latin typeface="Calibri" panose="020F0502020204030204" pitchFamily="34" charset="0"/>
                <a:ea typeface="Calibri" panose="020F0502020204030204" pitchFamily="34" charset="0"/>
                <a:cs typeface="Calibri" panose="020F0502020204030204" pitchFamily="34" charset="0"/>
              </a:rPr>
              <a:t>30 punti.</a:t>
            </a:r>
          </a:p>
          <a:p>
            <a:pPr marL="285750" indent="-285750" algn="just">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Per </a:t>
            </a:r>
            <a:r>
              <a:rPr lang="it-IT" dirty="0">
                <a:latin typeface="Calibri" panose="020F0502020204030204" pitchFamily="34" charset="0"/>
                <a:ea typeface="Calibri" panose="020F0502020204030204" pitchFamily="34" charset="0"/>
                <a:cs typeface="Calibri" panose="020F0502020204030204" pitchFamily="34" charset="0"/>
              </a:rPr>
              <a:t>i neopatentati, è possibile guadagnare 1 punto l'anno per i primi 3 anni dal conseguimento della patente, sempre che non vengano commesse </a:t>
            </a:r>
            <a:r>
              <a:rPr lang="it-IT" dirty="0" smtClean="0">
                <a:latin typeface="Calibri" panose="020F0502020204030204" pitchFamily="34" charset="0"/>
                <a:ea typeface="Calibri" panose="020F0502020204030204" pitchFamily="34" charset="0"/>
                <a:cs typeface="Calibri" panose="020F0502020204030204" pitchFamily="34" charset="0"/>
              </a:rPr>
              <a:t>infrazioni.</a:t>
            </a:r>
          </a:p>
          <a:p>
            <a:pPr algn="just"/>
            <a:r>
              <a:rPr lang="it-IT" b="1" dirty="0" smtClean="0">
                <a:latin typeface="Calibri" panose="020F0502020204030204" pitchFamily="34" charset="0"/>
                <a:ea typeface="Calibri" panose="020F0502020204030204" pitchFamily="34" charset="0"/>
                <a:cs typeface="Calibri" panose="020F0502020204030204" pitchFamily="34" charset="0"/>
              </a:rPr>
              <a:t>Avere </a:t>
            </a:r>
            <a:r>
              <a:rPr lang="it-IT" b="1" dirty="0">
                <a:latin typeface="Calibri" panose="020F0502020204030204" pitchFamily="34" charset="0"/>
                <a:ea typeface="Calibri" panose="020F0502020204030204" pitchFamily="34" charset="0"/>
                <a:cs typeface="Calibri" panose="020F0502020204030204" pitchFamily="34" charset="0"/>
              </a:rPr>
              <a:t>30 punti </a:t>
            </a:r>
            <a:r>
              <a:rPr lang="it-IT" dirty="0">
                <a:latin typeface="Calibri" panose="020F0502020204030204" pitchFamily="34" charset="0"/>
                <a:ea typeface="Calibri" panose="020F0502020204030204" pitchFamily="34" charset="0"/>
                <a:cs typeface="Calibri" panose="020F0502020204030204" pitchFamily="34" charset="0"/>
              </a:rPr>
              <a:t>sulla patente significa che si è guidato in maniera esemplare, accumulando il massimo punteggio possibile grazie alla buona condotta al volante. Se in passato si sono persi punti, il fatto di aver nuovamente 30 punti conferma che </a:t>
            </a:r>
            <a:r>
              <a:rPr lang="it-IT" dirty="0" smtClean="0">
                <a:latin typeface="Calibri" panose="020F0502020204030204" pitchFamily="34" charset="0"/>
                <a:ea typeface="Calibri" panose="020F0502020204030204" pitchFamily="34" charset="0"/>
                <a:cs typeface="Calibri" panose="020F0502020204030204" pitchFamily="34" charset="0"/>
              </a:rPr>
              <a:t>sono </a:t>
            </a:r>
            <a:r>
              <a:rPr lang="it-IT" dirty="0">
                <a:latin typeface="Calibri" panose="020F0502020204030204" pitchFamily="34" charset="0"/>
                <a:ea typeface="Calibri" panose="020F0502020204030204" pitchFamily="34" charset="0"/>
                <a:cs typeface="Calibri" panose="020F0502020204030204" pitchFamily="34" charset="0"/>
              </a:rPr>
              <a:t>stati recuperati tutti i punti persi, probabilmente grazie a un periodo di guida senza ulteriori infrazioni</a:t>
            </a:r>
            <a:r>
              <a:rPr lang="it-IT" dirty="0" smtClean="0">
                <a:latin typeface="Calibri" panose="020F0502020204030204" pitchFamily="34" charset="0"/>
                <a:ea typeface="Calibri" panose="020F0502020204030204" pitchFamily="34" charset="0"/>
                <a:cs typeface="Calibri" panose="020F0502020204030204" pitchFamily="34" charset="0"/>
              </a:rPr>
              <a:t>.</a:t>
            </a:r>
          </a:p>
          <a:p>
            <a:pPr algn="just"/>
            <a:r>
              <a:rPr lang="it-IT" dirty="0">
                <a:latin typeface="Calibri" panose="020F0502020204030204" pitchFamily="34" charset="0"/>
                <a:ea typeface="Calibri" panose="020F0502020204030204" pitchFamily="34" charset="0"/>
                <a:cs typeface="Calibri" panose="020F0502020204030204" pitchFamily="34" charset="0"/>
              </a:rPr>
              <a:t>In sintesi:</a:t>
            </a:r>
          </a:p>
          <a:p>
            <a:pPr marL="285750" indent="-285750" algn="just">
              <a:buFont typeface="Arial" panose="020B0604020202020204" pitchFamily="34" charset="0"/>
              <a:buChar char="•"/>
            </a:pPr>
            <a:r>
              <a:rPr lang="it-IT" dirty="0">
                <a:latin typeface="Calibri" panose="020F0502020204030204" pitchFamily="34" charset="0"/>
                <a:ea typeface="Calibri" panose="020F0502020204030204" pitchFamily="34" charset="0"/>
                <a:cs typeface="Calibri" panose="020F0502020204030204" pitchFamily="34" charset="0"/>
              </a:rPr>
              <a:t>Ogni automobilista inizia con 20 punti sulla patente.</a:t>
            </a:r>
          </a:p>
          <a:p>
            <a:pPr marL="285750" indent="-285750" algn="just">
              <a:buFont typeface="Arial" panose="020B0604020202020204" pitchFamily="34" charset="0"/>
              <a:buChar char="•"/>
            </a:pPr>
            <a:r>
              <a:rPr lang="it-IT" dirty="0">
                <a:latin typeface="Calibri" panose="020F0502020204030204" pitchFamily="34" charset="0"/>
                <a:ea typeface="Calibri" panose="020F0502020204030204" pitchFamily="34" charset="0"/>
                <a:cs typeface="Calibri" panose="020F0502020204030204" pitchFamily="34" charset="0"/>
              </a:rPr>
              <a:t>I punti possono essere decurtati in caso di </a:t>
            </a:r>
            <a:r>
              <a:rPr lang="it-IT" dirty="0" smtClean="0">
                <a:latin typeface="Calibri" panose="020F0502020204030204" pitchFamily="34" charset="0"/>
                <a:ea typeface="Calibri" panose="020F0502020204030204" pitchFamily="34" charset="0"/>
                <a:cs typeface="Calibri" panose="020F0502020204030204" pitchFamily="34" charset="0"/>
              </a:rPr>
              <a:t>infrazioni</a:t>
            </a:r>
          </a:p>
          <a:p>
            <a:pPr algn="just">
              <a:buFont typeface="Arial" panose="020B0604020202020204" pitchFamily="34" charset="0"/>
              <a:buChar char="•"/>
            </a:pPr>
            <a:r>
              <a:rPr lang="it-IT" dirty="0">
                <a:latin typeface="Calibri" panose="020F0502020204030204" pitchFamily="34" charset="0"/>
                <a:ea typeface="Calibri" panose="020F0502020204030204" pitchFamily="34" charset="0"/>
                <a:cs typeface="Calibri" panose="020F0502020204030204" pitchFamily="34" charset="0"/>
              </a:rPr>
              <a:t> </a:t>
            </a:r>
            <a:r>
              <a:rPr lang="it-IT" dirty="0" smtClean="0">
                <a:latin typeface="Calibri" panose="020F0502020204030204" pitchFamily="34" charset="0"/>
                <a:ea typeface="Calibri" panose="020F0502020204030204" pitchFamily="34" charset="0"/>
                <a:cs typeface="Calibri" panose="020F0502020204030204" pitchFamily="34" charset="0"/>
              </a:rPr>
              <a:t>   Due </a:t>
            </a:r>
            <a:r>
              <a:rPr lang="it-IT" dirty="0">
                <a:latin typeface="Calibri" panose="020F0502020204030204" pitchFamily="34" charset="0"/>
                <a:ea typeface="Calibri" panose="020F0502020204030204" pitchFamily="34" charset="0"/>
                <a:cs typeface="Calibri" panose="020F0502020204030204" pitchFamily="34" charset="0"/>
              </a:rPr>
              <a:t>anni senza infrazioni portano a un bonus di 2 punti, fino a un massimo di </a:t>
            </a:r>
            <a:r>
              <a:rPr lang="it-IT" dirty="0" smtClean="0">
                <a:latin typeface="Calibri" panose="020F0502020204030204" pitchFamily="34" charset="0"/>
                <a:ea typeface="Calibri" panose="020F0502020204030204" pitchFamily="34" charset="0"/>
                <a:cs typeface="Calibri" panose="020F0502020204030204" pitchFamily="34" charset="0"/>
              </a:rPr>
              <a:t>30</a:t>
            </a:r>
          </a:p>
          <a:p>
            <a:pPr marL="285750" indent="-285750" algn="just">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Avere </a:t>
            </a:r>
            <a:r>
              <a:rPr lang="it-IT" dirty="0">
                <a:latin typeface="Calibri" panose="020F0502020204030204" pitchFamily="34" charset="0"/>
                <a:ea typeface="Calibri" panose="020F0502020204030204" pitchFamily="34" charset="0"/>
                <a:cs typeface="Calibri" panose="020F0502020204030204" pitchFamily="34" charset="0"/>
              </a:rPr>
              <a:t>30 punti significa che hai guidato in modo corretto e senza </a:t>
            </a:r>
            <a:r>
              <a:rPr lang="it-IT" dirty="0" smtClean="0">
                <a:latin typeface="Calibri" panose="020F0502020204030204" pitchFamily="34" charset="0"/>
                <a:ea typeface="Calibri" panose="020F0502020204030204" pitchFamily="34" charset="0"/>
                <a:cs typeface="Calibri" panose="020F0502020204030204" pitchFamily="34" charset="0"/>
              </a:rPr>
              <a:t>violazioni </a:t>
            </a:r>
            <a:endParaRPr lang="it-IT"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dirty="0">
                <a:latin typeface="Calibri" panose="020F0502020204030204" pitchFamily="34" charset="0"/>
                <a:ea typeface="Calibri" panose="020F0502020204030204" pitchFamily="34" charset="0"/>
                <a:cs typeface="Calibri" panose="020F0502020204030204" pitchFamily="34" charset="0"/>
              </a:rPr>
              <a:t>Recuperare 30 punti dopo una perdita dimostra una guida </a:t>
            </a:r>
            <a:r>
              <a:rPr lang="it-IT" dirty="0" smtClean="0">
                <a:latin typeface="Calibri" panose="020F0502020204030204" pitchFamily="34" charset="0"/>
                <a:ea typeface="Calibri" panose="020F0502020204030204" pitchFamily="34" charset="0"/>
                <a:cs typeface="Calibri" panose="020F0502020204030204" pitchFamily="34" charset="0"/>
              </a:rPr>
              <a:t>virtuosa</a:t>
            </a:r>
          </a:p>
          <a:p>
            <a:endParaRPr lang="it-IT"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r>
              <a:rPr lang="it-IT" dirty="0" smtClean="0">
                <a:solidFill>
                  <a:srgbClr val="003399"/>
                </a:solidFill>
                <a:latin typeface="Calibri" panose="020F0502020204030204" pitchFamily="34" charset="0"/>
                <a:ea typeface="Calibri" panose="020F0502020204030204" pitchFamily="34" charset="0"/>
                <a:cs typeface="Calibri" panose="020F0502020204030204" pitchFamily="34" charset="0"/>
              </a:rPr>
              <a:t>Nota</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Per le infrazioni gravi, oltre alla sanzione amministrativa e a possibili provvedimenti sulla patente o sulla carta di circolazione, è prevista la decurtazione di un certo numero di punti.</a:t>
            </a:r>
          </a:p>
        </p:txBody>
      </p:sp>
    </p:spTree>
    <p:extLst>
      <p:ext uri="{BB962C8B-B14F-4D97-AF65-F5344CB8AC3E}">
        <p14:creationId xmlns:p14="http://schemas.microsoft.com/office/powerpoint/2010/main" val="3538874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1905" y="681037"/>
            <a:ext cx="10573325" cy="800922"/>
          </a:xfrm>
        </p:spPr>
        <p:txBody>
          <a:bodyPr>
            <a:normAutofit fontScale="90000"/>
          </a:bodyPr>
          <a:lstStyle/>
          <a:p>
            <a:pPr algn="ct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t>
            </a:r>
            <a:r>
              <a:rPr lang="it-IT" dirty="0" smtClean="0"/>
              <a:t/>
            </a:r>
            <a:br>
              <a:rPr lang="it-IT" dirty="0" smtClean="0"/>
            </a:br>
            <a:r>
              <a:rPr lang="it-IT"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t>Come</a:t>
            </a:r>
            <a:r>
              <a:rPr lang="it-IT" dirty="0" smtClean="0"/>
              <a:t>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sapere se ho preso una multa</a:t>
            </a:r>
            <a:b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endParaRPr lang="it-IT" dirty="0"/>
          </a:p>
        </p:txBody>
      </p:sp>
      <p:sp>
        <p:nvSpPr>
          <p:cNvPr id="4"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3">
            <a:extLst>
              <a:ext uri="{FF2B5EF4-FFF2-40B4-BE49-F238E27FC236}">
                <a16:creationId xmlns:a16="http://schemas.microsoft.com/office/drawing/2014/main" id="{DCC4A4B4-42EF-4764-A261-19286B49D876}"/>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1"/>
          <p:cNvSpPr>
            <a:spLocks noChangeArrowheads="1"/>
          </p:cNvSpPr>
          <p:nvPr/>
        </p:nvSpPr>
        <p:spPr bwMode="auto">
          <a:xfrm>
            <a:off x="0" y="97795"/>
            <a:ext cx="2535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474747"/>
                </a:solidFill>
                <a:effectLst/>
                <a:latin typeface="Calibri" panose="020F0502020204030204" pitchFamily="34" charset="0"/>
                <a:ea typeface="Calibri" panose="020F0502020204030204" pitchFamily="34" charset="0"/>
                <a:cs typeface="Calibri" panose="020F0502020204030204" pitchFamily="34" charset="0"/>
              </a:rPr>
              <a:t>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 name="Segnaposto contenuto 2"/>
          <p:cNvSpPr>
            <a:spLocks noGrp="1"/>
          </p:cNvSpPr>
          <p:nvPr>
            <p:ph idx="1"/>
          </p:nvPr>
        </p:nvSpPr>
        <p:spPr/>
        <p:txBody>
          <a:bodyPr>
            <a:normAutofit/>
          </a:bodyPr>
          <a:lstStyle/>
          <a:p>
            <a:pPr marL="0" indent="0">
              <a:lnSpc>
                <a:spcPct val="100000"/>
              </a:lnSpc>
              <a:buNone/>
            </a:pPr>
            <a:r>
              <a:rPr lang="it-IT" sz="2000" dirty="0"/>
              <a:t>Capita a tutti di commettere un’infrazione stradale, ma per sapere se abbiamo ricevuto una multa, ci sono diversi metodi disponibili, sia online che offline. </a:t>
            </a:r>
          </a:p>
          <a:p>
            <a:pPr marL="0" indent="0">
              <a:buNone/>
            </a:pPr>
            <a:endParaRPr lang="it-IT" sz="2000" dirty="0"/>
          </a:p>
          <a:p>
            <a:pPr marL="0" indent="0">
              <a:buNone/>
            </a:pPr>
            <a:r>
              <a:rPr lang="it-IT" sz="2000" dirty="0"/>
              <a:t>Esistono diverse opzioni per controllare se ci sono multe associate alla tua targa:</a:t>
            </a:r>
          </a:p>
          <a:p>
            <a:pPr lvl="0"/>
            <a:r>
              <a:rPr lang="it-IT" sz="2000" b="1" dirty="0"/>
              <a:t>Controllare online sul sito del Comune</a:t>
            </a:r>
            <a:endParaRPr lang="it-IT" sz="2000" dirty="0"/>
          </a:p>
          <a:p>
            <a:pPr lvl="0"/>
            <a:r>
              <a:rPr lang="it-IT" sz="2000" b="1" dirty="0"/>
              <a:t>Consultare il</a:t>
            </a:r>
            <a:r>
              <a:rPr lang="it-IT" sz="2000" dirty="0"/>
              <a:t> </a:t>
            </a:r>
            <a:r>
              <a:rPr lang="it-IT" sz="2000" b="1" u="sng" dirty="0">
                <a:hlinkClick r:id="rId2"/>
              </a:rPr>
              <a:t>Portale dell’Automobilista</a:t>
            </a:r>
            <a:endParaRPr lang="it-IT" sz="2000" dirty="0"/>
          </a:p>
          <a:p>
            <a:pPr lvl="0"/>
            <a:r>
              <a:rPr lang="it-IT" sz="2000" b="1" dirty="0"/>
              <a:t>Verificare tramite</a:t>
            </a:r>
            <a:r>
              <a:rPr lang="it-IT" sz="2000" dirty="0"/>
              <a:t> l’</a:t>
            </a:r>
            <a:r>
              <a:rPr lang="it-IT" sz="2000" b="1" u="sng" dirty="0" err="1">
                <a:hlinkClick r:id="rId3"/>
              </a:rPr>
              <a:t>App</a:t>
            </a:r>
            <a:r>
              <a:rPr lang="it-IT" sz="2000" b="1" u="sng" dirty="0">
                <a:hlinkClick r:id="rId3"/>
              </a:rPr>
              <a:t> IO</a:t>
            </a:r>
            <a:endParaRPr lang="it-IT" sz="2000" dirty="0"/>
          </a:p>
          <a:p>
            <a:pPr lvl="0"/>
            <a:r>
              <a:rPr lang="it-IT" sz="2000" b="1" dirty="0"/>
              <a:t>Raccomandata A/R</a:t>
            </a:r>
            <a:r>
              <a:rPr lang="it-IT" sz="2000" dirty="0"/>
              <a:t> </a:t>
            </a:r>
          </a:p>
          <a:p>
            <a:pPr marL="0" indent="0">
              <a:buNone/>
            </a:pPr>
            <a:endParaRPr lang="it-IT" dirty="0"/>
          </a:p>
        </p:txBody>
      </p:sp>
    </p:spTree>
    <p:extLst>
      <p:ext uri="{BB962C8B-B14F-4D97-AF65-F5344CB8AC3E}">
        <p14:creationId xmlns:p14="http://schemas.microsoft.com/office/powerpoint/2010/main" val="2312587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4445" y="674764"/>
            <a:ext cx="11262947" cy="837513"/>
          </a:xfrm>
        </p:spPr>
        <p:txBody>
          <a:bodyPr>
            <a:normAutofit fontScale="90000"/>
          </a:bodyPr>
          <a:lstStyle/>
          <a:p>
            <a:pPr algn="ct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smtClean="0"/>
              <a:t/>
            </a:r>
            <a:br>
              <a:rPr lang="it-IT" dirty="0" smtClean="0"/>
            </a:br>
            <a:r>
              <a:rPr lang="it-IT" b="1" dirty="0" smtClean="0">
                <a:solidFill>
                  <a:srgbClr val="003399"/>
                </a:solidFill>
                <a:latin typeface="Calibri" panose="020F0502020204030204" pitchFamily="34" charset="0"/>
                <a:ea typeface="Calibri" panose="020F0502020204030204" pitchFamily="34" charset="0"/>
                <a:cs typeface="Calibri" panose="020F0502020204030204" pitchFamily="34" charset="0"/>
              </a:rPr>
              <a:t>Controllare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on line sul sito del Comune</a:t>
            </a:r>
            <a:b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endParaRPr lang="it-IT" dirty="0"/>
          </a:p>
        </p:txBody>
      </p:sp>
      <p:sp>
        <p:nvSpPr>
          <p:cNvPr id="4"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3">
            <a:extLst>
              <a:ext uri="{FF2B5EF4-FFF2-40B4-BE49-F238E27FC236}">
                <a16:creationId xmlns:a16="http://schemas.microsoft.com/office/drawing/2014/main" id="{DCC4A4B4-42EF-4764-A261-19286B49D876}"/>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1"/>
          <p:cNvSpPr>
            <a:spLocks noChangeArrowheads="1"/>
          </p:cNvSpPr>
          <p:nvPr/>
        </p:nvSpPr>
        <p:spPr bwMode="auto">
          <a:xfrm>
            <a:off x="0" y="97795"/>
            <a:ext cx="2535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474747"/>
                </a:solidFill>
                <a:effectLst/>
                <a:latin typeface="Calibri" panose="020F0502020204030204" pitchFamily="34" charset="0"/>
                <a:ea typeface="Calibri" panose="020F0502020204030204" pitchFamily="34" charset="0"/>
                <a:cs typeface="Calibri" panose="020F0502020204030204" pitchFamily="34" charset="0"/>
              </a:rPr>
              <a:t>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 name="Segnaposto contenuto 2"/>
          <p:cNvSpPr>
            <a:spLocks noGrp="1"/>
          </p:cNvSpPr>
          <p:nvPr>
            <p:ph idx="1"/>
          </p:nvPr>
        </p:nvSpPr>
        <p:spPr>
          <a:xfrm>
            <a:off x="838200" y="1450731"/>
            <a:ext cx="9932378" cy="4097215"/>
          </a:xfrm>
        </p:spPr>
        <p:txBody>
          <a:bodyPr>
            <a:normAutofit/>
          </a:bodyPr>
          <a:lstStyle/>
          <a:p>
            <a:pPr marL="0" indent="0">
              <a:buNone/>
            </a:pPr>
            <a:endParaRPr lang="it-IT" sz="2400" dirty="0"/>
          </a:p>
          <a:p>
            <a:pPr marL="0" indent="0" algn="just">
              <a:lnSpc>
                <a:spcPct val="100000"/>
              </a:lnSpc>
              <a:buNone/>
            </a:pPr>
            <a:r>
              <a:rPr lang="it-IT" sz="2400" dirty="0">
                <a:solidFill>
                  <a:srgbClr val="003399"/>
                </a:solidFill>
              </a:rPr>
              <a:t>Molti Comuni italiani offrono un </a:t>
            </a:r>
            <a:r>
              <a:rPr lang="it-IT" sz="2400" b="1" dirty="0">
                <a:solidFill>
                  <a:srgbClr val="003399"/>
                </a:solidFill>
              </a:rPr>
              <a:t>servizio online </a:t>
            </a:r>
            <a:r>
              <a:rPr lang="it-IT" sz="2400" dirty="0">
                <a:solidFill>
                  <a:srgbClr val="003399"/>
                </a:solidFill>
              </a:rPr>
              <a:t>per verificare le multe. Accedendo al sito del Comune con le proprie credenziali, puoi visualizzare l'elenco delle multe emesse, lo stato del pagamento e i dettagli dell'infrazione. Basta cercare la sezione dedicata alle multe, inserire i dati richiesti, come targa e numero di telaio, e il sistema ti mostrerà eventuali multe pendenti con tutti i dettagli relativi.</a:t>
            </a:r>
          </a:p>
          <a:p>
            <a:endParaRPr lang="it-IT" dirty="0"/>
          </a:p>
        </p:txBody>
      </p:sp>
    </p:spTree>
    <p:extLst>
      <p:ext uri="{BB962C8B-B14F-4D97-AF65-F5344CB8AC3E}">
        <p14:creationId xmlns:p14="http://schemas.microsoft.com/office/powerpoint/2010/main" val="3078713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4591" y="770548"/>
            <a:ext cx="10506809" cy="1242890"/>
          </a:xfrm>
        </p:spPr>
        <p:txBody>
          <a:bodyPr>
            <a:normAutofit fontScale="90000"/>
          </a:bodyPr>
          <a:lstStyle/>
          <a:p>
            <a:pPr algn="ct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Consultare </a:t>
            </a:r>
            <a:r>
              <a:rPr lang="it-IT" b="1" u="sng" dirty="0">
                <a:hlinkClick r:id="rId2"/>
              </a:rPr>
              <a:t>il Portale dell’Automobilista</a:t>
            </a:r>
            <a:r>
              <a:rPr lang="it-IT" b="1" u="sng" dirty="0"/>
              <a:t/>
            </a:r>
            <a:br>
              <a:rPr lang="it-IT" b="1" u="sng" dirty="0"/>
            </a:br>
            <a:r>
              <a:rPr lang="it-IT" dirty="0"/>
              <a:t/>
            </a:r>
            <a:br>
              <a:rPr lang="it-IT" dirty="0"/>
            </a:b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endParaRPr lang="it-IT" dirty="0"/>
          </a:p>
        </p:txBody>
      </p:sp>
      <p:sp>
        <p:nvSpPr>
          <p:cNvPr id="4"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3">
            <a:extLst>
              <a:ext uri="{FF2B5EF4-FFF2-40B4-BE49-F238E27FC236}">
                <a16:creationId xmlns:a16="http://schemas.microsoft.com/office/drawing/2014/main" id="{DCC4A4B4-42EF-4764-A261-19286B49D876}"/>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1"/>
          <p:cNvSpPr>
            <a:spLocks noChangeArrowheads="1"/>
          </p:cNvSpPr>
          <p:nvPr/>
        </p:nvSpPr>
        <p:spPr bwMode="auto">
          <a:xfrm>
            <a:off x="0" y="97795"/>
            <a:ext cx="2535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474747"/>
                </a:solidFill>
                <a:effectLst/>
                <a:latin typeface="Calibri" panose="020F0502020204030204" pitchFamily="34" charset="0"/>
                <a:ea typeface="Calibri" panose="020F0502020204030204" pitchFamily="34" charset="0"/>
                <a:cs typeface="Calibri" panose="020F0502020204030204" pitchFamily="34" charset="0"/>
              </a:rPr>
              <a:t>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 name="Segnaposto contenuto 2"/>
          <p:cNvSpPr>
            <a:spLocks noGrp="1"/>
          </p:cNvSpPr>
          <p:nvPr>
            <p:ph idx="1"/>
          </p:nvPr>
        </p:nvSpPr>
        <p:spPr>
          <a:xfrm>
            <a:off x="838200" y="1825625"/>
            <a:ext cx="9932378" cy="3722321"/>
          </a:xfrm>
        </p:spPr>
        <p:txBody>
          <a:bodyPr>
            <a:normAutofit/>
          </a:bodyPr>
          <a:lstStyle/>
          <a:p>
            <a:pPr marL="0" indent="0" algn="just">
              <a:buNone/>
            </a:pPr>
            <a:endParaRPr lang="it-IT" sz="2400" dirty="0"/>
          </a:p>
          <a:p>
            <a:pPr marL="0" indent="0" algn="just">
              <a:buNone/>
            </a:pPr>
            <a:r>
              <a:rPr lang="it-IT" sz="2400" dirty="0">
                <a:solidFill>
                  <a:srgbClr val="003399"/>
                </a:solidFill>
              </a:rPr>
              <a:t>Un'alternativa per verificare le </a:t>
            </a:r>
            <a:r>
              <a:rPr lang="it-IT" sz="2400" b="1" dirty="0">
                <a:solidFill>
                  <a:srgbClr val="003399"/>
                </a:solidFill>
              </a:rPr>
              <a:t>multe online</a:t>
            </a:r>
            <a:r>
              <a:rPr lang="it-IT" sz="2400" dirty="0">
                <a:solidFill>
                  <a:srgbClr val="003399"/>
                </a:solidFill>
              </a:rPr>
              <a:t> è </a:t>
            </a:r>
            <a:r>
              <a:rPr lang="it-IT" sz="2400" b="1" u="sng" dirty="0">
                <a:solidFill>
                  <a:srgbClr val="003399"/>
                </a:solidFill>
              </a:rPr>
              <a:t>il Portale dell’Automobilista</a:t>
            </a:r>
            <a:r>
              <a:rPr lang="it-IT" sz="2400" dirty="0">
                <a:solidFill>
                  <a:srgbClr val="003399"/>
                </a:solidFill>
              </a:rPr>
              <a:t>, gestito dal Ministero delle Infrastrutture e della Mobilità Sostenibile.</a:t>
            </a:r>
          </a:p>
          <a:p>
            <a:pPr marL="0" indent="0" algn="just">
              <a:buNone/>
            </a:pPr>
            <a:r>
              <a:rPr lang="it-IT" sz="2400" dirty="0">
                <a:solidFill>
                  <a:srgbClr val="003399"/>
                </a:solidFill>
              </a:rPr>
              <a:t>Accedi con SPID, CIE o CNS, clicca su “Multe e Contravvenzioni” e, se presenti, visualizza e paga le multe direttamente online.</a:t>
            </a:r>
          </a:p>
          <a:p>
            <a:endParaRPr lang="it-IT" dirty="0"/>
          </a:p>
        </p:txBody>
      </p:sp>
    </p:spTree>
    <p:extLst>
      <p:ext uri="{BB962C8B-B14F-4D97-AF65-F5344CB8AC3E}">
        <p14:creationId xmlns:p14="http://schemas.microsoft.com/office/powerpoint/2010/main" val="3333867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8D1E1-0370-429C-AEC1-44C5428D10FD}"/>
              </a:ext>
            </a:extLst>
          </p:cNvPr>
          <p:cNvSpPr>
            <a:spLocks noGrp="1"/>
          </p:cNvSpPr>
          <p:nvPr>
            <p:ph type="title"/>
          </p:nvPr>
        </p:nvSpPr>
        <p:spPr>
          <a:xfrm>
            <a:off x="396664" y="566169"/>
            <a:ext cx="10488213" cy="1199570"/>
          </a:xfrm>
        </p:spPr>
        <p:txBody>
          <a:bodyPr>
            <a:normAutofit fontScale="90000"/>
          </a:bodyPr>
          <a:lstStyle/>
          <a:p>
            <a:pPr algn="ctr">
              <a:lnSpc>
                <a:spcPct val="107000"/>
              </a:lnSpc>
              <a:spcAft>
                <a:spcPts val="800"/>
              </a:spcAft>
            </a:pPr>
            <a:r>
              <a:rPr lang="it-IT" sz="24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Accesso ai Servizi</a:t>
            </a:r>
            <a:r>
              <a:rPr lang="it-IT" sz="24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
            </a:r>
            <a:br>
              <a:rPr lang="it-IT" sz="24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br>
            <a:r>
              <a:rPr lang="it-IT" sz="24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L'accesso ai </a:t>
            </a:r>
            <a:r>
              <a:rPr lang="it-IT" sz="2400" b="1"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servizi online </a:t>
            </a:r>
            <a:r>
              <a:rPr lang="it-IT" sz="24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t>dell'ACI richiede generalmente l'autenticazione tramite uno dei seguenti sistemi:</a:t>
            </a:r>
            <a:br>
              <a:rPr lang="it-IT" sz="2400" dirty="0">
                <a:solidFill>
                  <a:srgbClr val="003399"/>
                </a:solidFill>
                <a:effectLst/>
                <a:latin typeface="Calibri" panose="020F0502020204030204" pitchFamily="34" charset="0"/>
                <a:ea typeface="Calibri" panose="020F0502020204030204" pitchFamily="34" charset="0"/>
                <a:cs typeface="Calibri" panose="020F0502020204030204" pitchFamily="34" charset="0"/>
              </a:rPr>
            </a:b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a:extLst>
              <a:ext uri="{FF2B5EF4-FFF2-40B4-BE49-F238E27FC236}">
                <a16:creationId xmlns:a16="http://schemas.microsoft.com/office/drawing/2014/main" id="{19515A0D-A98E-40DD-9B01-4301C20DB52F}"/>
              </a:ext>
            </a:extLst>
          </p:cNvPr>
          <p:cNvPicPr>
            <a:picLocks noChangeAspect="1"/>
          </p:cNvPicPr>
          <p:nvPr/>
        </p:nvPicPr>
        <p:blipFill rotWithShape="1">
          <a:blip r:embed="rId2">
            <a:extLst>
              <a:ext uri="{28A0092B-C50C-407E-A947-70E740481C1C}">
                <a14:useLocalDpi xmlns:a14="http://schemas.microsoft.com/office/drawing/2010/main" val="0"/>
              </a:ext>
            </a:extLst>
          </a:blip>
          <a:srcRect b="58711"/>
          <a:stretch/>
        </p:blipFill>
        <p:spPr>
          <a:xfrm>
            <a:off x="396664" y="1820898"/>
            <a:ext cx="9973926" cy="4196446"/>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put penna 7">
                <a:extLst>
                  <a:ext uri="{FF2B5EF4-FFF2-40B4-BE49-F238E27FC236}">
                    <a16:creationId xmlns:a16="http://schemas.microsoft.com/office/drawing/2014/main" id="{933A53D8-31BA-443B-87FC-E04C040CA734}"/>
                  </a:ext>
                </a:extLst>
              </p14:cNvPr>
              <p14:cNvContentPartPr/>
              <p14:nvPr/>
            </p14:nvContentPartPr>
            <p14:xfrm>
              <a:off x="6949440" y="3364776"/>
              <a:ext cx="360" cy="360"/>
            </p14:xfrm>
          </p:contentPart>
        </mc:Choice>
        <mc:Fallback xmlns="">
          <p:pic>
            <p:nvPicPr>
              <p:cNvPr id="8" name="Input penna 7">
                <a:extLst>
                  <a:ext uri="{FF2B5EF4-FFF2-40B4-BE49-F238E27FC236}">
                    <a16:creationId xmlns:a16="http://schemas.microsoft.com/office/drawing/2014/main" id="{933A53D8-31BA-443B-87FC-E04C040CA734}"/>
                  </a:ext>
                </a:extLst>
              </p:cNvPr>
              <p:cNvPicPr/>
              <p:nvPr/>
            </p:nvPicPr>
            <p:blipFill>
              <a:blip r:embed="rId5"/>
              <a:stretch>
                <a:fillRect/>
              </a:stretch>
            </p:blipFill>
            <p:spPr>
              <a:xfrm>
                <a:off x="6940440" y="33561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put penna 10">
                <a:extLst>
                  <a:ext uri="{FF2B5EF4-FFF2-40B4-BE49-F238E27FC236}">
                    <a16:creationId xmlns:a16="http://schemas.microsoft.com/office/drawing/2014/main" id="{AE6F1456-B031-4397-B15F-8FEC43A84E9A}"/>
                  </a:ext>
                </a:extLst>
              </p14:cNvPr>
              <p14:cNvContentPartPr/>
              <p14:nvPr/>
            </p14:nvContentPartPr>
            <p14:xfrm>
              <a:off x="3337560" y="3575016"/>
              <a:ext cx="360" cy="360"/>
            </p14:xfrm>
          </p:contentPart>
        </mc:Choice>
        <mc:Fallback xmlns="">
          <p:pic>
            <p:nvPicPr>
              <p:cNvPr id="11" name="Input penna 10">
                <a:extLst>
                  <a:ext uri="{FF2B5EF4-FFF2-40B4-BE49-F238E27FC236}">
                    <a16:creationId xmlns:a16="http://schemas.microsoft.com/office/drawing/2014/main" id="{AE6F1456-B031-4397-B15F-8FEC43A84E9A}"/>
                  </a:ext>
                </a:extLst>
              </p:cNvPr>
              <p:cNvPicPr/>
              <p:nvPr/>
            </p:nvPicPr>
            <p:blipFill>
              <a:blip r:embed="rId5"/>
              <a:stretch>
                <a:fillRect/>
              </a:stretch>
            </p:blipFill>
            <p:spPr>
              <a:xfrm>
                <a:off x="3328560" y="35663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put penna 11">
                <a:extLst>
                  <a:ext uri="{FF2B5EF4-FFF2-40B4-BE49-F238E27FC236}">
                    <a16:creationId xmlns:a16="http://schemas.microsoft.com/office/drawing/2014/main" id="{3A7360F6-52D6-4AD5-A4E7-BC564252C0F2}"/>
                  </a:ext>
                </a:extLst>
              </p14:cNvPr>
              <p14:cNvContentPartPr/>
              <p14:nvPr/>
            </p14:nvContentPartPr>
            <p14:xfrm>
              <a:off x="1417320" y="3236616"/>
              <a:ext cx="360" cy="3960"/>
            </p14:xfrm>
          </p:contentPart>
        </mc:Choice>
        <mc:Fallback xmlns="">
          <p:pic>
            <p:nvPicPr>
              <p:cNvPr id="12" name="Input penna 11">
                <a:extLst>
                  <a:ext uri="{FF2B5EF4-FFF2-40B4-BE49-F238E27FC236}">
                    <a16:creationId xmlns:a16="http://schemas.microsoft.com/office/drawing/2014/main" id="{3A7360F6-52D6-4AD5-A4E7-BC564252C0F2}"/>
                  </a:ext>
                </a:extLst>
              </p:cNvPr>
              <p:cNvPicPr/>
              <p:nvPr/>
            </p:nvPicPr>
            <p:blipFill>
              <a:blip r:embed="rId5"/>
              <a:stretch>
                <a:fillRect/>
              </a:stretch>
            </p:blipFill>
            <p:spPr>
              <a:xfrm>
                <a:off x="1408320" y="3227976"/>
                <a:ext cx="18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put penna 12">
                <a:extLst>
                  <a:ext uri="{FF2B5EF4-FFF2-40B4-BE49-F238E27FC236}">
                    <a16:creationId xmlns:a16="http://schemas.microsoft.com/office/drawing/2014/main" id="{CBDEBBED-984A-40E8-BA2A-BE2180D6712A}"/>
                  </a:ext>
                </a:extLst>
              </p14:cNvPr>
              <p14:cNvContentPartPr/>
              <p14:nvPr/>
            </p14:nvContentPartPr>
            <p14:xfrm>
              <a:off x="9024840" y="1691496"/>
              <a:ext cx="360" cy="3960"/>
            </p14:xfrm>
          </p:contentPart>
        </mc:Choice>
        <mc:Fallback xmlns="">
          <p:pic>
            <p:nvPicPr>
              <p:cNvPr id="13" name="Input penna 12">
                <a:extLst>
                  <a:ext uri="{FF2B5EF4-FFF2-40B4-BE49-F238E27FC236}">
                    <a16:creationId xmlns:a16="http://schemas.microsoft.com/office/drawing/2014/main" id="{CBDEBBED-984A-40E8-BA2A-BE2180D6712A}"/>
                  </a:ext>
                </a:extLst>
              </p:cNvPr>
              <p:cNvPicPr/>
              <p:nvPr/>
            </p:nvPicPr>
            <p:blipFill>
              <a:blip r:embed="rId9"/>
              <a:stretch>
                <a:fillRect/>
              </a:stretch>
            </p:blipFill>
            <p:spPr>
              <a:xfrm>
                <a:off x="9016200" y="1682856"/>
                <a:ext cx="18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put penna 13">
                <a:extLst>
                  <a:ext uri="{FF2B5EF4-FFF2-40B4-BE49-F238E27FC236}">
                    <a16:creationId xmlns:a16="http://schemas.microsoft.com/office/drawing/2014/main" id="{DC2C1776-B773-4B60-B5A2-A9033F9E1771}"/>
                  </a:ext>
                </a:extLst>
              </p14:cNvPr>
              <p14:cNvContentPartPr/>
              <p14:nvPr/>
            </p14:nvContentPartPr>
            <p14:xfrm>
              <a:off x="9795265" y="1124772"/>
              <a:ext cx="4680" cy="360"/>
            </p14:xfrm>
          </p:contentPart>
        </mc:Choice>
        <mc:Fallback xmlns="">
          <p:pic>
            <p:nvPicPr>
              <p:cNvPr id="14" name="Input penna 13">
                <a:extLst>
                  <a:ext uri="{FF2B5EF4-FFF2-40B4-BE49-F238E27FC236}">
                    <a16:creationId xmlns:a16="http://schemas.microsoft.com/office/drawing/2014/main" id="{DC2C1776-B773-4B60-B5A2-A9033F9E1771}"/>
                  </a:ext>
                </a:extLst>
              </p:cNvPr>
              <p:cNvPicPr/>
              <p:nvPr/>
            </p:nvPicPr>
            <p:blipFill>
              <a:blip r:embed="rId11"/>
              <a:stretch>
                <a:fillRect/>
              </a:stretch>
            </p:blipFill>
            <p:spPr>
              <a:xfrm>
                <a:off x="9786625" y="1115772"/>
                <a:ext cx="22320" cy="18000"/>
              </a:xfrm>
              <a:prstGeom prst="rect">
                <a:avLst/>
              </a:prstGeom>
            </p:spPr>
          </p:pic>
        </mc:Fallback>
      </mc:AlternateContent>
      <p:sp>
        <p:nvSpPr>
          <p:cNvPr id="17" name="Ovale 16">
            <a:extLst>
              <a:ext uri="{FF2B5EF4-FFF2-40B4-BE49-F238E27FC236}">
                <a16:creationId xmlns:a16="http://schemas.microsoft.com/office/drawing/2014/main" id="{E1B9278D-F6CA-4946-8F05-9161D7D17913}"/>
              </a:ext>
            </a:extLst>
          </p:cNvPr>
          <p:cNvSpPr/>
          <p:nvPr/>
        </p:nvSpPr>
        <p:spPr>
          <a:xfrm>
            <a:off x="8798233" y="2655654"/>
            <a:ext cx="1480742" cy="408867"/>
          </a:xfrm>
          <a:prstGeom prst="ellipse">
            <a:avLst/>
          </a:prstGeom>
          <a:solidFill>
            <a:srgbClr val="E71224">
              <a:alpha val="5000"/>
            </a:srgbClr>
          </a:solidFill>
          <a:ln w="85725">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71224"/>
              </a:solidFill>
            </a:endParaRPr>
          </a:p>
        </p:txBody>
      </p:sp>
      <mc:AlternateContent xmlns:mc="http://schemas.openxmlformats.org/markup-compatibility/2006" xmlns:p14="http://schemas.microsoft.com/office/powerpoint/2010/main">
        <mc:Choice Requires="p14">
          <p:contentPart p14:bwMode="auto" r:id="rId12">
            <p14:nvContentPartPr>
              <p14:cNvPr id="18" name="Input penna 17">
                <a:extLst>
                  <a:ext uri="{FF2B5EF4-FFF2-40B4-BE49-F238E27FC236}">
                    <a16:creationId xmlns:a16="http://schemas.microsoft.com/office/drawing/2014/main" id="{54356244-5134-4102-AC6E-5FD643A746CC}"/>
                  </a:ext>
                </a:extLst>
              </p14:cNvPr>
              <p14:cNvContentPartPr/>
              <p14:nvPr/>
            </p14:nvContentPartPr>
            <p14:xfrm>
              <a:off x="6158905" y="2301612"/>
              <a:ext cx="4320" cy="360"/>
            </p14:xfrm>
          </p:contentPart>
        </mc:Choice>
        <mc:Fallback xmlns="">
          <p:pic>
            <p:nvPicPr>
              <p:cNvPr id="18" name="Input penna 17">
                <a:extLst>
                  <a:ext uri="{FF2B5EF4-FFF2-40B4-BE49-F238E27FC236}">
                    <a16:creationId xmlns:a16="http://schemas.microsoft.com/office/drawing/2014/main" id="{54356244-5134-4102-AC6E-5FD643A746CC}"/>
                  </a:ext>
                </a:extLst>
              </p:cNvPr>
              <p:cNvPicPr/>
              <p:nvPr/>
            </p:nvPicPr>
            <p:blipFill>
              <a:blip r:embed="rId13"/>
              <a:stretch>
                <a:fillRect/>
              </a:stretch>
            </p:blipFill>
            <p:spPr>
              <a:xfrm>
                <a:off x="6150265" y="2292972"/>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put penna 18">
                <a:extLst>
                  <a:ext uri="{FF2B5EF4-FFF2-40B4-BE49-F238E27FC236}">
                    <a16:creationId xmlns:a16="http://schemas.microsoft.com/office/drawing/2014/main" id="{7C4DA9ED-8DA1-429D-A7B1-4F04BF5A6DD5}"/>
                  </a:ext>
                </a:extLst>
              </p14:cNvPr>
              <p14:cNvContentPartPr/>
              <p14:nvPr/>
            </p14:nvContentPartPr>
            <p14:xfrm>
              <a:off x="6453385" y="2511852"/>
              <a:ext cx="360" cy="360"/>
            </p14:xfrm>
          </p:contentPart>
        </mc:Choice>
        <mc:Fallback xmlns="">
          <p:pic>
            <p:nvPicPr>
              <p:cNvPr id="19" name="Input penna 18">
                <a:extLst>
                  <a:ext uri="{FF2B5EF4-FFF2-40B4-BE49-F238E27FC236}">
                    <a16:creationId xmlns:a16="http://schemas.microsoft.com/office/drawing/2014/main" id="{7C4DA9ED-8DA1-429D-A7B1-4F04BF5A6DD5}"/>
                  </a:ext>
                </a:extLst>
              </p:cNvPr>
              <p:cNvPicPr/>
              <p:nvPr/>
            </p:nvPicPr>
            <p:blipFill>
              <a:blip r:embed="rId5"/>
              <a:stretch>
                <a:fillRect/>
              </a:stretch>
            </p:blipFill>
            <p:spPr>
              <a:xfrm>
                <a:off x="6444385" y="2502852"/>
                <a:ext cx="18000" cy="18000"/>
              </a:xfrm>
              <a:prstGeom prst="rect">
                <a:avLst/>
              </a:prstGeom>
            </p:spPr>
          </p:pic>
        </mc:Fallback>
      </mc:AlternateContent>
      <p:pic>
        <p:nvPicPr>
          <p:cNvPr id="15" name="Immagine 14">
            <a:extLst>
              <a:ext uri="{FF2B5EF4-FFF2-40B4-BE49-F238E27FC236}">
                <a16:creationId xmlns:a16="http://schemas.microsoft.com/office/drawing/2014/main" id="{31544C73-D50D-48E1-A1C4-A4FC4B319525}"/>
              </a:ext>
            </a:extLst>
          </p:cNvPr>
          <p:cNvPicPr>
            <a:picLocks noChangeAspect="1"/>
          </p:cNvPicPr>
          <p:nvPr/>
        </p:nvPicPr>
        <p:blipFill>
          <a:blip r:embed="rId15"/>
          <a:stretch>
            <a:fillRect/>
          </a:stretch>
        </p:blipFill>
        <p:spPr>
          <a:xfrm>
            <a:off x="9835935" y="4694978"/>
            <a:ext cx="2051264" cy="2058362"/>
          </a:xfrm>
          <a:prstGeom prst="rect">
            <a:avLst/>
          </a:prstGeom>
        </p:spPr>
      </p:pic>
      <p:pic>
        <p:nvPicPr>
          <p:cNvPr id="21" name="Immagine 20">
            <a:extLst>
              <a:ext uri="{FF2B5EF4-FFF2-40B4-BE49-F238E27FC236}">
                <a16:creationId xmlns:a16="http://schemas.microsoft.com/office/drawing/2014/main" id="{0F53B0F5-544A-459E-A89E-0455B660688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36919" y="1242293"/>
            <a:ext cx="5791976" cy="4875524"/>
          </a:xfrm>
          <a:prstGeom prst="rect">
            <a:avLst/>
          </a:prstGeom>
          <a:ln w="228600" cap="sq" cmpd="thickThin">
            <a:solidFill>
              <a:srgbClr val="0581B8"/>
            </a:solidFill>
            <a:prstDash val="solid"/>
            <a:miter lim="800000"/>
          </a:ln>
          <a:effectLst>
            <a:innerShdw blurRad="76200">
              <a:srgbClr val="000000"/>
            </a:innerShdw>
          </a:effectLst>
        </p:spPr>
      </p:pic>
      <p:sp>
        <p:nvSpPr>
          <p:cNvPr id="20" name="Rectangle 3">
            <a:extLst>
              <a:ext uri="{FF2B5EF4-FFF2-40B4-BE49-F238E27FC236}">
                <a16:creationId xmlns:a16="http://schemas.microsoft.com/office/drawing/2014/main" id="{299BBA3D-7A49-4653-A2C8-CAE4ECFF9657}"/>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22" name="Rectangle 4">
            <a:extLst>
              <a:ext uri="{FF2B5EF4-FFF2-40B4-BE49-F238E27FC236}">
                <a16:creationId xmlns:a16="http://schemas.microsoft.com/office/drawing/2014/main" id="{647CDCFD-BD9E-4584-BBDE-26C6860F1C3E}"/>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Tree>
    <p:extLst>
      <p:ext uri="{BB962C8B-B14F-4D97-AF65-F5344CB8AC3E}">
        <p14:creationId xmlns:p14="http://schemas.microsoft.com/office/powerpoint/2010/main" val="1388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fltVal val="0"/>
                                          </p:val>
                                        </p:tav>
                                        <p:tav tm="100000">
                                          <p:val>
                                            <p:strVal val="#ppt_w"/>
                                          </p:val>
                                        </p:tav>
                                      </p:tavLst>
                                    </p:anim>
                                    <p:anim calcmode="lin" valueType="num">
                                      <p:cBhvr>
                                        <p:cTn id="15" dur="1000" fill="hold"/>
                                        <p:tgtEl>
                                          <p:spTgt spid="21"/>
                                        </p:tgtEl>
                                        <p:attrNameLst>
                                          <p:attrName>ppt_h</p:attrName>
                                        </p:attrNameLst>
                                      </p:cBhvr>
                                      <p:tavLst>
                                        <p:tav tm="0">
                                          <p:val>
                                            <p:fltVal val="0"/>
                                          </p:val>
                                        </p:tav>
                                        <p:tav tm="100000">
                                          <p:val>
                                            <p:strVal val="#ppt_h"/>
                                          </p:val>
                                        </p:tav>
                                      </p:tavLst>
                                    </p:anim>
                                    <p:anim calcmode="lin" valueType="num">
                                      <p:cBhvr>
                                        <p:cTn id="16" dur="1000" fill="hold"/>
                                        <p:tgtEl>
                                          <p:spTgt spid="21"/>
                                        </p:tgtEl>
                                        <p:attrNameLst>
                                          <p:attrName>style.rotation</p:attrName>
                                        </p:attrNameLst>
                                      </p:cBhvr>
                                      <p:tavLst>
                                        <p:tav tm="0">
                                          <p:val>
                                            <p:fltVal val="90"/>
                                          </p:val>
                                        </p:tav>
                                        <p:tav tm="100000">
                                          <p:val>
                                            <p:fltVal val="0"/>
                                          </p:val>
                                        </p:tav>
                                      </p:tavLst>
                                    </p:anim>
                                    <p:animEffect transition="in" filter="fade">
                                      <p:cBhvr>
                                        <p:cTn id="1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6863" y="800099"/>
            <a:ext cx="11280530" cy="1257300"/>
          </a:xfrm>
        </p:spPr>
        <p:txBody>
          <a:bodyPr>
            <a:normAutofit fontScale="90000"/>
          </a:bodyPr>
          <a:lstStyle/>
          <a:p>
            <a:pPr algn="ct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Verificare tramite l</a:t>
            </a:r>
            <a:r>
              <a:rPr lang="it-IT" dirty="0"/>
              <a:t>’</a:t>
            </a:r>
            <a:r>
              <a:rPr lang="it-IT" b="1" u="sng" dirty="0" err="1">
                <a:hlinkClick r:id="rId2"/>
              </a:rPr>
              <a:t>App</a:t>
            </a:r>
            <a:r>
              <a:rPr lang="it-IT" b="1" u="sng" dirty="0">
                <a:hlinkClick r:id="rId2"/>
              </a:rPr>
              <a:t> IO</a:t>
            </a:r>
            <a:r>
              <a:rPr lang="it-IT" dirty="0"/>
              <a:t/>
            </a:r>
            <a:br>
              <a:rPr lang="it-IT" dirty="0"/>
            </a:br>
            <a:r>
              <a:rPr lang="it-IT" dirty="0"/>
              <a:t/>
            </a:r>
            <a:br>
              <a:rPr lang="it-IT" dirty="0"/>
            </a:b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endParaRPr lang="it-IT" dirty="0"/>
          </a:p>
        </p:txBody>
      </p:sp>
      <p:sp>
        <p:nvSpPr>
          <p:cNvPr id="4"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3">
            <a:extLst>
              <a:ext uri="{FF2B5EF4-FFF2-40B4-BE49-F238E27FC236}">
                <a16:creationId xmlns:a16="http://schemas.microsoft.com/office/drawing/2014/main" id="{DCC4A4B4-42EF-4764-A261-19286B49D876}"/>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1"/>
          <p:cNvSpPr>
            <a:spLocks noChangeArrowheads="1"/>
          </p:cNvSpPr>
          <p:nvPr/>
        </p:nvSpPr>
        <p:spPr bwMode="auto">
          <a:xfrm>
            <a:off x="0" y="97795"/>
            <a:ext cx="2535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474747"/>
                </a:solidFill>
                <a:effectLst/>
                <a:latin typeface="Calibri" panose="020F0502020204030204" pitchFamily="34" charset="0"/>
                <a:ea typeface="Calibri" panose="020F0502020204030204" pitchFamily="34" charset="0"/>
                <a:cs typeface="Calibri" panose="020F0502020204030204" pitchFamily="34" charset="0"/>
              </a:rPr>
              <a:t>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 name="Segnaposto contenuto 2"/>
          <p:cNvSpPr>
            <a:spLocks noGrp="1"/>
          </p:cNvSpPr>
          <p:nvPr>
            <p:ph idx="1"/>
          </p:nvPr>
        </p:nvSpPr>
        <p:spPr>
          <a:xfrm>
            <a:off x="838200" y="1825625"/>
            <a:ext cx="9932378" cy="3722321"/>
          </a:xfrm>
        </p:spPr>
        <p:txBody>
          <a:bodyPr>
            <a:normAutofit/>
          </a:bodyPr>
          <a:lstStyle/>
          <a:p>
            <a:pPr marL="0" indent="0">
              <a:buNone/>
            </a:pPr>
            <a:endParaRPr lang="it-IT" sz="2400" dirty="0"/>
          </a:p>
          <a:p>
            <a:pPr marL="0" indent="0" algn="just">
              <a:buNone/>
            </a:pPr>
            <a:r>
              <a:rPr lang="it-IT" sz="2400" b="1" dirty="0">
                <a:solidFill>
                  <a:srgbClr val="003399"/>
                </a:solidFill>
              </a:rPr>
              <a:t>L’</a:t>
            </a:r>
            <a:r>
              <a:rPr lang="it-IT" sz="2400" b="1" dirty="0" err="1">
                <a:solidFill>
                  <a:srgbClr val="003399"/>
                </a:solidFill>
              </a:rPr>
              <a:t>app</a:t>
            </a:r>
            <a:r>
              <a:rPr lang="it-IT" sz="2400" b="1" dirty="0">
                <a:solidFill>
                  <a:srgbClr val="003399"/>
                </a:solidFill>
              </a:rPr>
              <a:t> IO</a:t>
            </a:r>
            <a:r>
              <a:rPr lang="it-IT" sz="2400" dirty="0">
                <a:solidFill>
                  <a:srgbClr val="003399"/>
                </a:solidFill>
              </a:rPr>
              <a:t>, ufficiale della pubblica amministrazione italiana, consente di ricevere notifiche sulle multe, pagarle online e consultare lo storico delle infrazioni. Basta scaricare l'</a:t>
            </a:r>
            <a:r>
              <a:rPr lang="it-IT" sz="2400" dirty="0" err="1">
                <a:solidFill>
                  <a:srgbClr val="003399"/>
                </a:solidFill>
              </a:rPr>
              <a:t>app</a:t>
            </a:r>
            <a:r>
              <a:rPr lang="it-IT" sz="2400" dirty="0">
                <a:solidFill>
                  <a:srgbClr val="003399"/>
                </a:solidFill>
              </a:rPr>
              <a:t>, accedere con SPID, CIE o CNS e navigare nella sezione “Pagamenti” per visualizzare eventuali contravvenzioni pendenti.</a:t>
            </a:r>
          </a:p>
        </p:txBody>
      </p:sp>
    </p:spTree>
    <p:extLst>
      <p:ext uri="{BB962C8B-B14F-4D97-AF65-F5344CB8AC3E}">
        <p14:creationId xmlns:p14="http://schemas.microsoft.com/office/powerpoint/2010/main" val="2366530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86863" y="800099"/>
            <a:ext cx="11280530" cy="1257300"/>
          </a:xfrm>
        </p:spPr>
        <p:txBody>
          <a:bodyPr>
            <a:normAutofit fontScale="90000"/>
          </a:bodyPr>
          <a:lstStyle/>
          <a:p>
            <a:pPr algn="ct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b="1" dirty="0">
                <a:solidFill>
                  <a:srgbClr val="003399"/>
                </a:solidFill>
              </a:rPr>
              <a:t>Raccomandata A/R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endParaRPr lang="it-IT" dirty="0"/>
          </a:p>
        </p:txBody>
      </p:sp>
      <p:sp>
        <p:nvSpPr>
          <p:cNvPr id="3" name="Segnaposto contenuto 2"/>
          <p:cNvSpPr>
            <a:spLocks noGrp="1"/>
          </p:cNvSpPr>
          <p:nvPr>
            <p:ph idx="1"/>
          </p:nvPr>
        </p:nvSpPr>
        <p:spPr>
          <a:xfrm>
            <a:off x="838200" y="1825625"/>
            <a:ext cx="9932378" cy="4095903"/>
          </a:xfrm>
        </p:spPr>
        <p:txBody>
          <a:bodyPr>
            <a:normAutofit fontScale="62500" lnSpcReduction="20000"/>
          </a:bodyPr>
          <a:lstStyle/>
          <a:p>
            <a:pPr marL="0" indent="0">
              <a:buNone/>
            </a:pPr>
            <a:endParaRPr lang="it-IT" sz="2400" dirty="0"/>
          </a:p>
          <a:p>
            <a:pPr marL="0" indent="0" algn="just">
              <a:lnSpc>
                <a:spcPct val="110000"/>
              </a:lnSpc>
              <a:buNone/>
            </a:pPr>
            <a:r>
              <a:rPr lang="it-IT" sz="3200" dirty="0">
                <a:solidFill>
                  <a:srgbClr val="003399"/>
                </a:solidFill>
              </a:rPr>
              <a:t>Le multe per violazioni del codice della strada vengono solitamente notificate tramite </a:t>
            </a:r>
            <a:r>
              <a:rPr lang="it-IT" sz="3200" b="1" dirty="0">
                <a:solidFill>
                  <a:srgbClr val="003399"/>
                </a:solidFill>
              </a:rPr>
              <a:t>raccomandata A/R</a:t>
            </a:r>
            <a:r>
              <a:rPr lang="it-IT" sz="3200" dirty="0">
                <a:solidFill>
                  <a:srgbClr val="003399"/>
                </a:solidFill>
              </a:rPr>
              <a:t>, che include il verbale con tutti i dettagli dell’infrazione, come la data, l’ora, il luogo, l’importo della sanzione e i termini di pagamento. Questa raccomandata viene inviata all’indirizzo del proprietario del veicolo. È importante controllare la posta regolarmente e non ignorare le raccomandate, anche se provengono da mittenti sconosciuti.</a:t>
            </a:r>
          </a:p>
          <a:p>
            <a:pPr marL="0" indent="0" algn="just">
              <a:lnSpc>
                <a:spcPct val="110000"/>
              </a:lnSpc>
              <a:buNone/>
            </a:pPr>
            <a:r>
              <a:rPr lang="it-IT" sz="3200" dirty="0">
                <a:solidFill>
                  <a:srgbClr val="003399"/>
                </a:solidFill>
              </a:rPr>
              <a:t>Tuttavia, esiste la possibilità di attivare il </a:t>
            </a:r>
            <a:r>
              <a:rPr lang="it-IT" sz="3200" b="1" dirty="0">
                <a:solidFill>
                  <a:srgbClr val="003399"/>
                </a:solidFill>
              </a:rPr>
              <a:t>'Domicilio Digitale' tramite PEC </a:t>
            </a:r>
            <a:r>
              <a:rPr lang="it-IT" sz="3200" dirty="0">
                <a:solidFill>
                  <a:srgbClr val="003399"/>
                </a:solidFill>
              </a:rPr>
              <a:t>(Posta Elettronica Certificata). </a:t>
            </a:r>
            <a:endParaRPr lang="it-IT" sz="3200" dirty="0" smtClean="0">
              <a:solidFill>
                <a:srgbClr val="003399"/>
              </a:solidFill>
            </a:endParaRPr>
          </a:p>
          <a:p>
            <a:pPr marL="0" indent="0" algn="just">
              <a:lnSpc>
                <a:spcPct val="110000"/>
              </a:lnSpc>
              <a:buNone/>
            </a:pPr>
            <a:r>
              <a:rPr lang="it-IT" sz="3200" dirty="0">
                <a:solidFill>
                  <a:srgbClr val="003399"/>
                </a:solidFill>
              </a:rPr>
              <a:t>C</a:t>
            </a:r>
            <a:r>
              <a:rPr lang="it-IT" sz="3200" dirty="0" smtClean="0">
                <a:solidFill>
                  <a:srgbClr val="003399"/>
                </a:solidFill>
              </a:rPr>
              <a:t>on </a:t>
            </a:r>
            <a:r>
              <a:rPr lang="it-IT" sz="3200" dirty="0">
                <a:solidFill>
                  <a:srgbClr val="003399"/>
                </a:solidFill>
              </a:rPr>
              <a:t>il Domicilio Digitale, le notifiche delle multe non arriveranno più via raccomandata, ma direttamente via PEC. Questo metodo garantisce una notifica immediata, senza i ritardi legati alla consegna postale, permettendo di pagare la sanzione entro i 5 giorni previsti per beneficiare della riduzione dell’importo</a:t>
            </a:r>
            <a:r>
              <a:rPr lang="it-IT" sz="3200" dirty="0" smtClean="0">
                <a:solidFill>
                  <a:srgbClr val="003399"/>
                </a:solidFill>
              </a:rPr>
              <a:t>.</a:t>
            </a:r>
          </a:p>
          <a:p>
            <a:pPr marL="0" indent="0">
              <a:buNone/>
            </a:pPr>
            <a:endParaRPr lang="it-IT" sz="2400" dirty="0"/>
          </a:p>
          <a:p>
            <a:pPr marL="0" indent="0" algn="just">
              <a:buNone/>
            </a:pPr>
            <a:endParaRPr lang="it-IT" sz="2600" dirty="0">
              <a:solidFill>
                <a:srgbClr val="003399"/>
              </a:solidFill>
            </a:endParaRPr>
          </a:p>
        </p:txBody>
      </p:sp>
      <p:sp>
        <p:nvSpPr>
          <p:cNvPr id="4"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3">
            <a:extLst>
              <a:ext uri="{FF2B5EF4-FFF2-40B4-BE49-F238E27FC236}">
                <a16:creationId xmlns:a16="http://schemas.microsoft.com/office/drawing/2014/main" id="{DCC4A4B4-42EF-4764-A261-19286B49D876}"/>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1"/>
          <p:cNvSpPr>
            <a:spLocks noChangeArrowheads="1"/>
          </p:cNvSpPr>
          <p:nvPr/>
        </p:nvSpPr>
        <p:spPr bwMode="auto">
          <a:xfrm>
            <a:off x="0" y="97795"/>
            <a:ext cx="2535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474747"/>
                </a:solidFill>
                <a:effectLst/>
                <a:latin typeface="Calibri" panose="020F0502020204030204" pitchFamily="34" charset="0"/>
                <a:ea typeface="Calibri" panose="020F0502020204030204" pitchFamily="34" charset="0"/>
                <a:cs typeface="Calibri" panose="020F0502020204030204" pitchFamily="34" charset="0"/>
              </a:rPr>
              <a:t>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11729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6863" y="800099"/>
            <a:ext cx="11280530" cy="1257300"/>
          </a:xfrm>
        </p:spPr>
        <p:txBody>
          <a:bodyPr>
            <a:normAutofit fontScale="90000"/>
          </a:bodyPr>
          <a:lstStyle/>
          <a:p>
            <a:pPr algn="ct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endParaRPr lang="it-IT" dirty="0"/>
          </a:p>
        </p:txBody>
      </p:sp>
      <p:sp>
        <p:nvSpPr>
          <p:cNvPr id="4" name="Rectangle 3">
            <a:extLst>
              <a:ext uri="{FF2B5EF4-FFF2-40B4-BE49-F238E27FC236}">
                <a16:creationId xmlns:a16="http://schemas.microsoft.com/office/drawing/2014/main" id="{DCC4A4B4-42EF-4764-A261-19286B49D876}"/>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3">
            <a:extLst>
              <a:ext uri="{FF2B5EF4-FFF2-40B4-BE49-F238E27FC236}">
                <a16:creationId xmlns:a16="http://schemas.microsoft.com/office/drawing/2014/main" id="{DCC4A4B4-42EF-4764-A261-19286B49D876}"/>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8" name="Rectangle 1"/>
          <p:cNvSpPr>
            <a:spLocks noChangeArrowheads="1"/>
          </p:cNvSpPr>
          <p:nvPr/>
        </p:nvSpPr>
        <p:spPr bwMode="auto">
          <a:xfrm>
            <a:off x="0" y="97795"/>
            <a:ext cx="2535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rgbClr val="474747"/>
                </a:solidFill>
                <a:effectLst/>
                <a:latin typeface="Calibri" panose="020F0502020204030204" pitchFamily="34" charset="0"/>
                <a:ea typeface="Calibri" panose="020F0502020204030204" pitchFamily="34" charset="0"/>
                <a:cs typeface="Calibri" panose="020F0502020204030204" pitchFamily="34" charset="0"/>
              </a:rPr>
              <a:t>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 name="Segnaposto contenuto 2"/>
          <p:cNvSpPr>
            <a:spLocks noGrp="1"/>
          </p:cNvSpPr>
          <p:nvPr>
            <p:ph idx="1"/>
          </p:nvPr>
        </p:nvSpPr>
        <p:spPr>
          <a:xfrm>
            <a:off x="838200" y="1825625"/>
            <a:ext cx="9932378" cy="3722321"/>
          </a:xfrm>
        </p:spPr>
        <p:txBody>
          <a:bodyPr>
            <a:normAutofit/>
          </a:bodyPr>
          <a:lstStyle/>
          <a:p>
            <a:pPr marL="0" indent="0" algn="ctr">
              <a:buNone/>
            </a:pPr>
            <a:endParaRPr lang="it-IT" sz="2400" dirty="0" smtClean="0"/>
          </a:p>
          <a:p>
            <a:pPr marL="0" indent="0" algn="ctr">
              <a:buNone/>
            </a:pPr>
            <a:endParaRPr lang="it-IT" sz="2400" dirty="0"/>
          </a:p>
          <a:p>
            <a:pPr marL="0" indent="0" algn="ctr">
              <a:buNone/>
            </a:pPr>
            <a:endParaRPr lang="it-IT" sz="2400" dirty="0" smtClean="0"/>
          </a:p>
          <a:p>
            <a:pPr marL="0" indent="0" algn="ctr">
              <a:buNone/>
            </a:pPr>
            <a:r>
              <a:rPr lang="it-IT" sz="3600" b="1" dirty="0" smtClean="0">
                <a:solidFill>
                  <a:srgbClr val="003399"/>
                </a:solidFill>
              </a:rPr>
              <a:t>GRAZIE  PER L’ATTENZIONE</a:t>
            </a:r>
            <a:endParaRPr lang="it-IT" sz="3600" b="1" dirty="0">
              <a:solidFill>
                <a:srgbClr val="003399"/>
              </a:solidFill>
            </a:endParaRPr>
          </a:p>
        </p:txBody>
      </p:sp>
    </p:spTree>
    <p:extLst>
      <p:ext uri="{BB962C8B-B14F-4D97-AF65-F5344CB8AC3E}">
        <p14:creationId xmlns:p14="http://schemas.microsoft.com/office/powerpoint/2010/main" val="4182105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3013" y="995890"/>
            <a:ext cx="11110714" cy="4660237"/>
          </a:xfrm>
        </p:spPr>
        <p:txBody>
          <a:bodyPr>
            <a:noAutofit/>
          </a:bodyPr>
          <a:lstStyle/>
          <a:p>
            <a:pPr marL="0" indent="0">
              <a:buNone/>
            </a:pPr>
            <a:endParaRPr lang="it-IT" sz="2000" dirty="0">
              <a:solidFill>
                <a:srgbClr val="003399"/>
              </a:solidFill>
            </a:endParaRPr>
          </a:p>
          <a:p>
            <a:pPr marL="0" indent="0" algn="just">
              <a:buNone/>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Il bollo auto è una tassa automobilistica </a:t>
            </a: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obbligatoria</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per tutti i proprietari di veicoli in Italia. </a:t>
            </a:r>
          </a:p>
          <a:p>
            <a:pPr marL="0" indent="0" algn="just">
              <a:buNone/>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Il pagamento del bollo auto è richiesto </a:t>
            </a: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annualmente</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e varia in base a diversi fattori come la potenza del veicolo, la classe ambientale e la regione di residenza. </a:t>
            </a:r>
          </a:p>
          <a:p>
            <a:pPr marL="0" indent="0" algn="just">
              <a:buNone/>
            </a:pP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L'ACI</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tramite il suo portale </a:t>
            </a: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online</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offre un servizio completo per il calcolo e il pagamento del bollo e del superbollo, direttamente tramite l'app o il sito web di ACI, semplificando il processo per gli automobilisti.</a:t>
            </a:r>
          </a:p>
          <a:p>
            <a:pPr marL="0" indent="0">
              <a:buNone/>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Inoltre, il servizio offre promemoria e notifiche di scadenza per aiutarti a evitare dimenticanze.</a:t>
            </a:r>
          </a:p>
          <a:p>
            <a:pPr marL="0" indent="0">
              <a:lnSpc>
                <a:spcPct val="107000"/>
              </a:lnSpc>
              <a:spcAft>
                <a:spcPts val="800"/>
              </a:spcAft>
              <a:buNone/>
            </a:pPr>
            <a:endParaRPr lang="it-IT" sz="2000" dirty="0">
              <a:solidFill>
                <a:srgbClr val="003399"/>
              </a:solidFill>
            </a:endParaRPr>
          </a:p>
          <a:p>
            <a:pPr marL="0" indent="0">
              <a:lnSpc>
                <a:spcPct val="107000"/>
              </a:lnSpc>
              <a:spcAft>
                <a:spcPts val="800"/>
              </a:spcAft>
              <a:buNone/>
            </a:pPr>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sz="2000" dirty="0">
              <a:solidFill>
                <a:srgbClr val="003399"/>
              </a:solidFill>
            </a:endParaRPr>
          </a:p>
        </p:txBody>
      </p:sp>
      <p:sp>
        <p:nvSpPr>
          <p:cNvPr id="2" name="Titolo 1"/>
          <p:cNvSpPr>
            <a:spLocks noGrp="1"/>
          </p:cNvSpPr>
          <p:nvPr>
            <p:ph type="title"/>
          </p:nvPr>
        </p:nvSpPr>
        <p:spPr>
          <a:xfrm>
            <a:off x="1679869" y="472828"/>
            <a:ext cx="8596668" cy="628649"/>
          </a:xfrm>
        </p:spPr>
        <p:txBody>
          <a:bodyPr>
            <a:noAutofit/>
          </a:bodyPr>
          <a:lstStyle/>
          <a:p>
            <a:pPr algn="ct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BOLLO AUTO</a:t>
            </a:r>
          </a:p>
        </p:txBody>
      </p:sp>
      <p:sp>
        <p:nvSpPr>
          <p:cNvPr id="4" name="Rectangle 3">
            <a:extLst>
              <a:ext uri="{FF2B5EF4-FFF2-40B4-BE49-F238E27FC236}">
                <a16:creationId xmlns:a16="http://schemas.microsoft.com/office/drawing/2014/main" id="{AF0B7C8A-7CED-43CD-A4A2-2C31CB4D467E}"/>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4">
            <a:extLst>
              <a:ext uri="{FF2B5EF4-FFF2-40B4-BE49-F238E27FC236}">
                <a16:creationId xmlns:a16="http://schemas.microsoft.com/office/drawing/2014/main" id="{E1B6EC3D-5DF8-47F7-B3BD-CCCE3F33330C}"/>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pic>
        <p:nvPicPr>
          <p:cNvPr id="6" name="Immagine 5">
            <a:extLst>
              <a:ext uri="{FF2B5EF4-FFF2-40B4-BE49-F238E27FC236}">
                <a16:creationId xmlns:a16="http://schemas.microsoft.com/office/drawing/2014/main" id="{E500A3BA-CA0F-4205-AD0B-3C15913A163C}"/>
              </a:ext>
            </a:extLst>
          </p:cNvPr>
          <p:cNvPicPr>
            <a:picLocks noChangeAspect="1"/>
          </p:cNvPicPr>
          <p:nvPr/>
        </p:nvPicPr>
        <p:blipFill>
          <a:blip r:embed="rId2"/>
          <a:stretch>
            <a:fillRect/>
          </a:stretch>
        </p:blipFill>
        <p:spPr>
          <a:xfrm>
            <a:off x="9835935" y="4694978"/>
            <a:ext cx="2051264" cy="2058362"/>
          </a:xfrm>
          <a:prstGeom prst="rect">
            <a:avLst/>
          </a:prstGeom>
        </p:spPr>
      </p:pic>
      <p:pic>
        <p:nvPicPr>
          <p:cNvPr id="8" name="Immagine 7">
            <a:extLst>
              <a:ext uri="{FF2B5EF4-FFF2-40B4-BE49-F238E27FC236}">
                <a16:creationId xmlns:a16="http://schemas.microsoft.com/office/drawing/2014/main" id="{A74D0D82-B200-4E7F-A946-38A033754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759" y="3756238"/>
            <a:ext cx="3634116" cy="2422744"/>
          </a:xfrm>
          <a:prstGeom prst="rect">
            <a:avLst/>
          </a:prstGeom>
          <a:effectLst>
            <a:softEdge rad="31750"/>
          </a:effectLst>
        </p:spPr>
      </p:pic>
    </p:spTree>
    <p:extLst>
      <p:ext uri="{BB962C8B-B14F-4D97-AF65-F5344CB8AC3E}">
        <p14:creationId xmlns:p14="http://schemas.microsoft.com/office/powerpoint/2010/main" val="4059888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A26DCCEB-C071-4DF8-82E8-F3C9D78F92A3}"/>
              </a:ext>
            </a:extLst>
          </p:cNvPr>
          <p:cNvSpPr>
            <a:spLocks noGrp="1"/>
          </p:cNvSpPr>
          <p:nvPr>
            <p:ph type="ctrTitle"/>
          </p:nvPr>
        </p:nvSpPr>
        <p:spPr>
          <a:xfrm>
            <a:off x="304801" y="1130596"/>
            <a:ext cx="11582398" cy="2808370"/>
          </a:xfrm>
        </p:spPr>
        <p:txBody>
          <a:bodyPr/>
          <a:lstStyle/>
          <a:p>
            <a:pPr algn="l"/>
            <a:r>
              <a:rPr lang="it-IT" sz="2400" b="1" dirty="0">
                <a:solidFill>
                  <a:srgbClr val="003399"/>
                </a:solidFill>
                <a:latin typeface="Calibri" panose="020F0502020204030204" pitchFamily="34" charset="0"/>
                <a:ea typeface="Calibri" panose="020F0502020204030204" pitchFamily="34" charset="0"/>
                <a:cs typeface="Calibri" panose="020F0502020204030204" pitchFamily="34" charset="0"/>
              </a:rPr>
              <a:t>L’ACI per semplificare la gestione del bollo auto offre diversi servizi online :</a:t>
            </a:r>
            <a:br>
              <a:rPr lang="it-IT" sz="2400" b="1"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     Calcolo del Bollo</a:t>
            </a: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 Permette di determinare l'importo esatto da pagare inserendo la targa del veicolo e la regione di           residenza.</a:t>
            </a:r>
            <a:b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Calcolo del Superbollo</a:t>
            </a: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 Specifico per veicoli con potenza superiore a 185 kW, consente di calcolare la tassa addizionale     online.</a:t>
            </a:r>
            <a:b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Pagamento del Bollo Online (</a:t>
            </a:r>
            <a:r>
              <a:rPr lang="it-IT" sz="1800" b="1" dirty="0" err="1">
                <a:solidFill>
                  <a:srgbClr val="003399"/>
                </a:solidFill>
                <a:latin typeface="Calibri" panose="020F0502020204030204" pitchFamily="34" charset="0"/>
                <a:ea typeface="Calibri" panose="020F0502020204030204" pitchFamily="34" charset="0"/>
                <a:cs typeface="Calibri" panose="020F0502020204030204" pitchFamily="34" charset="0"/>
              </a:rPr>
              <a:t>Bollonet</a:t>
            </a:r>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a:t>
            </a:r>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Consente di effettuare il pagamento del bollo comodamente da casa.</a:t>
            </a:r>
            <a:b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
            </a:r>
            <a:b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br>
            <a:endPar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AE6F0F79-3A16-4E1F-90F4-B7FC5134169A}"/>
              </a:ext>
            </a:extLst>
          </p:cNvPr>
          <p:cNvSpPr txBox="1"/>
          <p:nvPr/>
        </p:nvSpPr>
        <p:spPr>
          <a:xfrm>
            <a:off x="538762" y="3524441"/>
            <a:ext cx="10322805" cy="2308324"/>
          </a:xfrm>
          <a:prstGeom prst="rect">
            <a:avLst/>
          </a:prstGeom>
          <a:noFill/>
        </p:spPr>
        <p:txBody>
          <a:bodyPr wrap="square" rtlCol="0">
            <a:spAutoFit/>
          </a:bodyPr>
          <a:lstStyle/>
          <a:p>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I VANTAGGI :</a:t>
            </a:r>
          </a:p>
          <a:p>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Risparmio di Tempo</a:t>
            </a: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 Calcolo immediato senza bisogno di recarti presso gli uffici.</a:t>
            </a:r>
            <a:b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Conformità Legale</a:t>
            </a: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 Garantisce il pagamento corretto evitando sanzioni.</a:t>
            </a:r>
            <a:b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Accessibilità</a:t>
            </a: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 Disponibile 24/7 online per comodità e accessibilità massima.</a:t>
            </a:r>
            <a:b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Precisione</a:t>
            </a: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 Calcolo accurato per evitare errori di pagamento.</a:t>
            </a:r>
            <a:b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Facilità di Accesso</a:t>
            </a: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 Utilizzabile online senza necessità di consultare un esperto.</a:t>
            </a:r>
            <a:b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br>
            <a:r>
              <a:rPr lang="it-IT" sz="1800" b="1" dirty="0">
                <a:solidFill>
                  <a:srgbClr val="003399"/>
                </a:solidFill>
                <a:latin typeface="Calibri" panose="020F0502020204030204" pitchFamily="34" charset="0"/>
                <a:ea typeface="Calibri" panose="020F0502020204030204" pitchFamily="34" charset="0"/>
                <a:cs typeface="Calibri" panose="020F0502020204030204" pitchFamily="34" charset="0"/>
              </a:rPr>
              <a:t>Gestione Finanziaria</a:t>
            </a:r>
            <a: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t>: Aiuta a pianificare meglio le spese di mantenimento del veicolo.</a:t>
            </a:r>
            <a:br>
              <a:rPr lang="it-IT" sz="1800" dirty="0">
                <a:solidFill>
                  <a:srgbClr val="003399"/>
                </a:solidFill>
                <a:latin typeface="Calibri" panose="020F0502020204030204" pitchFamily="34" charset="0"/>
                <a:ea typeface="Calibri" panose="020F0502020204030204" pitchFamily="34" charset="0"/>
                <a:cs typeface="Calibri" panose="020F0502020204030204" pitchFamily="34" charset="0"/>
              </a:rPr>
            </a:br>
            <a:endParaRPr lang="it-IT" dirty="0"/>
          </a:p>
        </p:txBody>
      </p:sp>
      <p:sp>
        <p:nvSpPr>
          <p:cNvPr id="4" name="Rectangle 3"/>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4"/>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pic>
        <p:nvPicPr>
          <p:cNvPr id="9" name="Immagine 8">
            <a:extLst>
              <a:ext uri="{FF2B5EF4-FFF2-40B4-BE49-F238E27FC236}">
                <a16:creationId xmlns:a16="http://schemas.microsoft.com/office/drawing/2014/main" id="{61FDA412-4F10-46D9-AF0C-5114105E7C05}"/>
              </a:ext>
            </a:extLst>
          </p:cNvPr>
          <p:cNvPicPr>
            <a:picLocks noChangeAspect="1"/>
          </p:cNvPicPr>
          <p:nvPr/>
        </p:nvPicPr>
        <p:blipFill>
          <a:blip r:embed="rId2"/>
          <a:stretch>
            <a:fillRect/>
          </a:stretch>
        </p:blipFill>
        <p:spPr>
          <a:xfrm>
            <a:off x="9835935" y="4694978"/>
            <a:ext cx="2051264" cy="2058362"/>
          </a:xfrm>
          <a:prstGeom prst="rect">
            <a:avLst/>
          </a:prstGeom>
        </p:spPr>
      </p:pic>
      <p:sp>
        <p:nvSpPr>
          <p:cNvPr id="10" name="Titolo 1">
            <a:extLst>
              <a:ext uri="{FF2B5EF4-FFF2-40B4-BE49-F238E27FC236}">
                <a16:creationId xmlns:a16="http://schemas.microsoft.com/office/drawing/2014/main" id="{1A997E23-D05F-4A50-B12B-65A1DBBA45FC}"/>
              </a:ext>
            </a:extLst>
          </p:cNvPr>
          <p:cNvSpPr txBox="1">
            <a:spLocks/>
          </p:cNvSpPr>
          <p:nvPr/>
        </p:nvSpPr>
        <p:spPr>
          <a:xfrm>
            <a:off x="1679869" y="693168"/>
            <a:ext cx="8596668" cy="62864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200" b="1" dirty="0">
                <a:solidFill>
                  <a:srgbClr val="003399"/>
                </a:solidFill>
                <a:latin typeface="Calibri" panose="020F0502020204030204" pitchFamily="34" charset="0"/>
                <a:ea typeface="Calibri" panose="020F0502020204030204" pitchFamily="34" charset="0"/>
                <a:cs typeface="Calibri" panose="020F0502020204030204" pitchFamily="34" charset="0"/>
              </a:rPr>
              <a:t>Calcolo del Bollo ed il Superbollo</a:t>
            </a:r>
          </a:p>
        </p:txBody>
      </p:sp>
      <p:pic>
        <p:nvPicPr>
          <p:cNvPr id="11" name="Immagine 10">
            <a:extLst>
              <a:ext uri="{FF2B5EF4-FFF2-40B4-BE49-F238E27FC236}">
                <a16:creationId xmlns:a16="http://schemas.microsoft.com/office/drawing/2014/main" id="{D95A1487-B065-42D4-A37F-15D201AC1005}"/>
              </a:ext>
            </a:extLst>
          </p:cNvPr>
          <p:cNvPicPr>
            <a:picLocks noChangeAspect="1"/>
          </p:cNvPicPr>
          <p:nvPr/>
        </p:nvPicPr>
        <p:blipFill rotWithShape="1">
          <a:blip r:embed="rId3">
            <a:extLst>
              <a:ext uri="{28A0092B-C50C-407E-A947-70E740481C1C}">
                <a14:useLocalDpi xmlns:a14="http://schemas.microsoft.com/office/drawing/2010/main" val="0"/>
              </a:ext>
            </a:extLst>
          </a:blip>
          <a:srcRect t="21456" r="24532" b="24444"/>
          <a:stretch/>
        </p:blipFill>
        <p:spPr>
          <a:xfrm>
            <a:off x="1794427" y="683480"/>
            <a:ext cx="7530120" cy="5039607"/>
          </a:xfrm>
          <a:prstGeom prst="rect">
            <a:avLst/>
          </a:prstGeom>
        </p:spPr>
      </p:pic>
      <p:sp>
        <p:nvSpPr>
          <p:cNvPr id="12" name="Ovale 11">
            <a:extLst>
              <a:ext uri="{FF2B5EF4-FFF2-40B4-BE49-F238E27FC236}">
                <a16:creationId xmlns:a16="http://schemas.microsoft.com/office/drawing/2014/main" id="{ADE6F978-B543-4A62-8B1F-BAD735217D3C}"/>
              </a:ext>
            </a:extLst>
          </p:cNvPr>
          <p:cNvSpPr/>
          <p:nvPr/>
        </p:nvSpPr>
        <p:spPr>
          <a:xfrm>
            <a:off x="3139639" y="4993871"/>
            <a:ext cx="2728415" cy="746236"/>
          </a:xfrm>
          <a:prstGeom prst="ellipse">
            <a:avLst/>
          </a:prstGeom>
          <a:solidFill>
            <a:srgbClr val="E71224">
              <a:alpha val="5000"/>
            </a:srgbClr>
          </a:solidFill>
          <a:ln w="889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71224"/>
              </a:solidFill>
            </a:endParaRPr>
          </a:p>
        </p:txBody>
      </p:sp>
      <p:sp>
        <p:nvSpPr>
          <p:cNvPr id="13" name="Ovale 12">
            <a:extLst>
              <a:ext uri="{FF2B5EF4-FFF2-40B4-BE49-F238E27FC236}">
                <a16:creationId xmlns:a16="http://schemas.microsoft.com/office/drawing/2014/main" id="{9B3CDB12-C44C-412C-8BC8-5EDF309BA4B4}"/>
              </a:ext>
            </a:extLst>
          </p:cNvPr>
          <p:cNvSpPr/>
          <p:nvPr/>
        </p:nvSpPr>
        <p:spPr>
          <a:xfrm>
            <a:off x="6856561" y="4976851"/>
            <a:ext cx="2728415" cy="746236"/>
          </a:xfrm>
          <a:prstGeom prst="ellipse">
            <a:avLst/>
          </a:prstGeom>
          <a:solidFill>
            <a:srgbClr val="E71224">
              <a:alpha val="5000"/>
            </a:srgbClr>
          </a:solidFill>
          <a:ln w="889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71224"/>
              </a:solidFill>
            </a:endParaRPr>
          </a:p>
        </p:txBody>
      </p:sp>
    </p:spTree>
    <p:extLst>
      <p:ext uri="{BB962C8B-B14F-4D97-AF65-F5344CB8AC3E}">
        <p14:creationId xmlns:p14="http://schemas.microsoft.com/office/powerpoint/2010/main" val="398437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par>
                          <p:cTn id="8" fill="hold">
                            <p:stCondLst>
                              <p:cond delay="1000"/>
                            </p:stCondLst>
                            <p:childTnLst>
                              <p:par>
                                <p:cTn id="9" presetID="22" presetClass="entr" presetSubtype="4" fill="hold" grpId="0"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35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CAFEE4E3-3F53-485A-8575-DE0378E4BE95}"/>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52428" y="279400"/>
            <a:ext cx="12192000" cy="6350000"/>
          </a:xfrm>
          <a:prstGeom prst="rect">
            <a:avLst/>
          </a:prstGeom>
        </p:spPr>
      </p:pic>
      <p:sp>
        <p:nvSpPr>
          <p:cNvPr id="3" name="Segnaposto contenuto 2"/>
          <p:cNvSpPr>
            <a:spLocks noGrp="1"/>
          </p:cNvSpPr>
          <p:nvPr>
            <p:ph idx="1"/>
          </p:nvPr>
        </p:nvSpPr>
        <p:spPr>
          <a:xfrm>
            <a:off x="677334" y="1257319"/>
            <a:ext cx="10455722" cy="4660237"/>
          </a:xfrm>
          <a:noFill/>
        </p:spPr>
        <p:txBody>
          <a:bodyPr>
            <a:noAutofit/>
          </a:bodyPr>
          <a:lstStyle/>
          <a:p>
            <a:pPr marL="0" indent="0">
              <a:buNone/>
            </a:pPr>
            <a:endParaRPr lang="it-IT" sz="2000" dirty="0">
              <a:solidFill>
                <a:srgbClr val="003399"/>
              </a:solidFill>
            </a:endParaRPr>
          </a:p>
          <a:p>
            <a:pPr marL="0" indent="0" algn="just">
              <a:lnSpc>
                <a:spcPct val="107000"/>
              </a:lnSpc>
              <a:spcAft>
                <a:spcPts val="800"/>
              </a:spcAft>
              <a:buNone/>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Il </a:t>
            </a: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PRA</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Pubblico Registro Automobilistico</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gestito dall'ACI, contiene informazioni su tutti i veicoli immatricolati in Italia. Chiunque può richiedere e ottenere informazioni su qualsiasi veicolo iscritto al PRA utilizzando il numero di targa. </a:t>
            </a:r>
          </a:p>
          <a:p>
            <a:pPr marL="400050" lvl="1" indent="0" algn="just">
              <a:spcBef>
                <a:spcPts val="0"/>
              </a:spcBef>
              <a:buNone/>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La </a:t>
            </a:r>
            <a:r>
              <a:rPr lang="it-IT" sz="2000" b="1" dirty="0">
                <a:solidFill>
                  <a:srgbClr val="003399"/>
                </a:solidFill>
                <a:latin typeface="Calibri" panose="020F0502020204030204" pitchFamily="34" charset="0"/>
                <a:ea typeface="Calibri" panose="020F0502020204030204" pitchFamily="34" charset="0"/>
                <a:cs typeface="Calibri" panose="020F0502020204030204" pitchFamily="34" charset="0"/>
              </a:rPr>
              <a:t>Visura PRA</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fornisce informazioni essenziali su un veicolo registrato in Italia, come il proprietario attuale, ipoteche, fermi amministrativi e dettagli tecnici, richiedibile presso un ufficio PRA o online con pagamento effettuabile tramite il sistema "</a:t>
            </a:r>
            <a:r>
              <a:rPr lang="it-IT" sz="2000" dirty="0" err="1">
                <a:solidFill>
                  <a:srgbClr val="003399"/>
                </a:solidFill>
                <a:latin typeface="Calibri" panose="020F0502020204030204" pitchFamily="34" charset="0"/>
                <a:ea typeface="Calibri" panose="020F0502020204030204" pitchFamily="34" charset="0"/>
                <a:cs typeface="Calibri" panose="020F0502020204030204" pitchFamily="34" charset="0"/>
              </a:rPr>
              <a:t>pagoPA</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 </a:t>
            </a:r>
          </a:p>
          <a:p>
            <a:pPr marL="400050" lvl="1" indent="0" algn="just">
              <a:spcBef>
                <a:spcPts val="0"/>
              </a:spcBef>
              <a:buNone/>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Il pagamento online può avvenire con carta di credito, </a:t>
            </a:r>
            <a:r>
              <a:rPr lang="it-IT" sz="2000" dirty="0" err="1">
                <a:solidFill>
                  <a:srgbClr val="003399"/>
                </a:solidFill>
                <a:latin typeface="Calibri" panose="020F0502020204030204" pitchFamily="34" charset="0"/>
                <a:ea typeface="Calibri" panose="020F0502020204030204" pitchFamily="34" charset="0"/>
                <a:cs typeface="Calibri" panose="020F0502020204030204" pitchFamily="34" charset="0"/>
              </a:rPr>
              <a:t>PayPal</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altri </a:t>
            </a:r>
            <a:r>
              <a:rPr lang="it-IT" sz="2000" dirty="0" err="1">
                <a:solidFill>
                  <a:srgbClr val="003399"/>
                </a:solidFill>
                <a:latin typeface="Calibri" panose="020F0502020204030204" pitchFamily="34" charset="0"/>
                <a:ea typeface="Calibri" panose="020F0502020204030204" pitchFamily="34" charset="0"/>
                <a:cs typeface="Calibri" panose="020F0502020204030204" pitchFamily="34" charset="0"/>
              </a:rPr>
              <a:t>wallet</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 bonifico o bollettino postale, selezionando un prestatore di servizi di pagamento aderente a </a:t>
            </a:r>
            <a:r>
              <a:rPr lang="it-IT" sz="2000" dirty="0" err="1">
                <a:solidFill>
                  <a:srgbClr val="003399"/>
                </a:solidFill>
                <a:latin typeface="Calibri" panose="020F0502020204030204" pitchFamily="34" charset="0"/>
                <a:ea typeface="Calibri" panose="020F0502020204030204" pitchFamily="34" charset="0"/>
                <a:cs typeface="Calibri" panose="020F0502020204030204" pitchFamily="34" charset="0"/>
              </a:rPr>
              <a:t>pagoPA</a:t>
            </a: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400050" lvl="1" indent="0" algn="just">
              <a:spcBef>
                <a:spcPts val="0"/>
              </a:spcBef>
              <a:buNone/>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Il costo per una visura è di 6,00 euro, senza IVA.</a:t>
            </a:r>
          </a:p>
          <a:p>
            <a:pPr marL="400050" lvl="1" indent="0" algn="just">
              <a:spcBef>
                <a:spcPts val="0"/>
              </a:spcBef>
              <a:buNone/>
            </a:pPr>
            <a:r>
              <a:rPr lang="it-IT" sz="2000" dirty="0">
                <a:solidFill>
                  <a:srgbClr val="003399"/>
                </a:solidFill>
                <a:latin typeface="Calibri" panose="020F0502020204030204" pitchFamily="34" charset="0"/>
                <a:ea typeface="Calibri" panose="020F0502020204030204" pitchFamily="34" charset="0"/>
                <a:cs typeface="Calibri" panose="020F0502020204030204" pitchFamily="34" charset="0"/>
              </a:rPr>
              <a:t>È particolarmente utile per verificare la regolarità di un'auto usata prima di acquistarla</a:t>
            </a:r>
            <a:r>
              <a:rPr lang="it-IT" sz="2000" dirty="0"/>
              <a:t>.</a:t>
            </a:r>
          </a:p>
          <a:p>
            <a:pPr marL="400050" lvl="1" indent="0" algn="just">
              <a:spcBef>
                <a:spcPts val="0"/>
              </a:spcBef>
              <a:buNone/>
            </a:pPr>
            <a:endParaRPr lang="it-IT" dirty="0"/>
          </a:p>
          <a:p>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Nota: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La visura non costituisce certificazione ufficiale</a:t>
            </a:r>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 </a:t>
            </a:r>
            <a:endParaRPr lang="it-IT" dirty="0"/>
          </a:p>
          <a:p>
            <a:endParaRPr lang="it-IT" dirty="0"/>
          </a:p>
          <a:p>
            <a:pPr marL="0" indent="0">
              <a:buNone/>
            </a:pPr>
            <a:endParaRPr lang="it-IT" sz="2000" dirty="0">
              <a:solidFill>
                <a:srgbClr val="003399"/>
              </a:solidFill>
            </a:endParaRPr>
          </a:p>
        </p:txBody>
      </p:sp>
      <p:sp>
        <p:nvSpPr>
          <p:cNvPr id="2" name="Titolo 1"/>
          <p:cNvSpPr>
            <a:spLocks noGrp="1"/>
          </p:cNvSpPr>
          <p:nvPr>
            <p:ph type="title"/>
          </p:nvPr>
        </p:nvSpPr>
        <p:spPr>
          <a:xfrm>
            <a:off x="403952" y="736600"/>
            <a:ext cx="11483247" cy="705338"/>
          </a:xfrm>
        </p:spPr>
        <p:txBody>
          <a:bodyPr>
            <a:noAutofit/>
          </a:bodyPr>
          <a:lstStyle/>
          <a:p>
            <a:pPr algn="ct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Visura PRA (Pubblico Registro Automobilistico)</a:t>
            </a:r>
          </a:p>
        </p:txBody>
      </p:sp>
      <p:sp>
        <p:nvSpPr>
          <p:cNvPr id="4" name="Rectangle 3">
            <a:extLst>
              <a:ext uri="{FF2B5EF4-FFF2-40B4-BE49-F238E27FC236}">
                <a16:creationId xmlns:a16="http://schemas.microsoft.com/office/drawing/2014/main" id="{AF0B7C8A-7CED-43CD-A4A2-2C31CB4D467E}"/>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4">
            <a:extLst>
              <a:ext uri="{FF2B5EF4-FFF2-40B4-BE49-F238E27FC236}">
                <a16:creationId xmlns:a16="http://schemas.microsoft.com/office/drawing/2014/main" id="{E1B6EC3D-5DF8-47F7-B3BD-CCCE3F33330C}"/>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pic>
        <p:nvPicPr>
          <p:cNvPr id="6" name="Immagine 5">
            <a:extLst>
              <a:ext uri="{FF2B5EF4-FFF2-40B4-BE49-F238E27FC236}">
                <a16:creationId xmlns:a16="http://schemas.microsoft.com/office/drawing/2014/main" id="{E500A3BA-CA0F-4205-AD0B-3C15913A163C}"/>
              </a:ext>
            </a:extLst>
          </p:cNvPr>
          <p:cNvPicPr>
            <a:picLocks noChangeAspect="1"/>
          </p:cNvPicPr>
          <p:nvPr/>
        </p:nvPicPr>
        <p:blipFill>
          <a:blip r:embed="rId3"/>
          <a:stretch>
            <a:fillRect/>
          </a:stretch>
        </p:blipFill>
        <p:spPr>
          <a:xfrm>
            <a:off x="9932652" y="4571038"/>
            <a:ext cx="2051264" cy="2058362"/>
          </a:xfrm>
          <a:prstGeom prst="rect">
            <a:avLst/>
          </a:prstGeom>
        </p:spPr>
      </p:pic>
    </p:spTree>
    <p:extLst>
      <p:ext uri="{BB962C8B-B14F-4D97-AF65-F5344CB8AC3E}">
        <p14:creationId xmlns:p14="http://schemas.microsoft.com/office/powerpoint/2010/main" val="1054202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CAFEE4E3-3F53-485A-8575-DE0378E4BE95}"/>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52428" y="279400"/>
            <a:ext cx="12192000" cy="6350000"/>
          </a:xfrm>
          <a:prstGeom prst="rect">
            <a:avLst/>
          </a:prstGeom>
        </p:spPr>
      </p:pic>
      <p:sp>
        <p:nvSpPr>
          <p:cNvPr id="3" name="Segnaposto contenuto 2"/>
          <p:cNvSpPr>
            <a:spLocks noGrp="1"/>
          </p:cNvSpPr>
          <p:nvPr>
            <p:ph idx="1"/>
          </p:nvPr>
        </p:nvSpPr>
        <p:spPr>
          <a:xfrm>
            <a:off x="606669" y="1257319"/>
            <a:ext cx="10526387" cy="5020389"/>
          </a:xfrm>
          <a:noFill/>
        </p:spPr>
        <p:txBody>
          <a:bodyPr>
            <a:noAutofit/>
          </a:bodyPr>
          <a:lstStyle/>
          <a:p>
            <a:pPr marL="0" indent="0" algn="just">
              <a:lnSpc>
                <a:spcPct val="107000"/>
              </a:lnSpc>
              <a:spcBef>
                <a:spcPts val="0"/>
              </a:spcBef>
              <a:buNone/>
            </a:pPr>
            <a:r>
              <a:rPr lang="it-IT" sz="1600" b="1" dirty="0">
                <a:solidFill>
                  <a:srgbClr val="003399"/>
                </a:solidFill>
                <a:latin typeface="Calibri" panose="020F0502020204030204" pitchFamily="34" charset="0"/>
                <a:ea typeface="Calibri" panose="020F0502020204030204" pitchFamily="34" charset="0"/>
                <a:cs typeface="Calibri" panose="020F0502020204030204" pitchFamily="34" charset="0"/>
              </a:rPr>
              <a:t>Il DUC, </a:t>
            </a: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introdotto il 1° ottobre 2021, è un documento, rilasciato dal Ministero delle Infrastrutture e della Mobilità Sostenibili, che </a:t>
            </a:r>
            <a:r>
              <a:rPr lang="it-IT" sz="1600" b="1" dirty="0">
                <a:solidFill>
                  <a:srgbClr val="003399"/>
                </a:solidFill>
                <a:latin typeface="Calibri" panose="020F0502020204030204" pitchFamily="34" charset="0"/>
                <a:ea typeface="Calibri" panose="020F0502020204030204" pitchFamily="34" charset="0"/>
                <a:cs typeface="Calibri" panose="020F0502020204030204" pitchFamily="34" charset="0"/>
              </a:rPr>
              <a:t>unifica la carta di circolazione e il certificato di proprietà del veicolo</a:t>
            </a: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 contenendo i dati tecnici del veicolo, le informazioni sul proprietario e i dettagli su eventuali ipoteche o provvedimenti legali convalidati dal PRA. </a:t>
            </a:r>
          </a:p>
          <a:p>
            <a:pPr marL="0" indent="0" algn="just">
              <a:lnSpc>
                <a:spcPct val="107000"/>
              </a:lnSpc>
              <a:spcBef>
                <a:spcPts val="0"/>
              </a:spcBef>
              <a:buNone/>
            </a:pP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Dal 1° gennaio 2020, il DUC è obbligatorio per tutte le nuove operazioni di circolazione, sostituendo i vecchi documenti che resteranno validi fino alla loro sostituzione con il DUC. È </a:t>
            </a:r>
            <a:r>
              <a:rPr lang="it-IT" sz="1600" b="1" dirty="0">
                <a:solidFill>
                  <a:srgbClr val="003399"/>
                </a:solidFill>
                <a:latin typeface="Calibri" panose="020F0502020204030204" pitchFamily="34" charset="0"/>
                <a:ea typeface="Calibri" panose="020F0502020204030204" pitchFamily="34" charset="0"/>
                <a:cs typeface="Calibri" panose="020F0502020204030204" pitchFamily="34" charset="0"/>
              </a:rPr>
              <a:t>obbligatorio </a:t>
            </a: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avere il DUC a bordo del veicolo durante la circolazione; in caso di smarrimento o deterioramento, verrà emesso un nuovo DUC.</a:t>
            </a:r>
          </a:p>
          <a:p>
            <a:pPr marL="0" indent="0" algn="just">
              <a:lnSpc>
                <a:spcPct val="107000"/>
              </a:lnSpc>
              <a:spcBef>
                <a:spcPts val="0"/>
              </a:spcBef>
              <a:buNone/>
            </a:pP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Dal 2015, il Certificato di Proprietà è stato reso digitale ed è consultabile tramite le </a:t>
            </a:r>
            <a:r>
              <a:rPr lang="it-IT" sz="1600" b="1" dirty="0" err="1">
                <a:solidFill>
                  <a:srgbClr val="003399"/>
                </a:solidFill>
                <a:latin typeface="Calibri" panose="020F0502020204030204" pitchFamily="34" charset="0"/>
                <a:ea typeface="Calibri" panose="020F0502020204030204" pitchFamily="34" charset="0"/>
                <a:cs typeface="Calibri" panose="020F0502020204030204" pitchFamily="34" charset="0"/>
              </a:rPr>
              <a:t>app</a:t>
            </a:r>
            <a:r>
              <a:rPr lang="it-IT" sz="1600" b="1" dirty="0">
                <a:solidFill>
                  <a:srgbClr val="003399"/>
                </a:solidFill>
                <a:latin typeface="Calibri" panose="020F0502020204030204" pitchFamily="34" charset="0"/>
                <a:ea typeface="Calibri" panose="020F0502020204030204" pitchFamily="34" charset="0"/>
                <a:cs typeface="Calibri" panose="020F0502020204030204" pitchFamily="34" charset="0"/>
              </a:rPr>
              <a:t> "ACI Space" o "IO</a:t>
            </a: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 Inoltre, è possibile ricevere aggiornamenti sul proprio veicolo attivando il servizio </a:t>
            </a:r>
            <a:r>
              <a:rPr lang="it-IT" sz="1600" dirty="0" err="1">
                <a:solidFill>
                  <a:srgbClr val="003399"/>
                </a:solidFill>
                <a:latin typeface="Calibri" panose="020F0502020204030204" pitchFamily="34" charset="0"/>
                <a:ea typeface="Calibri" panose="020F0502020204030204" pitchFamily="34" charset="0"/>
                <a:cs typeface="Calibri" panose="020F0502020204030204" pitchFamily="34" charset="0"/>
              </a:rPr>
              <a:t>AvvisACI</a:t>
            </a: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0" indent="0" algn="just">
              <a:lnSpc>
                <a:spcPct val="107000"/>
              </a:lnSpc>
              <a:spcBef>
                <a:spcPts val="0"/>
              </a:spcBef>
              <a:buNone/>
            </a:pPr>
            <a:endPar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Il DUC è </a:t>
            </a:r>
            <a:r>
              <a:rPr lang="it-IT" sz="1600" b="1" dirty="0">
                <a:solidFill>
                  <a:srgbClr val="003399"/>
                </a:solidFill>
                <a:latin typeface="Calibri" panose="020F0502020204030204" pitchFamily="34" charset="0"/>
                <a:ea typeface="Calibri" panose="020F0502020204030204" pitchFamily="34" charset="0"/>
                <a:cs typeface="Calibri" panose="020F0502020204030204" pitchFamily="34" charset="0"/>
              </a:rPr>
              <a:t>obbligatorio</a:t>
            </a: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 per:</a:t>
            </a:r>
          </a:p>
          <a:p>
            <a:pPr lvl="0">
              <a:lnSpc>
                <a:spcPct val="107000"/>
              </a:lnSpc>
              <a:spcBef>
                <a:spcPts val="0"/>
              </a:spcBef>
              <a:buSzPts val="1000"/>
              <a:buFont typeface="Symbol" panose="05050102010706020507" pitchFamily="18" charset="2"/>
              <a:buChar char=""/>
              <a:tabLst>
                <a:tab pos="457200" algn="l"/>
              </a:tabLst>
            </a:pP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Prima immatricolazione di nuovi veicoli</a:t>
            </a:r>
          </a:p>
          <a:p>
            <a:pPr lvl="0">
              <a:lnSpc>
                <a:spcPct val="107000"/>
              </a:lnSpc>
              <a:spcBef>
                <a:spcPts val="0"/>
              </a:spcBef>
              <a:buSzPts val="1000"/>
              <a:buFont typeface="Symbol" panose="05050102010706020507" pitchFamily="18" charset="2"/>
              <a:buChar char=""/>
              <a:tabLst>
                <a:tab pos="457200" algn="l"/>
              </a:tabLst>
            </a:pP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Passaggi di proprietà</a:t>
            </a:r>
          </a:p>
          <a:p>
            <a:pPr lvl="0">
              <a:lnSpc>
                <a:spcPct val="107000"/>
              </a:lnSpc>
              <a:spcBef>
                <a:spcPts val="0"/>
              </a:spcBef>
              <a:buSzPts val="1000"/>
              <a:buFont typeface="Symbol" panose="05050102010706020507" pitchFamily="18" charset="2"/>
              <a:buChar char=""/>
              <a:tabLst>
                <a:tab pos="457200" algn="l"/>
              </a:tabLst>
            </a:pP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Aggiornamenti della carta di circolazione</a:t>
            </a:r>
          </a:p>
          <a:p>
            <a:pPr lvl="0">
              <a:lnSpc>
                <a:spcPct val="107000"/>
              </a:lnSpc>
              <a:spcBef>
                <a:spcPts val="0"/>
              </a:spcBef>
              <a:buSzPts val="1000"/>
              <a:buFont typeface="Symbol" panose="05050102010706020507" pitchFamily="18" charset="2"/>
              <a:buChar char=""/>
              <a:tabLst>
                <a:tab pos="457200" algn="l"/>
              </a:tabLst>
            </a:pPr>
            <a:endPar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Bef>
                <a:spcPts val="0"/>
              </a:spcBef>
              <a:buNone/>
            </a:pP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Per le auto storiche, ovvero i </a:t>
            </a:r>
            <a:r>
              <a:rPr lang="it-IT" sz="1600" b="1" dirty="0">
                <a:solidFill>
                  <a:srgbClr val="003399"/>
                </a:solidFill>
                <a:latin typeface="Calibri" panose="020F0502020204030204" pitchFamily="34" charset="0"/>
                <a:ea typeface="Calibri" panose="020F0502020204030204" pitchFamily="34" charset="0"/>
                <a:cs typeface="Calibri" panose="020F0502020204030204" pitchFamily="34" charset="0"/>
              </a:rPr>
              <a:t>veicoli con oltre 30 anni di immatricolazione</a:t>
            </a:r>
            <a:r>
              <a:rPr lang="it-IT" sz="1600" dirty="0">
                <a:solidFill>
                  <a:srgbClr val="003399"/>
                </a:solidFill>
                <a:latin typeface="Calibri" panose="020F0502020204030204" pitchFamily="34" charset="0"/>
                <a:ea typeface="Calibri" panose="020F0502020204030204" pitchFamily="34" charset="0"/>
                <a:cs typeface="Calibri" panose="020F0502020204030204" pitchFamily="34" charset="0"/>
              </a:rPr>
              <a:t>, è importante conservare i documenti originali del veicolo. Questi documenti vengono digitalizzati e allegati al DUC.</a:t>
            </a:r>
            <a:endParaRPr lang="it-IT" sz="1600" dirty="0"/>
          </a:p>
          <a:p>
            <a:pPr marL="400050" lvl="1" indent="0" algn="just">
              <a:spcBef>
                <a:spcPts val="0"/>
              </a:spcBef>
              <a:buNone/>
            </a:pPr>
            <a:endParaRPr lang="it-IT" dirty="0"/>
          </a:p>
          <a:p>
            <a:r>
              <a:rPr lang="it-IT" dirty="0">
                <a:solidFill>
                  <a:srgbClr val="003399"/>
                </a:solidFill>
                <a:latin typeface="Calibri" panose="020F0502020204030204" pitchFamily="34" charset="0"/>
                <a:ea typeface="Calibri" panose="020F0502020204030204" pitchFamily="34" charset="0"/>
                <a:cs typeface="Calibri" panose="020F0502020204030204" pitchFamily="34" charset="0"/>
              </a:rPr>
              <a:t>Nota: </a:t>
            </a:r>
            <a:r>
              <a:rPr lang="it-IT" b="1" dirty="0">
                <a:solidFill>
                  <a:srgbClr val="003399"/>
                </a:solidFill>
                <a:latin typeface="Calibri" panose="020F0502020204030204" pitchFamily="34" charset="0"/>
                <a:ea typeface="Calibri" panose="020F0502020204030204" pitchFamily="34" charset="0"/>
                <a:cs typeface="Calibri" panose="020F0502020204030204" pitchFamily="34" charset="0"/>
              </a:rPr>
              <a:t>Il DUC è disponibile sia in formato digitale che cartaceo.</a:t>
            </a:r>
          </a:p>
          <a:p>
            <a:endParaRPr lang="it-IT" dirty="0"/>
          </a:p>
          <a:p>
            <a:pPr marL="0" indent="0">
              <a:buNone/>
            </a:pPr>
            <a:endParaRPr lang="it-IT" sz="2000" dirty="0">
              <a:solidFill>
                <a:srgbClr val="003399"/>
              </a:solidFill>
            </a:endParaRPr>
          </a:p>
        </p:txBody>
      </p:sp>
      <p:sp>
        <p:nvSpPr>
          <p:cNvPr id="2" name="Titolo 1"/>
          <p:cNvSpPr>
            <a:spLocks noGrp="1"/>
          </p:cNvSpPr>
          <p:nvPr>
            <p:ph type="title"/>
          </p:nvPr>
        </p:nvSpPr>
        <p:spPr>
          <a:xfrm>
            <a:off x="403952" y="562708"/>
            <a:ext cx="11483247" cy="562707"/>
          </a:xfrm>
        </p:spPr>
        <p:txBody>
          <a:bodyPr>
            <a:noAutofit/>
          </a:bodyPr>
          <a:lstStyle/>
          <a:p>
            <a:pPr algn="ct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 Documento Unico di Circolazione (DUC)</a:t>
            </a:r>
          </a:p>
        </p:txBody>
      </p:sp>
      <p:sp>
        <p:nvSpPr>
          <p:cNvPr id="4" name="Rectangle 3">
            <a:extLst>
              <a:ext uri="{FF2B5EF4-FFF2-40B4-BE49-F238E27FC236}">
                <a16:creationId xmlns:a16="http://schemas.microsoft.com/office/drawing/2014/main" id="{AF0B7C8A-7CED-43CD-A4A2-2C31CB4D467E}"/>
              </a:ext>
            </a:extLst>
          </p:cNvPr>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4">
            <a:extLst>
              <a:ext uri="{FF2B5EF4-FFF2-40B4-BE49-F238E27FC236}">
                <a16:creationId xmlns:a16="http://schemas.microsoft.com/office/drawing/2014/main" id="{E1B6EC3D-5DF8-47F7-B3BD-CCCE3F33330C}"/>
              </a:ext>
            </a:extLst>
          </p:cNvPr>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pic>
        <p:nvPicPr>
          <p:cNvPr id="6" name="Immagine 5">
            <a:extLst>
              <a:ext uri="{FF2B5EF4-FFF2-40B4-BE49-F238E27FC236}">
                <a16:creationId xmlns:a16="http://schemas.microsoft.com/office/drawing/2014/main" id="{E500A3BA-CA0F-4205-AD0B-3C15913A163C}"/>
              </a:ext>
            </a:extLst>
          </p:cNvPr>
          <p:cNvPicPr>
            <a:picLocks noChangeAspect="1"/>
          </p:cNvPicPr>
          <p:nvPr/>
        </p:nvPicPr>
        <p:blipFill>
          <a:blip r:embed="rId3"/>
          <a:stretch>
            <a:fillRect/>
          </a:stretch>
        </p:blipFill>
        <p:spPr>
          <a:xfrm>
            <a:off x="10088308" y="4799638"/>
            <a:ext cx="2051264" cy="2058362"/>
          </a:xfrm>
          <a:prstGeom prst="rect">
            <a:avLst/>
          </a:prstGeom>
        </p:spPr>
      </p:pic>
    </p:spTree>
    <p:extLst>
      <p:ext uri="{BB962C8B-B14F-4D97-AF65-F5344CB8AC3E}">
        <p14:creationId xmlns:p14="http://schemas.microsoft.com/office/powerpoint/2010/main" val="3678048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849" y="457200"/>
            <a:ext cx="9859597" cy="747346"/>
          </a:xfrm>
        </p:spPr>
        <p:txBody>
          <a:bodyPr>
            <a:noAutofit/>
          </a:bodyPr>
          <a:lstStyle/>
          <a:p>
            <a:pPr algn="ctr"/>
            <a:r>
              <a:rPr lang="it-IT" sz="4000" b="1" dirty="0">
                <a:solidFill>
                  <a:srgbClr val="003399"/>
                </a:solidFill>
                <a:latin typeface="Calibri" panose="020F0502020204030204" pitchFamily="34" charset="0"/>
                <a:ea typeface="Calibri" panose="020F0502020204030204" pitchFamily="34" charset="0"/>
                <a:cs typeface="Calibri" panose="020F0502020204030204" pitchFamily="34" charset="0"/>
              </a:rPr>
              <a:t>Come ottenere il DUC</a:t>
            </a:r>
          </a:p>
        </p:txBody>
      </p:sp>
      <p:sp>
        <p:nvSpPr>
          <p:cNvPr id="3" name="Segnaposto testo 2"/>
          <p:cNvSpPr>
            <a:spLocks noGrp="1"/>
          </p:cNvSpPr>
          <p:nvPr>
            <p:ph type="body" idx="1"/>
          </p:nvPr>
        </p:nvSpPr>
        <p:spPr>
          <a:xfrm>
            <a:off x="585665" y="1345224"/>
            <a:ext cx="10515600" cy="4550997"/>
          </a:xfrm>
        </p:spPr>
        <p:txBody>
          <a:bodyPr>
            <a:normAutofit lnSpcReduction="10000"/>
          </a:bodyPr>
          <a:lstStyle/>
          <a:p>
            <a:pPr defTabSz="457200">
              <a:buClr>
                <a:schemeClr val="accent1"/>
              </a:buClr>
            </a:pPr>
            <a:r>
              <a:rPr lang="it-IT" sz="2000" dirty="0">
                <a:solidFill>
                  <a:srgbClr val="003399"/>
                </a:solidFill>
              </a:rPr>
              <a:t>Ottenere il</a:t>
            </a:r>
            <a:r>
              <a:rPr lang="it-IT" sz="2000" b="1" dirty="0">
                <a:solidFill>
                  <a:srgbClr val="003399"/>
                </a:solidFill>
              </a:rPr>
              <a:t> DUC </a:t>
            </a:r>
            <a:r>
              <a:rPr lang="it-IT" sz="2000" dirty="0">
                <a:solidFill>
                  <a:srgbClr val="003399"/>
                </a:solidFill>
              </a:rPr>
              <a:t>è un processo semplice e può essere eseguito online. </a:t>
            </a:r>
          </a:p>
          <a:p>
            <a:pPr defTabSz="457200">
              <a:buClr>
                <a:schemeClr val="accent1"/>
              </a:buClr>
            </a:pPr>
            <a:r>
              <a:rPr lang="it-IT" sz="2000" dirty="0">
                <a:solidFill>
                  <a:srgbClr val="003399"/>
                </a:solidFill>
              </a:rPr>
              <a:t>La procedura prevede:</a:t>
            </a:r>
          </a:p>
          <a:p>
            <a:pPr marL="342900" lvl="0" indent="-342900" defTabSz="457200">
              <a:buClr>
                <a:schemeClr val="accent1"/>
              </a:buClr>
              <a:buFont typeface="Arial" panose="020B0604020202020204" pitchFamily="34" charset="0"/>
              <a:buChar char="•"/>
            </a:pPr>
            <a:r>
              <a:rPr lang="it-IT" sz="2000" b="1" dirty="0">
                <a:solidFill>
                  <a:srgbClr val="003399"/>
                </a:solidFill>
              </a:rPr>
              <a:t>Compilazione di un modulo online </a:t>
            </a:r>
            <a:r>
              <a:rPr lang="it-IT" sz="2000" dirty="0">
                <a:solidFill>
                  <a:srgbClr val="003399"/>
                </a:solidFill>
              </a:rPr>
              <a:t>tramite </a:t>
            </a:r>
            <a:r>
              <a:rPr lang="it-IT" sz="2000" b="1" dirty="0">
                <a:solidFill>
                  <a:srgbClr val="003399"/>
                </a:solidFill>
              </a:rPr>
              <a:t>il Portale dell’Automobilista </a:t>
            </a:r>
            <a:r>
              <a:rPr lang="it-IT" sz="2000" dirty="0">
                <a:solidFill>
                  <a:srgbClr val="003399"/>
                </a:solidFill>
              </a:rPr>
              <a:t>o il sito </a:t>
            </a:r>
            <a:r>
              <a:rPr lang="it-IT" sz="2000" b="1" dirty="0">
                <a:solidFill>
                  <a:srgbClr val="003399"/>
                </a:solidFill>
              </a:rPr>
              <a:t>dell’ACI.</a:t>
            </a:r>
          </a:p>
          <a:p>
            <a:pPr marL="342900" lvl="0" indent="-342900" defTabSz="457200">
              <a:buClr>
                <a:schemeClr val="accent1"/>
              </a:buClr>
              <a:buFont typeface="Arial" panose="020B0604020202020204" pitchFamily="34" charset="0"/>
              <a:buChar char="•"/>
            </a:pPr>
            <a:r>
              <a:rPr lang="it-IT" sz="2000" b="1" dirty="0">
                <a:solidFill>
                  <a:srgbClr val="003399"/>
                </a:solidFill>
              </a:rPr>
              <a:t>Costo ridotto</a:t>
            </a:r>
            <a:r>
              <a:rPr lang="it-IT" sz="2000" dirty="0">
                <a:solidFill>
                  <a:srgbClr val="003399"/>
                </a:solidFill>
              </a:rPr>
              <a:t>: Grazie a questa nuova procedura, è possibile risparmiare circa 40€ rispetto ai costi precedenti, rendendo l’intero processo più economico.</a:t>
            </a:r>
          </a:p>
          <a:p>
            <a:pPr marL="342900" lvl="0" indent="-342900" defTabSz="457200">
              <a:buClr>
                <a:schemeClr val="accent1"/>
              </a:buClr>
              <a:buFont typeface="Arial" panose="020B0604020202020204" pitchFamily="34" charset="0"/>
              <a:buChar char="•"/>
            </a:pPr>
            <a:endParaRPr lang="it-IT" sz="2000" dirty="0">
              <a:solidFill>
                <a:srgbClr val="003399"/>
              </a:solidFill>
            </a:endParaRPr>
          </a:p>
          <a:p>
            <a:pPr defTabSz="457200">
              <a:spcBef>
                <a:spcPts val="0"/>
              </a:spcBef>
              <a:buClr>
                <a:schemeClr val="accent1"/>
              </a:buClr>
            </a:pPr>
            <a:r>
              <a:rPr lang="it-IT" sz="2000" b="1" dirty="0">
                <a:solidFill>
                  <a:srgbClr val="003399"/>
                </a:solidFill>
              </a:rPr>
              <a:t>Differenze tra DUC e Carta di Circolazione</a:t>
            </a:r>
          </a:p>
          <a:p>
            <a:pPr algn="just" defTabSz="457200">
              <a:spcBef>
                <a:spcPts val="0"/>
              </a:spcBef>
              <a:buClr>
                <a:schemeClr val="accent1"/>
              </a:buClr>
            </a:pPr>
            <a:r>
              <a:rPr lang="it-IT" sz="2000" dirty="0">
                <a:solidFill>
                  <a:srgbClr val="003399"/>
                </a:solidFill>
              </a:rPr>
              <a:t>Il DUC ha un’estetica simile alla tradizionale carta di circolazione, ma include alcune informazioni aggiuntive. In particolare, sono riportati dati patrimoniali e giuridici, come eventuali ipoteche o privilegi, che prima non erano presenti nel documento di circolazione.</a:t>
            </a:r>
          </a:p>
          <a:p>
            <a:pPr algn="just" defTabSz="457200">
              <a:spcBef>
                <a:spcPts val="0"/>
              </a:spcBef>
              <a:buClr>
                <a:schemeClr val="accent1"/>
              </a:buClr>
            </a:pPr>
            <a:endParaRPr lang="it-IT" sz="2000" dirty="0">
              <a:solidFill>
                <a:srgbClr val="003399"/>
              </a:solidFill>
            </a:endParaRPr>
          </a:p>
          <a:p>
            <a:pPr defTabSz="457200">
              <a:lnSpc>
                <a:spcPct val="110000"/>
              </a:lnSpc>
              <a:spcBef>
                <a:spcPts val="0"/>
              </a:spcBef>
              <a:buClr>
                <a:schemeClr val="accent1"/>
              </a:buClr>
            </a:pPr>
            <a:r>
              <a:rPr lang="it-IT" sz="2000" b="1" dirty="0">
                <a:solidFill>
                  <a:srgbClr val="003399"/>
                </a:solidFill>
              </a:rPr>
              <a:t>DUC "Non valido per la circolazione"</a:t>
            </a:r>
          </a:p>
          <a:p>
            <a:pPr algn="just" defTabSz="457200">
              <a:lnSpc>
                <a:spcPct val="100000"/>
              </a:lnSpc>
              <a:spcBef>
                <a:spcPts val="0"/>
              </a:spcBef>
              <a:buClr>
                <a:schemeClr val="accent1"/>
              </a:buClr>
            </a:pPr>
            <a:r>
              <a:rPr lang="it-IT" sz="2000" dirty="0">
                <a:solidFill>
                  <a:srgbClr val="003399"/>
                </a:solidFill>
              </a:rPr>
              <a:t>Esiste una versione del DUC che non è valida per la circolazione, utilizzata principalmente per operazioni di </a:t>
            </a:r>
            <a:r>
              <a:rPr lang="it-IT" sz="2000" b="1" dirty="0" err="1">
                <a:solidFill>
                  <a:srgbClr val="003399"/>
                </a:solidFill>
              </a:rPr>
              <a:t>minivoltura</a:t>
            </a:r>
            <a:r>
              <a:rPr lang="it-IT" sz="2000" b="1" dirty="0">
                <a:solidFill>
                  <a:srgbClr val="003399"/>
                </a:solidFill>
              </a:rPr>
              <a:t> per rivenditori. </a:t>
            </a:r>
            <a:r>
              <a:rPr lang="it-IT" sz="2000" dirty="0">
                <a:solidFill>
                  <a:srgbClr val="003399"/>
                </a:solidFill>
              </a:rPr>
              <a:t>Questo documento serve come prova per la vendita del veicolo o per l'uso della targa prova.</a:t>
            </a:r>
          </a:p>
          <a:p>
            <a:pPr algn="just" defTabSz="457200">
              <a:buClr>
                <a:schemeClr val="accent1"/>
              </a:buClr>
            </a:pPr>
            <a:endParaRPr lang="it-IT" sz="2000" dirty="0">
              <a:solidFill>
                <a:srgbClr val="003399"/>
              </a:solidFill>
            </a:endParaRPr>
          </a:p>
          <a:p>
            <a:endParaRPr lang="it-IT" dirty="0"/>
          </a:p>
        </p:txBody>
      </p:sp>
      <p:sp>
        <p:nvSpPr>
          <p:cNvPr id="4" name="Rectangle 3"/>
          <p:cNvSpPr/>
          <p:nvPr/>
        </p:nvSpPr>
        <p:spPr>
          <a:xfrm>
            <a:off x="0" y="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3"/>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pic>
        <p:nvPicPr>
          <p:cNvPr id="6" name="Immagine 5">
            <a:extLst>
              <a:ext uri="{FF2B5EF4-FFF2-40B4-BE49-F238E27FC236}">
                <a16:creationId xmlns:a16="http://schemas.microsoft.com/office/drawing/2014/main" id="{E500A3BA-CA0F-4205-AD0B-3C15913A163C}"/>
              </a:ext>
            </a:extLst>
          </p:cNvPr>
          <p:cNvPicPr>
            <a:picLocks noChangeAspect="1"/>
          </p:cNvPicPr>
          <p:nvPr/>
        </p:nvPicPr>
        <p:blipFill>
          <a:blip r:embed="rId2"/>
          <a:stretch>
            <a:fillRect/>
          </a:stretch>
        </p:blipFill>
        <p:spPr>
          <a:xfrm>
            <a:off x="10260624" y="4950068"/>
            <a:ext cx="1758461" cy="1767255"/>
          </a:xfrm>
          <a:prstGeom prst="rect">
            <a:avLst/>
          </a:prstGeom>
        </p:spPr>
      </p:pic>
    </p:spTree>
    <p:extLst>
      <p:ext uri="{BB962C8B-B14F-4D97-AF65-F5344CB8AC3E}">
        <p14:creationId xmlns:p14="http://schemas.microsoft.com/office/powerpoint/2010/main" val="3974008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585665" y="1107832"/>
            <a:ext cx="10515600" cy="4788390"/>
          </a:xfrm>
        </p:spPr>
        <p:txBody>
          <a:bodyPr>
            <a:normAutofit/>
          </a:bodyPr>
          <a:lstStyle/>
          <a:p>
            <a:pPr algn="just" defTabSz="457200">
              <a:lnSpc>
                <a:spcPct val="110000"/>
              </a:lnSpc>
              <a:buClr>
                <a:schemeClr val="accent1"/>
              </a:buClr>
            </a:pPr>
            <a:r>
              <a:rPr lang="it-IT" sz="2000" dirty="0">
                <a:solidFill>
                  <a:srgbClr val="003399"/>
                </a:solidFill>
              </a:rPr>
              <a:t>Uno dei potenziali </a:t>
            </a:r>
            <a:r>
              <a:rPr lang="it-IT" sz="2000" b="1" dirty="0">
                <a:solidFill>
                  <a:srgbClr val="003399"/>
                </a:solidFill>
              </a:rPr>
              <a:t>svantaggi del DUC </a:t>
            </a:r>
            <a:r>
              <a:rPr lang="it-IT" sz="2000" dirty="0">
                <a:solidFill>
                  <a:srgbClr val="003399"/>
                </a:solidFill>
              </a:rPr>
              <a:t>è la difficoltà nel risalire ai precedenti proprietari del veicolo. Questo potrebbe rappresentare un problema per chi necessita di informazioni dettagliate sulla storia del veicolo. Per risolvere questa difficoltà, è possibile richiedere una </a:t>
            </a:r>
            <a:r>
              <a:rPr lang="it-IT" sz="2000" b="1" dirty="0">
                <a:solidFill>
                  <a:srgbClr val="003399"/>
                </a:solidFill>
              </a:rPr>
              <a:t>Visura Proprietari Veicolo</a:t>
            </a:r>
            <a:r>
              <a:rPr lang="it-IT" sz="2000" dirty="0">
                <a:solidFill>
                  <a:srgbClr val="003399"/>
                </a:solidFill>
              </a:rPr>
              <a:t>, che fornisce un elenco completo dei precedenti proprietari.</a:t>
            </a:r>
          </a:p>
          <a:p>
            <a:pPr algn="just" defTabSz="457200">
              <a:lnSpc>
                <a:spcPct val="110000"/>
              </a:lnSpc>
              <a:buClr>
                <a:schemeClr val="accent1"/>
              </a:buClr>
            </a:pPr>
            <a:r>
              <a:rPr lang="it-IT" sz="2000" b="1" dirty="0">
                <a:solidFill>
                  <a:srgbClr val="003399"/>
                </a:solidFill>
              </a:rPr>
              <a:t>Il Documento Unico di Circolazione (DUC) </a:t>
            </a:r>
            <a:r>
              <a:rPr lang="it-IT" sz="2000" dirty="0">
                <a:solidFill>
                  <a:srgbClr val="003399"/>
                </a:solidFill>
              </a:rPr>
              <a:t>rappresenta una importante innovazione nel campo della gestione documentale per i veicoli. La sua introduzione semplifica notevolmente le procedure burocratiche, riducendo al contempo i costi per gli automobilisti. Durante la fase di transizione, il DUC coesisterà temporaneamente con i vecchi documenti, fino a quando non si verificheranno eventi </a:t>
            </a:r>
          </a:p>
          <a:p>
            <a:endParaRPr lang="it-IT" dirty="0"/>
          </a:p>
        </p:txBody>
      </p:sp>
      <p:sp>
        <p:nvSpPr>
          <p:cNvPr id="4" name="Rectangle 3"/>
          <p:cNvSpPr/>
          <p:nvPr/>
        </p:nvSpPr>
        <p:spPr>
          <a:xfrm>
            <a:off x="61546" y="-123092"/>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sp>
        <p:nvSpPr>
          <p:cNvPr id="5" name="Rectangle 3"/>
          <p:cNvSpPr/>
          <p:nvPr/>
        </p:nvSpPr>
        <p:spPr>
          <a:xfrm>
            <a:off x="0" y="6400800"/>
            <a:ext cx="12192000" cy="457200"/>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solidFill>
                  <a:srgbClr val="000000"/>
                </a:solidFill>
              </a:defRPr>
            </a:pPr>
            <a:endParaRPr/>
          </a:p>
        </p:txBody>
      </p:sp>
      <p:pic>
        <p:nvPicPr>
          <p:cNvPr id="6" name="Immagine 5">
            <a:extLst>
              <a:ext uri="{FF2B5EF4-FFF2-40B4-BE49-F238E27FC236}">
                <a16:creationId xmlns:a16="http://schemas.microsoft.com/office/drawing/2014/main" id="{E500A3BA-CA0F-4205-AD0B-3C15913A163C}"/>
              </a:ext>
            </a:extLst>
          </p:cNvPr>
          <p:cNvPicPr>
            <a:picLocks noChangeAspect="1"/>
          </p:cNvPicPr>
          <p:nvPr/>
        </p:nvPicPr>
        <p:blipFill>
          <a:blip r:embed="rId2"/>
          <a:stretch>
            <a:fillRect/>
          </a:stretch>
        </p:blipFill>
        <p:spPr>
          <a:xfrm>
            <a:off x="9789370" y="4571038"/>
            <a:ext cx="2051264" cy="2058362"/>
          </a:xfrm>
          <a:prstGeom prst="rect">
            <a:avLst/>
          </a:prstGeom>
        </p:spPr>
      </p:pic>
    </p:spTree>
    <p:extLst>
      <p:ext uri="{BB962C8B-B14F-4D97-AF65-F5344CB8AC3E}">
        <p14:creationId xmlns:p14="http://schemas.microsoft.com/office/powerpoint/2010/main" val="1887822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Sfaccettatura</Template>
  <TotalTime>5241</TotalTime>
  <Words>4082</Words>
  <Application>Microsoft Office PowerPoint</Application>
  <PresentationFormat>Widescreen</PresentationFormat>
  <Paragraphs>226</Paragraphs>
  <Slides>32</Slides>
  <Notes>0</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32</vt:i4>
      </vt:variant>
    </vt:vector>
  </HeadingPairs>
  <TitlesOfParts>
    <vt:vector size="42" baseType="lpstr">
      <vt:lpstr>Arial</vt:lpstr>
      <vt:lpstr>Calibri</vt:lpstr>
      <vt:lpstr>Calibri Light</vt:lpstr>
      <vt:lpstr>Courier New</vt:lpstr>
      <vt:lpstr>Symbol</vt:lpstr>
      <vt:lpstr>Times New Roman</vt:lpstr>
      <vt:lpstr>Trebuchet MS</vt:lpstr>
      <vt:lpstr>Wingdings 3</vt:lpstr>
      <vt:lpstr>Sfaccettatura</vt:lpstr>
      <vt:lpstr>Personalizza struttura</vt:lpstr>
      <vt:lpstr>Presentazione standard di PowerPoint</vt:lpstr>
      <vt:lpstr>L'Automobile Club d'Italia (ACI) è un ente pubblico fondato nel 1905. Sostiene gli automobilisti con servizi che coprono ogni aspetto della mobilità, puntando su innovazione e qualità per migliorare la sicurezza e il comfort di guida.   Di seguito, una panoramica dei principali servizi offerti:</vt:lpstr>
      <vt:lpstr>Accesso ai Servizi L'accesso ai servizi online dell'ACI richiede generalmente l'autenticazione tramite uno dei seguenti sistemi: </vt:lpstr>
      <vt:lpstr>BOLLO AUTO</vt:lpstr>
      <vt:lpstr>L’ACI per semplificare la gestione del bollo auto offre diversi servizi online :       Calcolo del Bollo: Permette di determinare l'importo esatto da pagare inserendo la targa del veicolo e la regione di           residenza.      Calcolo del Superbollo: Specifico per veicoli con potenza superiore a 185 kW, consente di calcolare la tassa addizionale     online.      Pagamento del Bollo Online (Bollonet) : Consente di effettuare il pagamento del bollo comodamente da casa.  </vt:lpstr>
      <vt:lpstr>Visura PRA (Pubblico Registro Automobilistico)</vt:lpstr>
      <vt:lpstr> Documento Unico di Circolazione (DUC)</vt:lpstr>
      <vt:lpstr>Come ottenere il DUC</vt:lpstr>
      <vt:lpstr>Presentazione standard di PowerPoint</vt:lpstr>
      <vt:lpstr>AvvisACI</vt:lpstr>
      <vt:lpstr>Presentazione standard di PowerPoint</vt:lpstr>
      <vt:lpstr>I servizi per i tesserati ACI offrono una serie di vantaggi e assistenze specifiche per chi è socio dell'Automobile Club d'Italia. Tra i principali servizi disponibili per i tesserati ACI ci sono:  1.Assistenza Stradale: ACI fornisce assistenza stradale 24 ore su 24, inclusa la riparazione sul posto e il traino del veicolo in caso di guasti o incidenti. Se necessario, fornisce un'auto sostitutiva per proseguire il viaggio o in caso di furto. Inoltre, è previsto il rimborso delle spese per il rientro a casa, gli spostamenti in taxi e il soggiorno sul luogo dell'evento. 2.RC Auto e Assicurazioni: I tesserati hanno accesso a offerte speciali e sconti su polizze di assicurazione per auto, moto e altri veicoli . 3.Servizi per il Veicolo: ACI gestisce servizi di revisione e controllo tecnico per i veicoli e offre consulenze per la gestione delle pratiche burocratiche come passaggi di proprietà e aggiornamenti di documentazione. 4.Servizi Online: Attraverso il portale online dell'ACI, i tesserati possono effettuare pagamenti di multe, consultare scadenze e prenotare servizi digitali e amministrativi offerti dalla piattaforma. 5.Formazione e Sicurezza: ACI organizza corsi di formazione sulla guida sicura e sulla sicurezza stradale, oltre a promuovere campagne di sensibilizzazione. 6.Club e Eventi: I tesserati possono partecipare a eventi e manifestazioni organizzati dall'ACI, come raduni automobilistici e gare di regolarità. 7.Consulenze Legali: ACI offre supporto legale per controversie legate agli incidenti stradali e altre problematiche con le assicurazioni. 8.Sconti e Convenzioni: I tesserati possono usufruire di sconti e convenzioni presso una rete di partner commerciali, inclusi officine, negozi di ricambi, carburanti e strutture turistiche. 9.Medico Pronto: Per i titolari di tessera ACI Gold, è disponibile un'assistenza sanitaria continua, con l'invio di specialisti (come pediatri e cardiologi) sia in viaggio che a casa. </vt:lpstr>
      <vt:lpstr>Soccorso stradale per i soci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Come Verificare il Saldo Punti della Patente  Ti starai chiedendo come si fa a vedere quanti punti hai sulla patente?              E’ possibile verificare il saldo punti della propria patente di guida attraverso tre modalità:     </vt:lpstr>
      <vt:lpstr>Presentazione standard di PowerPoint</vt:lpstr>
      <vt:lpstr>                  Come sapere se ho preso una multa      </vt:lpstr>
      <vt:lpstr>      Controllare on line sul sito del Comune      </vt:lpstr>
      <vt:lpstr>        Consultare il Portale dell’Automobilista        </vt:lpstr>
      <vt:lpstr>        Verificare tramite l’App IO        </vt:lpstr>
      <vt:lpstr>       Raccomandata A/R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Domenico Mitro</dc:creator>
  <cp:lastModifiedBy>Prete Iolanda</cp:lastModifiedBy>
  <cp:revision>294</cp:revision>
  <dcterms:created xsi:type="dcterms:W3CDTF">2024-08-02T16:01:57Z</dcterms:created>
  <dcterms:modified xsi:type="dcterms:W3CDTF">2024-09-04T14:16:36Z</dcterms:modified>
</cp:coreProperties>
</file>