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6" r:id="rId24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4660"/>
  </p:normalViewPr>
  <p:slideViewPr>
    <p:cSldViewPr>
      <p:cViewPr varScale="1">
        <p:scale>
          <a:sx n="82" d="100"/>
          <a:sy n="82" d="100"/>
        </p:scale>
        <p:origin x="754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‹N›</a:t>
            </a:fld>
            <a:endParaRPr spc="-114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85E1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‹N›</a:t>
            </a:fld>
            <a:endParaRPr spc="-114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11821" y="4024129"/>
            <a:ext cx="1881254" cy="18812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85E1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‹N›</a:t>
            </a:fld>
            <a:endParaRPr spc="-114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85E1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‹N›</a:t>
            </a:fld>
            <a:endParaRPr spc="-114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‹N›</a:t>
            </a:fld>
            <a:endParaRPr spc="-114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6803" y="1670811"/>
            <a:ext cx="9918393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85E1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4405" y="2229611"/>
            <a:ext cx="10983188" cy="3223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49639" y="6326174"/>
            <a:ext cx="241300" cy="213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‹N›</a:t>
            </a:fld>
            <a:endParaRPr spc="-114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1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16.png"/><Relationship Id="rId5" Type="http://schemas.openxmlformats.org/officeDocument/2006/relationships/image" Target="../media/image66.png"/><Relationship Id="rId10" Type="http://schemas.openxmlformats.org/officeDocument/2006/relationships/image" Target="../media/image11.png"/><Relationship Id="rId4" Type="http://schemas.openxmlformats.org/officeDocument/2006/relationships/image" Target="../media/image65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4.png"/><Relationship Id="rId10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lute.basilicata.it/assistenza)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1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image" Target="../media/image11.png"/><Relationship Id="rId12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88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87.png"/><Relationship Id="rId4" Type="http://schemas.openxmlformats.org/officeDocument/2006/relationships/image" Target="../media/image3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5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hyperlink" Target="http://www.salute.basilicata.it/il-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322" y="3047"/>
            <a:ext cx="2252980" cy="6858000"/>
            <a:chOff x="0" y="0"/>
            <a:chExt cx="22529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0"/>
              <a:ext cx="1795272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02536" cy="68579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49711" y="3047"/>
            <a:ext cx="1539240" cy="14935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92146" y="5906247"/>
            <a:ext cx="1999849" cy="7094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99852" y="5736337"/>
            <a:ext cx="559478" cy="5881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13082" y="511788"/>
            <a:ext cx="620999" cy="4899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2400" y="6065519"/>
            <a:ext cx="600456" cy="3261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36446" y="228600"/>
            <a:ext cx="1826530" cy="4211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229600" y="2568447"/>
            <a:ext cx="3048650" cy="725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654"/>
              </a:lnSpc>
              <a:spcBef>
                <a:spcPts val="100"/>
              </a:spcBef>
            </a:pPr>
            <a:r>
              <a:rPr sz="3100" b="1" spc="-235" dirty="0" smtClean="0">
                <a:solidFill>
                  <a:srgbClr val="5159A3"/>
                </a:solidFill>
                <a:latin typeface="Verdana"/>
                <a:cs typeface="Verdana"/>
              </a:rPr>
              <a:t>2024</a:t>
            </a:r>
            <a:endParaRPr sz="3100" dirty="0">
              <a:latin typeface="Verdana"/>
              <a:cs typeface="Verdana"/>
            </a:endParaRPr>
          </a:p>
          <a:p>
            <a:pPr marL="26034" algn="ctr">
              <a:lnSpc>
                <a:spcPts val="1855"/>
              </a:lnSpc>
            </a:pPr>
            <a:r>
              <a:rPr sz="1600" spc="-55" dirty="0" err="1">
                <a:solidFill>
                  <a:srgbClr val="F85E1C"/>
                </a:solidFill>
                <a:latin typeface="Verdana"/>
                <a:cs typeface="Verdana"/>
              </a:rPr>
              <a:t>S</a:t>
            </a:r>
            <a:r>
              <a:rPr sz="1600" spc="-50" dirty="0" err="1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600" spc="-65" dirty="0" err="1">
                <a:solidFill>
                  <a:srgbClr val="F85E1C"/>
                </a:solidFill>
                <a:latin typeface="Verdana"/>
                <a:cs typeface="Verdana"/>
              </a:rPr>
              <a:t>ss</a:t>
            </a:r>
            <a:r>
              <a:rPr sz="1600" spc="-20" dirty="0" err="1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spc="25" dirty="0" err="1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spc="70" dirty="0" err="1">
                <a:solidFill>
                  <a:srgbClr val="F85E1C"/>
                </a:solidFill>
                <a:latin typeface="Verdana"/>
                <a:cs typeface="Verdana"/>
              </a:rPr>
              <a:t>n</a:t>
            </a:r>
            <a:r>
              <a:rPr sz="1600" spc="10" dirty="0" err="1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spc="-30" dirty="0" err="1" smtClean="0">
                <a:solidFill>
                  <a:srgbClr val="F85E1C"/>
                </a:solidFill>
                <a:latin typeface="Verdana"/>
                <a:cs typeface="Verdana"/>
              </a:rPr>
              <a:t>f</a:t>
            </a:r>
            <a:r>
              <a:rPr sz="1600" spc="25" dirty="0" err="1" smtClean="0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spc="-50" dirty="0" err="1" smtClean="0">
                <a:solidFill>
                  <a:srgbClr val="F85E1C"/>
                </a:solidFill>
                <a:latin typeface="Verdana"/>
                <a:cs typeface="Verdana"/>
              </a:rPr>
              <a:t>r</a:t>
            </a:r>
            <a:r>
              <a:rPr sz="1600" spc="140" dirty="0" err="1" smtClean="0">
                <a:solidFill>
                  <a:srgbClr val="F85E1C"/>
                </a:solidFill>
                <a:latin typeface="Verdana"/>
                <a:cs typeface="Verdana"/>
              </a:rPr>
              <a:t>m</a:t>
            </a:r>
            <a:r>
              <a:rPr sz="1600" spc="-15" dirty="0" err="1" smtClean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600" spc="15" dirty="0" err="1" smtClean="0">
                <a:solidFill>
                  <a:srgbClr val="F85E1C"/>
                </a:solidFill>
                <a:latin typeface="Verdana"/>
                <a:cs typeface="Verdana"/>
              </a:rPr>
              <a:t>t</a:t>
            </a:r>
            <a:r>
              <a:rPr sz="1600" spc="-20" dirty="0" err="1" smtClean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spc="-85" dirty="0" err="1" smtClean="0">
                <a:solidFill>
                  <a:srgbClr val="F85E1C"/>
                </a:solidFill>
                <a:latin typeface="Verdana"/>
                <a:cs typeface="Verdana"/>
              </a:rPr>
              <a:t>v</a:t>
            </a:r>
            <a:r>
              <a:rPr sz="1600" spc="-15" dirty="0" err="1" smtClean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27861" y="4624832"/>
            <a:ext cx="6073140" cy="827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10"/>
              </a:spcBef>
            </a:pPr>
            <a:r>
              <a:rPr sz="1500" spc="-100" dirty="0">
                <a:latin typeface="Verdana"/>
                <a:cs typeface="Verdana"/>
              </a:rPr>
              <a:t>Il </a:t>
            </a:r>
            <a:r>
              <a:rPr sz="1500" spc="25" dirty="0">
                <a:latin typeface="Verdana"/>
                <a:cs typeface="Verdana"/>
              </a:rPr>
              <a:t>progetto </a:t>
            </a:r>
            <a:r>
              <a:rPr sz="1500" spc="15" dirty="0">
                <a:latin typeface="Verdana"/>
                <a:cs typeface="Verdana"/>
              </a:rPr>
              <a:t>promosso </a:t>
            </a:r>
            <a:r>
              <a:rPr sz="1500" spc="30" dirty="0">
                <a:latin typeface="Verdana"/>
                <a:cs typeface="Verdana"/>
              </a:rPr>
              <a:t>da Regione </a:t>
            </a:r>
            <a:r>
              <a:rPr sz="1500" dirty="0">
                <a:latin typeface="Verdana"/>
                <a:cs typeface="Verdana"/>
              </a:rPr>
              <a:t>Basilicata </a:t>
            </a:r>
            <a:r>
              <a:rPr sz="1500" spc="50" dirty="0">
                <a:latin typeface="Verdana"/>
                <a:cs typeface="Verdana"/>
              </a:rPr>
              <a:t>con </a:t>
            </a:r>
            <a:r>
              <a:rPr sz="1500" spc="-5" dirty="0">
                <a:latin typeface="Verdana"/>
                <a:cs typeface="Verdana"/>
              </a:rPr>
              <a:t>l'obiettivo </a:t>
            </a:r>
            <a:r>
              <a:rPr sz="1500" spc="30" dirty="0">
                <a:latin typeface="Verdana"/>
                <a:cs typeface="Verdana"/>
              </a:rPr>
              <a:t>di </a:t>
            </a:r>
            <a:r>
              <a:rPr sz="1500" spc="35" dirty="0">
                <a:latin typeface="Verdana"/>
                <a:cs typeface="Verdana"/>
              </a:rPr>
              <a:t> </a:t>
            </a:r>
            <a:r>
              <a:rPr sz="1500" spc="-20" dirty="0">
                <a:latin typeface="Verdana"/>
                <a:cs typeface="Verdana"/>
              </a:rPr>
              <a:t>realizzare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60" dirty="0">
                <a:latin typeface="Verdana"/>
                <a:cs typeface="Verdana"/>
              </a:rPr>
              <a:t>un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b="1" spc="-35" dirty="0">
                <a:latin typeface="Verdana"/>
                <a:cs typeface="Verdana"/>
              </a:rPr>
              <a:t>punto</a:t>
            </a:r>
            <a:r>
              <a:rPr sz="1500" b="1" spc="-80" dirty="0">
                <a:latin typeface="Verdana"/>
                <a:cs typeface="Verdana"/>
              </a:rPr>
              <a:t> </a:t>
            </a:r>
            <a:r>
              <a:rPr sz="1500" b="1" spc="-40" dirty="0">
                <a:latin typeface="Verdana"/>
                <a:cs typeface="Verdana"/>
              </a:rPr>
              <a:t>di</a:t>
            </a:r>
            <a:r>
              <a:rPr sz="1500" b="1" spc="-80" dirty="0">
                <a:latin typeface="Verdana"/>
                <a:cs typeface="Verdana"/>
              </a:rPr>
              <a:t> </a:t>
            </a:r>
            <a:r>
              <a:rPr sz="1500" b="1" spc="-55" dirty="0">
                <a:latin typeface="Verdana"/>
                <a:cs typeface="Verdana"/>
              </a:rPr>
              <a:t>accesso</a:t>
            </a:r>
            <a:r>
              <a:rPr sz="1500" b="1" spc="-80" dirty="0">
                <a:latin typeface="Verdana"/>
                <a:cs typeface="Verdana"/>
              </a:rPr>
              <a:t> </a:t>
            </a:r>
            <a:r>
              <a:rPr sz="1500" b="1" spc="-40" dirty="0">
                <a:latin typeface="Verdana"/>
                <a:cs typeface="Verdana"/>
              </a:rPr>
              <a:t>unico</a:t>
            </a:r>
            <a:r>
              <a:rPr sz="1500" b="1" spc="-85" dirty="0">
                <a:latin typeface="Verdana"/>
                <a:cs typeface="Verdana"/>
              </a:rPr>
              <a:t> </a:t>
            </a:r>
            <a:r>
              <a:rPr sz="1500" spc="-15" dirty="0">
                <a:latin typeface="Verdana"/>
                <a:cs typeface="Verdana"/>
              </a:rPr>
              <a:t>ai</a:t>
            </a:r>
            <a:r>
              <a:rPr sz="1500" spc="-135" dirty="0">
                <a:latin typeface="Verdana"/>
                <a:cs typeface="Verdana"/>
              </a:rPr>
              <a:t> </a:t>
            </a:r>
            <a:r>
              <a:rPr sz="1500" spc="-35" dirty="0">
                <a:latin typeface="Verdana"/>
                <a:cs typeface="Verdana"/>
              </a:rPr>
              <a:t>servizi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spc="-10" dirty="0">
                <a:latin typeface="Verdana"/>
                <a:cs typeface="Verdana"/>
              </a:rPr>
              <a:t>sanitari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spc="5" dirty="0">
                <a:latin typeface="Verdana"/>
                <a:cs typeface="Verdana"/>
              </a:rPr>
              <a:t>regionali </a:t>
            </a:r>
            <a:r>
              <a:rPr sz="1500" spc="-515" dirty="0">
                <a:latin typeface="Verdana"/>
                <a:cs typeface="Verdana"/>
              </a:rPr>
              <a:t> </a:t>
            </a:r>
            <a:r>
              <a:rPr sz="1500" spc="-175" dirty="0">
                <a:latin typeface="Verdana"/>
                <a:cs typeface="Verdana"/>
              </a:rPr>
              <a:t>S</a:t>
            </a:r>
            <a:r>
              <a:rPr sz="1500" spc="-114" dirty="0">
                <a:latin typeface="Verdana"/>
                <a:cs typeface="Verdana"/>
              </a:rPr>
              <a:t>I</a:t>
            </a:r>
            <a:r>
              <a:rPr sz="1500" spc="25" dirty="0">
                <a:latin typeface="Verdana"/>
                <a:cs typeface="Verdana"/>
              </a:rPr>
              <a:t>C</a:t>
            </a:r>
            <a:r>
              <a:rPr sz="1500" spc="85" dirty="0">
                <a:latin typeface="Verdana"/>
                <a:cs typeface="Verdana"/>
              </a:rPr>
              <a:t>U</a:t>
            </a:r>
            <a:r>
              <a:rPr sz="1500" spc="55" dirty="0">
                <a:latin typeface="Verdana"/>
                <a:cs typeface="Verdana"/>
              </a:rPr>
              <a:t>RO</a:t>
            </a:r>
            <a:r>
              <a:rPr sz="1500" spc="-229" dirty="0">
                <a:latin typeface="Verdana"/>
                <a:cs typeface="Verdana"/>
              </a:rPr>
              <a:t>,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45" dirty="0">
                <a:latin typeface="Verdana"/>
                <a:cs typeface="Verdana"/>
              </a:rPr>
              <a:t>R</a:t>
            </a:r>
            <a:r>
              <a:rPr sz="1500" spc="40" dirty="0">
                <a:latin typeface="Verdana"/>
                <a:cs typeface="Verdana"/>
              </a:rPr>
              <a:t>A</a:t>
            </a:r>
            <a:r>
              <a:rPr sz="1500" spc="165" dirty="0">
                <a:latin typeface="Verdana"/>
                <a:cs typeface="Verdana"/>
              </a:rPr>
              <a:t>P</a:t>
            </a:r>
            <a:r>
              <a:rPr sz="1500" spc="-185" dirty="0">
                <a:latin typeface="Verdana"/>
                <a:cs typeface="Verdana"/>
              </a:rPr>
              <a:t>I</a:t>
            </a:r>
            <a:r>
              <a:rPr sz="1500" spc="75" dirty="0">
                <a:latin typeface="Verdana"/>
                <a:cs typeface="Verdana"/>
              </a:rPr>
              <a:t>DO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</a:t>
            </a:r>
            <a:r>
              <a:rPr sz="1500" spc="80" dirty="0">
                <a:latin typeface="Verdana"/>
                <a:cs typeface="Verdana"/>
              </a:rPr>
              <a:t>d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50" dirty="0">
                <a:latin typeface="Verdana"/>
                <a:cs typeface="Verdana"/>
              </a:rPr>
              <a:t>E</a:t>
            </a:r>
            <a:r>
              <a:rPr sz="1500" spc="85" dirty="0">
                <a:latin typeface="Verdana"/>
                <a:cs typeface="Verdana"/>
              </a:rPr>
              <a:t>FF</a:t>
            </a:r>
            <a:r>
              <a:rPr sz="1500" spc="-185" dirty="0">
                <a:latin typeface="Verdana"/>
                <a:cs typeface="Verdana"/>
              </a:rPr>
              <a:t>I</a:t>
            </a:r>
            <a:r>
              <a:rPr sz="1500" spc="25" dirty="0">
                <a:latin typeface="Verdana"/>
                <a:cs typeface="Verdana"/>
              </a:rPr>
              <a:t>C</a:t>
            </a:r>
            <a:r>
              <a:rPr sz="1500" spc="-185" dirty="0">
                <a:latin typeface="Verdana"/>
                <a:cs typeface="Verdana"/>
              </a:rPr>
              <a:t>I</a:t>
            </a:r>
            <a:r>
              <a:rPr sz="1500" spc="50" dirty="0">
                <a:latin typeface="Verdana"/>
                <a:cs typeface="Verdana"/>
              </a:rPr>
              <a:t>E</a:t>
            </a:r>
            <a:r>
              <a:rPr sz="1500" spc="100" dirty="0">
                <a:latin typeface="Verdana"/>
                <a:cs typeface="Verdana"/>
              </a:rPr>
              <a:t>N</a:t>
            </a:r>
            <a:r>
              <a:rPr sz="1500" spc="-65" dirty="0">
                <a:latin typeface="Verdana"/>
                <a:cs typeface="Verdana"/>
              </a:rPr>
              <a:t>T</a:t>
            </a:r>
            <a:r>
              <a:rPr sz="1500" spc="50" dirty="0">
                <a:latin typeface="Verdana"/>
                <a:cs typeface="Verdana"/>
              </a:rPr>
              <a:t>E</a:t>
            </a:r>
            <a:r>
              <a:rPr sz="1500" spc="-229" dirty="0">
                <a:latin typeface="Verdana"/>
                <a:cs typeface="Verdana"/>
              </a:rPr>
              <a:t>.</a:t>
            </a:r>
            <a:endParaRPr sz="1500" dirty="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29319" y="3047124"/>
            <a:ext cx="1630216" cy="138136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703276" y="3292347"/>
            <a:ext cx="22675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0175">
              <a:lnSpc>
                <a:spcPct val="107100"/>
              </a:lnSpc>
              <a:spcBef>
                <a:spcPts val="100"/>
              </a:spcBef>
            </a:pPr>
            <a:r>
              <a:rPr sz="2800" b="1" spc="35" dirty="0">
                <a:solidFill>
                  <a:srgbClr val="F85E1C"/>
                </a:solidFill>
                <a:latin typeface="Arial"/>
                <a:cs typeface="Arial"/>
              </a:rPr>
              <a:t>SALUTE </a:t>
            </a:r>
            <a:r>
              <a:rPr sz="2800" b="1" spc="40" dirty="0">
                <a:solidFill>
                  <a:srgbClr val="F85E1C"/>
                </a:solidFill>
                <a:latin typeface="Arial"/>
                <a:cs typeface="Arial"/>
              </a:rPr>
              <a:t> </a:t>
            </a:r>
            <a:r>
              <a:rPr sz="2800" b="1" spc="114" dirty="0">
                <a:solidFill>
                  <a:srgbClr val="F85E1C"/>
                </a:solidFill>
                <a:latin typeface="Arial"/>
                <a:cs typeface="Arial"/>
              </a:rPr>
              <a:t>B</a:t>
            </a:r>
            <a:r>
              <a:rPr sz="2800" b="1" spc="125" dirty="0">
                <a:solidFill>
                  <a:srgbClr val="F85E1C"/>
                </a:solidFill>
                <a:latin typeface="Arial"/>
                <a:cs typeface="Arial"/>
              </a:rPr>
              <a:t>A</a:t>
            </a:r>
            <a:r>
              <a:rPr sz="2800" b="1" spc="-85" dirty="0">
                <a:solidFill>
                  <a:srgbClr val="F85E1C"/>
                </a:solidFill>
                <a:latin typeface="Arial"/>
                <a:cs typeface="Arial"/>
              </a:rPr>
              <a:t>S</a:t>
            </a:r>
            <a:r>
              <a:rPr sz="2800" b="1" spc="130" dirty="0">
                <a:solidFill>
                  <a:srgbClr val="F85E1C"/>
                </a:solidFill>
                <a:latin typeface="Arial"/>
                <a:cs typeface="Arial"/>
              </a:rPr>
              <a:t>I</a:t>
            </a:r>
            <a:r>
              <a:rPr sz="2800" b="1" spc="75" dirty="0">
                <a:solidFill>
                  <a:srgbClr val="F85E1C"/>
                </a:solidFill>
                <a:latin typeface="Arial"/>
                <a:cs typeface="Arial"/>
              </a:rPr>
              <a:t>L</a:t>
            </a:r>
            <a:r>
              <a:rPr sz="2800" b="1" spc="25" dirty="0">
                <a:solidFill>
                  <a:srgbClr val="F85E1C"/>
                </a:solidFill>
                <a:latin typeface="Arial"/>
                <a:cs typeface="Arial"/>
              </a:rPr>
              <a:t>IC</a:t>
            </a:r>
            <a:r>
              <a:rPr sz="2800" b="1" spc="125" dirty="0">
                <a:solidFill>
                  <a:srgbClr val="F85E1C"/>
                </a:solidFill>
                <a:latin typeface="Arial"/>
                <a:cs typeface="Arial"/>
              </a:rPr>
              <a:t>A</a:t>
            </a:r>
            <a:r>
              <a:rPr sz="2800" b="1" spc="65" dirty="0">
                <a:solidFill>
                  <a:srgbClr val="F85E1C"/>
                </a:solidFill>
                <a:latin typeface="Arial"/>
                <a:cs typeface="Arial"/>
              </a:rPr>
              <a:t>TA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44634" y="1496566"/>
            <a:ext cx="2907699" cy="125559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8946" y="228600"/>
            <a:ext cx="1225402" cy="48996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30157" y="0"/>
            <a:ext cx="7861934" cy="6858000"/>
            <a:chOff x="4330157" y="0"/>
            <a:chExt cx="7861934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0157" y="0"/>
              <a:ext cx="7861842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0504" y="1661160"/>
              <a:ext cx="4090415" cy="381304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4404" y="2656332"/>
            <a:ext cx="5050790" cy="296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699"/>
              </a:lnSpc>
              <a:spcBef>
                <a:spcPts val="100"/>
              </a:spcBef>
            </a:pPr>
            <a:r>
              <a:rPr sz="1400" b="1" spc="40" dirty="0">
                <a:latin typeface="Tahoma"/>
                <a:cs typeface="Tahoma"/>
              </a:rPr>
              <a:t>Consulta</a:t>
            </a:r>
            <a:r>
              <a:rPr sz="1400" b="1" spc="-50" dirty="0">
                <a:latin typeface="Tahoma"/>
                <a:cs typeface="Tahoma"/>
              </a:rPr>
              <a:t> </a:t>
            </a:r>
            <a:r>
              <a:rPr sz="1400" spc="-105" dirty="0">
                <a:latin typeface="Verdana"/>
                <a:cs typeface="Verdana"/>
              </a:rPr>
              <a:t>e,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all'occorrenza,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30" dirty="0">
                <a:latin typeface="Tahoma"/>
                <a:cs typeface="Tahoma"/>
              </a:rPr>
              <a:t>scarica</a:t>
            </a:r>
            <a:r>
              <a:rPr sz="1400" b="1" spc="-50" dirty="0">
                <a:latin typeface="Tahoma"/>
                <a:cs typeface="Tahoma"/>
              </a:rPr>
              <a:t> </a:t>
            </a:r>
            <a:r>
              <a:rPr sz="1400" spc="-5" dirty="0">
                <a:latin typeface="Verdana"/>
                <a:cs typeface="Verdana"/>
              </a:rPr>
              <a:t>sul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tuo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smartphone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le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r</a:t>
            </a:r>
            <a:r>
              <a:rPr sz="1400" spc="-25" dirty="0">
                <a:latin typeface="Verdana"/>
                <a:cs typeface="Verdana"/>
              </a:rPr>
              <a:t>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f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40" dirty="0">
                <a:latin typeface="Verdana"/>
                <a:cs typeface="Verdana"/>
              </a:rPr>
              <a:t>rm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60" dirty="0">
                <a:latin typeface="Verdana"/>
                <a:cs typeface="Verdana"/>
              </a:rPr>
              <a:t>h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65" dirty="0">
                <a:latin typeface="Verdana"/>
                <a:cs typeface="Verdana"/>
              </a:rPr>
              <a:t>b</a:t>
            </a:r>
            <a:r>
              <a:rPr sz="1400" spc="60" dirty="0">
                <a:latin typeface="Verdana"/>
                <a:cs typeface="Verdana"/>
              </a:rPr>
              <a:t>u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30" dirty="0">
                <a:latin typeface="Verdana"/>
                <a:cs typeface="Verdana"/>
              </a:rPr>
              <a:t>r</a:t>
            </a:r>
            <a:r>
              <a:rPr sz="1400" spc="-25" dirty="0">
                <a:latin typeface="Verdana"/>
                <a:cs typeface="Verdana"/>
              </a:rPr>
              <a:t>i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Verdana"/>
              <a:cs typeface="Verdana"/>
            </a:endParaRPr>
          </a:p>
          <a:p>
            <a:pPr marL="12700" marR="13970">
              <a:lnSpc>
                <a:spcPct val="124800"/>
              </a:lnSpc>
            </a:pPr>
            <a:r>
              <a:rPr sz="1400" spc="40" dirty="0">
                <a:latin typeface="Verdana"/>
                <a:cs typeface="Verdana"/>
              </a:rPr>
              <a:t>Per </a:t>
            </a:r>
            <a:r>
              <a:rPr sz="1400" spc="-10" dirty="0">
                <a:latin typeface="Verdana"/>
                <a:cs typeface="Verdana"/>
              </a:rPr>
              <a:t>facilitare </a:t>
            </a:r>
            <a:r>
              <a:rPr sz="1400" spc="-15" dirty="0">
                <a:latin typeface="Verdana"/>
                <a:cs typeface="Verdana"/>
              </a:rPr>
              <a:t>il ritiro </a:t>
            </a:r>
            <a:r>
              <a:rPr sz="1400" spc="25" dirty="0">
                <a:latin typeface="Verdana"/>
                <a:cs typeface="Verdana"/>
              </a:rPr>
              <a:t>dei </a:t>
            </a:r>
            <a:r>
              <a:rPr sz="1400" spc="10" dirty="0">
                <a:latin typeface="Verdana"/>
                <a:cs typeface="Verdana"/>
              </a:rPr>
              <a:t>farmaci e </a:t>
            </a:r>
            <a:r>
              <a:rPr sz="1400" spc="-15" dirty="0">
                <a:latin typeface="Verdana"/>
                <a:cs typeface="Verdana"/>
              </a:rPr>
              <a:t>la </a:t>
            </a:r>
            <a:r>
              <a:rPr sz="1400" spc="15" dirty="0">
                <a:latin typeface="Verdana"/>
                <a:cs typeface="Verdana"/>
              </a:rPr>
              <a:t>prenotazione delle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prestazioni,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55" dirty="0">
                <a:latin typeface="Tahoma"/>
                <a:cs typeface="Tahoma"/>
              </a:rPr>
              <a:t>codice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25" dirty="0">
                <a:latin typeface="Tahoma"/>
                <a:cs typeface="Tahoma"/>
              </a:rPr>
              <a:t>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25" dirty="0">
                <a:latin typeface="Tahoma"/>
                <a:cs typeface="Tahoma"/>
              </a:rPr>
              <a:t>barre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spc="15" dirty="0">
                <a:latin typeface="Verdana"/>
                <a:cs typeface="Verdana"/>
              </a:rPr>
              <a:t>corrispondenti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al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5" dirty="0">
                <a:latin typeface="Verdana"/>
                <a:cs typeface="Verdana"/>
              </a:rPr>
              <a:t>numero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di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ricetta </a:t>
            </a:r>
            <a:r>
              <a:rPr sz="1400" spc="10" dirty="0">
                <a:latin typeface="Verdana"/>
                <a:cs typeface="Verdana"/>
              </a:rPr>
              <a:t>e </a:t>
            </a:r>
            <a:r>
              <a:rPr sz="1400" spc="-15" dirty="0">
                <a:latin typeface="Verdana"/>
                <a:cs typeface="Verdana"/>
              </a:rPr>
              <a:t>al </a:t>
            </a:r>
            <a:r>
              <a:rPr sz="1400" spc="25" dirty="0">
                <a:latin typeface="Verdana"/>
                <a:cs typeface="Verdana"/>
              </a:rPr>
              <a:t>tuo </a:t>
            </a:r>
            <a:r>
              <a:rPr sz="1400" spc="30" dirty="0">
                <a:latin typeface="Verdana"/>
                <a:cs typeface="Verdana"/>
              </a:rPr>
              <a:t>codice </a:t>
            </a:r>
            <a:r>
              <a:rPr sz="1400" spc="-10" dirty="0">
                <a:latin typeface="Verdana"/>
                <a:cs typeface="Verdana"/>
              </a:rPr>
              <a:t>fiscale </a:t>
            </a:r>
            <a:r>
              <a:rPr sz="1400" dirty="0">
                <a:latin typeface="Verdana"/>
                <a:cs typeface="Verdana"/>
              </a:rPr>
              <a:t>saranno </a:t>
            </a:r>
            <a:r>
              <a:rPr sz="1400" spc="20" dirty="0">
                <a:latin typeface="Verdana"/>
                <a:cs typeface="Verdana"/>
              </a:rPr>
              <a:t>sempre in </a:t>
            </a:r>
            <a:r>
              <a:rPr sz="1400" spc="35" dirty="0">
                <a:latin typeface="Verdana"/>
                <a:cs typeface="Verdana"/>
              </a:rPr>
              <a:t>primo </a:t>
            </a:r>
            <a:r>
              <a:rPr sz="1400" spc="4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piano!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80" dirty="0">
                <a:latin typeface="Verdana"/>
                <a:cs typeface="Verdana"/>
              </a:rPr>
              <a:t>P</a:t>
            </a:r>
            <a:r>
              <a:rPr sz="1400" spc="85" dirty="0">
                <a:latin typeface="Verdana"/>
                <a:cs typeface="Verdana"/>
              </a:rPr>
              <a:t>o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340" dirty="0"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43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65" dirty="0">
                <a:latin typeface="Tahoma"/>
                <a:cs typeface="Tahoma"/>
              </a:rPr>
              <a:t>Co</a:t>
            </a:r>
            <a:r>
              <a:rPr sz="1400" b="1" spc="60" dirty="0">
                <a:latin typeface="Tahoma"/>
                <a:cs typeface="Tahoma"/>
              </a:rPr>
              <a:t>n</a:t>
            </a:r>
            <a:r>
              <a:rPr sz="1400" b="1" spc="90" dirty="0">
                <a:latin typeface="Tahoma"/>
                <a:cs typeface="Tahoma"/>
              </a:rPr>
              <a:t>d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25" dirty="0">
                <a:latin typeface="Tahoma"/>
                <a:cs typeface="Tahoma"/>
              </a:rPr>
              <a:t>v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90" dirty="0">
                <a:latin typeface="Tahoma"/>
                <a:cs typeface="Tahoma"/>
              </a:rPr>
              <a:t>d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10" dirty="0">
                <a:latin typeface="Verdana"/>
                <a:cs typeface="Verdana"/>
              </a:rPr>
              <a:t>i</a:t>
            </a:r>
            <a:r>
              <a:rPr sz="1400" spc="35" dirty="0">
                <a:latin typeface="Verdana"/>
                <a:cs typeface="Verdana"/>
              </a:rPr>
              <a:t>n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20" dirty="0">
                <a:latin typeface="Verdana"/>
                <a:cs typeface="Verdana"/>
              </a:rPr>
              <a:t>ic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-15" dirty="0">
                <a:latin typeface="Verdana"/>
                <a:cs typeface="Verdana"/>
              </a:rPr>
              <a:t>a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409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110" dirty="0">
                <a:latin typeface="Tahoma"/>
                <a:cs typeface="Tahoma"/>
              </a:rPr>
              <a:t>A</a:t>
            </a:r>
            <a:r>
              <a:rPr sz="1400" b="1" spc="90" dirty="0">
                <a:latin typeface="Tahoma"/>
                <a:cs typeface="Tahoma"/>
              </a:rPr>
              <a:t>g</a:t>
            </a:r>
            <a:r>
              <a:rPr sz="1400" b="1" spc="85" dirty="0">
                <a:latin typeface="Tahoma"/>
                <a:cs typeface="Tahoma"/>
              </a:rPr>
              <a:t>g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65" dirty="0">
                <a:latin typeface="Tahoma"/>
                <a:cs typeface="Tahoma"/>
              </a:rPr>
              <a:t>un</a:t>
            </a:r>
            <a:r>
              <a:rPr sz="1400" b="1" spc="85" dirty="0">
                <a:latin typeface="Tahoma"/>
                <a:cs typeface="Tahoma"/>
              </a:rPr>
              <a:t>g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65" dirty="0">
                <a:latin typeface="Tahoma"/>
                <a:cs typeface="Tahoma"/>
              </a:rPr>
              <a:t>u</a:t>
            </a:r>
            <a:r>
              <a:rPr sz="1400" b="1" spc="70" dirty="0">
                <a:latin typeface="Tahoma"/>
                <a:cs typeface="Tahoma"/>
              </a:rPr>
              <a:t>n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75" dirty="0">
                <a:latin typeface="Tahoma"/>
                <a:cs typeface="Tahoma"/>
              </a:rPr>
              <a:t>p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45" dirty="0">
                <a:latin typeface="Tahoma"/>
                <a:cs typeface="Tahoma"/>
              </a:rPr>
              <a:t>o</a:t>
            </a:r>
            <a:r>
              <a:rPr sz="1400" b="1" spc="120" dirty="0">
                <a:latin typeface="Tahoma"/>
                <a:cs typeface="Tahoma"/>
              </a:rPr>
              <a:t>m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120" dirty="0">
                <a:latin typeface="Tahoma"/>
                <a:cs typeface="Tahoma"/>
              </a:rPr>
              <a:t>m</a:t>
            </a:r>
            <a:r>
              <a:rPr sz="1400" b="1" spc="45" dirty="0">
                <a:latin typeface="Tahoma"/>
                <a:cs typeface="Tahoma"/>
              </a:rPr>
              <a:t>o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25" dirty="0">
                <a:latin typeface="Tahoma"/>
                <a:cs typeface="Tahoma"/>
              </a:rPr>
              <a:t>a</a:t>
            </a:r>
            <a:r>
              <a:rPr sz="1400" b="1" spc="-55" dirty="0">
                <a:latin typeface="Tahoma"/>
                <a:cs typeface="Tahoma"/>
              </a:rPr>
              <a:t> </a:t>
            </a:r>
            <a:r>
              <a:rPr sz="1400" spc="-25" dirty="0">
                <a:latin typeface="Verdana"/>
                <a:cs typeface="Verdana"/>
              </a:rPr>
              <a:t>a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cal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35" dirty="0">
                <a:latin typeface="Verdana"/>
                <a:cs typeface="Verdana"/>
              </a:rPr>
              <a:t>a</a:t>
            </a:r>
            <a:r>
              <a:rPr sz="1400" spc="-25" dirty="0">
                <a:latin typeface="Verdana"/>
                <a:cs typeface="Verdana"/>
              </a:rPr>
              <a:t>r</a:t>
            </a:r>
            <a:r>
              <a:rPr sz="1400" spc="5" dirty="0">
                <a:latin typeface="Verdana"/>
                <a:cs typeface="Verdana"/>
              </a:rPr>
              <a:t>io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14736" y="309371"/>
            <a:ext cx="2376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spc="-60" dirty="0"/>
              <a:t> </a:t>
            </a:r>
            <a:r>
              <a:rPr sz="2000" spc="65" dirty="0"/>
              <a:t>SERVIZIO</a:t>
            </a:r>
            <a:endParaRPr sz="2000"/>
          </a:p>
        </p:txBody>
      </p:sp>
      <p:sp>
        <p:nvSpPr>
          <p:cNvPr id="11" name="object 11"/>
          <p:cNvSpPr txBox="1"/>
          <p:nvPr/>
        </p:nvSpPr>
        <p:spPr>
          <a:xfrm>
            <a:off x="214736" y="692403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3938" y="1604439"/>
            <a:ext cx="777112" cy="7127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408960" y="1810003"/>
            <a:ext cx="3529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85" dirty="0">
                <a:solidFill>
                  <a:srgbClr val="5159A3"/>
                </a:solidFill>
                <a:latin typeface="Verdana"/>
                <a:cs typeface="Verdana"/>
              </a:rPr>
              <a:t>R</a:t>
            </a:r>
            <a:r>
              <a:rPr sz="1800" b="1" spc="-204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15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TT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10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D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10" dirty="0">
                <a:solidFill>
                  <a:srgbClr val="5159A3"/>
                </a:solidFill>
                <a:latin typeface="Verdana"/>
                <a:cs typeface="Verdana"/>
              </a:rPr>
              <a:t>M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285" dirty="0">
                <a:solidFill>
                  <a:srgbClr val="5159A3"/>
                </a:solidFill>
                <a:latin typeface="Verdana"/>
                <a:cs typeface="Verdana"/>
              </a:rPr>
              <a:t>R</a:t>
            </a:r>
            <a:r>
              <a:rPr sz="1800" b="1" spc="-204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65" dirty="0">
                <a:solidFill>
                  <a:srgbClr val="5159A3"/>
                </a:solidFill>
                <a:latin typeface="Verdana"/>
                <a:cs typeface="Verdana"/>
              </a:rPr>
              <a:t>L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40" dirty="0">
                <a:solidFill>
                  <a:srgbClr val="5159A3"/>
                </a:solidFill>
                <a:latin typeface="Verdana"/>
                <a:cs typeface="Verdana"/>
              </a:rPr>
              <a:t>ZZ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10</a:t>
            </a:fld>
            <a:endParaRPr spc="-114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6766" y="382624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2192" y="0"/>
            <a:ext cx="7839807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833346" y="1058704"/>
            <a:ext cx="4801870" cy="4768850"/>
            <a:chOff x="6833346" y="1058704"/>
            <a:chExt cx="4801870" cy="476885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46064" y="1058704"/>
              <a:ext cx="688722" cy="7268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3346" y="1620669"/>
              <a:ext cx="4511805" cy="420681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6869" y="306323"/>
            <a:ext cx="2376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spc="-60" dirty="0"/>
              <a:t> </a:t>
            </a:r>
            <a:r>
              <a:rPr sz="2000" spc="65" dirty="0"/>
              <a:t>SERVIZIO</a:t>
            </a:r>
            <a:endParaRPr sz="2000"/>
          </a:p>
        </p:txBody>
      </p:sp>
      <p:sp>
        <p:nvSpPr>
          <p:cNvPr id="10" name="object 10"/>
          <p:cNvSpPr txBox="1"/>
          <p:nvPr/>
        </p:nvSpPr>
        <p:spPr>
          <a:xfrm>
            <a:off x="226869" y="689355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2201" y="1753282"/>
            <a:ext cx="757488" cy="6947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46638" y="1722047"/>
            <a:ext cx="4775835" cy="423672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796925">
              <a:lnSpc>
                <a:spcPct val="100000"/>
              </a:lnSpc>
              <a:spcBef>
                <a:spcPts val="765"/>
              </a:spcBef>
            </a:pPr>
            <a:r>
              <a:rPr sz="1800" b="1" spc="-60" dirty="0">
                <a:solidFill>
                  <a:srgbClr val="5159A3"/>
                </a:solidFill>
                <a:latin typeface="Verdana"/>
                <a:cs typeface="Verdana"/>
              </a:rPr>
              <a:t>SC</a:t>
            </a:r>
            <a:r>
              <a:rPr sz="1800" b="1" spc="-55" dirty="0">
                <a:solidFill>
                  <a:srgbClr val="5159A3"/>
                </a:solidFill>
                <a:latin typeface="Verdana"/>
                <a:cs typeface="Verdana"/>
              </a:rPr>
              <a:t>RE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N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NG</a:t>
            </a:r>
            <a:r>
              <a:rPr sz="1800" b="1" spc="-105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N</a:t>
            </a:r>
            <a:r>
              <a:rPr sz="1800" b="1" spc="15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65" dirty="0">
                <a:solidFill>
                  <a:srgbClr val="5159A3"/>
                </a:solidFill>
                <a:latin typeface="Verdana"/>
                <a:cs typeface="Verdana"/>
              </a:rPr>
              <a:t>L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80" dirty="0">
                <a:solidFill>
                  <a:srgbClr val="5159A3"/>
                </a:solidFill>
                <a:latin typeface="Verdana"/>
                <a:cs typeface="Verdana"/>
              </a:rPr>
              <a:t>G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15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395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endParaRPr sz="1800">
              <a:latin typeface="Verdana"/>
              <a:cs typeface="Verdana"/>
            </a:endParaRPr>
          </a:p>
          <a:p>
            <a:pPr marL="815340">
              <a:lnSpc>
                <a:spcPct val="100000"/>
              </a:lnSpc>
              <a:spcBef>
                <a:spcPts val="520"/>
              </a:spcBef>
            </a:pPr>
            <a:r>
              <a:rPr sz="1400" spc="35" dirty="0">
                <a:latin typeface="Verdana"/>
                <a:cs typeface="Verdana"/>
              </a:rPr>
              <a:t>co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340" dirty="0"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00">
              <a:latin typeface="Verdana"/>
              <a:cs typeface="Verdana"/>
            </a:endParaRPr>
          </a:p>
          <a:p>
            <a:pPr marL="12700" marR="309245">
              <a:lnSpc>
                <a:spcPct val="125000"/>
              </a:lnSpc>
            </a:pP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Aggiornare 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il </a:t>
            </a:r>
            <a:r>
              <a:rPr sz="1400" b="1" spc="40" dirty="0">
                <a:solidFill>
                  <a:srgbClr val="F85E1C"/>
                </a:solidFill>
                <a:latin typeface="Tahoma"/>
                <a:cs typeface="Tahoma"/>
              </a:rPr>
              <a:t>domicilio 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 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i </a:t>
            </a:r>
            <a:r>
              <a:rPr sz="1400" b="1" spc="30" dirty="0">
                <a:solidFill>
                  <a:srgbClr val="F85E1C"/>
                </a:solidFill>
                <a:latin typeface="Tahoma"/>
                <a:cs typeface="Tahoma"/>
              </a:rPr>
              <a:t>dati </a:t>
            </a: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di </a:t>
            </a:r>
            <a:r>
              <a:rPr sz="1400" b="1" spc="10" dirty="0">
                <a:solidFill>
                  <a:srgbClr val="F85E1C"/>
                </a:solidFill>
                <a:latin typeface="Tahoma"/>
                <a:cs typeface="Tahoma"/>
              </a:rPr>
              <a:t>contatto</a:t>
            </a:r>
            <a:r>
              <a:rPr sz="1400" spc="10" dirty="0">
                <a:latin typeface="Verdana"/>
                <a:cs typeface="Verdana"/>
              </a:rPr>
              <a:t>, </a:t>
            </a:r>
            <a:r>
              <a:rPr sz="1400" spc="1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fondamentali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per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l’invio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inviti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alle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campagne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40" dirty="0">
                <a:latin typeface="Verdana"/>
                <a:cs typeface="Verdana"/>
              </a:rPr>
              <a:t>ed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es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45" dirty="0">
                <a:latin typeface="Verdana"/>
                <a:cs typeface="Verdana"/>
              </a:rPr>
              <a:t>eg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es</a:t>
            </a:r>
            <a:r>
              <a:rPr sz="1400" spc="-25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b="1" spc="35" dirty="0">
                <a:solidFill>
                  <a:srgbClr val="F85E1C"/>
                </a:solidFill>
                <a:latin typeface="Tahoma"/>
                <a:cs typeface="Tahoma"/>
              </a:rPr>
              <a:t>Consultare</a:t>
            </a:r>
            <a:r>
              <a:rPr sz="1400" b="1" spc="-1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F85E1C"/>
                </a:solidFill>
                <a:latin typeface="Tahoma"/>
                <a:cs typeface="Tahoma"/>
              </a:rPr>
              <a:t>l’elenco</a:t>
            </a:r>
            <a:r>
              <a:rPr sz="1400" b="1" spc="-1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dei</a:t>
            </a:r>
            <a:r>
              <a:rPr sz="1400" b="1" spc="-1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F85E1C"/>
                </a:solidFill>
                <a:latin typeface="Tahoma"/>
                <a:cs typeface="Tahoma"/>
              </a:rPr>
              <a:t>propri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appuntamenti</a:t>
            </a:r>
            <a:r>
              <a:rPr sz="1400" b="1" spc="-4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r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i</a:t>
            </a:r>
            <a:r>
              <a:rPr sz="1400" b="1" spc="80" dirty="0">
                <a:solidFill>
                  <a:srgbClr val="F85E1C"/>
                </a:solidFill>
                <a:latin typeface="Tahoma"/>
                <a:cs typeface="Tahoma"/>
              </a:rPr>
              <a:t>c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v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15" dirty="0">
                <a:solidFill>
                  <a:srgbClr val="F85E1C"/>
                </a:solidFill>
                <a:latin typeface="Tahoma"/>
                <a:cs typeface="Tahoma"/>
              </a:rPr>
              <a:t>r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l</a:t>
            </a:r>
            <a:r>
              <a:rPr sz="1400" b="1" spc="-25" dirty="0">
                <a:solidFill>
                  <a:srgbClr val="F85E1C"/>
                </a:solidFill>
                <a:latin typeface="Tahoma"/>
                <a:cs typeface="Tahoma"/>
              </a:rPr>
              <a:t>’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10" dirty="0">
                <a:solidFill>
                  <a:srgbClr val="F85E1C"/>
                </a:solidFill>
                <a:latin typeface="Tahoma"/>
                <a:cs typeface="Tahoma"/>
              </a:rPr>
              <a:t>s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i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t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o</a:t>
            </a:r>
            <a:r>
              <a:rPr sz="1400" b="1" spc="-1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spc="45" dirty="0">
                <a:latin typeface="Verdana"/>
                <a:cs typeface="Verdana"/>
              </a:rPr>
              <a:t>de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>
              <a:latin typeface="Verdana"/>
              <a:cs typeface="Verdana"/>
            </a:endParaRPr>
          </a:p>
          <a:p>
            <a:pPr marL="12700" marR="332740">
              <a:lnSpc>
                <a:spcPct val="125699"/>
              </a:lnSpc>
            </a:pP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Conoscere</a:t>
            </a:r>
            <a:r>
              <a:rPr sz="1400" b="1" spc="-1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i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programmi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di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screening</a:t>
            </a:r>
            <a:r>
              <a:rPr sz="1400" b="1" spc="-2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regionali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spc="10" dirty="0">
                <a:latin typeface="Verdana"/>
                <a:cs typeface="Verdana"/>
              </a:rPr>
              <a:t>e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s</a:t>
            </a:r>
            <a:r>
              <a:rPr sz="1400" dirty="0">
                <a:latin typeface="Verdana"/>
                <a:cs typeface="Verdana"/>
              </a:rPr>
              <a:t>c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75" dirty="0">
                <a:latin typeface="Verdana"/>
                <a:cs typeface="Verdana"/>
              </a:rPr>
              <a:t>p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q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dirty="0">
                <a:latin typeface="Verdana"/>
                <a:cs typeface="Verdana"/>
              </a:rPr>
              <a:t>e</a:t>
            </a:r>
            <a:r>
              <a:rPr sz="1400" spc="-5" dirty="0">
                <a:latin typeface="Verdana"/>
                <a:cs typeface="Verdana"/>
              </a:rPr>
              <a:t>l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si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35" dirty="0">
                <a:latin typeface="Verdana"/>
                <a:cs typeface="Verdana"/>
              </a:rPr>
              <a:t>en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5" dirty="0">
                <a:latin typeface="Verdana"/>
                <a:cs typeface="Verdana"/>
              </a:rPr>
              <a:t>a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Verdana"/>
              <a:cs typeface="Verdana"/>
            </a:endParaRPr>
          </a:p>
          <a:p>
            <a:pPr marL="12700" marR="5080">
              <a:lnSpc>
                <a:spcPct val="125699"/>
              </a:lnSpc>
              <a:spcBef>
                <a:spcPts val="5"/>
              </a:spcBef>
            </a:pPr>
            <a:r>
              <a:rPr sz="1400" b="1" spc="60" dirty="0">
                <a:solidFill>
                  <a:srgbClr val="F85E1C"/>
                </a:solidFill>
                <a:latin typeface="Tahoma"/>
                <a:cs typeface="Tahoma"/>
              </a:rPr>
              <a:t>P</a:t>
            </a:r>
            <a:r>
              <a:rPr sz="1400" b="1" spc="35" dirty="0">
                <a:solidFill>
                  <a:srgbClr val="F85E1C"/>
                </a:solidFill>
                <a:latin typeface="Tahoma"/>
                <a:cs typeface="Tahoma"/>
              </a:rPr>
              <a:t>r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dirty="0">
                <a:solidFill>
                  <a:srgbClr val="F85E1C"/>
                </a:solidFill>
                <a:latin typeface="Tahoma"/>
                <a:cs typeface="Tahoma"/>
              </a:rPr>
              <a:t>f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r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60" dirty="0">
                <a:solidFill>
                  <a:srgbClr val="F85E1C"/>
                </a:solidFill>
                <a:latin typeface="Tahoma"/>
                <a:cs typeface="Tahoma"/>
              </a:rPr>
              <a:t>n</a:t>
            </a:r>
            <a:r>
              <a:rPr sz="1400" b="1" spc="20" dirty="0">
                <a:solidFill>
                  <a:srgbClr val="F85E1C"/>
                </a:solidFill>
                <a:latin typeface="Tahoma"/>
                <a:cs typeface="Tahoma"/>
              </a:rPr>
              <a:t>z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90" dirty="0">
                <a:solidFill>
                  <a:srgbClr val="F85E1C"/>
                </a:solidFill>
                <a:latin typeface="Tahoma"/>
                <a:cs typeface="Tahoma"/>
              </a:rPr>
              <a:t>d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i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80" dirty="0">
                <a:solidFill>
                  <a:srgbClr val="F85E1C"/>
                </a:solidFill>
                <a:latin typeface="Tahoma"/>
                <a:cs typeface="Tahoma"/>
              </a:rPr>
              <a:t>c</a:t>
            </a: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o</a:t>
            </a:r>
            <a:r>
              <a:rPr sz="1400" b="1" spc="60" dirty="0">
                <a:solidFill>
                  <a:srgbClr val="F85E1C"/>
                </a:solidFill>
                <a:latin typeface="Tahoma"/>
                <a:cs typeface="Tahoma"/>
              </a:rPr>
              <a:t>n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t</a:t>
            </a:r>
            <a:r>
              <a:rPr sz="1400" b="1" spc="20" dirty="0">
                <a:solidFill>
                  <a:srgbClr val="F85E1C"/>
                </a:solidFill>
                <a:latin typeface="Tahoma"/>
                <a:cs typeface="Tahoma"/>
              </a:rPr>
              <a:t>a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tt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o</a:t>
            </a:r>
            <a:r>
              <a:rPr sz="1400" b="1" spc="-1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spc="35" dirty="0">
                <a:latin typeface="Verdana"/>
                <a:cs typeface="Verdana"/>
              </a:rPr>
              <a:t>co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5" dirty="0">
                <a:latin typeface="Verdana"/>
                <a:cs typeface="Verdana"/>
              </a:rPr>
              <a:t>ca</a:t>
            </a:r>
            <a:r>
              <a:rPr sz="1400" dirty="0">
                <a:latin typeface="Verdana"/>
                <a:cs typeface="Verdana"/>
              </a:rPr>
              <a:t>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p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20" dirty="0">
                <a:latin typeface="Verdana"/>
                <a:cs typeface="Verdana"/>
              </a:rPr>
              <a:t>f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5" dirty="0">
                <a:latin typeface="Verdana"/>
                <a:cs typeface="Verdana"/>
              </a:rPr>
              <a:t>e  </a:t>
            </a:r>
            <a:r>
              <a:rPr sz="1400" spc="30" dirty="0">
                <a:latin typeface="Verdana"/>
                <a:cs typeface="Verdana"/>
              </a:rPr>
              <a:t>di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r</a:t>
            </a:r>
            <a:r>
              <a:rPr sz="1400" spc="-25" dirty="0">
                <a:latin typeface="Verdana"/>
                <a:cs typeface="Verdana"/>
              </a:rPr>
              <a:t>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de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70" dirty="0">
                <a:latin typeface="Verdana"/>
                <a:cs typeface="Verdana"/>
              </a:rPr>
              <a:t>v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165" dirty="0">
                <a:latin typeface="Verdana"/>
                <a:cs typeface="Verdana"/>
              </a:rPr>
              <a:t>/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11</a:t>
            </a:fld>
            <a:endParaRPr spc="-114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2095" y="392662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5267" y="812768"/>
            <a:ext cx="5560752" cy="51911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7006" y="318515"/>
            <a:ext cx="10693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0" dirty="0"/>
              <a:t>SE</a:t>
            </a:r>
            <a:r>
              <a:rPr sz="2000" spc="30" dirty="0"/>
              <a:t>R</a:t>
            </a:r>
            <a:r>
              <a:rPr sz="2000" spc="150" dirty="0"/>
              <a:t>V</a:t>
            </a:r>
            <a:r>
              <a:rPr sz="2000" spc="90" dirty="0"/>
              <a:t>I</a:t>
            </a:r>
            <a:r>
              <a:rPr sz="2000" spc="114" dirty="0"/>
              <a:t>Z</a:t>
            </a:r>
            <a:r>
              <a:rPr sz="2000" spc="100" dirty="0"/>
              <a:t>I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257006" y="698500"/>
            <a:ext cx="46335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Accessibili</a:t>
            </a:r>
            <a:r>
              <a:rPr sz="1600" i="1" spc="-13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96820" y="391568"/>
            <a:ext cx="1826529" cy="4211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2273" y="2185815"/>
            <a:ext cx="755136" cy="69472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49844" y="2236723"/>
            <a:ext cx="279146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b="1" spc="-55" dirty="0">
                <a:solidFill>
                  <a:srgbClr val="5159A3"/>
                </a:solidFill>
                <a:latin typeface="Verdana"/>
                <a:cs typeface="Verdana"/>
              </a:rPr>
              <a:t>P</a:t>
            </a:r>
            <a:r>
              <a:rPr sz="1800" b="1" spc="-45" dirty="0">
                <a:solidFill>
                  <a:srgbClr val="5159A3"/>
                </a:solidFill>
                <a:latin typeface="Verdana"/>
                <a:cs typeface="Verdana"/>
              </a:rPr>
              <a:t>R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55" dirty="0">
                <a:solidFill>
                  <a:srgbClr val="5159A3"/>
                </a:solidFill>
                <a:latin typeface="Verdana"/>
                <a:cs typeface="Verdana"/>
              </a:rPr>
              <a:t>N</a:t>
            </a:r>
            <a:r>
              <a:rPr sz="1800" b="1" spc="-4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40" dirty="0">
                <a:solidFill>
                  <a:srgbClr val="5159A3"/>
                </a:solidFill>
                <a:latin typeface="Verdana"/>
                <a:cs typeface="Verdana"/>
              </a:rPr>
              <a:t>Z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65" dirty="0">
                <a:solidFill>
                  <a:srgbClr val="5159A3"/>
                </a:solidFill>
                <a:latin typeface="Verdana"/>
                <a:cs typeface="Verdana"/>
              </a:rPr>
              <a:t>N</a:t>
            </a:r>
            <a:r>
              <a:rPr sz="1800" b="1" spc="-4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10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260" dirty="0">
                <a:solidFill>
                  <a:srgbClr val="5159A3"/>
                </a:solidFill>
                <a:latin typeface="Verdana"/>
                <a:cs typeface="Verdana"/>
              </a:rPr>
              <a:t>V</a:t>
            </a:r>
            <a:r>
              <a:rPr sz="1800" b="1" spc="-185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135" dirty="0">
                <a:solidFill>
                  <a:srgbClr val="5159A3"/>
                </a:solidFill>
                <a:latin typeface="Verdana"/>
                <a:cs typeface="Verdana"/>
              </a:rPr>
              <a:t>S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E  ED</a:t>
            </a:r>
            <a:r>
              <a:rPr sz="1800" b="1" spc="-11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114" dirty="0">
                <a:solidFill>
                  <a:srgbClr val="5159A3"/>
                </a:solidFill>
                <a:latin typeface="Verdana"/>
                <a:cs typeface="Verdana"/>
              </a:rPr>
              <a:t>ESAMI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013" y="3014472"/>
            <a:ext cx="3936365" cy="16230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58900"/>
              </a:lnSpc>
              <a:spcBef>
                <a:spcPts val="90"/>
              </a:spcBef>
            </a:pPr>
            <a:r>
              <a:rPr sz="1100" spc="-5" dirty="0">
                <a:latin typeface="Verdana"/>
                <a:cs typeface="Verdana"/>
              </a:rPr>
              <a:t>Inserendo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10" dirty="0">
                <a:latin typeface="Verdana"/>
                <a:cs typeface="Verdana"/>
              </a:rPr>
              <a:t>dati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della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ricetta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15" dirty="0">
                <a:latin typeface="Verdana"/>
                <a:cs typeface="Verdana"/>
              </a:rPr>
              <a:t>l’assistito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75" dirty="0">
                <a:latin typeface="Verdana"/>
                <a:cs typeface="Verdana"/>
              </a:rPr>
              <a:t>potrm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verificare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la </a:t>
            </a:r>
            <a:r>
              <a:rPr sz="1100" spc="-5" dirty="0">
                <a:latin typeface="Verdana"/>
                <a:cs typeface="Verdana"/>
              </a:rPr>
              <a:t> </a:t>
            </a:r>
            <a:r>
              <a:rPr sz="1100" spc="-20" dirty="0">
                <a:latin typeface="Verdana"/>
                <a:cs typeface="Verdana"/>
              </a:rPr>
              <a:t>disponibilitm </a:t>
            </a:r>
            <a:r>
              <a:rPr sz="1100" spc="5" dirty="0">
                <a:latin typeface="Verdana"/>
                <a:cs typeface="Verdana"/>
              </a:rPr>
              <a:t>della </a:t>
            </a:r>
            <a:r>
              <a:rPr sz="1100" dirty="0">
                <a:latin typeface="Verdana"/>
                <a:cs typeface="Verdana"/>
              </a:rPr>
              <a:t>prestazione prescritta </a:t>
            </a:r>
            <a:r>
              <a:rPr sz="1100" spc="-5" dirty="0">
                <a:latin typeface="Verdana"/>
                <a:cs typeface="Verdana"/>
              </a:rPr>
              <a:t>presso </a:t>
            </a:r>
            <a:r>
              <a:rPr sz="1100" spc="15" dirty="0">
                <a:latin typeface="Verdana"/>
                <a:cs typeface="Verdana"/>
              </a:rPr>
              <a:t>gli </a:t>
            </a:r>
            <a:r>
              <a:rPr sz="1100" spc="20" dirty="0">
                <a:latin typeface="Verdana"/>
                <a:cs typeface="Verdana"/>
              </a:rPr>
              <a:t> </a:t>
            </a:r>
            <a:r>
              <a:rPr sz="1100" spc="-15" dirty="0">
                <a:latin typeface="Verdana"/>
                <a:cs typeface="Verdana"/>
              </a:rPr>
              <a:t>o</a:t>
            </a:r>
            <a:r>
              <a:rPr sz="1100" spc="-10" dirty="0">
                <a:latin typeface="Verdana"/>
                <a:cs typeface="Verdana"/>
              </a:rPr>
              <a:t>s</a:t>
            </a:r>
            <a:r>
              <a:rPr sz="1100" spc="60" dirty="0">
                <a:latin typeface="Verdana"/>
                <a:cs typeface="Verdana"/>
              </a:rPr>
              <a:t>p</a:t>
            </a:r>
            <a:r>
              <a:rPr sz="1100" spc="25" dirty="0">
                <a:latin typeface="Verdana"/>
                <a:cs typeface="Verdana"/>
              </a:rPr>
              <a:t>e</a:t>
            </a:r>
            <a:r>
              <a:rPr sz="1100" spc="35" dirty="0">
                <a:latin typeface="Verdana"/>
                <a:cs typeface="Verdana"/>
              </a:rPr>
              <a:t>d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10" dirty="0">
                <a:latin typeface="Verdana"/>
                <a:cs typeface="Verdana"/>
              </a:rPr>
              <a:t>li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60" dirty="0">
                <a:latin typeface="Verdana"/>
                <a:cs typeface="Verdana"/>
              </a:rPr>
              <a:t>p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-20" dirty="0">
                <a:latin typeface="Verdana"/>
                <a:cs typeface="Verdana"/>
              </a:rPr>
              <a:t>e</a:t>
            </a:r>
            <a:r>
              <a:rPr sz="1100" spc="-15" dirty="0">
                <a:latin typeface="Verdana"/>
                <a:cs typeface="Verdana"/>
              </a:rPr>
              <a:t>s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60" dirty="0">
                <a:latin typeface="Verdana"/>
                <a:cs typeface="Verdana"/>
              </a:rPr>
              <a:t>d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60" dirty="0">
                <a:latin typeface="Verdana"/>
                <a:cs typeface="Verdana"/>
              </a:rPr>
              <a:t>d</a:t>
            </a:r>
            <a:r>
              <a:rPr sz="1100" spc="-5" dirty="0">
                <a:latin typeface="Verdana"/>
                <a:cs typeface="Verdana"/>
              </a:rPr>
              <a:t>e</a:t>
            </a:r>
            <a:r>
              <a:rPr sz="1100" dirty="0">
                <a:latin typeface="Verdana"/>
                <a:cs typeface="Verdana"/>
              </a:rPr>
              <a:t>l</a:t>
            </a:r>
            <a:r>
              <a:rPr sz="1100" spc="-10" dirty="0">
                <a:latin typeface="Verdana"/>
                <a:cs typeface="Verdana"/>
              </a:rPr>
              <a:t>l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40" dirty="0">
                <a:latin typeface="Verdana"/>
                <a:cs typeface="Verdana"/>
              </a:rPr>
              <a:t>s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35" dirty="0">
                <a:latin typeface="Verdana"/>
                <a:cs typeface="Verdana"/>
              </a:rPr>
              <a:t>u</a:t>
            </a:r>
            <a:r>
              <a:rPr sz="1100" spc="10" dirty="0">
                <a:latin typeface="Verdana"/>
                <a:cs typeface="Verdana"/>
              </a:rPr>
              <a:t>tt</a:t>
            </a:r>
            <a:r>
              <a:rPr sz="1100" spc="35" dirty="0">
                <a:latin typeface="Verdana"/>
                <a:cs typeface="Verdana"/>
              </a:rPr>
              <a:t>u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40" dirty="0">
                <a:latin typeface="Verdana"/>
                <a:cs typeface="Verdana"/>
              </a:rPr>
              <a:t>s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105" dirty="0">
                <a:latin typeface="Verdana"/>
                <a:cs typeface="Verdana"/>
              </a:rPr>
              <a:t>e</a:t>
            </a:r>
            <a:r>
              <a:rPr sz="1100" spc="-60" dirty="0">
                <a:latin typeface="Verdana"/>
                <a:cs typeface="Verdana"/>
              </a:rPr>
              <a:t>,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50" dirty="0">
                <a:latin typeface="Verdana"/>
                <a:cs typeface="Verdana"/>
              </a:rPr>
              <a:t>c</a:t>
            </a:r>
            <a:r>
              <a:rPr sz="1100" spc="25" dirty="0">
                <a:latin typeface="Verdana"/>
                <a:cs typeface="Verdana"/>
              </a:rPr>
              <a:t>on</a:t>
            </a:r>
            <a:r>
              <a:rPr sz="1100" spc="-40" dirty="0">
                <a:latin typeface="Verdana"/>
                <a:cs typeface="Verdana"/>
              </a:rPr>
              <a:t>s</a:t>
            </a:r>
            <a:r>
              <a:rPr sz="1100" spc="35" dirty="0">
                <a:latin typeface="Verdana"/>
                <a:cs typeface="Verdana"/>
              </a:rPr>
              <a:t>u</a:t>
            </a:r>
            <a:r>
              <a:rPr sz="1100" spc="-10" dirty="0">
                <a:latin typeface="Verdana"/>
                <a:cs typeface="Verdana"/>
              </a:rPr>
              <a:t>l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60" dirty="0">
                <a:latin typeface="Verdana"/>
                <a:cs typeface="Verdana"/>
              </a:rPr>
              <a:t>d</a:t>
            </a:r>
            <a:r>
              <a:rPr sz="1100" spc="15" dirty="0">
                <a:latin typeface="Verdana"/>
                <a:cs typeface="Verdana"/>
              </a:rPr>
              <a:t>o  </a:t>
            </a:r>
            <a:r>
              <a:rPr sz="1100" spc="20" dirty="0">
                <a:latin typeface="Verdana"/>
                <a:cs typeface="Verdana"/>
              </a:rPr>
              <a:t>una </a:t>
            </a:r>
            <a:r>
              <a:rPr sz="1100" spc="15" dirty="0">
                <a:latin typeface="Verdana"/>
                <a:cs typeface="Verdana"/>
              </a:rPr>
              <a:t>panoramica </a:t>
            </a:r>
            <a:r>
              <a:rPr sz="1100" spc="25" dirty="0">
                <a:latin typeface="Verdana"/>
                <a:cs typeface="Verdana"/>
              </a:rPr>
              <a:t>completa </a:t>
            </a:r>
            <a:r>
              <a:rPr sz="1100" spc="10" dirty="0">
                <a:latin typeface="Verdana"/>
                <a:cs typeface="Verdana"/>
              </a:rPr>
              <a:t>delle opzioni </a:t>
            </a:r>
            <a:r>
              <a:rPr sz="1100" spc="15" dirty="0">
                <a:latin typeface="Verdana"/>
                <a:cs typeface="Verdana"/>
              </a:rPr>
              <a:t>disponibili </a:t>
            </a:r>
            <a:r>
              <a:rPr sz="1100" spc="10" dirty="0">
                <a:latin typeface="Verdana"/>
                <a:cs typeface="Verdana"/>
              </a:rPr>
              <a:t>per </a:t>
            </a:r>
            <a:r>
              <a:rPr sz="1100" spc="-375" dirty="0">
                <a:latin typeface="Verdana"/>
                <a:cs typeface="Verdana"/>
              </a:rPr>
              <a:t> </a:t>
            </a:r>
            <a:r>
              <a:rPr sz="1100" spc="40" dirty="0">
                <a:latin typeface="Verdana"/>
                <a:cs typeface="Verdana"/>
              </a:rPr>
              <a:t>p</a:t>
            </a:r>
            <a:r>
              <a:rPr sz="1100" spc="35" dirty="0">
                <a:latin typeface="Verdana"/>
                <a:cs typeface="Verdana"/>
              </a:rPr>
              <a:t>o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15" dirty="0">
                <a:latin typeface="Verdana"/>
                <a:cs typeface="Verdana"/>
              </a:rPr>
              <a:t>p</a:t>
            </a:r>
            <a:r>
              <a:rPr sz="1100" spc="5" dirty="0">
                <a:latin typeface="Verdana"/>
                <a:cs typeface="Verdana"/>
              </a:rPr>
              <a:t>r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50" dirty="0">
                <a:latin typeface="Verdana"/>
                <a:cs typeface="Verdana"/>
              </a:rPr>
              <a:t>c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35" dirty="0">
                <a:latin typeface="Verdana"/>
                <a:cs typeface="Verdana"/>
              </a:rPr>
              <a:t>d</a:t>
            </a:r>
            <a:r>
              <a:rPr sz="1100" spc="25" dirty="0">
                <a:latin typeface="Verdana"/>
                <a:cs typeface="Verdana"/>
              </a:rPr>
              <a:t>e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50" dirty="0">
                <a:latin typeface="Verdana"/>
                <a:cs typeface="Verdana"/>
              </a:rPr>
              <a:t>c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45" dirty="0">
                <a:latin typeface="Verdana"/>
                <a:cs typeface="Verdana"/>
              </a:rPr>
              <a:t>n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la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15" dirty="0">
                <a:latin typeface="Verdana"/>
                <a:cs typeface="Verdana"/>
              </a:rPr>
              <a:t>p</a:t>
            </a:r>
            <a:r>
              <a:rPr sz="1100" spc="5" dirty="0">
                <a:latin typeface="Verdana"/>
                <a:cs typeface="Verdana"/>
              </a:rPr>
              <a:t>r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20" dirty="0">
                <a:latin typeface="Verdana"/>
                <a:cs typeface="Verdana"/>
              </a:rPr>
              <a:t>z</a:t>
            </a:r>
            <a:r>
              <a:rPr sz="1100" spc="5" dirty="0">
                <a:latin typeface="Verdana"/>
                <a:cs typeface="Verdana"/>
              </a:rPr>
              <a:t>io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50" dirty="0">
                <a:latin typeface="Verdana"/>
                <a:cs typeface="Verdana"/>
              </a:rPr>
              <a:t>c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90" dirty="0">
                <a:latin typeface="Verdana"/>
                <a:cs typeface="Verdana"/>
              </a:rPr>
              <a:t>m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20" dirty="0">
                <a:latin typeface="Verdana"/>
                <a:cs typeface="Verdana"/>
              </a:rPr>
              <a:t>da</a:t>
            </a:r>
            <a:r>
              <a:rPr sz="1100" spc="90" dirty="0">
                <a:latin typeface="Verdana"/>
                <a:cs typeface="Verdana"/>
              </a:rPr>
              <a:t>m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5" dirty="0">
                <a:latin typeface="Verdana"/>
                <a:cs typeface="Verdana"/>
              </a:rPr>
              <a:t>e  </a:t>
            </a:r>
            <a:r>
              <a:rPr sz="1100" spc="-15" dirty="0">
                <a:latin typeface="Verdana"/>
                <a:cs typeface="Verdana"/>
              </a:rPr>
              <a:t>online,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evitando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5" dirty="0">
                <a:latin typeface="Verdana"/>
                <a:cs typeface="Verdana"/>
              </a:rPr>
              <a:t>attese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al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telefono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20" dirty="0">
                <a:latin typeface="Verdana"/>
                <a:cs typeface="Verdana"/>
              </a:rPr>
              <a:t>o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agli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20" dirty="0">
                <a:latin typeface="Verdana"/>
                <a:cs typeface="Verdana"/>
              </a:rPr>
              <a:t>sportelli.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67382" y="2373884"/>
            <a:ext cx="2777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95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11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55" dirty="0">
                <a:solidFill>
                  <a:srgbClr val="5159A3"/>
                </a:solidFill>
                <a:latin typeface="Verdana"/>
                <a:cs typeface="Verdana"/>
              </a:rPr>
              <a:t>U</a:t>
            </a:r>
            <a:r>
              <a:rPr sz="1800" b="1" spc="-10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395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11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30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PP</a:t>
            </a:r>
            <a:r>
              <a:rPr sz="1800" b="1" spc="-55" dirty="0">
                <a:solidFill>
                  <a:srgbClr val="5159A3"/>
                </a:solidFill>
                <a:latin typeface="Verdana"/>
                <a:cs typeface="Verdana"/>
              </a:rPr>
              <a:t>U</a:t>
            </a:r>
            <a:r>
              <a:rPr sz="1800" b="1" spc="-80" dirty="0">
                <a:solidFill>
                  <a:srgbClr val="5159A3"/>
                </a:solidFill>
                <a:latin typeface="Verdana"/>
                <a:cs typeface="Verdana"/>
              </a:rPr>
              <a:t>N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30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15" dirty="0">
                <a:solidFill>
                  <a:srgbClr val="5159A3"/>
                </a:solidFill>
                <a:latin typeface="Verdana"/>
                <a:cs typeface="Verdana"/>
              </a:rPr>
              <a:t>M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80" dirty="0">
                <a:solidFill>
                  <a:srgbClr val="5159A3"/>
                </a:solidFill>
                <a:latin typeface="Verdana"/>
                <a:cs typeface="Verdana"/>
              </a:rPr>
              <a:t>N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395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44263" y="2185815"/>
            <a:ext cx="755137" cy="69472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323003" y="3014472"/>
            <a:ext cx="3267075" cy="21564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59100"/>
              </a:lnSpc>
              <a:spcBef>
                <a:spcPts val="85"/>
              </a:spcBef>
            </a:pPr>
            <a:r>
              <a:rPr sz="1100" spc="-25" dirty="0">
                <a:latin typeface="Verdana"/>
                <a:cs typeface="Verdana"/>
              </a:rPr>
              <a:t>L’assistito,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previa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10" dirty="0">
                <a:latin typeface="Verdana"/>
                <a:cs typeface="Verdana"/>
              </a:rPr>
              <a:t>autenticazione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5" dirty="0">
                <a:latin typeface="Verdana"/>
                <a:cs typeface="Verdana"/>
              </a:rPr>
              <a:t>sul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40" dirty="0">
                <a:latin typeface="Verdana"/>
                <a:cs typeface="Verdana"/>
              </a:rPr>
              <a:t>FSE,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75" dirty="0">
                <a:latin typeface="Verdana"/>
                <a:cs typeface="Verdana"/>
              </a:rPr>
              <a:t>potrm </a:t>
            </a:r>
            <a:r>
              <a:rPr sz="1100" spc="-375" dirty="0">
                <a:latin typeface="Verdana"/>
                <a:cs typeface="Verdana"/>
              </a:rPr>
              <a:t> </a:t>
            </a:r>
            <a:r>
              <a:rPr sz="1100" spc="-35" dirty="0">
                <a:latin typeface="Verdana"/>
                <a:cs typeface="Verdana"/>
              </a:rPr>
              <a:t>vis</a:t>
            </a:r>
            <a:r>
              <a:rPr sz="1100" spc="5" dirty="0">
                <a:latin typeface="Verdana"/>
                <a:cs typeface="Verdana"/>
              </a:rPr>
              <a:t>io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35" dirty="0">
                <a:latin typeface="Verdana"/>
                <a:cs typeface="Verdana"/>
              </a:rPr>
              <a:t>d</a:t>
            </a:r>
            <a:r>
              <a:rPr sz="1100" spc="25" dirty="0">
                <a:latin typeface="Verdana"/>
                <a:cs typeface="Verdana"/>
              </a:rPr>
              <a:t>e</a:t>
            </a:r>
            <a:r>
              <a:rPr sz="1100" dirty="0">
                <a:latin typeface="Verdana"/>
                <a:cs typeface="Verdana"/>
              </a:rPr>
              <a:t>tta</a:t>
            </a:r>
            <a:r>
              <a:rPr sz="1100" spc="60" dirty="0">
                <a:latin typeface="Verdana"/>
                <a:cs typeface="Verdana"/>
              </a:rPr>
              <a:t>g</a:t>
            </a:r>
            <a:r>
              <a:rPr sz="1100" spc="-10" dirty="0">
                <a:latin typeface="Verdana"/>
                <a:cs typeface="Verdana"/>
              </a:rPr>
              <a:t>li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35" dirty="0">
                <a:latin typeface="Verdana"/>
                <a:cs typeface="Verdana"/>
              </a:rPr>
              <a:t>d</a:t>
            </a:r>
            <a:r>
              <a:rPr sz="1100" spc="25" dirty="0">
                <a:latin typeface="Verdana"/>
                <a:cs typeface="Verdana"/>
              </a:rPr>
              <a:t>e</a:t>
            </a:r>
            <a:r>
              <a:rPr sz="1100" spc="60" dirty="0">
                <a:latin typeface="Verdana"/>
                <a:cs typeface="Verdana"/>
              </a:rPr>
              <a:t>g</a:t>
            </a:r>
            <a:r>
              <a:rPr sz="1100" spc="-10" dirty="0">
                <a:latin typeface="Verdana"/>
                <a:cs typeface="Verdana"/>
              </a:rPr>
              <a:t>li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50" dirty="0">
                <a:latin typeface="Verdana"/>
                <a:cs typeface="Verdana"/>
              </a:rPr>
              <a:t>ppu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dirty="0">
                <a:latin typeface="Verdana"/>
                <a:cs typeface="Verdana"/>
              </a:rPr>
              <a:t>ta</a:t>
            </a:r>
            <a:r>
              <a:rPr sz="1100" spc="90" dirty="0">
                <a:latin typeface="Verdana"/>
                <a:cs typeface="Verdana"/>
              </a:rPr>
              <a:t>m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dirty="0">
                <a:latin typeface="Verdana"/>
                <a:cs typeface="Verdana"/>
              </a:rPr>
              <a:t>ti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60" dirty="0">
                <a:latin typeface="Verdana"/>
                <a:cs typeface="Verdana"/>
              </a:rPr>
              <a:t>p</a:t>
            </a:r>
            <a:r>
              <a:rPr sz="1100" spc="-15" dirty="0">
                <a:latin typeface="Verdana"/>
                <a:cs typeface="Verdana"/>
              </a:rPr>
              <a:t>er  </a:t>
            </a:r>
            <a:r>
              <a:rPr sz="1100" spc="-10" dirty="0">
                <a:latin typeface="Verdana"/>
                <a:cs typeface="Verdana"/>
              </a:rPr>
              <a:t>ognuno:</a:t>
            </a:r>
            <a:endParaRPr sz="1100">
              <a:latin typeface="Verdana"/>
              <a:cs typeface="Verdana"/>
            </a:endParaRPr>
          </a:p>
          <a:p>
            <a:pPr marL="184150" indent="-171450">
              <a:lnSpc>
                <a:spcPct val="100000"/>
              </a:lnSpc>
              <a:spcBef>
                <a:spcPts val="770"/>
              </a:spcBef>
              <a:buFont typeface="Verdana"/>
              <a:buChar char="-"/>
              <a:tabLst>
                <a:tab pos="184150" algn="l"/>
              </a:tabLst>
            </a:pPr>
            <a:r>
              <a:rPr sz="1100" b="1" spc="10" dirty="0">
                <a:latin typeface="Tahoma"/>
                <a:cs typeface="Tahoma"/>
              </a:rPr>
              <a:t>disdirlo,</a:t>
            </a:r>
            <a:endParaRPr sz="110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spcBef>
                <a:spcPts val="790"/>
              </a:spcBef>
              <a:buFont typeface="Verdana"/>
              <a:buChar char="-"/>
              <a:tabLst>
                <a:tab pos="184150" algn="l"/>
              </a:tabLst>
            </a:pPr>
            <a:r>
              <a:rPr sz="1100" b="1" spc="10" dirty="0">
                <a:latin typeface="Tahoma"/>
                <a:cs typeface="Tahoma"/>
              </a:rPr>
              <a:t>spostarlo,</a:t>
            </a:r>
            <a:endParaRPr sz="1100">
              <a:latin typeface="Tahoma"/>
              <a:cs typeface="Tahoma"/>
            </a:endParaRPr>
          </a:p>
          <a:p>
            <a:pPr marL="184150" marR="458470" indent="-171450">
              <a:lnSpc>
                <a:spcPts val="2110"/>
              </a:lnSpc>
              <a:spcBef>
                <a:spcPts val="180"/>
              </a:spcBef>
              <a:buFont typeface="Verdana"/>
              <a:buChar char="-"/>
              <a:tabLst>
                <a:tab pos="184150" algn="l"/>
              </a:tabLst>
            </a:pPr>
            <a:r>
              <a:rPr sz="1100" b="1" spc="20" dirty="0">
                <a:latin typeface="Tahoma"/>
                <a:cs typeface="Tahoma"/>
              </a:rPr>
              <a:t>scaricare </a:t>
            </a:r>
            <a:r>
              <a:rPr sz="1100" b="1" spc="-10" dirty="0">
                <a:latin typeface="Tahoma"/>
                <a:cs typeface="Tahoma"/>
              </a:rPr>
              <a:t>il </a:t>
            </a:r>
            <a:r>
              <a:rPr sz="1100" b="1" spc="35" dirty="0">
                <a:latin typeface="Tahoma"/>
                <a:cs typeface="Tahoma"/>
              </a:rPr>
              <a:t>promemoria </a:t>
            </a:r>
            <a:r>
              <a:rPr sz="1100" spc="25" dirty="0">
                <a:latin typeface="Verdana"/>
                <a:cs typeface="Verdana"/>
              </a:rPr>
              <a:t>di </a:t>
            </a:r>
            <a:r>
              <a:rPr sz="1100" spc="-5" dirty="0">
                <a:latin typeface="Verdana"/>
                <a:cs typeface="Verdana"/>
              </a:rPr>
              <a:t>avvenuta </a:t>
            </a:r>
            <a:r>
              <a:rPr sz="1100" spc="-375" dirty="0">
                <a:latin typeface="Verdana"/>
                <a:cs typeface="Verdana"/>
              </a:rPr>
              <a:t> </a:t>
            </a:r>
            <a:r>
              <a:rPr sz="1100" spc="15" dirty="0">
                <a:latin typeface="Verdana"/>
                <a:cs typeface="Verdana"/>
              </a:rPr>
              <a:t>p</a:t>
            </a:r>
            <a:r>
              <a:rPr sz="1100" spc="5" dirty="0">
                <a:latin typeface="Verdana"/>
                <a:cs typeface="Verdana"/>
              </a:rPr>
              <a:t>r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20" dirty="0">
                <a:latin typeface="Verdana"/>
                <a:cs typeface="Verdana"/>
              </a:rPr>
              <a:t>z</a:t>
            </a:r>
            <a:r>
              <a:rPr sz="1100" spc="5" dirty="0">
                <a:latin typeface="Verdana"/>
                <a:cs typeface="Verdana"/>
              </a:rPr>
              <a:t>io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30" dirty="0">
                <a:latin typeface="Verdana"/>
                <a:cs typeface="Verdana"/>
              </a:rPr>
              <a:t>l’a</a:t>
            </a:r>
            <a:r>
              <a:rPr sz="1100" spc="-40" dirty="0">
                <a:latin typeface="Verdana"/>
                <a:cs typeface="Verdana"/>
              </a:rPr>
              <a:t>vvis</a:t>
            </a:r>
            <a:r>
              <a:rPr sz="1100" spc="20" dirty="0">
                <a:latin typeface="Verdana"/>
                <a:cs typeface="Verdana"/>
              </a:rPr>
              <a:t>o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25" dirty="0">
                <a:latin typeface="Verdana"/>
                <a:cs typeface="Verdana"/>
              </a:rPr>
              <a:t>di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20" dirty="0">
                <a:latin typeface="Verdana"/>
                <a:cs typeface="Verdana"/>
              </a:rPr>
              <a:t>pa</a:t>
            </a:r>
            <a:r>
              <a:rPr sz="1100" spc="60" dirty="0">
                <a:latin typeface="Verdana"/>
                <a:cs typeface="Verdana"/>
              </a:rPr>
              <a:t>g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90" dirty="0">
                <a:latin typeface="Verdana"/>
                <a:cs typeface="Verdana"/>
              </a:rPr>
              <a:t>m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20" dirty="0">
                <a:latin typeface="Verdana"/>
                <a:cs typeface="Verdana"/>
              </a:rPr>
              <a:t>o</a:t>
            </a:r>
            <a:endParaRPr sz="1100">
              <a:latin typeface="Verdana"/>
              <a:cs typeface="Verdana"/>
            </a:endParaRPr>
          </a:p>
          <a:p>
            <a:pPr marL="184150" indent="-171450">
              <a:lnSpc>
                <a:spcPct val="100000"/>
              </a:lnSpc>
              <a:spcBef>
                <a:spcPts val="570"/>
              </a:spcBef>
              <a:buFont typeface="Verdana"/>
              <a:buChar char="-"/>
              <a:tabLst>
                <a:tab pos="184150" algn="l"/>
              </a:tabLst>
            </a:pPr>
            <a:r>
              <a:rPr sz="1100" b="1" spc="30" dirty="0">
                <a:latin typeface="Tahoma"/>
                <a:cs typeface="Tahoma"/>
              </a:rPr>
              <a:t>e</a:t>
            </a:r>
            <a:r>
              <a:rPr sz="1100" b="1" spc="10" dirty="0">
                <a:latin typeface="Tahoma"/>
                <a:cs typeface="Tahoma"/>
              </a:rPr>
              <a:t>f</a:t>
            </a:r>
            <a:r>
              <a:rPr sz="1100" b="1" dirty="0">
                <a:latin typeface="Tahoma"/>
                <a:cs typeface="Tahoma"/>
              </a:rPr>
              <a:t>f</a:t>
            </a:r>
            <a:r>
              <a:rPr sz="1100" b="1" spc="40" dirty="0">
                <a:latin typeface="Tahoma"/>
                <a:cs typeface="Tahoma"/>
              </a:rPr>
              <a:t>e</a:t>
            </a:r>
            <a:r>
              <a:rPr sz="1100" b="1" spc="20" dirty="0">
                <a:latin typeface="Tahoma"/>
                <a:cs typeface="Tahoma"/>
              </a:rPr>
              <a:t>t</a:t>
            </a:r>
            <a:r>
              <a:rPr sz="1100" b="1" spc="15" dirty="0">
                <a:latin typeface="Tahoma"/>
                <a:cs typeface="Tahoma"/>
              </a:rPr>
              <a:t>t</a:t>
            </a:r>
            <a:r>
              <a:rPr sz="1100" b="1" spc="40" dirty="0">
                <a:latin typeface="Tahoma"/>
                <a:cs typeface="Tahoma"/>
              </a:rPr>
              <a:t>u</a:t>
            </a:r>
            <a:r>
              <a:rPr sz="1100" b="1" spc="15" dirty="0">
                <a:latin typeface="Tahoma"/>
                <a:cs typeface="Tahoma"/>
              </a:rPr>
              <a:t>a</a:t>
            </a:r>
            <a:r>
              <a:rPr sz="1100" b="1" spc="-5" dirty="0">
                <a:latin typeface="Tahoma"/>
                <a:cs typeface="Tahoma"/>
              </a:rPr>
              <a:t>r</a:t>
            </a:r>
            <a:r>
              <a:rPr sz="1100" b="1" spc="40" dirty="0">
                <a:latin typeface="Tahoma"/>
                <a:cs typeface="Tahoma"/>
              </a:rPr>
              <a:t>e</a:t>
            </a:r>
            <a:r>
              <a:rPr sz="1100" b="1" spc="-5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i</a:t>
            </a:r>
            <a:r>
              <a:rPr sz="1100" b="1" spc="-5" dirty="0">
                <a:latin typeface="Tahoma"/>
                <a:cs typeface="Tahoma"/>
              </a:rPr>
              <a:t>l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65" dirty="0">
                <a:latin typeface="Tahoma"/>
                <a:cs typeface="Tahoma"/>
              </a:rPr>
              <a:t>p</a:t>
            </a:r>
            <a:r>
              <a:rPr sz="1100" b="1" spc="15" dirty="0">
                <a:latin typeface="Tahoma"/>
                <a:cs typeface="Tahoma"/>
              </a:rPr>
              <a:t>a</a:t>
            </a:r>
            <a:r>
              <a:rPr sz="1100" b="1" spc="80" dirty="0">
                <a:latin typeface="Tahoma"/>
                <a:cs typeface="Tahoma"/>
              </a:rPr>
              <a:t>g</a:t>
            </a:r>
            <a:r>
              <a:rPr sz="1100" b="1" spc="15" dirty="0">
                <a:latin typeface="Tahoma"/>
                <a:cs typeface="Tahoma"/>
              </a:rPr>
              <a:t>a</a:t>
            </a:r>
            <a:r>
              <a:rPr sz="1100" b="1" spc="95" dirty="0">
                <a:latin typeface="Tahoma"/>
                <a:cs typeface="Tahoma"/>
              </a:rPr>
              <a:t>m</a:t>
            </a:r>
            <a:r>
              <a:rPr sz="1100" b="1" spc="45" dirty="0">
                <a:latin typeface="Tahoma"/>
                <a:cs typeface="Tahoma"/>
              </a:rPr>
              <a:t>e</a:t>
            </a:r>
            <a:r>
              <a:rPr sz="1100" b="1" spc="55" dirty="0">
                <a:latin typeface="Tahoma"/>
                <a:cs typeface="Tahoma"/>
              </a:rPr>
              <a:t>n</a:t>
            </a:r>
            <a:r>
              <a:rPr sz="1100" b="1" spc="15" dirty="0">
                <a:latin typeface="Tahoma"/>
                <a:cs typeface="Tahoma"/>
              </a:rPr>
              <a:t>t</a:t>
            </a:r>
            <a:r>
              <a:rPr sz="1100" b="1" spc="40" dirty="0">
                <a:latin typeface="Tahoma"/>
                <a:cs typeface="Tahoma"/>
              </a:rPr>
              <a:t>o</a:t>
            </a:r>
            <a:r>
              <a:rPr sz="1100" b="1" spc="-10" dirty="0">
                <a:latin typeface="Tahoma"/>
                <a:cs typeface="Tahoma"/>
              </a:rPr>
              <a:t> </a:t>
            </a:r>
            <a:r>
              <a:rPr sz="1100" spc="-10" dirty="0">
                <a:latin typeface="Verdana"/>
                <a:cs typeface="Verdana"/>
              </a:rPr>
              <a:t>t</a:t>
            </a:r>
            <a:r>
              <a:rPr sz="1100" spc="-15" dirty="0">
                <a:latin typeface="Verdana"/>
                <a:cs typeface="Verdana"/>
              </a:rPr>
              <a:t>ra</a:t>
            </a:r>
            <a:r>
              <a:rPr sz="1100" spc="90" dirty="0">
                <a:latin typeface="Verdana"/>
                <a:cs typeface="Verdana"/>
              </a:rPr>
              <a:t>m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10" dirty="0">
                <a:latin typeface="Verdana"/>
                <a:cs typeface="Verdana"/>
              </a:rPr>
              <a:t>te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50" dirty="0">
                <a:latin typeface="Verdana"/>
                <a:cs typeface="Verdana"/>
              </a:rPr>
              <a:t>P</a:t>
            </a:r>
            <a:r>
              <a:rPr sz="1100" spc="55" dirty="0">
                <a:latin typeface="Verdana"/>
                <a:cs typeface="Verdana"/>
              </a:rPr>
              <a:t>a</a:t>
            </a:r>
            <a:r>
              <a:rPr sz="1100" spc="60" dirty="0">
                <a:latin typeface="Verdana"/>
                <a:cs typeface="Verdana"/>
              </a:rPr>
              <a:t>g</a:t>
            </a:r>
            <a:r>
              <a:rPr sz="1100" spc="40" dirty="0">
                <a:latin typeface="Verdana"/>
                <a:cs typeface="Verdana"/>
              </a:rPr>
              <a:t>oPa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37984" y="1940454"/>
            <a:ext cx="3182886" cy="3182887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12</a:t>
            </a:fld>
            <a:endParaRPr spc="-114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00" y="483615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6429" y="0"/>
            <a:ext cx="768557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3515" y="306323"/>
            <a:ext cx="2376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spc="-60" dirty="0"/>
              <a:t> </a:t>
            </a:r>
            <a:r>
              <a:rPr sz="2000" spc="65" dirty="0"/>
              <a:t>SERVIZIO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263515" y="689355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54240" y="1524000"/>
            <a:ext cx="4087367" cy="381304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2116" y="2578608"/>
            <a:ext cx="3907790" cy="2595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0" dirty="0">
                <a:latin typeface="Verdana"/>
                <a:cs typeface="Verdana"/>
              </a:rPr>
              <a:t>Il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15" dirty="0">
                <a:latin typeface="Verdana"/>
                <a:cs typeface="Verdana"/>
              </a:rPr>
              <a:t>cittadino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75" dirty="0">
                <a:latin typeface="Verdana"/>
                <a:cs typeface="Verdana"/>
              </a:rPr>
              <a:t>potrm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disdire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20" dirty="0">
                <a:latin typeface="Verdana"/>
                <a:cs typeface="Verdana"/>
              </a:rPr>
              <a:t>una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10" dirty="0">
                <a:latin typeface="Verdana"/>
                <a:cs typeface="Verdana"/>
              </a:rPr>
              <a:t>prenotazione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20" dirty="0">
                <a:latin typeface="Verdana"/>
                <a:cs typeface="Verdana"/>
              </a:rPr>
              <a:t>in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5" dirty="0">
                <a:latin typeface="Verdana"/>
                <a:cs typeface="Verdana"/>
              </a:rPr>
              <a:t>qualsiasi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ct val="159100"/>
              </a:lnSpc>
              <a:spcBef>
                <a:spcPts val="10"/>
              </a:spcBef>
            </a:pPr>
            <a:r>
              <a:rPr sz="1100" spc="50" dirty="0">
                <a:latin typeface="Verdana"/>
                <a:cs typeface="Verdana"/>
              </a:rPr>
              <a:t>mo</a:t>
            </a:r>
            <a:r>
              <a:rPr sz="1100" spc="45" dirty="0">
                <a:latin typeface="Verdana"/>
                <a:cs typeface="Verdana"/>
              </a:rPr>
              <a:t>me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-170" dirty="0">
                <a:latin typeface="Verdana"/>
                <a:cs typeface="Verdana"/>
              </a:rPr>
              <a:t>,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50" dirty="0">
                <a:latin typeface="Verdana"/>
                <a:cs typeface="Verdana"/>
              </a:rPr>
              <a:t>c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60" dirty="0">
                <a:latin typeface="Verdana"/>
                <a:cs typeface="Verdana"/>
              </a:rPr>
              <a:t>b</a:t>
            </a:r>
            <a:r>
              <a:rPr sz="1100" spc="35" dirty="0">
                <a:latin typeface="Verdana"/>
                <a:cs typeface="Verdana"/>
              </a:rPr>
              <a:t>u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60" dirty="0">
                <a:latin typeface="Verdana"/>
                <a:cs typeface="Verdana"/>
              </a:rPr>
              <a:t>d</a:t>
            </a:r>
            <a:r>
              <a:rPr sz="1100" spc="20" dirty="0">
                <a:latin typeface="Verdana"/>
                <a:cs typeface="Verdana"/>
              </a:rPr>
              <a:t>o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50" dirty="0">
                <a:latin typeface="Verdana"/>
                <a:cs typeface="Verdana"/>
              </a:rPr>
              <a:t>c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-40" dirty="0">
                <a:latin typeface="Verdana"/>
                <a:cs typeface="Verdana"/>
              </a:rPr>
              <a:t>s</a:t>
            </a:r>
            <a:r>
              <a:rPr sz="1100" spc="-10" dirty="0">
                <a:latin typeface="Verdana"/>
                <a:cs typeface="Verdana"/>
              </a:rPr>
              <a:t>ì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10" dirty="0">
                <a:latin typeface="Verdana"/>
                <a:cs typeface="Verdana"/>
              </a:rPr>
              <a:t>ll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60" dirty="0">
                <a:latin typeface="Verdana"/>
                <a:cs typeface="Verdana"/>
              </a:rPr>
              <a:t>d</a:t>
            </a:r>
            <a:r>
              <a:rPr sz="1100" spc="35" dirty="0">
                <a:latin typeface="Verdana"/>
                <a:cs typeface="Verdana"/>
              </a:rPr>
              <a:t>u</a:t>
            </a:r>
            <a:r>
              <a:rPr sz="1100" spc="-20" dirty="0">
                <a:latin typeface="Verdana"/>
                <a:cs typeface="Verdana"/>
              </a:rPr>
              <a:t>z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60" dirty="0">
                <a:latin typeface="Verdana"/>
                <a:cs typeface="Verdana"/>
              </a:rPr>
              <a:t>d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-10" dirty="0">
                <a:latin typeface="Verdana"/>
                <a:cs typeface="Verdana"/>
              </a:rPr>
              <a:t>ll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li</a:t>
            </a:r>
            <a:r>
              <a:rPr sz="1100" spc="-40" dirty="0">
                <a:latin typeface="Verdana"/>
                <a:cs typeface="Verdana"/>
              </a:rPr>
              <a:t>s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60" dirty="0">
                <a:latin typeface="Verdana"/>
                <a:cs typeface="Verdana"/>
              </a:rPr>
              <a:t>d</a:t>
            </a:r>
            <a:r>
              <a:rPr sz="1100" spc="-10" dirty="0">
                <a:latin typeface="Verdana"/>
                <a:cs typeface="Verdana"/>
              </a:rPr>
              <a:t>i  </a:t>
            </a:r>
            <a:r>
              <a:rPr sz="1100" spc="-5" dirty="0">
                <a:latin typeface="Verdana"/>
                <a:cs typeface="Verdana"/>
              </a:rPr>
              <a:t>attesa </a:t>
            </a:r>
            <a:r>
              <a:rPr sz="1100" spc="5" dirty="0">
                <a:latin typeface="Verdana"/>
                <a:cs typeface="Verdana"/>
              </a:rPr>
              <a:t>e </a:t>
            </a:r>
            <a:r>
              <a:rPr sz="1100" spc="15" dirty="0">
                <a:latin typeface="Verdana"/>
                <a:cs typeface="Verdana"/>
              </a:rPr>
              <a:t>garantendo </a:t>
            </a:r>
            <a:r>
              <a:rPr sz="1100" spc="25" dirty="0">
                <a:latin typeface="Verdana"/>
                <a:cs typeface="Verdana"/>
              </a:rPr>
              <a:t>di </a:t>
            </a:r>
            <a:r>
              <a:rPr sz="1100" spc="15" dirty="0">
                <a:latin typeface="Verdana"/>
                <a:cs typeface="Verdana"/>
              </a:rPr>
              <a:t>conseguenza </a:t>
            </a:r>
            <a:r>
              <a:rPr sz="1100" spc="20" dirty="0">
                <a:latin typeface="Verdana"/>
                <a:cs typeface="Verdana"/>
              </a:rPr>
              <a:t>una </a:t>
            </a:r>
            <a:r>
              <a:rPr sz="1100" spc="5" dirty="0">
                <a:latin typeface="Verdana"/>
                <a:cs typeface="Verdana"/>
              </a:rPr>
              <a:t>distribuzione </a:t>
            </a:r>
            <a:r>
              <a:rPr sz="1100" spc="-375" dirty="0">
                <a:latin typeface="Verdana"/>
                <a:cs typeface="Verdana"/>
              </a:rPr>
              <a:t> </a:t>
            </a:r>
            <a:r>
              <a:rPr sz="1100" spc="30" dirty="0">
                <a:latin typeface="Verdana"/>
                <a:cs typeface="Verdana"/>
              </a:rPr>
              <a:t>più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50" dirty="0">
                <a:latin typeface="Verdana"/>
                <a:cs typeface="Verdana"/>
              </a:rPr>
              <a:t>q</a:t>
            </a:r>
            <a:r>
              <a:rPr sz="1100" spc="45" dirty="0">
                <a:latin typeface="Verdana"/>
                <a:cs typeface="Verdana"/>
              </a:rPr>
              <a:t>u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35" dirty="0">
                <a:latin typeface="Verdana"/>
                <a:cs typeface="Verdana"/>
              </a:rPr>
              <a:t>d</a:t>
            </a:r>
            <a:r>
              <a:rPr sz="1100" spc="25" dirty="0">
                <a:latin typeface="Verdana"/>
                <a:cs typeface="Verdana"/>
              </a:rPr>
              <a:t>e</a:t>
            </a:r>
            <a:r>
              <a:rPr sz="1100" spc="-5" dirty="0">
                <a:latin typeface="Verdana"/>
                <a:cs typeface="Verdana"/>
              </a:rPr>
              <a:t>lle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-25" dirty="0">
                <a:latin typeface="Verdana"/>
                <a:cs typeface="Verdana"/>
              </a:rPr>
              <a:t>is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-40" dirty="0">
                <a:latin typeface="Verdana"/>
                <a:cs typeface="Verdana"/>
              </a:rPr>
              <a:t>s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dis</a:t>
            </a:r>
            <a:r>
              <a:rPr sz="1100" spc="40" dirty="0">
                <a:latin typeface="Verdana"/>
                <a:cs typeface="Verdana"/>
              </a:rPr>
              <a:t>p</a:t>
            </a:r>
            <a:r>
              <a:rPr sz="1100" spc="35" dirty="0">
                <a:latin typeface="Verdana"/>
                <a:cs typeface="Verdana"/>
              </a:rPr>
              <a:t>o</a:t>
            </a:r>
            <a:r>
              <a:rPr sz="1100" spc="-40" dirty="0">
                <a:latin typeface="Verdana"/>
                <a:cs typeface="Verdana"/>
              </a:rPr>
              <a:t>s</a:t>
            </a:r>
            <a:r>
              <a:rPr sz="1100" spc="-15" dirty="0">
                <a:latin typeface="Verdana"/>
                <a:cs typeface="Verdana"/>
              </a:rPr>
              <a:t>iz</a:t>
            </a:r>
            <a:r>
              <a:rPr sz="1100" spc="5" dirty="0">
                <a:latin typeface="Verdana"/>
                <a:cs typeface="Verdana"/>
              </a:rPr>
              <a:t>io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5" dirty="0">
                <a:latin typeface="Verdana"/>
                <a:cs typeface="Verdana"/>
              </a:rPr>
              <a:t>e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Verdana"/>
              <a:cs typeface="Verdana"/>
            </a:endParaRPr>
          </a:p>
          <a:p>
            <a:pPr marL="12700" marR="812165">
              <a:lnSpc>
                <a:spcPct val="158200"/>
              </a:lnSpc>
            </a:pPr>
            <a:r>
              <a:rPr sz="1100" spc="55" dirty="0">
                <a:latin typeface="Verdana"/>
                <a:cs typeface="Verdana"/>
              </a:rPr>
              <a:t>N</a:t>
            </a:r>
            <a:r>
              <a:rPr sz="1100" spc="35" dirty="0">
                <a:latin typeface="Verdana"/>
                <a:cs typeface="Verdana"/>
              </a:rPr>
              <a:t>o</a:t>
            </a:r>
            <a:r>
              <a:rPr sz="1100" spc="45" dirty="0">
                <a:latin typeface="Verdana"/>
                <a:cs typeface="Verdana"/>
              </a:rPr>
              <a:t>n</a:t>
            </a:r>
            <a:r>
              <a:rPr sz="1100" spc="-110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è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30" dirty="0">
                <a:latin typeface="Verdana"/>
                <a:cs typeface="Verdana"/>
              </a:rPr>
              <a:t>c</a:t>
            </a:r>
            <a:r>
              <a:rPr sz="1100" spc="20" dirty="0">
                <a:latin typeface="Verdana"/>
                <a:cs typeface="Verdana"/>
              </a:rPr>
              <a:t>e</a:t>
            </a:r>
            <a:r>
              <a:rPr sz="1100" spc="-40" dirty="0">
                <a:latin typeface="Verdana"/>
                <a:cs typeface="Verdana"/>
              </a:rPr>
              <a:t>ss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l</a:t>
            </a:r>
            <a:r>
              <a:rPr sz="1100" spc="-65" dirty="0">
                <a:latin typeface="Verdana"/>
                <a:cs typeface="Verdana"/>
              </a:rPr>
              <a:t>’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35" dirty="0">
                <a:latin typeface="Verdana"/>
                <a:cs typeface="Verdana"/>
              </a:rPr>
              <a:t>u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20" dirty="0">
                <a:latin typeface="Verdana"/>
                <a:cs typeface="Verdana"/>
              </a:rPr>
              <a:t>c</a:t>
            </a:r>
            <a:r>
              <a:rPr sz="1100" spc="15" dirty="0">
                <a:latin typeface="Verdana"/>
                <a:cs typeface="Verdana"/>
              </a:rPr>
              <a:t>a</a:t>
            </a:r>
            <a:r>
              <a:rPr sz="1100" spc="-20" dirty="0">
                <a:latin typeface="Verdana"/>
                <a:cs typeface="Verdana"/>
              </a:rPr>
              <a:t>z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15" dirty="0">
                <a:latin typeface="Verdana"/>
                <a:cs typeface="Verdana"/>
              </a:rPr>
              <a:t>o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-165" dirty="0">
                <a:latin typeface="Verdana"/>
                <a:cs typeface="Verdana"/>
              </a:rPr>
              <a:t>.  </a:t>
            </a:r>
            <a:r>
              <a:rPr sz="1100" spc="20" dirty="0">
                <a:latin typeface="Verdana"/>
                <a:cs typeface="Verdana"/>
              </a:rPr>
              <a:t>L’appuntamento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75" dirty="0">
                <a:latin typeface="Verdana"/>
                <a:cs typeface="Verdana"/>
              </a:rPr>
              <a:t>potrm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15" dirty="0">
                <a:latin typeface="Verdana"/>
                <a:cs typeface="Verdana"/>
              </a:rPr>
              <a:t>essere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b="1" spc="30" dirty="0">
                <a:solidFill>
                  <a:srgbClr val="F85E1C"/>
                </a:solidFill>
                <a:latin typeface="Tahoma"/>
                <a:cs typeface="Tahoma"/>
              </a:rPr>
              <a:t>Disdetto</a:t>
            </a:r>
            <a:r>
              <a:rPr sz="1100" b="1" spc="-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100" spc="-45" dirty="0">
                <a:latin typeface="Verdana"/>
                <a:cs typeface="Verdana"/>
              </a:rPr>
              <a:t>con:</a:t>
            </a:r>
            <a:endParaRPr sz="11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795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100" spc="65" dirty="0">
                <a:latin typeface="Verdana"/>
                <a:cs typeface="Verdana"/>
              </a:rPr>
              <a:t>N</a:t>
            </a:r>
            <a:r>
              <a:rPr sz="1100" spc="45" dirty="0">
                <a:latin typeface="Verdana"/>
                <a:cs typeface="Verdana"/>
              </a:rPr>
              <a:t>u</a:t>
            </a:r>
            <a:r>
              <a:rPr sz="1100" spc="90" dirty="0">
                <a:latin typeface="Verdana"/>
                <a:cs typeface="Verdana"/>
              </a:rPr>
              <a:t>m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20" dirty="0">
                <a:latin typeface="Verdana"/>
                <a:cs typeface="Verdana"/>
              </a:rPr>
              <a:t>o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60" dirty="0">
                <a:latin typeface="Verdana"/>
                <a:cs typeface="Verdana"/>
              </a:rPr>
              <a:t>d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-40" dirty="0">
                <a:latin typeface="Verdana"/>
                <a:cs typeface="Verdana"/>
              </a:rPr>
              <a:t>ss</a:t>
            </a:r>
            <a:r>
              <a:rPr sz="1100" dirty="0">
                <a:latin typeface="Verdana"/>
                <a:cs typeface="Verdana"/>
              </a:rPr>
              <a:t>e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40" dirty="0">
                <a:latin typeface="Verdana"/>
                <a:cs typeface="Verdana"/>
              </a:rPr>
              <a:t>s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35" dirty="0">
                <a:latin typeface="Verdana"/>
                <a:cs typeface="Verdana"/>
              </a:rPr>
              <a:t>n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10" dirty="0">
                <a:latin typeface="Verdana"/>
                <a:cs typeface="Verdana"/>
              </a:rPr>
              <a:t>t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35" dirty="0">
                <a:latin typeface="Verdana"/>
                <a:cs typeface="Verdana"/>
              </a:rPr>
              <a:t>r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15" dirty="0">
                <a:latin typeface="Verdana"/>
                <a:cs typeface="Verdana"/>
              </a:rPr>
              <a:t>a</a:t>
            </a:r>
            <a:endParaRPr sz="11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765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100" spc="15" dirty="0">
                <a:latin typeface="Verdana"/>
                <a:cs typeface="Verdana"/>
              </a:rPr>
              <a:t>Co</a:t>
            </a:r>
            <a:r>
              <a:rPr sz="1100" spc="60" dirty="0">
                <a:latin typeface="Verdana"/>
                <a:cs typeface="Verdana"/>
              </a:rPr>
              <a:t>d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50" dirty="0">
                <a:latin typeface="Verdana"/>
                <a:cs typeface="Verdana"/>
              </a:rPr>
              <a:t>c</a:t>
            </a:r>
            <a:r>
              <a:rPr sz="1100" spc="5" dirty="0">
                <a:latin typeface="Verdana"/>
                <a:cs typeface="Verdana"/>
              </a:rPr>
              <a:t>e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15" dirty="0">
                <a:latin typeface="Verdana"/>
                <a:cs typeface="Verdana"/>
              </a:rPr>
              <a:t>f</a:t>
            </a:r>
            <a:r>
              <a:rPr sz="1100" spc="-10" dirty="0">
                <a:latin typeface="Verdana"/>
                <a:cs typeface="Verdana"/>
              </a:rPr>
              <a:t>i</a:t>
            </a:r>
            <a:r>
              <a:rPr sz="1100" spc="-40" dirty="0">
                <a:latin typeface="Verdana"/>
                <a:cs typeface="Verdana"/>
              </a:rPr>
              <a:t>s</a:t>
            </a:r>
            <a:r>
              <a:rPr sz="1100" spc="50" dirty="0">
                <a:latin typeface="Verdana"/>
                <a:cs typeface="Verdana"/>
              </a:rPr>
              <a:t>c</a:t>
            </a:r>
            <a:r>
              <a:rPr sz="1100" spc="-15" dirty="0">
                <a:latin typeface="Verdana"/>
                <a:cs typeface="Verdana"/>
              </a:rPr>
              <a:t>a</a:t>
            </a:r>
            <a:r>
              <a:rPr sz="1100" spc="-10" dirty="0">
                <a:latin typeface="Verdana"/>
                <a:cs typeface="Verdana"/>
              </a:rPr>
              <a:t>l</a:t>
            </a:r>
            <a:r>
              <a:rPr sz="1100" spc="5" dirty="0">
                <a:latin typeface="Verdana"/>
                <a:cs typeface="Verdana"/>
              </a:rPr>
              <a:t>e</a:t>
            </a:r>
            <a:endParaRPr sz="11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795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100" spc="30" dirty="0">
                <a:latin typeface="Verdana"/>
                <a:cs typeface="Verdana"/>
              </a:rPr>
              <a:t>Numero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della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ricetta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elettronica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30" dirty="0">
                <a:latin typeface="Verdana"/>
                <a:cs typeface="Verdana"/>
              </a:rPr>
              <a:t>(NRE)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88273" y="1834388"/>
            <a:ext cx="2707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4" dirty="0">
                <a:solidFill>
                  <a:srgbClr val="5159A3"/>
                </a:solidFill>
                <a:latin typeface="Verdana"/>
                <a:cs typeface="Verdana"/>
              </a:rPr>
              <a:t>DI</a:t>
            </a:r>
            <a:r>
              <a:rPr sz="1800" b="1" spc="-135" dirty="0">
                <a:solidFill>
                  <a:srgbClr val="5159A3"/>
                </a:solidFill>
                <a:latin typeface="Verdana"/>
                <a:cs typeface="Verdana"/>
              </a:rPr>
              <a:t>S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D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85" dirty="0">
                <a:solidFill>
                  <a:srgbClr val="5159A3"/>
                </a:solidFill>
                <a:latin typeface="Verdana"/>
                <a:cs typeface="Verdana"/>
              </a:rPr>
              <a:t>TT</a:t>
            </a:r>
            <a:r>
              <a:rPr sz="1800" b="1" spc="-90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114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F</a:t>
            </a:r>
            <a:r>
              <a:rPr sz="1800" b="1" spc="-3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20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235" dirty="0">
                <a:solidFill>
                  <a:srgbClr val="5159A3"/>
                </a:solidFill>
                <a:latin typeface="Verdana"/>
                <a:cs typeface="Verdana"/>
              </a:rPr>
              <a:t>LI</a:t>
            </a:r>
            <a:r>
              <a:rPr sz="1800" b="1" spc="-7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8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TA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702" y="1623400"/>
            <a:ext cx="804627" cy="74025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6820" y="391568"/>
            <a:ext cx="1826529" cy="42119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13</a:t>
            </a:fld>
            <a:endParaRPr spc="-114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214" y="436801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96898" y="1785556"/>
            <a:ext cx="4193527" cy="419352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" y="0"/>
            <a:ext cx="7583805" cy="2219325"/>
            <a:chOff x="1" y="0"/>
            <a:chExt cx="7583805" cy="22193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0"/>
              <a:ext cx="1804987" cy="17406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207" y="1182624"/>
              <a:ext cx="1828800" cy="1036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4663" y="1182624"/>
              <a:ext cx="1828800" cy="10363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11168" y="1182624"/>
              <a:ext cx="1828800" cy="10363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54624" y="1182624"/>
              <a:ext cx="1828800" cy="103632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01442" y="2531364"/>
            <a:ext cx="5939155" cy="34963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142240">
              <a:lnSpc>
                <a:spcPct val="125000"/>
              </a:lnSpc>
              <a:spcBef>
                <a:spcPts val="110"/>
              </a:spcBef>
            </a:pPr>
            <a:r>
              <a:rPr sz="1400" spc="-90" dirty="0">
                <a:latin typeface="Verdana"/>
                <a:cs typeface="Verdana"/>
              </a:rPr>
              <a:t>Il </a:t>
            </a:r>
            <a:r>
              <a:rPr sz="1400" spc="25" dirty="0">
                <a:latin typeface="Verdana"/>
                <a:cs typeface="Verdana"/>
              </a:rPr>
              <a:t>progetto </a:t>
            </a:r>
            <a:r>
              <a:rPr sz="1400" b="1" spc="60" dirty="0">
                <a:latin typeface="Tahoma"/>
                <a:cs typeface="Tahoma"/>
              </a:rPr>
              <a:t>Accanto </a:t>
            </a:r>
            <a:r>
              <a:rPr sz="1400" b="1" spc="15" dirty="0">
                <a:latin typeface="Tahoma"/>
                <a:cs typeface="Tahoma"/>
              </a:rPr>
              <a:t>alle </a:t>
            </a:r>
            <a:r>
              <a:rPr sz="1400" b="1" spc="85" dirty="0">
                <a:latin typeface="Tahoma"/>
                <a:cs typeface="Tahoma"/>
              </a:rPr>
              <a:t>mamme </a:t>
            </a:r>
            <a:r>
              <a:rPr sz="1400" b="1" spc="50" dirty="0">
                <a:latin typeface="Tahoma"/>
                <a:cs typeface="Tahoma"/>
              </a:rPr>
              <a:t>e </a:t>
            </a:r>
            <a:r>
              <a:rPr sz="1400" b="1" spc="60" dirty="0">
                <a:latin typeface="Tahoma"/>
                <a:cs typeface="Tahoma"/>
              </a:rPr>
              <a:t>non </a:t>
            </a:r>
            <a:r>
              <a:rPr sz="1400" b="1" spc="25" dirty="0">
                <a:latin typeface="Tahoma"/>
                <a:cs typeface="Tahoma"/>
              </a:rPr>
              <a:t>solo </a:t>
            </a:r>
            <a:r>
              <a:rPr sz="1400" spc="-45" dirty="0">
                <a:latin typeface="Verdana"/>
                <a:cs typeface="Verdana"/>
              </a:rPr>
              <a:t>va </a:t>
            </a:r>
            <a:r>
              <a:rPr sz="1400" spc="25" dirty="0">
                <a:latin typeface="Verdana"/>
                <a:cs typeface="Verdana"/>
              </a:rPr>
              <a:t>ad </a:t>
            </a:r>
            <a:r>
              <a:rPr sz="1400" dirty="0">
                <a:latin typeface="Verdana"/>
                <a:cs typeface="Verdana"/>
              </a:rPr>
              <a:t>arricchire </a:t>
            </a:r>
            <a:r>
              <a:rPr sz="1400" spc="-15" dirty="0">
                <a:latin typeface="Verdana"/>
                <a:cs typeface="Verdana"/>
              </a:rPr>
              <a:t>il </a:t>
            </a:r>
            <a:r>
              <a:rPr sz="1400" spc="-1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servizio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50" dirty="0">
                <a:latin typeface="Tahoma"/>
                <a:cs typeface="Tahoma"/>
              </a:rPr>
              <a:t>Per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10" dirty="0">
                <a:latin typeface="Tahoma"/>
                <a:cs typeface="Tahoma"/>
              </a:rPr>
              <a:t>la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mamma</a:t>
            </a:r>
            <a:r>
              <a:rPr sz="1400" spc="30" dirty="0">
                <a:latin typeface="Verdana"/>
                <a:cs typeface="Verdana"/>
              </a:rPr>
              <a:t>,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pensato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per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accompagnare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le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donne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nel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90" dirty="0">
                <a:latin typeface="Verdana"/>
                <a:cs typeface="Verdana"/>
              </a:rPr>
              <a:t>m</a:t>
            </a:r>
            <a:r>
              <a:rPr sz="1400" spc="5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5" dirty="0">
                <a:latin typeface="Verdana"/>
                <a:cs typeface="Verdana"/>
              </a:rPr>
              <a:t>lla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70" dirty="0">
                <a:latin typeface="Verdana"/>
                <a:cs typeface="Verdana"/>
              </a:rPr>
              <a:t>v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a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Verdana"/>
              <a:cs typeface="Verdana"/>
            </a:endParaRPr>
          </a:p>
          <a:p>
            <a:pPr marL="12700" marR="137160">
              <a:lnSpc>
                <a:spcPct val="125200"/>
              </a:lnSpc>
            </a:pPr>
            <a:r>
              <a:rPr sz="1400" spc="75" dirty="0">
                <a:latin typeface="Verdana"/>
                <a:cs typeface="Verdana"/>
              </a:rPr>
              <a:t>P</a:t>
            </a:r>
            <a:r>
              <a:rPr sz="1400" spc="85" dirty="0">
                <a:latin typeface="Verdana"/>
                <a:cs typeface="Verdana"/>
              </a:rPr>
              <a:t>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mm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20" dirty="0">
                <a:latin typeface="Verdana"/>
                <a:cs typeface="Verdana"/>
              </a:rPr>
              <a:t>ff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20" dirty="0">
                <a:latin typeface="Tahoma"/>
                <a:cs typeface="Tahoma"/>
              </a:rPr>
              <a:t>i</a:t>
            </a:r>
            <a:r>
              <a:rPr sz="1400" b="1" spc="40" dirty="0">
                <a:latin typeface="Tahoma"/>
                <a:cs typeface="Tahoma"/>
              </a:rPr>
              <a:t>n</a:t>
            </a:r>
            <a:r>
              <a:rPr sz="1400" b="1" dirty="0">
                <a:latin typeface="Tahoma"/>
                <a:cs typeface="Tahoma"/>
              </a:rPr>
              <a:t>f</a:t>
            </a:r>
            <a:r>
              <a:rPr sz="1400" b="1" spc="45" dirty="0">
                <a:latin typeface="Tahoma"/>
                <a:cs typeface="Tahoma"/>
              </a:rPr>
              <a:t>o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120" dirty="0">
                <a:latin typeface="Tahoma"/>
                <a:cs typeface="Tahoma"/>
              </a:rPr>
              <a:t>m</a:t>
            </a:r>
            <a:r>
              <a:rPr sz="1400" b="1" spc="20" dirty="0">
                <a:latin typeface="Tahoma"/>
                <a:cs typeface="Tahoma"/>
              </a:rPr>
              <a:t>az</a:t>
            </a:r>
            <a:r>
              <a:rPr sz="1400" b="1" spc="15" dirty="0">
                <a:latin typeface="Tahoma"/>
                <a:cs typeface="Tahoma"/>
              </a:rPr>
              <a:t>i</a:t>
            </a:r>
            <a:r>
              <a:rPr sz="1400" b="1" spc="25" dirty="0">
                <a:latin typeface="Tahoma"/>
                <a:cs typeface="Tahoma"/>
              </a:rPr>
              <a:t>o</a:t>
            </a:r>
            <a:r>
              <a:rPr sz="1400" b="1" spc="65" dirty="0">
                <a:latin typeface="Tahoma"/>
                <a:cs typeface="Tahoma"/>
              </a:rPr>
              <a:t>n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10" dirty="0">
                <a:latin typeface="Tahoma"/>
                <a:cs typeface="Tahoma"/>
              </a:rPr>
              <a:t>s</a:t>
            </a:r>
            <a:r>
              <a:rPr sz="1400" b="1" spc="20" dirty="0">
                <a:latin typeface="Tahoma"/>
                <a:cs typeface="Tahoma"/>
              </a:rPr>
              <a:t>a</a:t>
            </a:r>
            <a:r>
              <a:rPr sz="1400" b="1" spc="65" dirty="0">
                <a:latin typeface="Tahoma"/>
                <a:cs typeface="Tahoma"/>
              </a:rPr>
              <a:t>n</a:t>
            </a:r>
            <a:r>
              <a:rPr sz="1400" b="1" spc="10" dirty="0">
                <a:latin typeface="Tahoma"/>
                <a:cs typeface="Tahoma"/>
              </a:rPr>
              <a:t>it</a:t>
            </a:r>
            <a:r>
              <a:rPr sz="1400" b="1" spc="15" dirty="0">
                <a:latin typeface="Tahoma"/>
                <a:cs typeface="Tahoma"/>
              </a:rPr>
              <a:t>a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25" dirty="0">
                <a:latin typeface="Tahoma"/>
                <a:cs typeface="Tahoma"/>
              </a:rPr>
              <a:t>ie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80" dirty="0">
                <a:latin typeface="Tahoma"/>
                <a:cs typeface="Tahoma"/>
              </a:rPr>
              <a:t>c</a:t>
            </a:r>
            <a:r>
              <a:rPr sz="1400" b="1" spc="65" dirty="0">
                <a:latin typeface="Tahoma"/>
                <a:cs typeface="Tahoma"/>
              </a:rPr>
              <a:t>h</a:t>
            </a:r>
            <a:r>
              <a:rPr sz="1400" b="1" spc="5" dirty="0">
                <a:latin typeface="Tahoma"/>
                <a:cs typeface="Tahoma"/>
              </a:rPr>
              <a:t>i</a:t>
            </a:r>
            <a:r>
              <a:rPr sz="1400" b="1" spc="10" dirty="0">
                <a:latin typeface="Tahoma"/>
                <a:cs typeface="Tahoma"/>
              </a:rPr>
              <a:t>a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90" dirty="0">
                <a:latin typeface="Tahoma"/>
                <a:cs typeface="Tahoma"/>
              </a:rPr>
              <a:t>d</a:t>
            </a:r>
            <a:r>
              <a:rPr sz="1400" b="1" spc="30" dirty="0">
                <a:latin typeface="Tahoma"/>
                <a:cs typeface="Tahoma"/>
              </a:rPr>
              <a:t>etta</a:t>
            </a:r>
            <a:r>
              <a:rPr sz="1400" b="1" spc="90" dirty="0">
                <a:latin typeface="Tahoma"/>
                <a:cs typeface="Tahoma"/>
              </a:rPr>
              <a:t>g</a:t>
            </a:r>
            <a:r>
              <a:rPr sz="1400" b="1" spc="5" dirty="0">
                <a:latin typeface="Tahoma"/>
                <a:cs typeface="Tahoma"/>
              </a:rPr>
              <a:t>lia</a:t>
            </a:r>
            <a:r>
              <a:rPr sz="1400" b="1" spc="30" dirty="0">
                <a:latin typeface="Tahoma"/>
                <a:cs typeface="Tahoma"/>
              </a:rPr>
              <a:t>t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spc="-210" dirty="0">
                <a:latin typeface="Verdana"/>
                <a:cs typeface="Verdana"/>
              </a:rPr>
              <a:t>,  </a:t>
            </a:r>
            <a:r>
              <a:rPr sz="1400" spc="5" dirty="0">
                <a:latin typeface="Verdana"/>
                <a:cs typeface="Verdana"/>
              </a:rPr>
              <a:t>redatte </a:t>
            </a:r>
            <a:r>
              <a:rPr sz="1400" spc="15" dirty="0">
                <a:latin typeface="Verdana"/>
                <a:cs typeface="Verdana"/>
              </a:rPr>
              <a:t>dai </a:t>
            </a:r>
            <a:r>
              <a:rPr sz="1400" spc="-5" dirty="0">
                <a:latin typeface="Verdana"/>
                <a:cs typeface="Verdana"/>
              </a:rPr>
              <a:t>professionisti </a:t>
            </a:r>
            <a:r>
              <a:rPr sz="1400" spc="30" dirty="0">
                <a:latin typeface="Verdana"/>
                <a:cs typeface="Verdana"/>
              </a:rPr>
              <a:t>dell’</a:t>
            </a:r>
            <a:r>
              <a:rPr sz="1400" b="1" spc="30" dirty="0">
                <a:solidFill>
                  <a:srgbClr val="F85E1C"/>
                </a:solidFill>
                <a:latin typeface="Tahoma"/>
                <a:cs typeface="Tahoma"/>
              </a:rPr>
              <a:t>Ospedale 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San </a:t>
            </a:r>
            <a:r>
              <a:rPr sz="1400" b="1" spc="30" dirty="0">
                <a:solidFill>
                  <a:srgbClr val="F85E1C"/>
                </a:solidFill>
                <a:latin typeface="Tahoma"/>
                <a:cs typeface="Tahoma"/>
              </a:rPr>
              <a:t>Carlo </a:t>
            </a: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di </a:t>
            </a:r>
            <a:r>
              <a:rPr sz="1400" b="1" spc="15" dirty="0">
                <a:solidFill>
                  <a:srgbClr val="F85E1C"/>
                </a:solidFill>
                <a:latin typeface="Tahoma"/>
                <a:cs typeface="Tahoma"/>
              </a:rPr>
              <a:t>Potenza</a:t>
            </a:r>
            <a:r>
              <a:rPr sz="1400" spc="15" dirty="0">
                <a:latin typeface="Verdana"/>
                <a:cs typeface="Verdana"/>
              </a:rPr>
              <a:t>, </a:t>
            </a:r>
            <a:r>
              <a:rPr sz="1400" spc="10" dirty="0">
                <a:latin typeface="Verdana"/>
                <a:cs typeface="Verdana"/>
              </a:rPr>
              <a:t>e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permette </a:t>
            </a:r>
            <a:r>
              <a:rPr sz="1400" spc="30" dirty="0">
                <a:latin typeface="Verdana"/>
                <a:cs typeface="Verdana"/>
              </a:rPr>
              <a:t>di </a:t>
            </a:r>
            <a:r>
              <a:rPr sz="1400" spc="15" dirty="0">
                <a:latin typeface="Verdana"/>
                <a:cs typeface="Verdana"/>
              </a:rPr>
              <a:t>conoscere </a:t>
            </a:r>
            <a:r>
              <a:rPr sz="1400" spc="10" dirty="0">
                <a:latin typeface="Verdana"/>
                <a:cs typeface="Verdana"/>
              </a:rPr>
              <a:t>e </a:t>
            </a:r>
            <a:r>
              <a:rPr sz="1400" spc="30" dirty="0">
                <a:latin typeface="Verdana"/>
                <a:cs typeface="Verdana"/>
              </a:rPr>
              <a:t>di </a:t>
            </a:r>
            <a:r>
              <a:rPr sz="1400" dirty="0">
                <a:latin typeface="Verdana"/>
                <a:cs typeface="Verdana"/>
              </a:rPr>
              <a:t>usufruire </a:t>
            </a:r>
            <a:r>
              <a:rPr sz="1400" spc="25" dirty="0">
                <a:latin typeface="Verdana"/>
                <a:cs typeface="Verdana"/>
              </a:rPr>
              <a:t>dei </a:t>
            </a:r>
            <a:r>
              <a:rPr sz="1400" spc="-30" dirty="0">
                <a:latin typeface="Verdana"/>
                <a:cs typeface="Verdana"/>
              </a:rPr>
              <a:t>servizi </a:t>
            </a:r>
            <a:r>
              <a:rPr sz="1400" b="1" dirty="0">
                <a:latin typeface="Tahoma"/>
                <a:cs typeface="Tahoma"/>
              </a:rPr>
              <a:t>Pre-parto</a:t>
            </a:r>
            <a:r>
              <a:rPr sz="1400" dirty="0">
                <a:latin typeface="Verdana"/>
                <a:cs typeface="Verdana"/>
              </a:rPr>
              <a:t>, </a:t>
            </a:r>
            <a:r>
              <a:rPr sz="1400" spc="5" dirty="0">
                <a:latin typeface="Verdana"/>
                <a:cs typeface="Verdana"/>
              </a:rPr>
              <a:t> </a:t>
            </a:r>
            <a:r>
              <a:rPr sz="1400" b="1" spc="25" dirty="0">
                <a:latin typeface="Tahoma"/>
                <a:cs typeface="Tahoma"/>
              </a:rPr>
              <a:t>Gravidanza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parto</a:t>
            </a:r>
            <a:r>
              <a:rPr sz="1400" spc="-10" dirty="0">
                <a:latin typeface="Verdana"/>
                <a:cs typeface="Verdana"/>
              </a:rPr>
              <a:t>,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25" dirty="0">
                <a:latin typeface="Tahoma"/>
                <a:cs typeface="Tahoma"/>
              </a:rPr>
              <a:t>Post-parto</a:t>
            </a:r>
            <a:r>
              <a:rPr sz="1400" b="1" spc="-55" dirty="0">
                <a:latin typeface="Tahoma"/>
                <a:cs typeface="Tahom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50" dirty="0">
                <a:latin typeface="Tahoma"/>
                <a:cs typeface="Tahoma"/>
              </a:rPr>
              <a:t>Per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il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neonato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ahoma"/>
              <a:cs typeface="Tahoma"/>
            </a:endParaRPr>
          </a:p>
          <a:p>
            <a:pPr marL="12700" marR="5080">
              <a:lnSpc>
                <a:spcPct val="122300"/>
              </a:lnSpc>
            </a:pPr>
            <a:r>
              <a:rPr sz="1400" spc="15" dirty="0">
                <a:latin typeface="Verdana"/>
                <a:cs typeface="Verdana"/>
              </a:rPr>
              <a:t>La </a:t>
            </a:r>
            <a:r>
              <a:rPr sz="1400" spc="5" dirty="0">
                <a:latin typeface="Verdana"/>
                <a:cs typeface="Verdana"/>
              </a:rPr>
              <a:t>nuova </a:t>
            </a:r>
            <a:r>
              <a:rPr sz="1400" spc="-25" dirty="0">
                <a:latin typeface="Verdana"/>
                <a:cs typeface="Verdana"/>
              </a:rPr>
              <a:t>sezione, </a:t>
            </a:r>
            <a:r>
              <a:rPr sz="1400" spc="30" dirty="0">
                <a:latin typeface="Verdana"/>
                <a:cs typeface="Verdana"/>
              </a:rPr>
              <a:t>denominata </a:t>
            </a:r>
            <a:r>
              <a:rPr sz="1400" b="1" spc="30" dirty="0">
                <a:solidFill>
                  <a:srgbClr val="3D63A6"/>
                </a:solidFill>
                <a:latin typeface="Tahoma"/>
                <a:cs typeface="Tahoma"/>
              </a:rPr>
              <a:t>Prestazioni </a:t>
            </a:r>
            <a:r>
              <a:rPr sz="1400" b="1" spc="65" dirty="0">
                <a:solidFill>
                  <a:srgbClr val="3D63A6"/>
                </a:solidFill>
                <a:latin typeface="Tahoma"/>
                <a:cs typeface="Tahoma"/>
              </a:rPr>
              <a:t>ed </a:t>
            </a:r>
            <a:r>
              <a:rPr sz="1400" b="1" spc="10" dirty="0">
                <a:solidFill>
                  <a:srgbClr val="3D63A6"/>
                </a:solidFill>
                <a:latin typeface="Tahoma"/>
                <a:cs typeface="Tahoma"/>
              </a:rPr>
              <a:t>agevolazioni</a:t>
            </a:r>
            <a:r>
              <a:rPr sz="1400" spc="10" dirty="0">
                <a:latin typeface="Verdana"/>
                <a:cs typeface="Verdana"/>
              </a:rPr>
              <a:t>, </a:t>
            </a:r>
            <a:r>
              <a:rPr sz="1400" spc="1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completa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l’offerta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informativa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presentando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35" dirty="0">
                <a:latin typeface="Verdana"/>
                <a:cs typeface="Verdana"/>
              </a:rPr>
              <a:t>appunto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le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prestazioni,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tutele e </a:t>
            </a:r>
            <a:r>
              <a:rPr sz="1400" dirty="0">
                <a:latin typeface="Verdana"/>
                <a:cs typeface="Verdana"/>
              </a:rPr>
              <a:t>agevolazioni </a:t>
            </a:r>
            <a:r>
              <a:rPr sz="1400" spc="30" dirty="0">
                <a:latin typeface="Verdana"/>
                <a:cs typeface="Verdana"/>
              </a:rPr>
              <a:t>di </a:t>
            </a:r>
            <a:r>
              <a:rPr sz="1450" b="1" i="1" spc="65" dirty="0">
                <a:solidFill>
                  <a:srgbClr val="F85E1C"/>
                </a:solidFill>
                <a:latin typeface="Trebuchet MS"/>
                <a:cs typeface="Trebuchet MS"/>
              </a:rPr>
              <a:t>INPS</a:t>
            </a:r>
            <a:r>
              <a:rPr sz="1400" spc="65" dirty="0">
                <a:latin typeface="Verdana"/>
                <a:cs typeface="Verdana"/>
              </a:rPr>
              <a:t>, </a:t>
            </a:r>
            <a:r>
              <a:rPr sz="1450" b="1" i="1" spc="75" dirty="0">
                <a:solidFill>
                  <a:srgbClr val="F85E1C"/>
                </a:solidFill>
                <a:latin typeface="Trebuchet MS"/>
                <a:cs typeface="Trebuchet MS"/>
              </a:rPr>
              <a:t>Agenzia </a:t>
            </a:r>
            <a:r>
              <a:rPr sz="1450" b="1" i="1" spc="35" dirty="0">
                <a:solidFill>
                  <a:srgbClr val="F85E1C"/>
                </a:solidFill>
                <a:latin typeface="Trebuchet MS"/>
                <a:cs typeface="Trebuchet MS"/>
              </a:rPr>
              <a:t>delle </a:t>
            </a:r>
            <a:r>
              <a:rPr sz="1450" b="1" i="1" spc="-5" dirty="0">
                <a:solidFill>
                  <a:srgbClr val="F85E1C"/>
                </a:solidFill>
                <a:latin typeface="Trebuchet MS"/>
                <a:cs typeface="Trebuchet MS"/>
              </a:rPr>
              <a:t>Entrate</a:t>
            </a:r>
            <a:r>
              <a:rPr sz="1400" spc="-5" dirty="0">
                <a:latin typeface="Verdana"/>
                <a:cs typeface="Verdana"/>
              </a:rPr>
              <a:t>, </a:t>
            </a:r>
            <a:r>
              <a:rPr sz="1450" b="1" i="1" spc="30" dirty="0">
                <a:solidFill>
                  <a:srgbClr val="F85E1C"/>
                </a:solidFill>
                <a:latin typeface="Trebuchet MS"/>
                <a:cs typeface="Trebuchet MS"/>
              </a:rPr>
              <a:t>Ispettorato </a:t>
            </a:r>
            <a:r>
              <a:rPr sz="1450" b="1" i="1" spc="-425" dirty="0">
                <a:solidFill>
                  <a:srgbClr val="F85E1C"/>
                </a:solidFill>
                <a:latin typeface="Trebuchet MS"/>
                <a:cs typeface="Trebuchet MS"/>
              </a:rPr>
              <a:t> </a:t>
            </a:r>
            <a:r>
              <a:rPr sz="1450" b="1" i="1" spc="-30" dirty="0">
                <a:solidFill>
                  <a:srgbClr val="F85E1C"/>
                </a:solidFill>
                <a:latin typeface="Trebuchet MS"/>
                <a:cs typeface="Trebuchet MS"/>
              </a:rPr>
              <a:t>T</a:t>
            </a:r>
            <a:r>
              <a:rPr sz="1450" b="1" i="1" spc="-20" dirty="0">
                <a:solidFill>
                  <a:srgbClr val="F85E1C"/>
                </a:solidFill>
                <a:latin typeface="Trebuchet MS"/>
                <a:cs typeface="Trebuchet MS"/>
              </a:rPr>
              <a:t>e</a:t>
            </a:r>
            <a:r>
              <a:rPr sz="1450" b="1" i="1" spc="-50" dirty="0">
                <a:solidFill>
                  <a:srgbClr val="F85E1C"/>
                </a:solidFill>
                <a:latin typeface="Trebuchet MS"/>
                <a:cs typeface="Trebuchet MS"/>
              </a:rPr>
              <a:t>rr</a:t>
            </a:r>
            <a:r>
              <a:rPr sz="1450" b="1" i="1" spc="-55" dirty="0">
                <a:solidFill>
                  <a:srgbClr val="F85E1C"/>
                </a:solidFill>
                <a:latin typeface="Trebuchet MS"/>
                <a:cs typeface="Trebuchet MS"/>
              </a:rPr>
              <a:t>i</a:t>
            </a:r>
            <a:r>
              <a:rPr sz="1450" b="1" i="1" spc="-30" dirty="0">
                <a:solidFill>
                  <a:srgbClr val="F85E1C"/>
                </a:solidFill>
                <a:latin typeface="Trebuchet MS"/>
                <a:cs typeface="Trebuchet MS"/>
              </a:rPr>
              <a:t>t</a:t>
            </a:r>
            <a:r>
              <a:rPr sz="1450" b="1" i="1" spc="85" dirty="0">
                <a:solidFill>
                  <a:srgbClr val="F85E1C"/>
                </a:solidFill>
                <a:latin typeface="Trebuchet MS"/>
                <a:cs typeface="Trebuchet MS"/>
              </a:rPr>
              <a:t>o</a:t>
            </a:r>
            <a:r>
              <a:rPr sz="1450" b="1" i="1" spc="-50" dirty="0">
                <a:solidFill>
                  <a:srgbClr val="F85E1C"/>
                </a:solidFill>
                <a:latin typeface="Trebuchet MS"/>
                <a:cs typeface="Trebuchet MS"/>
              </a:rPr>
              <a:t>r</a:t>
            </a:r>
            <a:r>
              <a:rPr sz="1450" b="1" i="1" spc="-55" dirty="0">
                <a:solidFill>
                  <a:srgbClr val="F85E1C"/>
                </a:solidFill>
                <a:latin typeface="Trebuchet MS"/>
                <a:cs typeface="Trebuchet MS"/>
              </a:rPr>
              <a:t>i</a:t>
            </a:r>
            <a:r>
              <a:rPr sz="1450" b="1" i="1" spc="-5" dirty="0">
                <a:solidFill>
                  <a:srgbClr val="F85E1C"/>
                </a:solidFill>
                <a:latin typeface="Trebuchet MS"/>
                <a:cs typeface="Trebuchet MS"/>
              </a:rPr>
              <a:t>a</a:t>
            </a:r>
            <a:r>
              <a:rPr sz="1450" b="1" i="1" spc="-45" dirty="0">
                <a:solidFill>
                  <a:srgbClr val="F85E1C"/>
                </a:solidFill>
                <a:latin typeface="Trebuchet MS"/>
                <a:cs typeface="Trebuchet MS"/>
              </a:rPr>
              <a:t>l</a:t>
            </a:r>
            <a:r>
              <a:rPr sz="1450" b="1" i="1" spc="80" dirty="0">
                <a:solidFill>
                  <a:srgbClr val="F85E1C"/>
                </a:solidFill>
                <a:latin typeface="Trebuchet MS"/>
                <a:cs typeface="Trebuchet MS"/>
              </a:rPr>
              <a:t>e</a:t>
            </a:r>
            <a:r>
              <a:rPr sz="1450" b="1" i="1" spc="-35" dirty="0">
                <a:solidFill>
                  <a:srgbClr val="F85E1C"/>
                </a:solidFill>
                <a:latin typeface="Trebuchet MS"/>
                <a:cs typeface="Trebuchet MS"/>
              </a:rPr>
              <a:t> </a:t>
            </a:r>
            <a:r>
              <a:rPr sz="1450" b="1" i="1" spc="110" dirty="0">
                <a:solidFill>
                  <a:srgbClr val="F85E1C"/>
                </a:solidFill>
                <a:latin typeface="Trebuchet MS"/>
                <a:cs typeface="Trebuchet MS"/>
              </a:rPr>
              <a:t>d</a:t>
            </a:r>
            <a:r>
              <a:rPr sz="1450" b="1" i="1" spc="80" dirty="0">
                <a:solidFill>
                  <a:srgbClr val="F85E1C"/>
                </a:solidFill>
                <a:latin typeface="Trebuchet MS"/>
                <a:cs typeface="Trebuchet MS"/>
              </a:rPr>
              <a:t>e</a:t>
            </a:r>
            <a:r>
              <a:rPr sz="1450" b="1" i="1" spc="-45" dirty="0">
                <a:solidFill>
                  <a:srgbClr val="F85E1C"/>
                </a:solidFill>
                <a:latin typeface="Trebuchet MS"/>
                <a:cs typeface="Trebuchet MS"/>
              </a:rPr>
              <a:t>l</a:t>
            </a:r>
            <a:r>
              <a:rPr sz="1450" b="1" i="1" spc="-35" dirty="0">
                <a:solidFill>
                  <a:srgbClr val="F85E1C"/>
                </a:solidFill>
                <a:latin typeface="Trebuchet MS"/>
                <a:cs typeface="Trebuchet MS"/>
              </a:rPr>
              <a:t> </a:t>
            </a:r>
            <a:r>
              <a:rPr sz="1450" b="1" i="1" spc="75" dirty="0">
                <a:solidFill>
                  <a:srgbClr val="F85E1C"/>
                </a:solidFill>
                <a:latin typeface="Trebuchet MS"/>
                <a:cs typeface="Trebuchet MS"/>
              </a:rPr>
              <a:t>L</a:t>
            </a:r>
            <a:r>
              <a:rPr sz="1450" b="1" i="1" spc="-5" dirty="0">
                <a:solidFill>
                  <a:srgbClr val="F85E1C"/>
                </a:solidFill>
                <a:latin typeface="Trebuchet MS"/>
                <a:cs typeface="Trebuchet MS"/>
              </a:rPr>
              <a:t>a</a:t>
            </a:r>
            <a:r>
              <a:rPr sz="1450" b="1" i="1" spc="35" dirty="0">
                <a:solidFill>
                  <a:srgbClr val="F85E1C"/>
                </a:solidFill>
                <a:latin typeface="Trebuchet MS"/>
                <a:cs typeface="Trebuchet MS"/>
              </a:rPr>
              <a:t>v</a:t>
            </a:r>
            <a:r>
              <a:rPr sz="1450" b="1" i="1" spc="85" dirty="0">
                <a:solidFill>
                  <a:srgbClr val="F85E1C"/>
                </a:solidFill>
                <a:latin typeface="Trebuchet MS"/>
                <a:cs typeface="Trebuchet MS"/>
              </a:rPr>
              <a:t>o</a:t>
            </a:r>
            <a:r>
              <a:rPr sz="1450" b="1" i="1" spc="-50" dirty="0">
                <a:solidFill>
                  <a:srgbClr val="F85E1C"/>
                </a:solidFill>
                <a:latin typeface="Trebuchet MS"/>
                <a:cs typeface="Trebuchet MS"/>
              </a:rPr>
              <a:t>r</a:t>
            </a:r>
            <a:r>
              <a:rPr sz="1450" b="1" i="1" spc="90" dirty="0">
                <a:solidFill>
                  <a:srgbClr val="F85E1C"/>
                </a:solidFill>
                <a:latin typeface="Trebuchet MS"/>
                <a:cs typeface="Trebuchet MS"/>
              </a:rPr>
              <a:t>o</a:t>
            </a:r>
            <a:r>
              <a:rPr sz="1450" b="1" i="1" spc="-45" dirty="0">
                <a:solidFill>
                  <a:srgbClr val="F85E1C"/>
                </a:solidFill>
                <a:latin typeface="Trebuchet MS"/>
                <a:cs typeface="Trebuchet MS"/>
              </a:rPr>
              <a:t> </a:t>
            </a:r>
            <a:r>
              <a:rPr sz="1450" b="1" i="1" spc="110" dirty="0">
                <a:solidFill>
                  <a:srgbClr val="F85E1C"/>
                </a:solidFill>
                <a:latin typeface="Trebuchet MS"/>
                <a:cs typeface="Trebuchet MS"/>
              </a:rPr>
              <a:t>d</a:t>
            </a:r>
            <a:r>
              <a:rPr sz="1450" b="1" i="1" spc="-55" dirty="0">
                <a:solidFill>
                  <a:srgbClr val="F85E1C"/>
                </a:solidFill>
                <a:latin typeface="Trebuchet MS"/>
                <a:cs typeface="Trebuchet MS"/>
              </a:rPr>
              <a:t>i</a:t>
            </a:r>
            <a:r>
              <a:rPr sz="1450" b="1" i="1" spc="-35" dirty="0">
                <a:solidFill>
                  <a:srgbClr val="F85E1C"/>
                </a:solidFill>
                <a:latin typeface="Trebuchet MS"/>
                <a:cs typeface="Trebuchet MS"/>
              </a:rPr>
              <a:t> </a:t>
            </a:r>
            <a:r>
              <a:rPr sz="1450" b="1" i="1" spc="175" dirty="0">
                <a:solidFill>
                  <a:srgbClr val="F85E1C"/>
                </a:solidFill>
                <a:latin typeface="Trebuchet MS"/>
                <a:cs typeface="Trebuchet MS"/>
              </a:rPr>
              <a:t>P</a:t>
            </a:r>
            <a:r>
              <a:rPr sz="1450" b="1" i="1" spc="85" dirty="0">
                <a:solidFill>
                  <a:srgbClr val="F85E1C"/>
                </a:solidFill>
                <a:latin typeface="Trebuchet MS"/>
                <a:cs typeface="Trebuchet MS"/>
              </a:rPr>
              <a:t>o</a:t>
            </a:r>
            <a:r>
              <a:rPr sz="1450" b="1" i="1" spc="-30" dirty="0">
                <a:solidFill>
                  <a:srgbClr val="F85E1C"/>
                </a:solidFill>
                <a:latin typeface="Trebuchet MS"/>
                <a:cs typeface="Trebuchet MS"/>
              </a:rPr>
              <a:t>t</a:t>
            </a:r>
            <a:r>
              <a:rPr sz="1450" b="1" i="1" spc="80" dirty="0">
                <a:solidFill>
                  <a:srgbClr val="F85E1C"/>
                </a:solidFill>
                <a:latin typeface="Trebuchet MS"/>
                <a:cs typeface="Trebuchet MS"/>
              </a:rPr>
              <a:t>e</a:t>
            </a:r>
            <a:r>
              <a:rPr sz="1450" b="1" i="1" spc="140" dirty="0">
                <a:solidFill>
                  <a:srgbClr val="F85E1C"/>
                </a:solidFill>
                <a:latin typeface="Trebuchet MS"/>
                <a:cs typeface="Trebuchet MS"/>
              </a:rPr>
              <a:t>n</a:t>
            </a:r>
            <a:r>
              <a:rPr sz="1450" b="1" i="1" spc="-15" dirty="0">
                <a:solidFill>
                  <a:srgbClr val="F85E1C"/>
                </a:solidFill>
                <a:latin typeface="Trebuchet MS"/>
                <a:cs typeface="Trebuchet MS"/>
              </a:rPr>
              <a:t>z</a:t>
            </a:r>
            <a:r>
              <a:rPr sz="1450" b="1" i="1" dirty="0">
                <a:solidFill>
                  <a:srgbClr val="F85E1C"/>
                </a:solidFill>
                <a:latin typeface="Trebuchet MS"/>
                <a:cs typeface="Trebuchet MS"/>
              </a:rPr>
              <a:t>a</a:t>
            </a:r>
            <a:r>
              <a:rPr sz="1450" b="1" i="1" spc="-45" dirty="0">
                <a:solidFill>
                  <a:srgbClr val="F85E1C"/>
                </a:solidFill>
                <a:latin typeface="Trebuchet MS"/>
                <a:cs typeface="Trebuchet MS"/>
              </a:rPr>
              <a:t> </a:t>
            </a:r>
            <a:r>
              <a:rPr sz="1450" b="1" i="1" spc="5" dirty="0">
                <a:solidFill>
                  <a:srgbClr val="F85E1C"/>
                </a:solidFill>
                <a:latin typeface="Trebuchet MS"/>
                <a:cs typeface="Trebuchet MS"/>
              </a:rPr>
              <a:t>-</a:t>
            </a:r>
            <a:r>
              <a:rPr sz="1450" b="1" i="1" spc="-40" dirty="0">
                <a:solidFill>
                  <a:srgbClr val="F85E1C"/>
                </a:solidFill>
                <a:latin typeface="Trebuchet MS"/>
                <a:cs typeface="Trebuchet MS"/>
              </a:rPr>
              <a:t> </a:t>
            </a:r>
            <a:r>
              <a:rPr sz="1450" b="1" i="1" spc="110" dirty="0">
                <a:solidFill>
                  <a:srgbClr val="F85E1C"/>
                </a:solidFill>
                <a:latin typeface="Trebuchet MS"/>
                <a:cs typeface="Trebuchet MS"/>
              </a:rPr>
              <a:t>M</a:t>
            </a:r>
            <a:r>
              <a:rPr sz="1450" b="1" i="1" spc="80" dirty="0">
                <a:solidFill>
                  <a:srgbClr val="F85E1C"/>
                </a:solidFill>
                <a:latin typeface="Trebuchet MS"/>
                <a:cs typeface="Trebuchet MS"/>
              </a:rPr>
              <a:t>a</a:t>
            </a:r>
            <a:r>
              <a:rPr sz="1450" b="1" i="1" spc="-30" dirty="0">
                <a:solidFill>
                  <a:srgbClr val="F85E1C"/>
                </a:solidFill>
                <a:latin typeface="Trebuchet MS"/>
                <a:cs typeface="Trebuchet MS"/>
              </a:rPr>
              <a:t>t</a:t>
            </a:r>
            <a:r>
              <a:rPr sz="1450" b="1" i="1" spc="80" dirty="0">
                <a:solidFill>
                  <a:srgbClr val="F85E1C"/>
                </a:solidFill>
                <a:latin typeface="Trebuchet MS"/>
                <a:cs typeface="Trebuchet MS"/>
              </a:rPr>
              <a:t>e</a:t>
            </a:r>
            <a:r>
              <a:rPr sz="1450" b="1" i="1" spc="-50" dirty="0">
                <a:solidFill>
                  <a:srgbClr val="F85E1C"/>
                </a:solidFill>
                <a:latin typeface="Trebuchet MS"/>
                <a:cs typeface="Trebuchet MS"/>
              </a:rPr>
              <a:t>r</a:t>
            </a:r>
            <a:r>
              <a:rPr sz="1450" b="1" i="1" dirty="0">
                <a:solidFill>
                  <a:srgbClr val="F85E1C"/>
                </a:solidFill>
                <a:latin typeface="Trebuchet MS"/>
                <a:cs typeface="Trebuchet MS"/>
              </a:rPr>
              <a:t>a</a:t>
            </a:r>
            <a:r>
              <a:rPr sz="1450" b="1" i="1" spc="-80" dirty="0">
                <a:solidFill>
                  <a:srgbClr val="F85E1C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50" b="1" i="1" spc="65" dirty="0">
                <a:solidFill>
                  <a:srgbClr val="F85E1C"/>
                </a:solidFill>
                <a:latin typeface="Trebuchet MS"/>
                <a:cs typeface="Trebuchet MS"/>
              </a:rPr>
              <a:t>I</a:t>
            </a:r>
            <a:r>
              <a:rPr sz="1450" b="1" i="1" spc="150" dirty="0">
                <a:solidFill>
                  <a:srgbClr val="F85E1C"/>
                </a:solidFill>
                <a:latin typeface="Trebuchet MS"/>
                <a:cs typeface="Trebuchet MS"/>
              </a:rPr>
              <a:t>N</a:t>
            </a:r>
            <a:r>
              <a:rPr sz="1450" b="1" i="1" spc="180" dirty="0">
                <a:solidFill>
                  <a:srgbClr val="F85E1C"/>
                </a:solidFill>
                <a:latin typeface="Trebuchet MS"/>
                <a:cs typeface="Trebuchet MS"/>
              </a:rPr>
              <a:t>A</a:t>
            </a:r>
            <a:r>
              <a:rPr sz="1450" b="1" i="1" spc="65" dirty="0">
                <a:solidFill>
                  <a:srgbClr val="F85E1C"/>
                </a:solidFill>
                <a:latin typeface="Trebuchet MS"/>
                <a:cs typeface="Trebuchet MS"/>
              </a:rPr>
              <a:t>IL</a:t>
            </a:r>
            <a:endParaRPr sz="145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6944" y="294132"/>
            <a:ext cx="52717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spc="-5" dirty="0"/>
              <a:t> </a:t>
            </a:r>
            <a:r>
              <a:rPr sz="2000" spc="40" dirty="0"/>
              <a:t>SERVIZIO:</a:t>
            </a:r>
            <a:r>
              <a:rPr sz="2000" dirty="0"/>
              <a:t> </a:t>
            </a:r>
            <a:r>
              <a:rPr sz="2000" spc="45" dirty="0"/>
              <a:t>PER</a:t>
            </a:r>
            <a:r>
              <a:rPr sz="2000" spc="5" dirty="0"/>
              <a:t> </a:t>
            </a:r>
            <a:r>
              <a:rPr sz="2000" spc="35" dirty="0"/>
              <a:t>LA</a:t>
            </a:r>
            <a:r>
              <a:rPr sz="2000" spc="5" dirty="0"/>
              <a:t> </a:t>
            </a:r>
            <a:r>
              <a:rPr sz="2000" spc="180" dirty="0"/>
              <a:t>MAMMA</a:t>
            </a:r>
            <a:r>
              <a:rPr sz="2000" dirty="0"/>
              <a:t> </a:t>
            </a:r>
            <a:r>
              <a:rPr sz="2000" spc="10" dirty="0"/>
              <a:t>(1/2)</a:t>
            </a:r>
            <a:endParaRPr sz="200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14</a:t>
            </a:fld>
            <a:endParaRPr spc="-114" dirty="0"/>
          </a:p>
        </p:txBody>
      </p:sp>
      <p:sp>
        <p:nvSpPr>
          <p:cNvPr id="14" name="object 14"/>
          <p:cNvSpPr txBox="1"/>
          <p:nvPr/>
        </p:nvSpPr>
        <p:spPr>
          <a:xfrm>
            <a:off x="246944" y="674115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493444"/>
            <a:ext cx="1225402" cy="48772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2578735" cy="1835150"/>
            <a:chOff x="1" y="0"/>
            <a:chExt cx="2578735" cy="183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0"/>
              <a:ext cx="1804987" cy="17406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" y="1313688"/>
              <a:ext cx="1969008" cy="52120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01442" y="2833116"/>
            <a:ext cx="5739130" cy="322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626110" indent="-285750">
              <a:lnSpc>
                <a:spcPct val="125699"/>
              </a:lnSpc>
              <a:spcBef>
                <a:spcPts val="10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45" dirty="0">
                <a:latin typeface="Tahoma"/>
                <a:cs typeface="Tahoma"/>
              </a:rPr>
              <a:t>Le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5" dirty="0">
                <a:latin typeface="Tahoma"/>
                <a:cs typeface="Tahoma"/>
              </a:rPr>
              <a:t>fasi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della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gravidanza</a:t>
            </a:r>
            <a:r>
              <a:rPr sz="1400" dirty="0">
                <a:latin typeface="Verdana"/>
                <a:cs typeface="Verdana"/>
              </a:rPr>
              <a:t>: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tutte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le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informazioni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utili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per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accompagnare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le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donne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nel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60" dirty="0">
                <a:latin typeface="Verdana"/>
                <a:cs typeface="Verdana"/>
              </a:rPr>
              <a:t>mondo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della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gravidanza</a:t>
            </a:r>
            <a:endParaRPr sz="1400">
              <a:latin typeface="Verdana"/>
              <a:cs typeface="Verdana"/>
            </a:endParaRPr>
          </a:p>
          <a:p>
            <a:pPr marL="298450" marR="155575" indent="-285750">
              <a:lnSpc>
                <a:spcPts val="2110"/>
              </a:lnSpc>
              <a:spcBef>
                <a:spcPts val="1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25" dirty="0">
                <a:latin typeface="Tahoma"/>
                <a:cs typeface="Tahoma"/>
              </a:rPr>
              <a:t>Diario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della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gravidanza</a:t>
            </a:r>
            <a:r>
              <a:rPr sz="1400" dirty="0">
                <a:latin typeface="Verdana"/>
                <a:cs typeface="Verdana"/>
              </a:rPr>
              <a:t>: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una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35" dirty="0">
                <a:latin typeface="Verdana"/>
                <a:cs typeface="Verdana"/>
              </a:rPr>
              <a:t>guida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nel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percorso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visite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40" dirty="0">
                <a:latin typeface="Verdana"/>
                <a:cs typeface="Verdana"/>
              </a:rPr>
              <a:t>ed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es</a:t>
            </a:r>
            <a:r>
              <a:rPr sz="1400" spc="-25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60" dirty="0">
                <a:latin typeface="Verdana"/>
                <a:cs typeface="Verdana"/>
              </a:rPr>
              <a:t>sv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-15" dirty="0">
                <a:latin typeface="Verdana"/>
                <a:cs typeface="Verdana"/>
              </a:rPr>
              <a:t>er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9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-15" dirty="0">
                <a:latin typeface="Verdana"/>
                <a:cs typeface="Verdana"/>
              </a:rPr>
              <a:t>esi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-10" dirty="0">
                <a:latin typeface="Verdana"/>
                <a:cs typeface="Verdana"/>
              </a:rPr>
              <a:t>es</a:t>
            </a:r>
            <a:r>
              <a:rPr sz="1400" spc="-15" dirty="0">
                <a:latin typeface="Verdana"/>
                <a:cs typeface="Verdana"/>
              </a:rPr>
              <a:t>t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10" dirty="0"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26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25" dirty="0">
                <a:latin typeface="Tahoma"/>
                <a:cs typeface="Tahoma"/>
              </a:rPr>
              <a:t>Strutture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-55" dirty="0">
                <a:latin typeface="Tahoma"/>
                <a:cs typeface="Tahoma"/>
              </a:rPr>
              <a:t>rosa</a:t>
            </a:r>
            <a:r>
              <a:rPr sz="1400" spc="-55" dirty="0">
                <a:latin typeface="Verdana"/>
                <a:cs typeface="Verdana"/>
              </a:rPr>
              <a:t>: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le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strutture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sanitarie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riferimento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relativi</a:t>
            </a:r>
            <a:endParaRPr sz="1400">
              <a:latin typeface="Verdana"/>
              <a:cs typeface="Verdana"/>
            </a:endParaRPr>
          </a:p>
          <a:p>
            <a:pPr marL="298450" marR="5080">
              <a:lnSpc>
                <a:spcPct val="125000"/>
              </a:lnSpc>
              <a:spcBef>
                <a:spcPts val="15"/>
              </a:spcBef>
            </a:pPr>
            <a:r>
              <a:rPr sz="1400" spc="5" dirty="0">
                <a:latin typeface="Verdana"/>
                <a:cs typeface="Verdana"/>
              </a:rPr>
              <a:t>recapiti </a:t>
            </a:r>
            <a:r>
              <a:rPr sz="1400" spc="10" dirty="0">
                <a:latin typeface="Verdana"/>
                <a:cs typeface="Verdana"/>
              </a:rPr>
              <a:t>telefonici </a:t>
            </a:r>
            <a:r>
              <a:rPr sz="1400" spc="-35" dirty="0">
                <a:latin typeface="Verdana"/>
                <a:cs typeface="Verdana"/>
              </a:rPr>
              <a:t>utili, </a:t>
            </a:r>
            <a:r>
              <a:rPr sz="1400" spc="40" dirty="0">
                <a:latin typeface="Verdana"/>
                <a:cs typeface="Verdana"/>
              </a:rPr>
              <a:t>che </a:t>
            </a:r>
            <a:r>
              <a:rPr sz="1400" spc="30" dirty="0">
                <a:latin typeface="Verdana"/>
                <a:cs typeface="Verdana"/>
              </a:rPr>
              <a:t>da </a:t>
            </a:r>
            <a:r>
              <a:rPr sz="1400" spc="45" dirty="0">
                <a:latin typeface="Verdana"/>
                <a:cs typeface="Verdana"/>
              </a:rPr>
              <a:t>oggi </a:t>
            </a:r>
            <a:r>
              <a:rPr sz="1400" spc="5" dirty="0">
                <a:latin typeface="Verdana"/>
                <a:cs typeface="Verdana"/>
              </a:rPr>
              <a:t>diventa </a:t>
            </a:r>
            <a:r>
              <a:rPr sz="1400" b="1" spc="40" dirty="0">
                <a:latin typeface="Tahoma"/>
                <a:cs typeface="Tahoma"/>
              </a:rPr>
              <a:t>Enti </a:t>
            </a:r>
            <a:r>
              <a:rPr sz="1400" b="1" spc="15" dirty="0">
                <a:latin typeface="Tahoma"/>
                <a:cs typeface="Tahoma"/>
              </a:rPr>
              <a:t>rosa </a:t>
            </a:r>
            <a:r>
              <a:rPr sz="1400" spc="15" dirty="0">
                <a:latin typeface="Verdana"/>
                <a:cs typeface="Verdana"/>
              </a:rPr>
              <a:t>per </a:t>
            </a:r>
            <a:r>
              <a:rPr sz="1400" spc="2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accogliere </a:t>
            </a:r>
            <a:r>
              <a:rPr sz="1400" spc="5" dirty="0">
                <a:latin typeface="Verdana"/>
                <a:cs typeface="Verdana"/>
              </a:rPr>
              <a:t>sedi </a:t>
            </a:r>
            <a:r>
              <a:rPr sz="1400" spc="10" dirty="0">
                <a:latin typeface="Verdana"/>
                <a:cs typeface="Verdana"/>
              </a:rPr>
              <a:t>e </a:t>
            </a:r>
            <a:r>
              <a:rPr sz="1400" spc="15" dirty="0">
                <a:latin typeface="Verdana"/>
                <a:cs typeface="Verdana"/>
              </a:rPr>
              <a:t>contatti </a:t>
            </a:r>
            <a:r>
              <a:rPr sz="1400" spc="30" dirty="0">
                <a:latin typeface="Verdana"/>
                <a:cs typeface="Verdana"/>
              </a:rPr>
              <a:t>di </a:t>
            </a:r>
            <a:r>
              <a:rPr sz="1400" spc="-50" dirty="0">
                <a:latin typeface="Verdana"/>
                <a:cs typeface="Verdana"/>
              </a:rPr>
              <a:t>INPS, </a:t>
            </a:r>
            <a:r>
              <a:rPr sz="1400" spc="20" dirty="0">
                <a:latin typeface="Verdana"/>
                <a:cs typeface="Verdana"/>
              </a:rPr>
              <a:t>Agenzia </a:t>
            </a:r>
            <a:r>
              <a:rPr sz="1400" spc="15" dirty="0">
                <a:latin typeface="Verdana"/>
                <a:cs typeface="Verdana"/>
              </a:rPr>
              <a:t>delle </a:t>
            </a:r>
            <a:r>
              <a:rPr sz="1400" spc="-20" dirty="0">
                <a:latin typeface="Verdana"/>
                <a:cs typeface="Verdana"/>
              </a:rPr>
              <a:t>Entrate, </a:t>
            </a:r>
            <a:r>
              <a:rPr sz="1400" spc="-15" dirty="0">
                <a:latin typeface="Verdana"/>
                <a:cs typeface="Verdana"/>
              </a:rPr>
              <a:t> </a:t>
            </a:r>
            <a:r>
              <a:rPr sz="1400" spc="-95" dirty="0">
                <a:latin typeface="Verdana"/>
                <a:cs typeface="Verdana"/>
              </a:rPr>
              <a:t>I</a:t>
            </a:r>
            <a:r>
              <a:rPr sz="1400" spc="-114" dirty="0">
                <a:latin typeface="Verdana"/>
                <a:cs typeface="Verdana"/>
              </a:rPr>
              <a:t>s</a:t>
            </a:r>
            <a:r>
              <a:rPr sz="1400" spc="75" dirty="0">
                <a:latin typeface="Verdana"/>
                <a:cs typeface="Verdana"/>
              </a:rPr>
              <a:t>p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65" dirty="0">
                <a:latin typeface="Verdana"/>
                <a:cs typeface="Verdana"/>
              </a:rPr>
              <a:t>T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40" dirty="0">
                <a:latin typeface="Verdana"/>
                <a:cs typeface="Verdana"/>
              </a:rPr>
              <a:t>rr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L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70" dirty="0">
                <a:latin typeface="Verdana"/>
                <a:cs typeface="Verdana"/>
              </a:rPr>
              <a:t>v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5" dirty="0">
                <a:latin typeface="Verdana"/>
                <a:cs typeface="Verdana"/>
              </a:rPr>
              <a:t>P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-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80" dirty="0">
                <a:latin typeface="Verdana"/>
                <a:cs typeface="Verdana"/>
              </a:rPr>
              <a:t>M</a:t>
            </a:r>
            <a:r>
              <a:rPr sz="1400" spc="50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30" dirty="0">
                <a:latin typeface="Verdana"/>
                <a:cs typeface="Verdana"/>
              </a:rPr>
              <a:t>ra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70" dirty="0">
                <a:latin typeface="Verdana"/>
                <a:cs typeface="Verdana"/>
              </a:rPr>
              <a:t>I</a:t>
            </a:r>
            <a:r>
              <a:rPr sz="1400" spc="85" dirty="0">
                <a:latin typeface="Verdana"/>
                <a:cs typeface="Verdana"/>
              </a:rPr>
              <a:t>N</a:t>
            </a:r>
            <a:r>
              <a:rPr sz="1400" spc="40" dirty="0">
                <a:latin typeface="Verdana"/>
                <a:cs typeface="Verdana"/>
              </a:rPr>
              <a:t>A</a:t>
            </a:r>
            <a:r>
              <a:rPr sz="1400" spc="-170" dirty="0">
                <a:latin typeface="Verdana"/>
                <a:cs typeface="Verdana"/>
              </a:rPr>
              <a:t>I</a:t>
            </a:r>
            <a:r>
              <a:rPr sz="1400" spc="45" dirty="0">
                <a:latin typeface="Verdana"/>
                <a:cs typeface="Verdana"/>
              </a:rPr>
              <a:t>L</a:t>
            </a:r>
            <a:endParaRPr sz="1400">
              <a:latin typeface="Verdana"/>
              <a:cs typeface="Verdana"/>
            </a:endParaRPr>
          </a:p>
          <a:p>
            <a:pPr marL="298450" marR="180340" indent="-285750">
              <a:lnSpc>
                <a:spcPts val="2110"/>
              </a:lnSpc>
              <a:spcBef>
                <a:spcPts val="120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30" dirty="0">
                <a:latin typeface="Tahoma"/>
                <a:cs typeface="Tahoma"/>
              </a:rPr>
              <a:t>Prestazioni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65" dirty="0">
                <a:latin typeface="Tahoma"/>
                <a:cs typeface="Tahoma"/>
              </a:rPr>
              <a:t>ed</a:t>
            </a:r>
            <a:r>
              <a:rPr sz="1400" b="1" spc="5" dirty="0">
                <a:latin typeface="Tahoma"/>
                <a:cs typeface="Tahoma"/>
              </a:rPr>
              <a:t> </a:t>
            </a:r>
            <a:r>
              <a:rPr sz="1400" b="1" spc="15" dirty="0">
                <a:latin typeface="Tahoma"/>
                <a:cs typeface="Tahoma"/>
              </a:rPr>
              <a:t>agevolazioni: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spc="15" dirty="0">
                <a:latin typeface="Verdana"/>
                <a:cs typeface="Verdana"/>
              </a:rPr>
              <a:t>consulta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le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prestazioni,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tutele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40" dirty="0">
                <a:latin typeface="Verdana"/>
                <a:cs typeface="Verdana"/>
              </a:rPr>
              <a:t>ed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agevolazioni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pensate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per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65" dirty="0">
                <a:latin typeface="Verdana"/>
                <a:cs typeface="Verdana"/>
              </a:rPr>
              <a:t>mamma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non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solo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265"/>
              </a:spcBef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40" dirty="0">
                <a:latin typeface="Tahoma"/>
                <a:cs typeface="Tahoma"/>
              </a:rPr>
              <a:t>F.A.Q.</a:t>
            </a:r>
            <a:r>
              <a:rPr sz="1400" spc="-40" dirty="0">
                <a:latin typeface="Verdana"/>
                <a:cs typeface="Verdana"/>
              </a:rPr>
              <a:t>: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risposte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alle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50" dirty="0">
                <a:latin typeface="Verdana"/>
                <a:cs typeface="Verdana"/>
              </a:rPr>
              <a:t>domande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35" dirty="0">
                <a:latin typeface="Verdana"/>
                <a:cs typeface="Verdana"/>
              </a:rPr>
              <a:t>più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frequenti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sul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60" dirty="0">
                <a:latin typeface="Verdana"/>
                <a:cs typeface="Verdana"/>
              </a:rPr>
              <a:t>mondo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della</a:t>
            </a:r>
            <a:endParaRPr sz="1400">
              <a:latin typeface="Verdana"/>
              <a:cs typeface="Verdana"/>
            </a:endParaRPr>
          </a:p>
          <a:p>
            <a:pPr marL="298450">
              <a:lnSpc>
                <a:spcPct val="100000"/>
              </a:lnSpc>
              <a:spcBef>
                <a:spcPts val="434"/>
              </a:spcBef>
            </a:pPr>
            <a:r>
              <a:rPr sz="1400" dirty="0">
                <a:latin typeface="Verdana"/>
                <a:cs typeface="Verdana"/>
              </a:rPr>
              <a:t>gravidanza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565136" y="6364223"/>
            <a:ext cx="1752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20" dirty="0">
                <a:latin typeface="Tahoma"/>
                <a:cs typeface="Tahoma"/>
              </a:rPr>
              <a:t>14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13376" y="1313688"/>
            <a:ext cx="1969007" cy="52120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61488" y="1313688"/>
            <a:ext cx="1969008" cy="52120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46576" y="1959864"/>
            <a:ext cx="1950720" cy="52120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97735" y="1959864"/>
            <a:ext cx="1990343" cy="52120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15280" y="1358351"/>
            <a:ext cx="3337604" cy="4341600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8901" y="327659"/>
            <a:ext cx="53206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dirty="0"/>
              <a:t> </a:t>
            </a:r>
            <a:r>
              <a:rPr sz="2000" spc="40" dirty="0"/>
              <a:t>SERVIZIO:</a:t>
            </a:r>
            <a:r>
              <a:rPr sz="2000" dirty="0"/>
              <a:t> </a:t>
            </a:r>
            <a:r>
              <a:rPr sz="2000" spc="45" dirty="0"/>
              <a:t>PER</a:t>
            </a:r>
            <a:r>
              <a:rPr sz="2000" spc="5" dirty="0"/>
              <a:t> </a:t>
            </a:r>
            <a:r>
              <a:rPr sz="2000" spc="35" dirty="0"/>
              <a:t>LA</a:t>
            </a:r>
            <a:r>
              <a:rPr sz="2000" spc="5" dirty="0"/>
              <a:t> </a:t>
            </a:r>
            <a:r>
              <a:rPr sz="2000" spc="180" dirty="0"/>
              <a:t>MAMMA</a:t>
            </a:r>
            <a:r>
              <a:rPr sz="2000" spc="5" dirty="0"/>
              <a:t> </a:t>
            </a:r>
            <a:r>
              <a:rPr sz="2000" spc="85" dirty="0"/>
              <a:t>(2/2)</a:t>
            </a:r>
            <a:endParaRPr sz="2000"/>
          </a:p>
        </p:txBody>
      </p:sp>
      <p:sp>
        <p:nvSpPr>
          <p:cNvPr id="16" name="object 16"/>
          <p:cNvSpPr txBox="1"/>
          <p:nvPr/>
        </p:nvSpPr>
        <p:spPr>
          <a:xfrm>
            <a:off x="248901" y="707644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1442" y="6317974"/>
            <a:ext cx="71831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i="1" spc="-20" dirty="0">
                <a:solidFill>
                  <a:srgbClr val="F85E1C"/>
                </a:solidFill>
                <a:latin typeface="Verdana"/>
                <a:cs typeface="Verdana"/>
              </a:rPr>
              <a:t>Servizio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dirty="0">
                <a:solidFill>
                  <a:srgbClr val="F85E1C"/>
                </a:solidFill>
                <a:latin typeface="Verdana"/>
                <a:cs typeface="Verdana"/>
              </a:rPr>
              <a:t>presto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-10" dirty="0">
                <a:solidFill>
                  <a:srgbClr val="F85E1C"/>
                </a:solidFill>
                <a:latin typeface="Verdana"/>
                <a:cs typeface="Verdana"/>
              </a:rPr>
              <a:t>disponibile: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50" b="1" i="1" spc="-75" dirty="0">
                <a:solidFill>
                  <a:srgbClr val="F85E1C"/>
                </a:solidFill>
                <a:latin typeface="Verdana"/>
                <a:cs typeface="Verdana"/>
              </a:rPr>
              <a:t>Crea</a:t>
            </a:r>
            <a:r>
              <a:rPr sz="1050" b="1" i="1" spc="-7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50" b="1" i="1" spc="-65" dirty="0">
                <a:solidFill>
                  <a:srgbClr val="F85E1C"/>
                </a:solidFill>
                <a:latin typeface="Verdana"/>
                <a:cs typeface="Verdana"/>
              </a:rPr>
              <a:t>il </a:t>
            </a:r>
            <a:r>
              <a:rPr sz="1050" b="1" i="1" spc="-60" dirty="0">
                <a:solidFill>
                  <a:srgbClr val="F85E1C"/>
                </a:solidFill>
                <a:latin typeface="Verdana"/>
                <a:cs typeface="Verdana"/>
              </a:rPr>
              <a:t>tuo</a:t>
            </a:r>
            <a:r>
              <a:rPr sz="1050" b="1" i="1" spc="-70" dirty="0">
                <a:solidFill>
                  <a:srgbClr val="F85E1C"/>
                </a:solidFill>
                <a:latin typeface="Verdana"/>
                <a:cs typeface="Verdana"/>
              </a:rPr>
              <a:t> profilo della </a:t>
            </a:r>
            <a:r>
              <a:rPr sz="1050" b="1" i="1" spc="-75" dirty="0">
                <a:solidFill>
                  <a:srgbClr val="F85E1C"/>
                </a:solidFill>
                <a:latin typeface="Verdana"/>
                <a:cs typeface="Verdana"/>
              </a:rPr>
              <a:t>gravidanza </a:t>
            </a:r>
            <a:r>
              <a:rPr sz="1000" i="1" spc="5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0" dirty="0">
                <a:solidFill>
                  <a:srgbClr val="F85E1C"/>
                </a:solidFill>
                <a:latin typeface="Verdana"/>
                <a:cs typeface="Verdana"/>
              </a:rPr>
              <a:t>consulta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" dirty="0">
                <a:solidFill>
                  <a:srgbClr val="F85E1C"/>
                </a:solidFill>
                <a:latin typeface="Verdana"/>
                <a:cs typeface="Verdana"/>
              </a:rPr>
              <a:t>tutti</a:t>
            </a:r>
            <a:r>
              <a:rPr sz="1000" i="1" spc="-7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15" dirty="0">
                <a:solidFill>
                  <a:srgbClr val="F85E1C"/>
                </a:solidFill>
                <a:latin typeface="Verdana"/>
                <a:cs typeface="Verdana"/>
              </a:rPr>
              <a:t>gli</a:t>
            </a:r>
            <a:r>
              <a:rPr sz="1000" i="1" spc="-7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35" dirty="0">
                <a:solidFill>
                  <a:srgbClr val="F85E1C"/>
                </a:solidFill>
                <a:latin typeface="Verdana"/>
                <a:cs typeface="Verdana"/>
              </a:rPr>
              <a:t>appuntamenti</a:t>
            </a:r>
            <a:r>
              <a:rPr sz="1000" i="1" spc="-7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0" dirty="0">
                <a:solidFill>
                  <a:srgbClr val="F85E1C"/>
                </a:solidFill>
                <a:latin typeface="Verdana"/>
                <a:cs typeface="Verdana"/>
              </a:rPr>
              <a:t>in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40" dirty="0">
                <a:solidFill>
                  <a:srgbClr val="F85E1C"/>
                </a:solidFill>
                <a:latin typeface="Verdana"/>
                <a:cs typeface="Verdana"/>
              </a:rPr>
              <a:t>programma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2928" y="317321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06429" y="0"/>
            <a:ext cx="7686040" cy="6858000"/>
            <a:chOff x="4506429" y="0"/>
            <a:chExt cx="768604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6429" y="0"/>
              <a:ext cx="768557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3088" y="1743455"/>
              <a:ext cx="2926079" cy="381304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2883" y="339851"/>
            <a:ext cx="3756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/>
              <a:t>AREA</a:t>
            </a:r>
            <a:r>
              <a:rPr sz="2000" spc="-10" dirty="0"/>
              <a:t> </a:t>
            </a:r>
            <a:r>
              <a:rPr sz="2000" spc="35" dirty="0"/>
              <a:t>ASSISTENZA</a:t>
            </a:r>
            <a:r>
              <a:rPr sz="2000" spc="-10" dirty="0"/>
              <a:t> </a:t>
            </a:r>
            <a:r>
              <a:rPr sz="2000" spc="55" dirty="0"/>
              <a:t>TECNICA</a:t>
            </a:r>
            <a:endParaRPr sz="2000"/>
          </a:p>
        </p:txBody>
      </p:sp>
      <p:sp>
        <p:nvSpPr>
          <p:cNvPr id="9" name="object 9"/>
          <p:cNvSpPr txBox="1"/>
          <p:nvPr/>
        </p:nvSpPr>
        <p:spPr>
          <a:xfrm>
            <a:off x="262883" y="719835"/>
            <a:ext cx="2144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5" dirty="0">
                <a:solidFill>
                  <a:srgbClr val="F85E1C"/>
                </a:solidFill>
                <a:latin typeface="Verdana"/>
                <a:cs typeface="Verdana"/>
              </a:rPr>
              <a:t>S</a:t>
            </a:r>
            <a:r>
              <a:rPr sz="1600" i="1" spc="-50" dirty="0">
                <a:solidFill>
                  <a:srgbClr val="F85E1C"/>
                </a:solidFill>
                <a:latin typeface="Verdana"/>
                <a:cs typeface="Verdana"/>
              </a:rPr>
              <a:t>er</a:t>
            </a: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v</a:t>
            </a:r>
            <a:r>
              <a:rPr sz="1600" i="1" spc="-2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i="1" spc="-30" dirty="0">
                <a:solidFill>
                  <a:srgbClr val="F85E1C"/>
                </a:solidFill>
                <a:latin typeface="Verdana"/>
                <a:cs typeface="Verdana"/>
              </a:rPr>
              <a:t>z</a:t>
            </a:r>
            <a:r>
              <a:rPr sz="1600" i="1" spc="-2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i="1" spc="-14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85" dirty="0">
                <a:solidFill>
                  <a:srgbClr val="F85E1C"/>
                </a:solidFill>
                <a:latin typeface="Verdana"/>
                <a:cs typeface="Verdana"/>
              </a:rPr>
              <a:t>d</a:t>
            </a:r>
            <a:r>
              <a:rPr sz="1600" i="1" spc="-1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i="1" spc="-14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90" dirty="0">
                <a:solidFill>
                  <a:srgbClr val="F85E1C"/>
                </a:solidFill>
                <a:latin typeface="Verdana"/>
                <a:cs typeface="Verdana"/>
              </a:rPr>
              <a:t>H</a:t>
            </a: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600" i="1" spc="-15" dirty="0">
                <a:solidFill>
                  <a:srgbClr val="F85E1C"/>
                </a:solidFill>
                <a:latin typeface="Verdana"/>
                <a:cs typeface="Verdana"/>
              </a:rPr>
              <a:t>l</a:t>
            </a:r>
            <a:r>
              <a:rPr sz="1600" i="1" spc="85" dirty="0">
                <a:solidFill>
                  <a:srgbClr val="F85E1C"/>
                </a:solidFill>
                <a:latin typeface="Verdana"/>
                <a:cs typeface="Verdana"/>
              </a:rPr>
              <a:t>p</a:t>
            </a:r>
            <a:r>
              <a:rPr sz="1600" i="1" spc="-13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0" dirty="0">
                <a:solidFill>
                  <a:srgbClr val="F85E1C"/>
                </a:solidFill>
                <a:latin typeface="Verdana"/>
                <a:cs typeface="Verdana"/>
              </a:rPr>
              <a:t>D</a:t>
            </a:r>
            <a:r>
              <a:rPr sz="1600" i="1" spc="40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600" i="1" spc="-65" dirty="0">
                <a:solidFill>
                  <a:srgbClr val="F85E1C"/>
                </a:solidFill>
                <a:latin typeface="Verdana"/>
                <a:cs typeface="Verdana"/>
              </a:rPr>
              <a:t>s</a:t>
            </a:r>
            <a:r>
              <a:rPr sz="1600" i="1" dirty="0">
                <a:solidFill>
                  <a:srgbClr val="F85E1C"/>
                </a:solidFill>
                <a:latin typeface="Verdana"/>
                <a:cs typeface="Verdana"/>
              </a:rPr>
              <a:t>k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30880" y="2107692"/>
            <a:ext cx="4877435" cy="2957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9870">
              <a:lnSpc>
                <a:spcPct val="124300"/>
              </a:lnSpc>
              <a:spcBef>
                <a:spcPts val="100"/>
              </a:spcBef>
            </a:pPr>
            <a:r>
              <a:rPr sz="1400" spc="40" dirty="0">
                <a:latin typeface="Verdana"/>
                <a:cs typeface="Verdana"/>
              </a:rPr>
              <a:t>Per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ciascun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servizio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presente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in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40" dirty="0">
                <a:latin typeface="Verdana"/>
                <a:cs typeface="Verdana"/>
              </a:rPr>
              <a:t>app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60" dirty="0">
                <a:latin typeface="Verdana"/>
                <a:cs typeface="Verdana"/>
              </a:rPr>
              <a:t>sarm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disponibile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50" dirty="0">
                <a:latin typeface="Verdana"/>
                <a:cs typeface="Verdana"/>
              </a:rPr>
              <a:t>u</a:t>
            </a:r>
            <a:r>
              <a:rPr sz="1400" spc="55" dirty="0">
                <a:latin typeface="Verdana"/>
                <a:cs typeface="Verdana"/>
              </a:rPr>
              <a:t>n</a:t>
            </a:r>
            <a:r>
              <a:rPr sz="1400" spc="-80" dirty="0">
                <a:latin typeface="Verdana"/>
                <a:cs typeface="Verdana"/>
              </a:rPr>
              <a:t>’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b="1" spc="75" dirty="0">
                <a:solidFill>
                  <a:srgbClr val="F85E1C"/>
                </a:solidFill>
                <a:latin typeface="Tahoma"/>
                <a:cs typeface="Tahoma"/>
              </a:rPr>
              <a:t>A</a:t>
            </a: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s</a:t>
            </a:r>
            <a:r>
              <a:rPr sz="1400" b="1" spc="10" dirty="0">
                <a:solidFill>
                  <a:srgbClr val="F85E1C"/>
                </a:solidFill>
                <a:latin typeface="Tahoma"/>
                <a:cs typeface="Tahoma"/>
              </a:rPr>
              <a:t>s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i</a:t>
            </a:r>
            <a:r>
              <a:rPr sz="1400" b="1" spc="10" dirty="0">
                <a:solidFill>
                  <a:srgbClr val="F85E1C"/>
                </a:solidFill>
                <a:latin typeface="Tahoma"/>
                <a:cs typeface="Tahoma"/>
              </a:rPr>
              <a:t>s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t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65" dirty="0">
                <a:solidFill>
                  <a:srgbClr val="F85E1C"/>
                </a:solidFill>
                <a:latin typeface="Tahoma"/>
                <a:cs typeface="Tahoma"/>
              </a:rPr>
              <a:t>n</a:t>
            </a:r>
            <a:r>
              <a:rPr sz="1400" b="1" spc="20" dirty="0">
                <a:solidFill>
                  <a:srgbClr val="F85E1C"/>
                </a:solidFill>
                <a:latin typeface="Tahoma"/>
                <a:cs typeface="Tahoma"/>
              </a:rPr>
              <a:t>za</a:t>
            </a:r>
            <a:r>
              <a:rPr sz="1400" b="1" spc="-5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spc="30" dirty="0">
                <a:latin typeface="Verdana"/>
                <a:cs typeface="Verdana"/>
              </a:rPr>
              <a:t>d</a:t>
            </a:r>
            <a:r>
              <a:rPr sz="1400" spc="25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lla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65" dirty="0">
                <a:latin typeface="Verdana"/>
                <a:cs typeface="Verdana"/>
              </a:rPr>
              <a:t>q</a:t>
            </a:r>
            <a:r>
              <a:rPr sz="1400" spc="60" dirty="0">
                <a:latin typeface="Verdana"/>
                <a:cs typeface="Verdana"/>
              </a:rPr>
              <a:t>u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0" dirty="0">
                <a:latin typeface="Verdana"/>
                <a:cs typeface="Verdana"/>
              </a:rPr>
              <a:t>p</a:t>
            </a:r>
            <a:r>
              <a:rPr sz="1400" spc="45" dirty="0">
                <a:latin typeface="Verdana"/>
                <a:cs typeface="Verdana"/>
              </a:rPr>
              <a:t>o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25" dirty="0">
                <a:latin typeface="Verdana"/>
                <a:cs typeface="Verdana"/>
              </a:rPr>
              <a:t>r</a:t>
            </a:r>
            <a:r>
              <a:rPr sz="1400" spc="-35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340" dirty="0"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Verdana"/>
              <a:cs typeface="Verdana"/>
            </a:endParaRPr>
          </a:p>
          <a:p>
            <a:pPr marL="298450" marR="5080" indent="-285750">
              <a:lnSpc>
                <a:spcPct val="125699"/>
              </a:lnSpc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65" dirty="0">
                <a:latin typeface="Tahoma"/>
                <a:cs typeface="Tahoma"/>
              </a:rPr>
              <a:t>Co</a:t>
            </a:r>
            <a:r>
              <a:rPr sz="1400" b="1" spc="60" dirty="0">
                <a:latin typeface="Tahoma"/>
                <a:cs typeface="Tahoma"/>
              </a:rPr>
              <a:t>n</a:t>
            </a:r>
            <a:r>
              <a:rPr sz="1400" b="1" spc="10" dirty="0">
                <a:latin typeface="Tahoma"/>
                <a:cs typeface="Tahoma"/>
              </a:rPr>
              <a:t>s</a:t>
            </a:r>
            <a:r>
              <a:rPr sz="1400" b="1" spc="65" dirty="0">
                <a:latin typeface="Tahoma"/>
                <a:cs typeface="Tahoma"/>
              </a:rPr>
              <a:t>u</a:t>
            </a:r>
            <a:r>
              <a:rPr sz="1400" b="1" spc="-5" dirty="0">
                <a:latin typeface="Tahoma"/>
                <a:cs typeface="Tahoma"/>
              </a:rPr>
              <a:t>l</a:t>
            </a:r>
            <a:r>
              <a:rPr sz="1400" b="1" spc="25" dirty="0">
                <a:latin typeface="Tahoma"/>
                <a:cs typeface="Tahoma"/>
              </a:rPr>
              <a:t>t</a:t>
            </a:r>
            <a:r>
              <a:rPr sz="1400" b="1" spc="5" dirty="0">
                <a:latin typeface="Tahoma"/>
                <a:cs typeface="Tahoma"/>
              </a:rPr>
              <a:t>ar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l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85" dirty="0">
                <a:latin typeface="Tahoma"/>
                <a:cs typeface="Tahoma"/>
              </a:rPr>
              <a:t>F</a:t>
            </a:r>
            <a:r>
              <a:rPr sz="1400" b="1" spc="110" dirty="0">
                <a:latin typeface="Tahoma"/>
                <a:cs typeface="Tahoma"/>
              </a:rPr>
              <a:t>A</a:t>
            </a:r>
            <a:r>
              <a:rPr sz="1400" b="1" spc="100" dirty="0">
                <a:latin typeface="Tahoma"/>
                <a:cs typeface="Tahoma"/>
              </a:rPr>
              <a:t>Q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spc="45" dirty="0">
                <a:latin typeface="Verdana"/>
                <a:cs typeface="Verdana"/>
              </a:rPr>
              <a:t>ded</a:t>
            </a:r>
            <a:r>
              <a:rPr sz="1400" spc="15" dirty="0">
                <a:latin typeface="Verdana"/>
                <a:cs typeface="Verdana"/>
              </a:rPr>
              <a:t>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pe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55" dirty="0">
                <a:latin typeface="Verdana"/>
                <a:cs typeface="Verdana"/>
              </a:rPr>
              <a:t>rv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9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pe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la  </a:t>
            </a:r>
            <a:r>
              <a:rPr sz="1400" spc="-30" dirty="0">
                <a:latin typeface="Verdana"/>
                <a:cs typeface="Verdana"/>
              </a:rPr>
              <a:t>r</a:t>
            </a:r>
            <a:r>
              <a:rPr sz="1400" spc="-25" dirty="0">
                <a:latin typeface="Verdana"/>
                <a:cs typeface="Verdana"/>
              </a:rPr>
              <a:t>i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pro</a:t>
            </a:r>
            <a:r>
              <a:rPr sz="1400" spc="45" dirty="0">
                <a:latin typeface="Verdana"/>
                <a:cs typeface="Verdana"/>
              </a:rPr>
              <a:t>b</a:t>
            </a:r>
            <a:r>
              <a:rPr sz="1400" spc="15" dirty="0">
                <a:latin typeface="Verdana"/>
                <a:cs typeface="Verdana"/>
              </a:rPr>
              <a:t>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409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35" dirty="0">
                <a:latin typeface="Tahoma"/>
                <a:cs typeface="Tahoma"/>
              </a:rPr>
              <a:t>Richiedere</a:t>
            </a:r>
            <a:r>
              <a:rPr sz="1400" b="1" spc="5" dirty="0">
                <a:latin typeface="Tahoma"/>
                <a:cs typeface="Tahoma"/>
              </a:rPr>
              <a:t> </a:t>
            </a:r>
            <a:r>
              <a:rPr sz="1400" b="1" spc="20" dirty="0">
                <a:latin typeface="Tahoma"/>
                <a:cs typeface="Tahoma"/>
              </a:rPr>
              <a:t>assistenza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tramite</a:t>
            </a:r>
            <a:r>
              <a:rPr sz="1400" b="1" spc="10" dirty="0">
                <a:latin typeface="Tahoma"/>
                <a:cs typeface="Tahoma"/>
              </a:rPr>
              <a:t> </a:t>
            </a:r>
            <a:r>
              <a:rPr sz="1400" b="1" spc="35" dirty="0">
                <a:latin typeface="Tahoma"/>
                <a:cs typeface="Tahoma"/>
              </a:rPr>
              <a:t>email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spc="35" dirty="0">
                <a:latin typeface="Verdana"/>
                <a:cs typeface="Verdana"/>
              </a:rPr>
              <a:t>compilando</a:t>
            </a:r>
            <a:endParaRPr sz="1400">
              <a:latin typeface="Verdana"/>
              <a:cs typeface="Verdana"/>
            </a:endParaRPr>
          </a:p>
          <a:p>
            <a:pPr marL="298450" marR="22225">
              <a:lnSpc>
                <a:spcPct val="125000"/>
              </a:lnSpc>
              <a:spcBef>
                <a:spcPts val="10"/>
              </a:spcBef>
            </a:pPr>
            <a:r>
              <a:rPr sz="1400" spc="-5" dirty="0">
                <a:latin typeface="Verdana"/>
                <a:cs typeface="Verdana"/>
              </a:rPr>
              <a:t>l’apposita </a:t>
            </a:r>
            <a:r>
              <a:rPr sz="1400" spc="20" dirty="0">
                <a:latin typeface="Verdana"/>
                <a:cs typeface="Verdana"/>
              </a:rPr>
              <a:t>form </a:t>
            </a:r>
            <a:r>
              <a:rPr sz="1400" spc="45" dirty="0">
                <a:latin typeface="Verdana"/>
                <a:cs typeface="Verdana"/>
              </a:rPr>
              <a:t>con </a:t>
            </a:r>
            <a:r>
              <a:rPr sz="1400" spc="-15" dirty="0">
                <a:latin typeface="Verdana"/>
                <a:cs typeface="Verdana"/>
              </a:rPr>
              <a:t>la </a:t>
            </a:r>
            <a:r>
              <a:rPr sz="1400" spc="5" dirty="0">
                <a:latin typeface="Verdana"/>
                <a:cs typeface="Verdana"/>
              </a:rPr>
              <a:t>descrizione </a:t>
            </a:r>
            <a:r>
              <a:rPr sz="1400" spc="25" dirty="0">
                <a:latin typeface="Verdana"/>
                <a:cs typeface="Verdana"/>
              </a:rPr>
              <a:t>del </a:t>
            </a:r>
            <a:r>
              <a:rPr sz="1400" spc="30" dirty="0">
                <a:latin typeface="Verdana"/>
                <a:cs typeface="Verdana"/>
              </a:rPr>
              <a:t>problema </a:t>
            </a:r>
            <a:r>
              <a:rPr sz="1400" spc="3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riscontrato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70" dirty="0">
                <a:latin typeface="Verdana"/>
                <a:cs typeface="Verdana"/>
              </a:rPr>
              <a:t>(se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previsto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dal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servizio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al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seguente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60" dirty="0">
                <a:latin typeface="Verdana"/>
                <a:cs typeface="Verdana"/>
              </a:rPr>
              <a:t>link: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b="1" u="sng" spc="-5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</a:rPr>
              <a:t>https://</a:t>
            </a:r>
            <a:r>
              <a:rPr sz="1400" b="1" u="sng" spc="-5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  <a:hlinkClick r:id="rId8"/>
              </a:rPr>
              <a:t>www.salute.basilicata.it/assistenza</a:t>
            </a:r>
            <a:r>
              <a:rPr sz="1400" spc="-5" dirty="0">
                <a:latin typeface="Verdana"/>
                <a:cs typeface="Verdana"/>
                <a:hlinkClick r:id="rId8"/>
              </a:rPr>
              <a:t>)</a:t>
            </a:r>
            <a:endParaRPr sz="1400">
              <a:latin typeface="Verdana"/>
              <a:cs typeface="Verdana"/>
            </a:endParaRPr>
          </a:p>
          <a:p>
            <a:pPr marL="298450" marR="186055" indent="-285750">
              <a:lnSpc>
                <a:spcPts val="2110"/>
              </a:lnSpc>
              <a:spcBef>
                <a:spcPts val="8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35" dirty="0">
                <a:latin typeface="Tahoma"/>
                <a:cs typeface="Tahoma"/>
              </a:rPr>
              <a:t>Richiedere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20" dirty="0">
                <a:latin typeface="Tahoma"/>
                <a:cs typeface="Tahoma"/>
              </a:rPr>
              <a:t>assistenza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35" dirty="0">
                <a:latin typeface="Tahoma"/>
                <a:cs typeface="Tahoma"/>
              </a:rPr>
              <a:t>telefonica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spc="-70" dirty="0">
                <a:latin typeface="Verdana"/>
                <a:cs typeface="Verdana"/>
              </a:rPr>
              <a:t>(se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previsto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dal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servizio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al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seguente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numero:</a:t>
            </a:r>
            <a:r>
              <a:rPr sz="1400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400" b="1" u="sng" spc="-75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</a:rPr>
              <a:t>3713736999</a:t>
            </a:r>
            <a:r>
              <a:rPr sz="1400" spc="-75" dirty="0">
                <a:latin typeface="Verdana"/>
                <a:cs typeface="Verdana"/>
              </a:rPr>
              <a:t>)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11567" y="306040"/>
            <a:ext cx="791933" cy="72639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5736564"/>
            <a:ext cx="1999851" cy="70948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555355" y="6326174"/>
            <a:ext cx="222250" cy="2133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z="1100" b="1" spc="-135" dirty="0">
                <a:latin typeface="Tahoma"/>
                <a:cs typeface="Tahoma"/>
              </a:rPr>
              <a:t>16</a:t>
            </a:fld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0156" y="4019"/>
            <a:ext cx="7861842" cy="685398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348984" y="1058704"/>
            <a:ext cx="5547360" cy="4418965"/>
            <a:chOff x="6348984" y="1058704"/>
            <a:chExt cx="5547360" cy="441896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46065" y="1058704"/>
              <a:ext cx="688722" cy="7268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8984" y="1673351"/>
              <a:ext cx="5547360" cy="380390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0871" y="1787651"/>
            <a:ext cx="5277485" cy="3853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055">
              <a:lnSpc>
                <a:spcPct val="125699"/>
              </a:lnSpc>
              <a:spcBef>
                <a:spcPts val="100"/>
              </a:spcBef>
            </a:pPr>
            <a:r>
              <a:rPr sz="1400" spc="-90" dirty="0">
                <a:latin typeface="Verdana"/>
                <a:cs typeface="Verdana"/>
              </a:rPr>
              <a:t>Il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70" dirty="0">
                <a:latin typeface="Verdana"/>
                <a:cs typeface="Verdana"/>
              </a:rPr>
              <a:t>v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l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i</a:t>
            </a:r>
            <a:r>
              <a:rPr sz="1400" b="1" spc="120" dirty="0">
                <a:solidFill>
                  <a:srgbClr val="F85E1C"/>
                </a:solidFill>
                <a:latin typeface="Tahoma"/>
                <a:cs typeface="Tahoma"/>
              </a:rPr>
              <a:t>m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i</a:t>
            </a:r>
            <a:r>
              <a:rPr sz="1400" b="1" spc="65" dirty="0">
                <a:solidFill>
                  <a:srgbClr val="F85E1C"/>
                </a:solidFill>
                <a:latin typeface="Tahoma"/>
                <a:cs typeface="Tahoma"/>
              </a:rPr>
              <a:t>n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a</a:t>
            </a:r>
            <a:r>
              <a:rPr sz="1400" b="1" spc="-1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65" dirty="0">
                <a:solidFill>
                  <a:srgbClr val="F85E1C"/>
                </a:solidFill>
                <a:latin typeface="Tahoma"/>
                <a:cs typeface="Tahoma"/>
              </a:rPr>
              <a:t>co</a:t>
            </a:r>
            <a:r>
              <a:rPr sz="1400" b="1" spc="90" dirty="0">
                <a:solidFill>
                  <a:srgbClr val="F85E1C"/>
                </a:solidFill>
                <a:latin typeface="Tahoma"/>
                <a:cs typeface="Tahoma"/>
              </a:rPr>
              <a:t>d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F85E1C"/>
                </a:solidFill>
                <a:latin typeface="Tahoma"/>
                <a:cs typeface="Tahoma"/>
              </a:rPr>
              <a:t>s</a:t>
            </a:r>
            <a:r>
              <a:rPr sz="1400" b="1" spc="75" dirty="0">
                <a:solidFill>
                  <a:srgbClr val="F85E1C"/>
                </a:solidFill>
                <a:latin typeface="Tahoma"/>
                <a:cs typeface="Tahoma"/>
              </a:rPr>
              <a:t>p</a:t>
            </a:r>
            <a:r>
              <a:rPr sz="1400" b="1" spc="45" dirty="0">
                <a:solidFill>
                  <a:srgbClr val="F85E1C"/>
                </a:solidFill>
                <a:latin typeface="Tahoma"/>
                <a:cs typeface="Tahoma"/>
              </a:rPr>
              <a:t>o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r</a:t>
            </a:r>
            <a:r>
              <a:rPr sz="1400" b="1" spc="25" dirty="0">
                <a:solidFill>
                  <a:srgbClr val="F85E1C"/>
                </a:solidFill>
                <a:latin typeface="Tahoma"/>
                <a:cs typeface="Tahoma"/>
              </a:rPr>
              <a:t>t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ll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o</a:t>
            </a:r>
            <a:r>
              <a:rPr sz="1400" b="1" spc="-5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spc="35" dirty="0">
                <a:latin typeface="Verdana"/>
                <a:cs typeface="Verdana"/>
              </a:rPr>
              <a:t>co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75" dirty="0">
                <a:latin typeface="Verdana"/>
                <a:cs typeface="Verdana"/>
              </a:rPr>
              <a:t>b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540" dirty="0">
                <a:latin typeface="Verdana"/>
                <a:cs typeface="Verdana"/>
              </a:rPr>
              <a:t>m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al</a:t>
            </a:r>
            <a:r>
              <a:rPr sz="1400" spc="-15" dirty="0">
                <a:latin typeface="Verdana"/>
                <a:cs typeface="Verdana"/>
              </a:rPr>
              <a:t>la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e  </a:t>
            </a:r>
            <a:r>
              <a:rPr sz="1400" spc="45" dirty="0">
                <a:latin typeface="Verdana"/>
                <a:cs typeface="Verdana"/>
              </a:rPr>
              <a:t>de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30" dirty="0">
                <a:latin typeface="Verdana"/>
                <a:cs typeface="Verdana"/>
              </a:rPr>
              <a:t>pi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pr</a:t>
            </a:r>
            <a:r>
              <a:rPr sz="1400" spc="20" dirty="0">
                <a:latin typeface="Verdana"/>
                <a:cs typeface="Verdana"/>
              </a:rPr>
              <a:t>e</a:t>
            </a:r>
            <a:r>
              <a:rPr sz="1400" spc="-45" dirty="0">
                <a:latin typeface="Verdana"/>
                <a:cs typeface="Verdana"/>
              </a:rPr>
              <a:t>ss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5" dirty="0">
                <a:latin typeface="Verdana"/>
                <a:cs typeface="Verdana"/>
              </a:rPr>
              <a:t>trutt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-15" dirty="0">
                <a:latin typeface="Verdana"/>
                <a:cs typeface="Verdana"/>
              </a:rPr>
              <a:t>re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30" dirty="0">
                <a:latin typeface="Verdana"/>
                <a:cs typeface="Verdana"/>
              </a:rPr>
              <a:t>r</a:t>
            </a:r>
            <a:r>
              <a:rPr sz="1400" spc="-25" dirty="0">
                <a:latin typeface="Verdana"/>
                <a:cs typeface="Verdana"/>
              </a:rPr>
              <a:t>i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b="1" spc="-285" dirty="0">
                <a:solidFill>
                  <a:srgbClr val="F85E1C"/>
                </a:solidFill>
                <a:latin typeface="Tahoma"/>
                <a:cs typeface="Tahoma"/>
              </a:rPr>
              <a:t>*</a:t>
            </a:r>
            <a:r>
              <a:rPr sz="1400" spc="-190" dirty="0">
                <a:latin typeface="Verdana"/>
                <a:cs typeface="Verdana"/>
              </a:rPr>
              <a:t>!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55" dirty="0">
                <a:latin typeface="Verdana"/>
                <a:cs typeface="Verdana"/>
              </a:rPr>
              <a:t>D</a:t>
            </a:r>
            <a:r>
              <a:rPr sz="1400" spc="10" dirty="0">
                <a:latin typeface="Verdana"/>
                <a:cs typeface="Verdana"/>
              </a:rPr>
              <a:t>i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75" dirty="0">
                <a:latin typeface="Verdana"/>
                <a:cs typeface="Verdana"/>
              </a:rPr>
              <a:t>pp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80" dirty="0">
                <a:latin typeface="Verdana"/>
                <a:cs typeface="Verdana"/>
              </a:rPr>
              <a:t>’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50" dirty="0">
                <a:latin typeface="Verdana"/>
                <a:cs typeface="Verdana"/>
              </a:rPr>
              <a:t>ss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340" dirty="0"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266700" indent="-254000">
              <a:lnSpc>
                <a:spcPct val="100000"/>
              </a:lnSpc>
              <a:spcBef>
                <a:spcPts val="409"/>
              </a:spcBef>
              <a:buClr>
                <a:srgbClr val="F85E1C"/>
              </a:buClr>
              <a:buFont typeface="Tahoma"/>
              <a:buAutoNum type="arabicPeriod"/>
              <a:tabLst>
                <a:tab pos="266065" algn="l"/>
                <a:tab pos="266700" algn="l"/>
              </a:tabLst>
            </a:pPr>
            <a:r>
              <a:rPr sz="1400" spc="-100" dirty="0">
                <a:latin typeface="Verdana"/>
                <a:cs typeface="Verdana"/>
              </a:rPr>
              <a:t>S</a:t>
            </a:r>
            <a:r>
              <a:rPr sz="1400" spc="25" dirty="0">
                <a:latin typeface="Verdana"/>
                <a:cs typeface="Verdana"/>
              </a:rPr>
              <a:t>c</a:t>
            </a:r>
            <a:r>
              <a:rPr sz="1400" spc="35" dirty="0">
                <a:latin typeface="Verdana"/>
                <a:cs typeface="Verdana"/>
              </a:rPr>
              <a:t>e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-15" dirty="0">
                <a:latin typeface="Verdana"/>
                <a:cs typeface="Verdana"/>
              </a:rPr>
              <a:t>li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80" dirty="0">
                <a:latin typeface="Verdana"/>
                <a:cs typeface="Verdana"/>
              </a:rPr>
              <a:t>’</a:t>
            </a:r>
            <a:r>
              <a:rPr sz="1400" b="1" spc="45" dirty="0">
                <a:latin typeface="Tahoma"/>
                <a:cs typeface="Tahoma"/>
              </a:rPr>
              <a:t>u</a:t>
            </a:r>
            <a:r>
              <a:rPr sz="1400" b="1" spc="20" dirty="0">
                <a:latin typeface="Tahoma"/>
                <a:cs typeface="Tahoma"/>
              </a:rPr>
              <a:t>f</a:t>
            </a:r>
            <a:r>
              <a:rPr sz="1400" b="1" dirty="0">
                <a:latin typeface="Tahoma"/>
                <a:cs typeface="Tahoma"/>
              </a:rPr>
              <a:t>f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80" dirty="0">
                <a:latin typeface="Tahoma"/>
                <a:cs typeface="Tahoma"/>
              </a:rPr>
              <a:t>c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50" dirty="0">
                <a:latin typeface="Tahoma"/>
                <a:cs typeface="Tahoma"/>
              </a:rPr>
              <a:t>o</a:t>
            </a:r>
            <a:r>
              <a:rPr sz="1400" b="1" spc="-20" dirty="0">
                <a:latin typeface="Tahoma"/>
                <a:cs typeface="Tahoma"/>
              </a:rPr>
              <a:t> </a:t>
            </a:r>
            <a:r>
              <a:rPr sz="1400" b="1" spc="90" dirty="0">
                <a:latin typeface="Tahoma"/>
                <a:cs typeface="Tahoma"/>
              </a:rPr>
              <a:t>d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65" dirty="0">
                <a:latin typeface="Tahoma"/>
                <a:cs typeface="Tahoma"/>
              </a:rPr>
              <a:t>n</a:t>
            </a:r>
            <a:r>
              <a:rPr sz="1400" b="1" spc="25" dirty="0">
                <a:latin typeface="Tahoma"/>
                <a:cs typeface="Tahoma"/>
              </a:rPr>
              <a:t>t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10" dirty="0">
                <a:latin typeface="Tahoma"/>
                <a:cs typeface="Tahoma"/>
              </a:rPr>
              <a:t>ss</a:t>
            </a:r>
            <a:r>
              <a:rPr sz="1400" b="1" spc="50" dirty="0">
                <a:latin typeface="Tahoma"/>
                <a:cs typeface="Tahoma"/>
              </a:rPr>
              <a:t>e</a:t>
            </a:r>
            <a:endParaRPr sz="140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spcBef>
                <a:spcPts val="430"/>
              </a:spcBef>
              <a:buClr>
                <a:srgbClr val="F85E1C"/>
              </a:buClr>
              <a:buFont typeface="Tahoma"/>
              <a:buAutoNum type="arabicPeriod"/>
              <a:tabLst>
                <a:tab pos="255904" algn="l"/>
              </a:tabLst>
            </a:pPr>
            <a:r>
              <a:rPr sz="1400" spc="-45" dirty="0">
                <a:latin typeface="Verdana"/>
                <a:cs typeface="Verdana"/>
              </a:rPr>
              <a:t>Se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b="1" spc="20" dirty="0">
                <a:latin typeface="Tahoma"/>
                <a:cs typeface="Tahoma"/>
              </a:rPr>
              <a:t>s</a:t>
            </a:r>
            <a:r>
              <a:rPr sz="1400" b="1" spc="4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20" dirty="0">
                <a:latin typeface="Tahoma"/>
                <a:cs typeface="Tahoma"/>
              </a:rPr>
              <a:t>v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20" dirty="0">
                <a:latin typeface="Tahoma"/>
                <a:cs typeface="Tahoma"/>
              </a:rPr>
              <a:t>z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50" dirty="0">
                <a:latin typeface="Tahoma"/>
                <a:cs typeface="Tahoma"/>
              </a:rPr>
              <a:t>o</a:t>
            </a:r>
            <a:endParaRPr sz="140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spcBef>
                <a:spcPts val="409"/>
              </a:spcBef>
              <a:buClr>
                <a:srgbClr val="F85E1C"/>
              </a:buClr>
              <a:buFont typeface="Tahoma"/>
              <a:buAutoNum type="arabicPeriod"/>
              <a:tabLst>
                <a:tab pos="255904" algn="l"/>
              </a:tabLst>
            </a:pPr>
            <a:r>
              <a:rPr sz="1400" spc="20" dirty="0">
                <a:latin typeface="Verdana"/>
                <a:cs typeface="Verdana"/>
              </a:rPr>
              <a:t>R</a:t>
            </a:r>
            <a:r>
              <a:rPr sz="1400" dirty="0">
                <a:latin typeface="Verdana"/>
                <a:cs typeface="Verdana"/>
              </a:rPr>
              <a:t>i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b="1" spc="30" dirty="0">
                <a:latin typeface="Tahoma"/>
                <a:cs typeface="Tahoma"/>
              </a:rPr>
              <a:t>ti</a:t>
            </a:r>
            <a:r>
              <a:rPr sz="1400" b="1" spc="40" dirty="0">
                <a:latin typeface="Tahoma"/>
                <a:cs typeface="Tahoma"/>
              </a:rPr>
              <a:t>c</a:t>
            </a:r>
            <a:r>
              <a:rPr sz="1400" b="1" spc="80" dirty="0">
                <a:latin typeface="Tahoma"/>
                <a:cs typeface="Tahoma"/>
              </a:rPr>
              <a:t>k</a:t>
            </a:r>
            <a:r>
              <a:rPr sz="1400" b="1" spc="35" dirty="0">
                <a:latin typeface="Tahoma"/>
                <a:cs typeface="Tahoma"/>
              </a:rPr>
              <a:t>et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90" dirty="0">
                <a:latin typeface="Tahoma"/>
                <a:cs typeface="Tahoma"/>
              </a:rPr>
              <a:t>d</a:t>
            </a:r>
            <a:r>
              <a:rPr sz="1400" b="1" spc="30" dirty="0">
                <a:latin typeface="Tahoma"/>
                <a:cs typeface="Tahoma"/>
              </a:rPr>
              <a:t>i</a:t>
            </a:r>
            <a:r>
              <a:rPr sz="1400" b="1" spc="60" dirty="0">
                <a:latin typeface="Tahoma"/>
                <a:cs typeface="Tahoma"/>
              </a:rPr>
              <a:t>g</a:t>
            </a:r>
            <a:r>
              <a:rPr sz="1400" b="1" spc="10" dirty="0">
                <a:latin typeface="Tahoma"/>
                <a:cs typeface="Tahoma"/>
              </a:rPr>
              <a:t>it</a:t>
            </a:r>
            <a:r>
              <a:rPr sz="1400" b="1" spc="15" dirty="0">
                <a:latin typeface="Tahoma"/>
                <a:cs typeface="Tahoma"/>
              </a:rPr>
              <a:t>a</a:t>
            </a:r>
            <a:r>
              <a:rPr sz="1400" b="1" spc="25" dirty="0">
                <a:latin typeface="Tahoma"/>
                <a:cs typeface="Tahoma"/>
              </a:rPr>
              <a:t>le</a:t>
            </a:r>
            <a:endParaRPr sz="1400">
              <a:latin typeface="Tahoma"/>
              <a:cs typeface="Tahoma"/>
            </a:endParaRPr>
          </a:p>
          <a:p>
            <a:pPr marL="273050" indent="-260350">
              <a:lnSpc>
                <a:spcPct val="100000"/>
              </a:lnSpc>
              <a:spcBef>
                <a:spcPts val="430"/>
              </a:spcBef>
              <a:buClr>
                <a:srgbClr val="F85E1C"/>
              </a:buClr>
              <a:buFont typeface="Tahoma"/>
              <a:buAutoNum type="arabicPeriod"/>
              <a:tabLst>
                <a:tab pos="273050" algn="l"/>
              </a:tabLst>
            </a:pPr>
            <a:r>
              <a:rPr sz="1400" spc="-5" dirty="0">
                <a:latin typeface="Verdana"/>
                <a:cs typeface="Verdana"/>
              </a:rPr>
              <a:t>Verifica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in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40" dirty="0">
                <a:latin typeface="Verdana"/>
                <a:cs typeface="Verdana"/>
              </a:rPr>
              <a:t>ogni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0" dirty="0">
                <a:latin typeface="Verdana"/>
                <a:cs typeface="Verdana"/>
              </a:rPr>
              <a:t>momento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quante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persone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sono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b="1" spc="35" dirty="0">
                <a:latin typeface="Tahoma"/>
                <a:cs typeface="Tahoma"/>
              </a:rPr>
              <a:t>in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60" dirty="0">
                <a:latin typeface="Tahoma"/>
                <a:cs typeface="Tahoma"/>
              </a:rPr>
              <a:t>coda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ahoma"/>
              <a:cs typeface="Tahoma"/>
            </a:endParaRPr>
          </a:p>
          <a:p>
            <a:pPr marL="12700" marR="5080">
              <a:lnSpc>
                <a:spcPct val="125000"/>
              </a:lnSpc>
            </a:pPr>
            <a:r>
              <a:rPr sz="1400" spc="-5" dirty="0">
                <a:latin typeface="Verdana"/>
                <a:cs typeface="Verdana"/>
              </a:rPr>
              <a:t>L’utilizzo </a:t>
            </a:r>
            <a:r>
              <a:rPr sz="1400" spc="25" dirty="0">
                <a:latin typeface="Verdana"/>
                <a:cs typeface="Verdana"/>
              </a:rPr>
              <a:t>del </a:t>
            </a:r>
            <a:r>
              <a:rPr sz="1400" dirty="0">
                <a:latin typeface="Verdana"/>
                <a:cs typeface="Verdana"/>
              </a:rPr>
              <a:t>sistema </a:t>
            </a:r>
            <a:r>
              <a:rPr sz="1400" spc="30" dirty="0">
                <a:latin typeface="Verdana"/>
                <a:cs typeface="Verdana"/>
              </a:rPr>
              <a:t>di </a:t>
            </a:r>
            <a:r>
              <a:rPr sz="1400" spc="-15" dirty="0">
                <a:latin typeface="Verdana"/>
                <a:cs typeface="Verdana"/>
              </a:rPr>
              <a:t>ritiro </a:t>
            </a:r>
            <a:r>
              <a:rPr sz="1400" spc="10" dirty="0">
                <a:latin typeface="Verdana"/>
                <a:cs typeface="Verdana"/>
              </a:rPr>
              <a:t>ticket </a:t>
            </a:r>
            <a:r>
              <a:rPr sz="1400" spc="15" dirty="0">
                <a:latin typeface="Verdana"/>
                <a:cs typeface="Verdana"/>
              </a:rPr>
              <a:t>digitale </a:t>
            </a:r>
            <a:r>
              <a:rPr sz="1400" spc="-10" dirty="0">
                <a:latin typeface="Verdana"/>
                <a:cs typeface="Verdana"/>
              </a:rPr>
              <a:t>offre </a:t>
            </a:r>
            <a:r>
              <a:rPr sz="1400" spc="55" dirty="0">
                <a:latin typeface="Verdana"/>
                <a:cs typeface="Verdana"/>
              </a:rPr>
              <a:t>un </a:t>
            </a:r>
            <a:r>
              <a:rPr sz="1400" spc="-5" dirty="0">
                <a:latin typeface="Verdana"/>
                <a:cs typeface="Verdana"/>
              </a:rPr>
              <a:t>valido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supporto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per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b="1" spc="20" dirty="0">
                <a:latin typeface="Tahoma"/>
                <a:cs typeface="Tahoma"/>
              </a:rPr>
              <a:t>evitare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25" dirty="0">
                <a:latin typeface="Tahoma"/>
                <a:cs typeface="Tahoma"/>
              </a:rPr>
              <a:t>gli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40" dirty="0">
                <a:latin typeface="Tahoma"/>
                <a:cs typeface="Tahoma"/>
              </a:rPr>
              <a:t>assembramenti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b="1" spc="30" dirty="0">
                <a:latin typeface="Tahoma"/>
                <a:cs typeface="Tahoma"/>
              </a:rPr>
              <a:t>gestire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il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20" dirty="0">
                <a:latin typeface="Tahoma"/>
                <a:cs typeface="Tahoma"/>
              </a:rPr>
              <a:t>flusso </a:t>
            </a:r>
            <a:r>
              <a:rPr sz="1400" b="1" spc="-395" dirty="0">
                <a:latin typeface="Tahoma"/>
                <a:cs typeface="Tahoma"/>
              </a:rPr>
              <a:t> </a:t>
            </a:r>
            <a:r>
              <a:rPr sz="1400" b="1" spc="75" dirty="0">
                <a:latin typeface="Tahoma"/>
                <a:cs typeface="Tahoma"/>
              </a:rPr>
              <a:t>d</a:t>
            </a:r>
            <a:r>
              <a:rPr sz="1400" b="1" spc="65" dirty="0">
                <a:latin typeface="Tahoma"/>
                <a:cs typeface="Tahoma"/>
              </a:rPr>
              <a:t>e</a:t>
            </a:r>
            <a:r>
              <a:rPr sz="1400" b="1" spc="90" dirty="0">
                <a:latin typeface="Tahoma"/>
                <a:cs typeface="Tahoma"/>
              </a:rPr>
              <a:t>g</a:t>
            </a:r>
            <a:r>
              <a:rPr sz="1400" b="1" spc="-5" dirty="0">
                <a:latin typeface="Tahoma"/>
                <a:cs typeface="Tahoma"/>
              </a:rPr>
              <a:t>li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65" dirty="0">
                <a:latin typeface="Tahoma"/>
                <a:cs typeface="Tahoma"/>
              </a:rPr>
              <a:t>u</a:t>
            </a:r>
            <a:r>
              <a:rPr sz="1400" b="1" spc="25" dirty="0">
                <a:latin typeface="Tahoma"/>
                <a:cs typeface="Tahoma"/>
              </a:rPr>
              <a:t>t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65" dirty="0">
                <a:latin typeface="Tahoma"/>
                <a:cs typeface="Tahoma"/>
              </a:rPr>
              <a:t>n</a:t>
            </a:r>
            <a:r>
              <a:rPr sz="1400" b="1" spc="25" dirty="0">
                <a:latin typeface="Tahoma"/>
                <a:cs typeface="Tahoma"/>
              </a:rPr>
              <a:t>t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spc="15" dirty="0">
                <a:latin typeface="Verdana"/>
                <a:cs typeface="Verdana"/>
              </a:rPr>
              <a:t>pr</a:t>
            </a:r>
            <a:r>
              <a:rPr sz="1400" spc="20" dirty="0">
                <a:latin typeface="Verdana"/>
                <a:cs typeface="Verdana"/>
              </a:rPr>
              <a:t>e</a:t>
            </a:r>
            <a:r>
              <a:rPr sz="1400" spc="-45" dirty="0">
                <a:latin typeface="Verdana"/>
                <a:cs typeface="Verdana"/>
              </a:rPr>
              <a:t>ss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-20" dirty="0">
                <a:latin typeface="Verdana"/>
                <a:cs typeface="Verdana"/>
              </a:rPr>
              <a:t>ffi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Verdana"/>
              <a:cs typeface="Verdana"/>
            </a:endParaRPr>
          </a:p>
          <a:p>
            <a:pPr marL="12700" marR="306705">
              <a:lnSpc>
                <a:spcPct val="100000"/>
              </a:lnSpc>
            </a:pP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*le </a:t>
            </a:r>
            <a:r>
              <a:rPr sz="1000" i="1" spc="-5" dirty="0">
                <a:solidFill>
                  <a:srgbClr val="F85E1C"/>
                </a:solidFill>
                <a:latin typeface="Verdana"/>
                <a:cs typeface="Verdana"/>
              </a:rPr>
              <a:t>strutture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5" dirty="0">
                <a:solidFill>
                  <a:srgbClr val="F85E1C"/>
                </a:solidFill>
                <a:latin typeface="Verdana"/>
                <a:cs typeface="Verdana"/>
              </a:rPr>
              <a:t>che</a:t>
            </a:r>
            <a:r>
              <a:rPr sz="1000" i="1" spc="-8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" dirty="0">
                <a:solidFill>
                  <a:srgbClr val="F85E1C"/>
                </a:solidFill>
                <a:latin typeface="Verdana"/>
                <a:cs typeface="Verdana"/>
              </a:rPr>
              <a:t>vorranno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-15" dirty="0">
                <a:solidFill>
                  <a:srgbClr val="F85E1C"/>
                </a:solidFill>
                <a:latin typeface="Verdana"/>
                <a:cs typeface="Verdana"/>
              </a:rPr>
              <a:t>offrire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-5" dirty="0">
                <a:solidFill>
                  <a:srgbClr val="F85E1C"/>
                </a:solidFill>
                <a:latin typeface="Verdana"/>
                <a:cs typeface="Verdana"/>
              </a:rPr>
              <a:t>il</a:t>
            </a:r>
            <a:r>
              <a:rPr sz="1000" i="1" spc="-7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-15" dirty="0">
                <a:solidFill>
                  <a:srgbClr val="F85E1C"/>
                </a:solidFill>
                <a:latin typeface="Verdana"/>
                <a:cs typeface="Verdana"/>
              </a:rPr>
              <a:t>servizio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" dirty="0">
                <a:solidFill>
                  <a:srgbClr val="F85E1C"/>
                </a:solidFill>
                <a:latin typeface="Verdana"/>
                <a:cs typeface="Verdana"/>
              </a:rPr>
              <a:t>riceveranno</a:t>
            </a:r>
            <a:r>
              <a:rPr sz="1000" i="1" spc="-8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40" dirty="0">
                <a:solidFill>
                  <a:srgbClr val="F85E1C"/>
                </a:solidFill>
                <a:latin typeface="Verdana"/>
                <a:cs typeface="Verdana"/>
              </a:rPr>
              <a:t>un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30" dirty="0">
                <a:solidFill>
                  <a:srgbClr val="F85E1C"/>
                </a:solidFill>
                <a:latin typeface="Verdana"/>
                <a:cs typeface="Verdana"/>
              </a:rPr>
              <a:t>documento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15" dirty="0">
                <a:solidFill>
                  <a:srgbClr val="F85E1C"/>
                </a:solidFill>
                <a:latin typeface="Verdana"/>
                <a:cs typeface="Verdana"/>
              </a:rPr>
              <a:t>tecnico </a:t>
            </a:r>
            <a:r>
              <a:rPr sz="1000" i="1" spc="-33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30" dirty="0">
                <a:solidFill>
                  <a:srgbClr val="F85E1C"/>
                </a:solidFill>
                <a:latin typeface="Verdana"/>
                <a:cs typeface="Verdana"/>
              </a:rPr>
              <a:t>con</a:t>
            </a:r>
            <a:r>
              <a:rPr sz="1000" i="1" spc="-9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0" dirty="0">
                <a:solidFill>
                  <a:srgbClr val="F85E1C"/>
                </a:solidFill>
                <a:latin typeface="Verdana"/>
                <a:cs typeface="Verdana"/>
              </a:rPr>
              <a:t>indicazione</a:t>
            </a:r>
            <a:r>
              <a:rPr sz="1000" i="1" spc="-9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0" dirty="0">
                <a:solidFill>
                  <a:srgbClr val="F85E1C"/>
                </a:solidFill>
                <a:latin typeface="Verdana"/>
                <a:cs typeface="Verdana"/>
              </a:rPr>
              <a:t>di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35" dirty="0">
                <a:solidFill>
                  <a:srgbClr val="F85E1C"/>
                </a:solidFill>
                <a:latin typeface="Verdana"/>
                <a:cs typeface="Verdana"/>
              </a:rPr>
              <a:t>quanto</a:t>
            </a:r>
            <a:r>
              <a:rPr sz="1000" i="1" spc="-9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" dirty="0">
                <a:solidFill>
                  <a:srgbClr val="F85E1C"/>
                </a:solidFill>
                <a:latin typeface="Verdana"/>
                <a:cs typeface="Verdana"/>
              </a:rPr>
              <a:t>necessario</a:t>
            </a:r>
            <a:r>
              <a:rPr sz="1000" i="1" spc="-9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" dirty="0">
                <a:solidFill>
                  <a:srgbClr val="F85E1C"/>
                </a:solidFill>
                <a:latin typeface="Verdana"/>
                <a:cs typeface="Verdana"/>
              </a:rPr>
              <a:t>per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" dirty="0">
                <a:solidFill>
                  <a:srgbClr val="F85E1C"/>
                </a:solidFill>
                <a:latin typeface="Verdana"/>
                <a:cs typeface="Verdana"/>
              </a:rPr>
              <a:t>l’integrazione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60632" y="309371"/>
            <a:ext cx="5953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dirty="0"/>
              <a:t> </a:t>
            </a:r>
            <a:r>
              <a:rPr sz="2000" spc="30" dirty="0"/>
              <a:t>SERVIZI:</a:t>
            </a:r>
            <a:r>
              <a:rPr sz="2000" spc="5" dirty="0"/>
              <a:t> </a:t>
            </a:r>
            <a:r>
              <a:rPr sz="2000" spc="90" dirty="0"/>
              <a:t>ELIMINA</a:t>
            </a:r>
            <a:r>
              <a:rPr sz="2000" spc="10" dirty="0"/>
              <a:t> </a:t>
            </a:r>
            <a:r>
              <a:rPr sz="2000" spc="85" dirty="0"/>
              <a:t>CODE</a:t>
            </a:r>
            <a:r>
              <a:rPr sz="2000" dirty="0"/>
              <a:t> </a:t>
            </a:r>
            <a:r>
              <a:rPr sz="2000" spc="35" dirty="0"/>
              <a:t>SPORTELLO</a:t>
            </a:r>
            <a:endParaRPr sz="2000"/>
          </a:p>
        </p:txBody>
      </p:sp>
      <p:sp>
        <p:nvSpPr>
          <p:cNvPr id="11" name="object 11"/>
          <p:cNvSpPr txBox="1"/>
          <p:nvPr/>
        </p:nvSpPr>
        <p:spPr>
          <a:xfrm>
            <a:off x="960632" y="692403"/>
            <a:ext cx="1472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65" dirty="0">
                <a:solidFill>
                  <a:srgbClr val="F85E1C"/>
                </a:solidFill>
                <a:latin typeface="Verdana"/>
                <a:cs typeface="Verdana"/>
              </a:rPr>
              <a:t>In</a:t>
            </a:r>
            <a:r>
              <a:rPr sz="1600" i="1" spc="-13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-20" dirty="0">
                <a:solidFill>
                  <a:srgbClr val="F85E1C"/>
                </a:solidFill>
                <a:latin typeface="Verdana"/>
                <a:cs typeface="Verdana"/>
              </a:rPr>
              <a:t>l</a:t>
            </a:r>
            <a:r>
              <a:rPr sz="1600" i="1" spc="120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600" i="1" spc="-90" dirty="0">
                <a:solidFill>
                  <a:srgbClr val="F85E1C"/>
                </a:solidFill>
                <a:latin typeface="Verdana"/>
                <a:cs typeface="Verdana"/>
              </a:rPr>
              <a:t>v</a:t>
            </a:r>
            <a:r>
              <a:rPr sz="1600" i="1" spc="25" dirty="0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i="1" spc="-50" dirty="0">
                <a:solidFill>
                  <a:srgbClr val="F85E1C"/>
                </a:solidFill>
                <a:latin typeface="Verdana"/>
                <a:cs typeface="Verdana"/>
              </a:rPr>
              <a:t>r</a:t>
            </a:r>
            <a:r>
              <a:rPr sz="1600" i="1" spc="120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600" i="1" spc="-35" dirty="0">
                <a:solidFill>
                  <a:srgbClr val="F85E1C"/>
                </a:solidFill>
                <a:latin typeface="Verdana"/>
                <a:cs typeface="Verdana"/>
              </a:rPr>
              <a:t>z</a:t>
            </a:r>
            <a:r>
              <a:rPr sz="1600" i="1" spc="-2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i="1" spc="25" dirty="0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i="1" spc="70" dirty="0">
                <a:solidFill>
                  <a:srgbClr val="F85E1C"/>
                </a:solidFill>
                <a:latin typeface="Verdana"/>
                <a:cs typeface="Verdana"/>
              </a:rPr>
              <a:t>n</a:t>
            </a:r>
            <a:r>
              <a:rPr sz="1600" i="1" spc="10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2608" y="387095"/>
            <a:ext cx="591311" cy="50596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555355" y="6326174"/>
            <a:ext cx="222250" cy="2133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z="1100" b="1" spc="-135" dirty="0">
                <a:latin typeface="Tahoma"/>
                <a:cs typeface="Tahoma"/>
              </a:rPr>
              <a:t>17</a:t>
            </a:fld>
            <a:endParaRPr sz="1100">
              <a:latin typeface="Tahoma"/>
              <a:cs typeface="Tahoma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9661" y="387095"/>
            <a:ext cx="1225402" cy="48772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7662" y="3686555"/>
            <a:ext cx="5002530" cy="109537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400" b="1" spc="35" dirty="0">
                <a:solidFill>
                  <a:srgbClr val="F85E1C"/>
                </a:solidFill>
                <a:latin typeface="Tahoma"/>
                <a:cs typeface="Tahoma"/>
              </a:rPr>
              <a:t>Assistente</a:t>
            </a:r>
            <a:r>
              <a:rPr sz="1400" b="1" spc="-4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F85E1C"/>
                </a:solidFill>
                <a:latin typeface="Tahoma"/>
                <a:cs typeface="Tahoma"/>
              </a:rPr>
              <a:t>virtuale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25000"/>
              </a:lnSpc>
              <a:spcBef>
                <a:spcPts val="10"/>
              </a:spcBef>
            </a:pPr>
            <a:r>
              <a:rPr sz="1400" spc="40" dirty="0">
                <a:latin typeface="Verdana"/>
                <a:cs typeface="Verdana"/>
              </a:rPr>
              <a:t>Una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0" dirty="0">
                <a:latin typeface="Verdana"/>
                <a:cs typeface="Verdana"/>
              </a:rPr>
              <a:t>g</a:t>
            </a:r>
            <a:r>
              <a:rPr sz="1400" spc="65" dirty="0">
                <a:latin typeface="Verdana"/>
                <a:cs typeface="Verdana"/>
              </a:rPr>
              <a:t>u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75" dirty="0">
                <a:latin typeface="Verdana"/>
                <a:cs typeface="Verdana"/>
              </a:rPr>
              <a:t>p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35" dirty="0">
                <a:latin typeface="Verdana"/>
                <a:cs typeface="Verdana"/>
              </a:rPr>
              <a:t>n</a:t>
            </a:r>
            <a:r>
              <a:rPr sz="1400" spc="10" dirty="0">
                <a:latin typeface="Verdana"/>
                <a:cs typeface="Verdana"/>
              </a:rPr>
              <a:t>i</a:t>
            </a:r>
            <a:r>
              <a:rPr sz="1400" spc="75" dirty="0">
                <a:latin typeface="Verdana"/>
                <a:cs typeface="Verdana"/>
              </a:rPr>
              <a:t>b</a:t>
            </a:r>
            <a:r>
              <a:rPr sz="1400" spc="-15" dirty="0">
                <a:latin typeface="Verdana"/>
                <a:cs typeface="Verdana"/>
              </a:rPr>
              <a:t>il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90" dirty="0">
                <a:latin typeface="Verdana"/>
                <a:cs typeface="Verdana"/>
              </a:rPr>
              <a:t>2</a:t>
            </a:r>
            <a:r>
              <a:rPr sz="1400" spc="30" dirty="0">
                <a:latin typeface="Verdana"/>
                <a:cs typeface="Verdana"/>
              </a:rPr>
              <a:t>4</a:t>
            </a:r>
            <a:r>
              <a:rPr sz="1400" spc="-165" dirty="0">
                <a:latin typeface="Verdana"/>
                <a:cs typeface="Verdana"/>
              </a:rPr>
              <a:t>/</a:t>
            </a:r>
            <a:r>
              <a:rPr sz="1400" spc="-70" dirty="0">
                <a:latin typeface="Verdana"/>
                <a:cs typeface="Verdana"/>
              </a:rPr>
              <a:t>7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5" dirty="0">
                <a:latin typeface="Verdana"/>
                <a:cs typeface="Verdana"/>
              </a:rPr>
              <a:t>P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0" dirty="0">
                <a:latin typeface="Verdana"/>
                <a:cs typeface="Verdana"/>
              </a:rPr>
              <a:t>S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85" dirty="0">
                <a:latin typeface="Verdana"/>
                <a:cs typeface="Verdana"/>
              </a:rPr>
              <a:t>B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-15" dirty="0">
                <a:latin typeface="Verdana"/>
                <a:cs typeface="Verdana"/>
              </a:rPr>
              <a:t>ili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5" dirty="0">
                <a:latin typeface="Verdana"/>
                <a:cs typeface="Verdana"/>
              </a:rPr>
              <a:t>a  </a:t>
            </a:r>
            <a:r>
              <a:rPr sz="1400" spc="15" dirty="0">
                <a:latin typeface="Verdana"/>
                <a:cs typeface="Verdana"/>
              </a:rPr>
              <a:t>per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aiutare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cittadino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ad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20" dirty="0">
                <a:latin typeface="Tahoma"/>
                <a:cs typeface="Tahoma"/>
              </a:rPr>
              <a:t>orientarsi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10" dirty="0">
                <a:latin typeface="Tahoma"/>
                <a:cs typeface="Tahoma"/>
              </a:rPr>
              <a:t>tra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-5" dirty="0">
                <a:latin typeface="Tahoma"/>
                <a:cs typeface="Tahoma"/>
              </a:rPr>
              <a:t>i </a:t>
            </a:r>
            <a:r>
              <a:rPr sz="1400" b="1" spc="10" dirty="0">
                <a:latin typeface="Tahoma"/>
                <a:cs typeface="Tahoma"/>
              </a:rPr>
              <a:t>servizi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15" dirty="0">
                <a:latin typeface="Tahoma"/>
                <a:cs typeface="Tahoma"/>
              </a:rPr>
              <a:t>sanitari </a:t>
            </a:r>
            <a:r>
              <a:rPr sz="1400" b="1" spc="-395" dirty="0">
                <a:latin typeface="Tahoma"/>
                <a:cs typeface="Tahoma"/>
              </a:rPr>
              <a:t> </a:t>
            </a:r>
            <a:r>
              <a:rPr sz="1400" b="1" spc="25" dirty="0">
                <a:latin typeface="Tahoma"/>
                <a:cs typeface="Tahoma"/>
              </a:rPr>
              <a:t>regionali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1866" y="237962"/>
            <a:ext cx="4812665" cy="65468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000" spc="70" dirty="0"/>
              <a:t>PROSSIMI</a:t>
            </a:r>
            <a:r>
              <a:rPr sz="2000" spc="-30" dirty="0"/>
              <a:t> </a:t>
            </a:r>
            <a:r>
              <a:rPr sz="2000" spc="20" dirty="0"/>
              <a:t>STEP</a:t>
            </a:r>
            <a:endParaRPr sz="2000"/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400" b="0" spc="-90" dirty="0">
                <a:solidFill>
                  <a:srgbClr val="000000"/>
                </a:solidFill>
                <a:latin typeface="Verdana"/>
                <a:cs typeface="Verdana"/>
              </a:rPr>
              <a:t>Il</a:t>
            </a:r>
            <a:r>
              <a:rPr sz="1400" b="0" spc="-13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400" b="0" spc="25" dirty="0">
                <a:solidFill>
                  <a:srgbClr val="000000"/>
                </a:solidFill>
                <a:latin typeface="Verdana"/>
                <a:cs typeface="Verdana"/>
              </a:rPr>
              <a:t>progetto</a:t>
            </a:r>
            <a:r>
              <a:rPr sz="1400" b="0" spc="-13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400" spc="25" dirty="0">
                <a:solidFill>
                  <a:srgbClr val="000000"/>
                </a:solidFill>
                <a:latin typeface="Tahoma"/>
                <a:cs typeface="Tahoma"/>
              </a:rPr>
              <a:t>Salute</a:t>
            </a:r>
            <a:r>
              <a:rPr sz="1400" spc="-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000000"/>
                </a:solidFill>
                <a:latin typeface="Tahoma"/>
                <a:cs typeface="Tahoma"/>
              </a:rPr>
              <a:t>Basilicata</a:t>
            </a:r>
            <a:r>
              <a:rPr sz="1400" spc="-4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400" b="0" spc="10" dirty="0">
                <a:solidFill>
                  <a:srgbClr val="000000"/>
                </a:solidFill>
                <a:latin typeface="Verdana"/>
                <a:cs typeface="Verdana"/>
              </a:rPr>
              <a:t>è</a:t>
            </a:r>
            <a:r>
              <a:rPr sz="1400" b="0" spc="-1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400" b="0" spc="20" dirty="0">
                <a:solidFill>
                  <a:srgbClr val="000000"/>
                </a:solidFill>
                <a:latin typeface="Verdana"/>
                <a:cs typeface="Verdana"/>
              </a:rPr>
              <a:t>in</a:t>
            </a:r>
            <a:r>
              <a:rPr sz="1400" b="0" spc="-1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400" b="0" spc="25" dirty="0">
                <a:solidFill>
                  <a:srgbClr val="000000"/>
                </a:solidFill>
                <a:latin typeface="Verdana"/>
                <a:cs typeface="Verdana"/>
              </a:rPr>
              <a:t>continua</a:t>
            </a:r>
            <a:r>
              <a:rPr sz="1400" b="0" spc="-13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400" b="0" spc="-15" dirty="0">
                <a:solidFill>
                  <a:srgbClr val="000000"/>
                </a:solidFill>
                <a:latin typeface="Verdana"/>
                <a:cs typeface="Verdana"/>
              </a:rPr>
              <a:t>evoluzione!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7591" y="4806695"/>
            <a:ext cx="2590800" cy="18836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174684" y="4094988"/>
            <a:ext cx="3512820" cy="82423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400" b="1" spc="90" dirty="0">
                <a:solidFill>
                  <a:srgbClr val="F85E1C"/>
                </a:solidFill>
                <a:latin typeface="Tahoma"/>
                <a:cs typeface="Tahoma"/>
              </a:rPr>
              <a:t>App</a:t>
            </a:r>
            <a:r>
              <a:rPr sz="1400" b="1" spc="-6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60" dirty="0">
                <a:solidFill>
                  <a:srgbClr val="F85E1C"/>
                </a:solidFill>
                <a:latin typeface="Tahoma"/>
                <a:cs typeface="Tahoma"/>
              </a:rPr>
              <a:t>Medico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ts val="2110"/>
              </a:lnSpc>
              <a:spcBef>
                <a:spcPts val="80"/>
              </a:spcBef>
            </a:pPr>
            <a:r>
              <a:rPr sz="1400" spc="40" dirty="0">
                <a:latin typeface="Verdana"/>
                <a:cs typeface="Verdana"/>
              </a:rPr>
              <a:t>Per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l’accesso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hai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dati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del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paziente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per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ricezione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delle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notifiche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dedicate.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01152" y="2095500"/>
            <a:ext cx="4265930" cy="109537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400" b="1" spc="40" dirty="0">
                <a:solidFill>
                  <a:srgbClr val="F85E1C"/>
                </a:solidFill>
                <a:latin typeface="Tahoma"/>
                <a:cs typeface="Tahoma"/>
              </a:rPr>
              <a:t>Vaccinazioni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24300"/>
              </a:lnSpc>
              <a:spcBef>
                <a:spcPts val="25"/>
              </a:spcBef>
            </a:pPr>
            <a:r>
              <a:rPr sz="1400" spc="-5" dirty="0">
                <a:latin typeface="Verdana"/>
                <a:cs typeface="Verdana"/>
              </a:rPr>
              <a:t>Saranno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disponibili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in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una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nuova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veste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grafica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f</a:t>
            </a:r>
            <a:r>
              <a:rPr sz="1400" spc="15" dirty="0">
                <a:latin typeface="Verdana"/>
                <a:cs typeface="Verdana"/>
              </a:rPr>
              <a:t>u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70" dirty="0">
                <a:latin typeface="Verdana"/>
                <a:cs typeface="Verdana"/>
              </a:rPr>
              <a:t>v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d</a:t>
            </a:r>
            <a:r>
              <a:rPr sz="1400" spc="15" dirty="0">
                <a:latin typeface="Verdana"/>
                <a:cs typeface="Verdana"/>
              </a:rPr>
              <a:t>i</a:t>
            </a:r>
            <a:r>
              <a:rPr sz="1400" spc="-340" dirty="0"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43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15" dirty="0">
                <a:latin typeface="Tahoma"/>
                <a:cs typeface="Tahoma"/>
              </a:rPr>
              <a:t>Integrazione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65" dirty="0">
                <a:latin typeface="Tahoma"/>
                <a:cs typeface="Tahoma"/>
              </a:rPr>
              <a:t>con</a:t>
            </a:r>
            <a:r>
              <a:rPr sz="1400" b="1" spc="-20" dirty="0">
                <a:latin typeface="Tahoma"/>
                <a:cs typeface="Tahoma"/>
              </a:rPr>
              <a:t> </a:t>
            </a:r>
            <a:r>
              <a:rPr sz="1400" b="1" spc="10" dirty="0">
                <a:latin typeface="Tahoma"/>
                <a:cs typeface="Tahoma"/>
              </a:rPr>
              <a:t>la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20" dirty="0">
                <a:latin typeface="Tahoma"/>
                <a:cs typeface="Tahoma"/>
              </a:rPr>
              <a:t>cartella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35" dirty="0">
                <a:latin typeface="Tahoma"/>
                <a:cs typeface="Tahoma"/>
              </a:rPr>
              <a:t>clinica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42421" y="2305687"/>
            <a:ext cx="779990" cy="71984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31918" y="1296924"/>
            <a:ext cx="4389120" cy="162877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400" b="1" spc="10" dirty="0">
                <a:solidFill>
                  <a:srgbClr val="F85E1C"/>
                </a:solidFill>
                <a:latin typeface="Tahoma"/>
                <a:cs typeface="Tahoma"/>
              </a:rPr>
              <a:t>Servizi</a:t>
            </a:r>
            <a:r>
              <a:rPr sz="1400" b="1" spc="-4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30" dirty="0">
                <a:solidFill>
                  <a:srgbClr val="F85E1C"/>
                </a:solidFill>
                <a:latin typeface="Tahoma"/>
                <a:cs typeface="Tahoma"/>
              </a:rPr>
              <a:t>anagrafe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24300"/>
              </a:lnSpc>
              <a:spcBef>
                <a:spcPts val="25"/>
              </a:spcBef>
            </a:pPr>
            <a:r>
              <a:rPr sz="1400" spc="-5" dirty="0">
                <a:latin typeface="Verdana"/>
                <a:cs typeface="Verdana"/>
              </a:rPr>
              <a:t>Saranno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disponibili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in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50" dirty="0">
                <a:latin typeface="Tahoma"/>
                <a:cs typeface="Tahoma"/>
              </a:rPr>
              <a:t>una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nuova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veste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grafica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50" dirty="0">
                <a:latin typeface="Tahoma"/>
                <a:cs typeface="Tahoma"/>
              </a:rPr>
              <a:t>e </a:t>
            </a:r>
            <a:r>
              <a:rPr sz="1400" b="1" spc="-395" dirty="0">
                <a:latin typeface="Tahoma"/>
                <a:cs typeface="Tahoma"/>
              </a:rPr>
              <a:t> </a:t>
            </a:r>
            <a:r>
              <a:rPr sz="1400" b="1" spc="20" dirty="0">
                <a:latin typeface="Tahoma"/>
                <a:cs typeface="Tahoma"/>
              </a:rPr>
              <a:t>f</a:t>
            </a:r>
            <a:r>
              <a:rPr sz="1400" b="1" spc="45" dirty="0">
                <a:latin typeface="Tahoma"/>
                <a:cs typeface="Tahoma"/>
              </a:rPr>
              <a:t>un</a:t>
            </a:r>
            <a:r>
              <a:rPr sz="1400" b="1" spc="40" dirty="0">
                <a:latin typeface="Tahoma"/>
                <a:cs typeface="Tahoma"/>
              </a:rPr>
              <a:t>z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45" dirty="0">
                <a:latin typeface="Tahoma"/>
                <a:cs typeface="Tahoma"/>
              </a:rPr>
              <a:t>ona</a:t>
            </a:r>
            <a:r>
              <a:rPr sz="1400" b="1" spc="-5" dirty="0">
                <a:latin typeface="Tahoma"/>
                <a:cs typeface="Tahoma"/>
              </a:rPr>
              <a:t>l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70" dirty="0">
                <a:latin typeface="Verdana"/>
                <a:cs typeface="Verdana"/>
              </a:rPr>
              <a:t>v</a:t>
            </a:r>
            <a:r>
              <a:rPr sz="1400" spc="-20" dirty="0">
                <a:latin typeface="Verdana"/>
                <a:cs typeface="Verdana"/>
              </a:rPr>
              <a:t>iz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80" dirty="0">
                <a:latin typeface="Verdana"/>
                <a:cs typeface="Verdana"/>
              </a:rPr>
              <a:t>i: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43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30" dirty="0">
                <a:latin typeface="Tahoma"/>
                <a:cs typeface="Tahoma"/>
              </a:rPr>
              <a:t>Scelta</a:t>
            </a:r>
            <a:r>
              <a:rPr sz="1400" b="1" spc="-35" dirty="0">
                <a:latin typeface="Tahoma"/>
                <a:cs typeface="Tahoma"/>
              </a:rPr>
              <a:t> 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25" dirty="0">
                <a:latin typeface="Tahoma"/>
                <a:cs typeface="Tahoma"/>
              </a:rPr>
              <a:t> </a:t>
            </a:r>
            <a:r>
              <a:rPr sz="1400" b="1" spc="35" dirty="0">
                <a:latin typeface="Tahoma"/>
                <a:cs typeface="Tahoma"/>
              </a:rPr>
              <a:t>revoca</a:t>
            </a:r>
            <a:r>
              <a:rPr sz="1400" b="1" spc="-30" dirty="0">
                <a:latin typeface="Tahoma"/>
                <a:cs typeface="Tahoma"/>
              </a:rPr>
              <a:t> </a:t>
            </a:r>
            <a:r>
              <a:rPr sz="1400" b="1" spc="65" dirty="0">
                <a:latin typeface="Tahoma"/>
                <a:cs typeface="Tahoma"/>
              </a:rPr>
              <a:t>medico</a:t>
            </a:r>
            <a:endParaRPr sz="1400">
              <a:latin typeface="Tahoma"/>
              <a:cs typeface="Tahoma"/>
            </a:endParaRPr>
          </a:p>
          <a:p>
            <a:pPr marL="298450" marR="561340" indent="-285750">
              <a:lnSpc>
                <a:spcPts val="2110"/>
              </a:lnSpc>
              <a:spcBef>
                <a:spcPts val="8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35" dirty="0">
                <a:latin typeface="Verdana"/>
                <a:cs typeface="Verdana"/>
              </a:rPr>
              <a:t>C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60" dirty="0">
                <a:latin typeface="Verdana"/>
                <a:cs typeface="Verdana"/>
              </a:rPr>
              <a:t>h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b="1" spc="40" dirty="0">
                <a:latin typeface="Tahoma"/>
                <a:cs typeface="Tahoma"/>
              </a:rPr>
              <a:t>e</a:t>
            </a:r>
            <a:r>
              <a:rPr sz="1400" b="1" spc="20" dirty="0">
                <a:latin typeface="Tahoma"/>
                <a:cs typeface="Tahoma"/>
              </a:rPr>
              <a:t>s</a:t>
            </a:r>
            <a:r>
              <a:rPr sz="1400" b="1" spc="55" dirty="0">
                <a:latin typeface="Tahoma"/>
                <a:cs typeface="Tahoma"/>
              </a:rPr>
              <a:t>en</a:t>
            </a:r>
            <a:r>
              <a:rPr sz="1400" b="1" spc="20" dirty="0">
                <a:latin typeface="Tahoma"/>
                <a:cs typeface="Tahoma"/>
              </a:rPr>
              <a:t>z</a:t>
            </a:r>
            <a:r>
              <a:rPr sz="1400" b="1" spc="15" dirty="0">
                <a:latin typeface="Tahoma"/>
                <a:cs typeface="Tahoma"/>
              </a:rPr>
              <a:t>i</a:t>
            </a:r>
            <a:r>
              <a:rPr sz="1400" b="1" spc="25" dirty="0">
                <a:latin typeface="Tahoma"/>
                <a:cs typeface="Tahoma"/>
              </a:rPr>
              <a:t>o</a:t>
            </a:r>
            <a:r>
              <a:rPr sz="1400" b="1" spc="65" dirty="0">
                <a:latin typeface="Tahoma"/>
                <a:cs typeface="Tahoma"/>
              </a:rPr>
              <a:t>n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75" dirty="0">
                <a:latin typeface="Tahoma"/>
                <a:cs typeface="Tahoma"/>
              </a:rPr>
              <a:t>p</a:t>
            </a:r>
            <a:r>
              <a:rPr sz="1400" b="1" spc="15" dirty="0">
                <a:latin typeface="Tahoma"/>
                <a:cs typeface="Tahoma"/>
              </a:rPr>
              <a:t>er  </a:t>
            </a:r>
            <a:r>
              <a:rPr sz="1400" b="1" spc="35" dirty="0">
                <a:latin typeface="Tahoma"/>
                <a:cs typeface="Tahoma"/>
              </a:rPr>
              <a:t>patologia</a:t>
            </a:r>
            <a:r>
              <a:rPr sz="1400" b="1" spc="-20" dirty="0">
                <a:latin typeface="Tahoma"/>
                <a:cs typeface="Tahoma"/>
              </a:rPr>
              <a:t> 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40" dirty="0">
                <a:latin typeface="Tahoma"/>
                <a:cs typeface="Tahoma"/>
              </a:rPr>
              <a:t>reddito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2456" y="1776444"/>
            <a:ext cx="784962" cy="7199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555355" y="6326174"/>
            <a:ext cx="222250" cy="2133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z="1100" b="1" spc="-135" dirty="0">
                <a:latin typeface="Tahoma"/>
                <a:cs typeface="Tahoma"/>
              </a:rPr>
              <a:t>18</a:t>
            </a:fld>
            <a:endParaRPr sz="1100">
              <a:latin typeface="Tahoma"/>
              <a:cs typeface="Tahoma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8715" y="404925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198013"/>
            <a:ext cx="6598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5" dirty="0"/>
              <a:t>UN</a:t>
            </a:r>
            <a:r>
              <a:rPr sz="2000" spc="-5" dirty="0"/>
              <a:t> </a:t>
            </a:r>
            <a:r>
              <a:rPr sz="2000" spc="40" dirty="0"/>
              <a:t>PASSO</a:t>
            </a:r>
            <a:r>
              <a:rPr sz="2000" spc="5" dirty="0"/>
              <a:t> </a:t>
            </a:r>
            <a:r>
              <a:rPr sz="2000" spc="90" dirty="0"/>
              <a:t>IMPORTANTE</a:t>
            </a:r>
            <a:r>
              <a:rPr sz="2000" spc="-5" dirty="0"/>
              <a:t> </a:t>
            </a:r>
            <a:r>
              <a:rPr sz="2000" spc="50" dirty="0"/>
              <a:t>PER</a:t>
            </a:r>
            <a:r>
              <a:rPr sz="2000" spc="10" dirty="0"/>
              <a:t> </a:t>
            </a:r>
            <a:r>
              <a:rPr sz="2000" spc="35" dirty="0"/>
              <a:t>LA</a:t>
            </a:r>
            <a:r>
              <a:rPr sz="2000" spc="10" dirty="0"/>
              <a:t> </a:t>
            </a:r>
            <a:r>
              <a:rPr sz="2000" spc="60" dirty="0"/>
              <a:t>SANITÀ</a:t>
            </a:r>
            <a:r>
              <a:rPr sz="2000" spc="5" dirty="0"/>
              <a:t> </a:t>
            </a:r>
            <a:r>
              <a:rPr sz="2000" spc="80" dirty="0"/>
              <a:t>LUCANA</a:t>
            </a:r>
            <a:endParaRPr sz="20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13925" y="405615"/>
            <a:ext cx="1826529" cy="4211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04405" y="2229611"/>
            <a:ext cx="10573385" cy="3223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10" dirty="0">
                <a:latin typeface="Tahoma"/>
                <a:cs typeface="Tahoma"/>
              </a:rPr>
              <a:t>Servizi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15" dirty="0">
                <a:latin typeface="Tahoma"/>
                <a:cs typeface="Tahoma"/>
              </a:rPr>
              <a:t>sanitari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25" dirty="0">
                <a:latin typeface="Tahoma"/>
                <a:cs typeface="Tahoma"/>
              </a:rPr>
              <a:t>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portata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di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5" dirty="0">
                <a:latin typeface="Tahoma"/>
                <a:cs typeface="Tahoma"/>
              </a:rPr>
              <a:t>mano</a:t>
            </a:r>
            <a:r>
              <a:rPr sz="1400" spc="5" dirty="0">
                <a:latin typeface="Verdana"/>
                <a:cs typeface="Verdana"/>
              </a:rPr>
              <a:t>,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disponibili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sempre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ovunque</a:t>
            </a:r>
            <a:endParaRPr sz="1400">
              <a:latin typeface="Verdana"/>
              <a:cs typeface="Verdana"/>
            </a:endParaRPr>
          </a:p>
          <a:p>
            <a:pPr marL="298450" marR="765175" indent="-285750">
              <a:lnSpc>
                <a:spcPct val="195700"/>
              </a:lnSpc>
              <a:spcBef>
                <a:spcPts val="12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45" dirty="0">
                <a:latin typeface="Tahoma"/>
                <a:cs typeface="Tahoma"/>
              </a:rPr>
              <a:t>Maggiore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qualità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40" dirty="0">
                <a:latin typeface="Tahoma"/>
                <a:cs typeface="Tahoma"/>
              </a:rPr>
              <a:t>continuità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dei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percorsi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di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40" dirty="0">
                <a:latin typeface="Tahoma"/>
                <a:cs typeface="Tahoma"/>
              </a:rPr>
              <a:t>diagnosi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40" dirty="0">
                <a:latin typeface="Tahoma"/>
                <a:cs typeface="Tahoma"/>
              </a:rPr>
              <a:t>cura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spc="30" dirty="0">
                <a:latin typeface="Verdana"/>
                <a:cs typeface="Verdana"/>
              </a:rPr>
              <a:t>anche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nei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territori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remoti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con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conseguente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riduzione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delle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distanze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tra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operatori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sanitari,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paziente,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familiari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caregiver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85E1C"/>
              </a:buClr>
              <a:buFont typeface="Arial MT"/>
              <a:buChar char="•"/>
            </a:pP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spc="30" dirty="0">
                <a:latin typeface="Verdana"/>
                <a:cs typeface="Verdana"/>
              </a:rPr>
              <a:t>Promozione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della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b="1" spc="35" dirty="0">
                <a:latin typeface="Tahoma"/>
                <a:cs typeface="Tahoma"/>
              </a:rPr>
              <a:t>cultura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della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40" dirty="0">
                <a:latin typeface="Tahoma"/>
                <a:cs typeface="Tahoma"/>
              </a:rPr>
              <a:t>prevenzione</a:t>
            </a:r>
            <a:r>
              <a:rPr sz="1400" b="1" spc="5" dirty="0">
                <a:latin typeface="Tahoma"/>
                <a:cs typeface="Tahom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b="1" spc="50" dirty="0">
                <a:latin typeface="Tahoma"/>
                <a:cs typeface="Tahoma"/>
              </a:rPr>
              <a:t>maggiore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25" dirty="0">
                <a:latin typeface="Tahoma"/>
                <a:cs typeface="Tahoma"/>
              </a:rPr>
              <a:t>efficacia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dei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50" dirty="0">
                <a:latin typeface="Tahoma"/>
                <a:cs typeface="Tahoma"/>
              </a:rPr>
              <a:t>programmi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di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screening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oncologici</a:t>
            </a:r>
            <a:endParaRPr sz="1400">
              <a:latin typeface="Tahoma"/>
              <a:cs typeface="Tahoma"/>
            </a:endParaRPr>
          </a:p>
          <a:p>
            <a:pPr marL="298450" marR="5080" indent="-285750">
              <a:lnSpc>
                <a:spcPct val="195700"/>
              </a:lnSpc>
              <a:spcBef>
                <a:spcPts val="12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30" dirty="0">
                <a:latin typeface="Tahoma"/>
                <a:cs typeface="Tahoma"/>
              </a:rPr>
              <a:t>Facilità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di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45" dirty="0">
                <a:latin typeface="Tahoma"/>
                <a:cs typeface="Tahoma"/>
              </a:rPr>
              <a:t>accesso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25" dirty="0">
                <a:latin typeface="Tahoma"/>
                <a:cs typeface="Tahoma"/>
              </a:rPr>
              <a:t>a</a:t>
            </a:r>
            <a:r>
              <a:rPr sz="1400" b="1" spc="-5" dirty="0">
                <a:latin typeface="Tahoma"/>
                <a:cs typeface="Tahoma"/>
              </a:rPr>
              <a:t> </a:t>
            </a:r>
            <a:r>
              <a:rPr sz="1400" b="1" spc="30" dirty="0">
                <a:latin typeface="Tahoma"/>
                <a:cs typeface="Tahoma"/>
              </a:rPr>
              <a:t>dati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60" dirty="0">
                <a:latin typeface="Tahoma"/>
                <a:cs typeface="Tahoma"/>
              </a:rPr>
              <a:t>documenti</a:t>
            </a:r>
            <a:r>
              <a:rPr sz="1400" b="1" dirty="0">
                <a:latin typeface="Tahoma"/>
                <a:cs typeface="Tahoma"/>
              </a:rPr>
              <a:t> clinici</a:t>
            </a:r>
            <a:r>
              <a:rPr sz="1400" dirty="0">
                <a:latin typeface="Verdana"/>
                <a:cs typeface="Verdana"/>
              </a:rPr>
              <a:t>,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riducendo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il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cartaceo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facilitando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la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condivisione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con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professionisti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sanitari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85E1C"/>
              </a:buClr>
              <a:buFont typeface="Arial MT"/>
              <a:buChar char="•"/>
            </a:pP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60" dirty="0">
                <a:latin typeface="Tahoma"/>
                <a:cs typeface="Tahoma"/>
              </a:rPr>
              <a:t>P</a:t>
            </a:r>
            <a:r>
              <a:rPr sz="1400" b="1" spc="35" dirty="0">
                <a:latin typeface="Tahoma"/>
                <a:cs typeface="Tahoma"/>
              </a:rPr>
              <a:t>r</a:t>
            </a:r>
            <a:r>
              <a:rPr sz="1400" b="1" spc="45" dirty="0">
                <a:latin typeface="Tahoma"/>
                <a:cs typeface="Tahoma"/>
              </a:rPr>
              <a:t>o</a:t>
            </a:r>
            <a:r>
              <a:rPr sz="1400" b="1" spc="120" dirty="0">
                <a:latin typeface="Tahoma"/>
                <a:cs typeface="Tahoma"/>
              </a:rPr>
              <a:t>m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120" dirty="0">
                <a:latin typeface="Tahoma"/>
                <a:cs typeface="Tahoma"/>
              </a:rPr>
              <a:t>m</a:t>
            </a:r>
            <a:r>
              <a:rPr sz="1400" b="1" spc="45" dirty="0">
                <a:latin typeface="Tahoma"/>
                <a:cs typeface="Tahoma"/>
              </a:rPr>
              <a:t>o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25" dirty="0">
                <a:latin typeface="Tahoma"/>
                <a:cs typeface="Tahoma"/>
              </a:rPr>
              <a:t>a</a:t>
            </a:r>
            <a:r>
              <a:rPr sz="1400" b="1" spc="-50" dirty="0">
                <a:latin typeface="Tahoma"/>
                <a:cs typeface="Tahoma"/>
              </a:rPr>
              <a:t> </a:t>
            </a:r>
            <a:r>
              <a:rPr sz="1400" spc="45" dirty="0">
                <a:latin typeface="Verdana"/>
                <a:cs typeface="Verdana"/>
              </a:rPr>
              <a:t>pe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45" dirty="0">
                <a:latin typeface="Verdana"/>
                <a:cs typeface="Verdana"/>
              </a:rPr>
              <a:t>de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65" dirty="0">
                <a:latin typeface="Verdana"/>
                <a:cs typeface="Verdana"/>
              </a:rPr>
              <a:t>ppu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161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-10" dirty="0">
                <a:latin typeface="Tahoma"/>
                <a:cs typeface="Tahoma"/>
              </a:rPr>
              <a:t>S</a:t>
            </a:r>
            <a:r>
              <a:rPr sz="1400" b="1" dirty="0">
                <a:latin typeface="Tahoma"/>
                <a:cs typeface="Tahoma"/>
              </a:rPr>
              <a:t>i</a:t>
            </a:r>
            <a:r>
              <a:rPr sz="1400" b="1" spc="80" dirty="0">
                <a:latin typeface="Tahoma"/>
                <a:cs typeface="Tahoma"/>
              </a:rPr>
              <a:t>c</a:t>
            </a:r>
            <a:r>
              <a:rPr sz="1400" b="1" spc="65" dirty="0">
                <a:latin typeface="Tahoma"/>
                <a:cs typeface="Tahoma"/>
              </a:rPr>
              <a:t>u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20" dirty="0">
                <a:latin typeface="Tahoma"/>
                <a:cs typeface="Tahoma"/>
              </a:rPr>
              <a:t>zz</a:t>
            </a:r>
            <a:r>
              <a:rPr sz="1400" b="1" spc="25" dirty="0">
                <a:latin typeface="Tahoma"/>
                <a:cs typeface="Tahoma"/>
              </a:rPr>
              <a:t>a</a:t>
            </a:r>
            <a:r>
              <a:rPr sz="1400" b="1" spc="-55" dirty="0">
                <a:latin typeface="Tahoma"/>
                <a:cs typeface="Tahoma"/>
              </a:rPr>
              <a:t> </a:t>
            </a:r>
            <a:r>
              <a:rPr sz="1400" spc="45" dirty="0">
                <a:latin typeface="Verdana"/>
                <a:cs typeface="Verdana"/>
              </a:rPr>
              <a:t>de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</a:t>
            </a:r>
            <a:r>
              <a:rPr sz="1400" spc="25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08371" y="1611769"/>
            <a:ext cx="688723" cy="72685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555355" y="6326174"/>
            <a:ext cx="222250" cy="2133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z="1100" b="1" spc="-135" dirty="0">
                <a:latin typeface="Tahoma"/>
                <a:cs typeface="Tahoma"/>
              </a:rPr>
              <a:t>19</a:t>
            </a:fld>
            <a:endParaRPr sz="1100">
              <a:latin typeface="Tahoma"/>
              <a:cs typeface="Tahoma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339092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921603"/>
            <a:ext cx="9918393" cy="430887"/>
          </a:xfrm>
        </p:spPr>
        <p:txBody>
          <a:bodyPr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COS’E’ IL FASCICOLO SANITARIO ELETTRONICO?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905000"/>
            <a:ext cx="6477000" cy="3970318"/>
          </a:xfrm>
        </p:spPr>
        <p:txBody>
          <a:bodyPr/>
          <a:lstStyle/>
          <a:p>
            <a:pPr algn="just"/>
            <a:r>
              <a:rPr lang="it-IT" sz="2000" dirty="0">
                <a:latin typeface="Sitka Display" pitchFamily="2" charset="0"/>
              </a:rPr>
              <a:t>Il Fascicolo Sanitario Elettronico è l’insieme dei dati e documenti digitali di tipo sanitario e socio-sanitario generati da eventi clinici e medici presenti e trascorsi.</a:t>
            </a:r>
          </a:p>
          <a:p>
            <a:pPr algn="just"/>
            <a:endParaRPr lang="it-IT" sz="2000" dirty="0">
              <a:latin typeface="Sitka Display" pitchFamily="2" charset="0"/>
            </a:endParaRPr>
          </a:p>
          <a:p>
            <a:pPr algn="just"/>
            <a:r>
              <a:rPr lang="it-IT" sz="2000" dirty="0">
                <a:latin typeface="Sitka Display" pitchFamily="2" charset="0"/>
              </a:rPr>
              <a:t>Il Fascicolo Sanitario Elettronico ha un orizzonte temporale che copre l’intera vita del paziente ed è alimentato in maniera continuativa dai soggetti che prendono in cura l’assistito nell’ambito del Servizio Sanitario Nazionale e dei servizi socio-sanitari regionali.</a:t>
            </a:r>
          </a:p>
          <a:p>
            <a:pPr algn="just"/>
            <a:endParaRPr lang="it-IT" sz="2000" dirty="0">
              <a:latin typeface="Sitka Display" pitchFamily="2" charset="0"/>
            </a:endParaRPr>
          </a:p>
          <a:p>
            <a:pPr algn="just"/>
            <a:r>
              <a:rPr lang="it-IT" sz="2000" dirty="0">
                <a:latin typeface="Sitka Display" pitchFamily="2" charset="0"/>
              </a:rPr>
              <a:t>Contiene la storia clinica con tutti i referti, le analisi e le radiografie, tutte le terapie e gli eventuali ricoveri ospedalieri.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265140"/>
            <a:ext cx="1828959" cy="42066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07409"/>
            <a:ext cx="1225402" cy="48772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713" y="2133600"/>
            <a:ext cx="1627773" cy="138391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144000" y="2590800"/>
            <a:ext cx="28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SALUTE  BASILICATA</a:t>
            </a:r>
            <a:endParaRPr lang="it-IT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026" y="4724400"/>
            <a:ext cx="290194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748780" cy="6856095"/>
            <a:chOff x="0" y="0"/>
            <a:chExt cx="6748780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48538" cy="68556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368" y="1795272"/>
              <a:ext cx="4654296" cy="32674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369" y="5941348"/>
              <a:ext cx="621484" cy="49015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35152" y="5850551"/>
            <a:ext cx="2156844" cy="7651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24525" y="5353179"/>
            <a:ext cx="559478" cy="5881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48856" y="4440935"/>
            <a:ext cx="1182624" cy="3566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26366" y="3448353"/>
            <a:ext cx="822900" cy="82290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730211" y="2271776"/>
            <a:ext cx="4295140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99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Scopri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30" dirty="0">
                <a:latin typeface="Verdana"/>
                <a:cs typeface="Verdana"/>
              </a:rPr>
              <a:t>di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40" dirty="0">
                <a:latin typeface="Verdana"/>
                <a:cs typeface="Verdana"/>
              </a:rPr>
              <a:t>più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sul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25" dirty="0">
                <a:latin typeface="Verdana"/>
                <a:cs typeface="Verdana"/>
              </a:rPr>
              <a:t>progetto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b="1" spc="-65" dirty="0">
                <a:latin typeface="Verdana"/>
                <a:cs typeface="Verdana"/>
              </a:rPr>
              <a:t>Salute</a:t>
            </a:r>
            <a:r>
              <a:rPr sz="1500" b="1" spc="-85" dirty="0">
                <a:latin typeface="Verdana"/>
                <a:cs typeface="Verdana"/>
              </a:rPr>
              <a:t> </a:t>
            </a:r>
            <a:r>
              <a:rPr sz="1500" b="1" spc="-60" dirty="0">
                <a:latin typeface="Verdana"/>
                <a:cs typeface="Verdana"/>
              </a:rPr>
              <a:t>Basilicata</a:t>
            </a:r>
            <a:r>
              <a:rPr sz="1500" b="1" spc="-90" dirty="0">
                <a:latin typeface="Verdana"/>
                <a:cs typeface="Verdana"/>
              </a:rPr>
              <a:t> </a:t>
            </a:r>
            <a:r>
              <a:rPr sz="1500" spc="10" dirty="0">
                <a:latin typeface="Verdana"/>
                <a:cs typeface="Verdana"/>
              </a:rPr>
              <a:t>e 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sc</a:t>
            </a:r>
            <a:r>
              <a:rPr sz="1500" spc="-5" dirty="0">
                <a:latin typeface="Verdana"/>
                <a:cs typeface="Verdana"/>
              </a:rPr>
              <a:t>a</a:t>
            </a:r>
            <a:r>
              <a:rPr sz="1500" spc="-45" dirty="0">
                <a:latin typeface="Verdana"/>
                <a:cs typeface="Verdana"/>
              </a:rPr>
              <a:t>r</a:t>
            </a:r>
            <a:r>
              <a:rPr sz="1500" spc="-15" dirty="0">
                <a:latin typeface="Verdana"/>
                <a:cs typeface="Verdana"/>
              </a:rPr>
              <a:t>i</a:t>
            </a:r>
            <a:r>
              <a:rPr sz="1500" spc="25" dirty="0">
                <a:latin typeface="Verdana"/>
                <a:cs typeface="Verdana"/>
              </a:rPr>
              <a:t>ca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spc="-15" dirty="0">
                <a:latin typeface="Verdana"/>
                <a:cs typeface="Verdana"/>
              </a:rPr>
              <a:t>l</a:t>
            </a:r>
            <a:r>
              <a:rPr sz="1500" spc="-90" dirty="0">
                <a:latin typeface="Verdana"/>
                <a:cs typeface="Verdana"/>
              </a:rPr>
              <a:t>’</a:t>
            </a:r>
            <a:r>
              <a:rPr sz="1500" spc="-20" dirty="0">
                <a:latin typeface="Verdana"/>
                <a:cs typeface="Verdana"/>
              </a:rPr>
              <a:t>a</a:t>
            </a:r>
            <a:r>
              <a:rPr sz="1500" spc="75" dirty="0">
                <a:latin typeface="Verdana"/>
                <a:cs typeface="Verdana"/>
              </a:rPr>
              <a:t>p</a:t>
            </a:r>
            <a:r>
              <a:rPr sz="1500" spc="80" dirty="0">
                <a:latin typeface="Verdana"/>
                <a:cs typeface="Verdana"/>
              </a:rPr>
              <a:t>p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75" dirty="0">
                <a:latin typeface="Verdana"/>
                <a:cs typeface="Verdana"/>
              </a:rPr>
              <a:t>d</a:t>
            </a:r>
            <a:r>
              <a:rPr sz="1500" spc="-20" dirty="0">
                <a:latin typeface="Verdana"/>
                <a:cs typeface="Verdana"/>
              </a:rPr>
              <a:t>a</a:t>
            </a:r>
            <a:r>
              <a:rPr sz="1500" spc="85" dirty="0">
                <a:latin typeface="Verdana"/>
                <a:cs typeface="Verdana"/>
              </a:rPr>
              <a:t>g</a:t>
            </a:r>
            <a:r>
              <a:rPr sz="1500" spc="-15" dirty="0">
                <a:latin typeface="Verdana"/>
                <a:cs typeface="Verdana"/>
              </a:rPr>
              <a:t>l</a:t>
            </a:r>
            <a:r>
              <a:rPr sz="1500" spc="-10" dirty="0">
                <a:latin typeface="Verdana"/>
                <a:cs typeface="Verdana"/>
              </a:rPr>
              <a:t>i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-15" dirty="0">
                <a:latin typeface="Verdana"/>
                <a:cs typeface="Verdana"/>
              </a:rPr>
              <a:t>st</a:t>
            </a:r>
            <a:r>
              <a:rPr sz="1500" spc="25" dirty="0">
                <a:latin typeface="Verdana"/>
                <a:cs typeface="Verdana"/>
              </a:rPr>
              <a:t>o</a:t>
            </a:r>
            <a:r>
              <a:rPr sz="1500" spc="-45" dirty="0">
                <a:latin typeface="Verdana"/>
                <a:cs typeface="Verdana"/>
              </a:rPr>
              <a:t>r</a:t>
            </a:r>
            <a:r>
              <a:rPr sz="1500" dirty="0">
                <a:latin typeface="Verdana"/>
                <a:cs typeface="Verdana"/>
              </a:rPr>
              <a:t>e</a:t>
            </a:r>
            <a:r>
              <a:rPr sz="1500" spc="-204" dirty="0">
                <a:latin typeface="Verdana"/>
                <a:cs typeface="Verdana"/>
              </a:rPr>
              <a:t>!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0578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Grazie</a:t>
            </a:r>
            <a:r>
              <a:rPr spc="-15" dirty="0"/>
              <a:t> </a:t>
            </a:r>
            <a:r>
              <a:rPr spc="180" dirty="0"/>
              <a:t>per</a:t>
            </a:r>
            <a:r>
              <a:rPr dirty="0"/>
              <a:t> </a:t>
            </a:r>
            <a:r>
              <a:rPr spc="135" dirty="0"/>
              <a:t>l’attenzione!</a:t>
            </a:r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93807" y="4440935"/>
            <a:ext cx="1182624" cy="35661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92029" y="3446855"/>
            <a:ext cx="824398" cy="8244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84466" y="4445656"/>
            <a:ext cx="1175572" cy="35267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84466" y="4854076"/>
            <a:ext cx="1175572" cy="35267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564014" y="3451719"/>
            <a:ext cx="825159" cy="82515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5312" y="410295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73607" y="3124200"/>
            <a:ext cx="9918393" cy="430887"/>
          </a:xfrm>
        </p:spPr>
        <p:txBody>
          <a:bodyPr/>
          <a:lstStyle/>
          <a:p>
            <a:r>
              <a:rPr lang="it-IT" dirty="0" smtClean="0"/>
              <a:t>VEDIAMO INSIEME IL FUNZIONAMENTO …..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609600"/>
            <a:ext cx="1225402" cy="4877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643131"/>
            <a:ext cx="1828959" cy="4206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441"/>
            <a:ext cx="2126969" cy="685644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5105400"/>
            <a:ext cx="1627773" cy="137781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00" y="5187702"/>
            <a:ext cx="2597121" cy="121320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286" y="771157"/>
            <a:ext cx="560881" cy="585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9092" y="5161265"/>
            <a:ext cx="62184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20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Oscurato - Demo app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646" y="304800"/>
            <a:ext cx="11201400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6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2667000"/>
            <a:ext cx="8991600" cy="861774"/>
          </a:xfrm>
        </p:spPr>
        <p:txBody>
          <a:bodyPr/>
          <a:lstStyle/>
          <a:p>
            <a:pPr algn="ctr"/>
            <a:r>
              <a:rPr lang="it-IT" sz="28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IL TEMPO DELLA SANITA’ DIGITALE E’ PIU’ VELOCE DEL TEMPO NORMALE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5715000"/>
            <a:ext cx="1225402" cy="4877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782062"/>
            <a:ext cx="1822862" cy="42066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2768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283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430" y="242316"/>
            <a:ext cx="2737485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sz="2000" spc="35" dirty="0"/>
              <a:t>IL </a:t>
            </a:r>
            <a:r>
              <a:rPr sz="2000" spc="50" dirty="0"/>
              <a:t>PROGETTO </a:t>
            </a:r>
            <a:r>
              <a:rPr sz="2000" spc="55" dirty="0"/>
              <a:t> </a:t>
            </a:r>
            <a:r>
              <a:rPr sz="2000" spc="25" dirty="0"/>
              <a:t>SALUTE</a:t>
            </a:r>
            <a:r>
              <a:rPr sz="2000" spc="-35" dirty="0"/>
              <a:t> </a:t>
            </a:r>
            <a:r>
              <a:rPr sz="2000" spc="45" dirty="0"/>
              <a:t>BASILICATA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4906" y="1179068"/>
            <a:ext cx="2830195" cy="1089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5600"/>
              </a:lnSpc>
              <a:spcBef>
                <a:spcPts val="90"/>
              </a:spcBef>
            </a:pPr>
            <a:r>
              <a:rPr sz="1200" spc="60" dirty="0">
                <a:latin typeface="Verdana"/>
                <a:cs typeface="Verdana"/>
              </a:rPr>
              <a:t>P</a:t>
            </a:r>
            <a:r>
              <a:rPr sz="1200" spc="30" dirty="0">
                <a:latin typeface="Verdana"/>
                <a:cs typeface="Verdana"/>
              </a:rPr>
              <a:t>r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-65" dirty="0">
                <a:latin typeface="Verdana"/>
                <a:cs typeface="Verdana"/>
              </a:rPr>
              <a:t>v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l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105" dirty="0">
                <a:latin typeface="Verdana"/>
                <a:cs typeface="Verdana"/>
              </a:rPr>
              <a:t>m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70" dirty="0">
                <a:latin typeface="Verdana"/>
                <a:cs typeface="Verdana"/>
              </a:rPr>
              <a:t>g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25" dirty="0">
                <a:latin typeface="Verdana"/>
                <a:cs typeface="Verdana"/>
              </a:rPr>
              <a:t>z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5" dirty="0">
                <a:latin typeface="Verdana"/>
                <a:cs typeface="Verdana"/>
              </a:rPr>
              <a:t>o</a:t>
            </a:r>
            <a:r>
              <a:rPr sz="1200" spc="20" dirty="0">
                <a:latin typeface="Verdana"/>
                <a:cs typeface="Verdana"/>
              </a:rPr>
              <a:t>ni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5" dirty="0">
                <a:latin typeface="Verdana"/>
                <a:cs typeface="Verdana"/>
              </a:rPr>
              <a:t>t</a:t>
            </a:r>
            <a:r>
              <a:rPr sz="1200" spc="50" dirty="0">
                <a:latin typeface="Verdana"/>
                <a:cs typeface="Verdana"/>
              </a:rPr>
              <a:t>u</a:t>
            </a:r>
            <a:r>
              <a:rPr sz="1200" spc="5" dirty="0">
                <a:latin typeface="Verdana"/>
                <a:cs typeface="Verdana"/>
              </a:rPr>
              <a:t>tt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40" dirty="0">
                <a:latin typeface="Verdana"/>
                <a:cs typeface="Verdana"/>
              </a:rPr>
              <a:t>s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65" dirty="0">
                <a:latin typeface="Verdana"/>
                <a:cs typeface="Verdana"/>
              </a:rPr>
              <a:t>v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25" dirty="0">
                <a:latin typeface="Verdana"/>
                <a:cs typeface="Verdana"/>
              </a:rPr>
              <a:t>z</a:t>
            </a:r>
            <a:r>
              <a:rPr sz="1200" spc="-10" dirty="0">
                <a:latin typeface="Verdana"/>
                <a:cs typeface="Verdana"/>
              </a:rPr>
              <a:t>i  </a:t>
            </a:r>
            <a:r>
              <a:rPr sz="1200" spc="-30" dirty="0">
                <a:latin typeface="Verdana"/>
                <a:cs typeface="Verdana"/>
              </a:rPr>
              <a:t>sa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dirty="0">
                <a:latin typeface="Verdana"/>
                <a:cs typeface="Verdana"/>
              </a:rPr>
              <a:t>it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20" dirty="0">
                <a:latin typeface="Verdana"/>
                <a:cs typeface="Verdana"/>
              </a:rPr>
              <a:t>in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50" dirty="0">
                <a:latin typeface="Verdana"/>
                <a:cs typeface="Verdana"/>
              </a:rPr>
              <a:t>un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50" dirty="0">
                <a:latin typeface="Verdana"/>
                <a:cs typeface="Verdana"/>
              </a:rPr>
              <a:t>un</a:t>
            </a:r>
            <a:r>
              <a:rPr sz="1200" spc="15" dirty="0">
                <a:latin typeface="Verdana"/>
                <a:cs typeface="Verdana"/>
              </a:rPr>
              <a:t>i</a:t>
            </a:r>
            <a:r>
              <a:rPr sz="1200" spc="20" dirty="0">
                <a:latin typeface="Verdana"/>
                <a:cs typeface="Verdana"/>
              </a:rPr>
              <a:t>co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60" dirty="0">
                <a:latin typeface="Verdana"/>
                <a:cs typeface="Verdana"/>
              </a:rPr>
              <a:t>p</a:t>
            </a:r>
            <a:r>
              <a:rPr sz="1200" spc="50" dirty="0">
                <a:latin typeface="Verdana"/>
                <a:cs typeface="Verdana"/>
              </a:rPr>
              <a:t>un</a:t>
            </a:r>
            <a:r>
              <a:rPr sz="1200" spc="10" dirty="0">
                <a:latin typeface="Verdana"/>
                <a:cs typeface="Verdana"/>
              </a:rPr>
              <a:t>t</a:t>
            </a:r>
            <a:r>
              <a:rPr sz="1200" spc="20" dirty="0">
                <a:latin typeface="Verdana"/>
                <a:cs typeface="Verdana"/>
              </a:rPr>
              <a:t>o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-10" dirty="0">
                <a:latin typeface="Verdana"/>
                <a:cs typeface="Verdana"/>
              </a:rPr>
              <a:t>i  </a:t>
            </a:r>
            <a:r>
              <a:rPr sz="1200" spc="20" dirty="0">
                <a:latin typeface="Verdana"/>
                <a:cs typeface="Verdana"/>
              </a:rPr>
              <a:t>a</a:t>
            </a:r>
            <a:r>
              <a:rPr sz="1200" spc="10" dirty="0">
                <a:latin typeface="Verdana"/>
                <a:cs typeface="Verdana"/>
              </a:rPr>
              <a:t>c</a:t>
            </a:r>
            <a:r>
              <a:rPr sz="1200" spc="45" dirty="0">
                <a:latin typeface="Verdana"/>
                <a:cs typeface="Verdana"/>
              </a:rPr>
              <a:t>c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-40" dirty="0">
                <a:latin typeface="Verdana"/>
                <a:cs typeface="Verdana"/>
              </a:rPr>
              <a:t>ss</a:t>
            </a:r>
            <a:r>
              <a:rPr sz="1200" spc="15" dirty="0">
                <a:latin typeface="Verdana"/>
                <a:cs typeface="Verdana"/>
              </a:rPr>
              <a:t>o</a:t>
            </a:r>
            <a:r>
              <a:rPr sz="1200" spc="-295" dirty="0">
                <a:latin typeface="Verdana"/>
                <a:cs typeface="Verdana"/>
              </a:rPr>
              <a:t>: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-150" dirty="0">
                <a:latin typeface="Verdana"/>
                <a:cs typeface="Verdana"/>
              </a:rPr>
              <a:t>I</a:t>
            </a:r>
            <a:r>
              <a:rPr sz="1200" spc="-10" dirty="0">
                <a:latin typeface="Verdana"/>
                <a:cs typeface="Verdana"/>
              </a:rPr>
              <a:t>l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70" dirty="0">
                <a:latin typeface="Verdana"/>
                <a:cs typeface="Verdana"/>
              </a:rPr>
              <a:t>F</a:t>
            </a:r>
            <a:r>
              <a:rPr sz="1200" spc="-30" dirty="0">
                <a:latin typeface="Verdana"/>
                <a:cs typeface="Verdana"/>
              </a:rPr>
              <a:t>as</a:t>
            </a:r>
            <a:r>
              <a:rPr sz="1200" spc="45" dirty="0">
                <a:latin typeface="Verdana"/>
                <a:cs typeface="Verdana"/>
              </a:rPr>
              <a:t>c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45" dirty="0">
                <a:latin typeface="Verdana"/>
                <a:cs typeface="Verdana"/>
              </a:rPr>
              <a:t>c</a:t>
            </a:r>
            <a:r>
              <a:rPr sz="1200" spc="15" dirty="0">
                <a:latin typeface="Verdana"/>
                <a:cs typeface="Verdana"/>
              </a:rPr>
              <a:t>o</a:t>
            </a:r>
            <a:r>
              <a:rPr sz="1200" spc="-10" dirty="0">
                <a:latin typeface="Verdana"/>
                <a:cs typeface="Verdana"/>
              </a:rPr>
              <a:t>l</a:t>
            </a:r>
            <a:r>
              <a:rPr sz="1200" spc="20" dirty="0">
                <a:latin typeface="Verdana"/>
                <a:cs typeface="Verdana"/>
              </a:rPr>
              <a:t>o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-90" dirty="0">
                <a:latin typeface="Verdana"/>
                <a:cs typeface="Verdana"/>
              </a:rPr>
              <a:t>S</a:t>
            </a:r>
            <a:r>
              <a:rPr sz="1200" spc="15" dirty="0">
                <a:latin typeface="Verdana"/>
                <a:cs typeface="Verdana"/>
              </a:rPr>
              <a:t>an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0" dirty="0">
                <a:latin typeface="Verdana"/>
                <a:cs typeface="Verdana"/>
              </a:rPr>
              <a:t>t</a:t>
            </a:r>
            <a:r>
              <a:rPr sz="1200" spc="-30" dirty="0">
                <a:latin typeface="Verdana"/>
                <a:cs typeface="Verdana"/>
              </a:rPr>
              <a:t>ar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5" dirty="0">
                <a:latin typeface="Verdana"/>
                <a:cs typeface="Verdana"/>
              </a:rPr>
              <a:t>o  </a:t>
            </a:r>
            <a:r>
              <a:rPr sz="1200" spc="10" dirty="0">
                <a:latin typeface="Verdana"/>
                <a:cs typeface="Verdana"/>
              </a:rPr>
              <a:t>Elettronico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3771" y="450856"/>
            <a:ext cx="8142423" cy="60232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973458"/>
            <a:ext cx="1999851" cy="70948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3</a:t>
            </a:fld>
            <a:endParaRPr spc="-114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2505"/>
            <a:ext cx="1225402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5073" y="351027"/>
            <a:ext cx="4377055" cy="86995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290"/>
              </a:lnSpc>
              <a:spcBef>
                <a:spcPts val="265"/>
              </a:spcBef>
            </a:pPr>
            <a:r>
              <a:rPr spc="70" dirty="0"/>
              <a:t>FASCICOLO</a:t>
            </a:r>
            <a:r>
              <a:rPr spc="-75" dirty="0"/>
              <a:t> </a:t>
            </a:r>
            <a:r>
              <a:rPr spc="100" dirty="0"/>
              <a:t>SANITARIO </a:t>
            </a:r>
            <a:r>
              <a:rPr spc="-760" dirty="0"/>
              <a:t> </a:t>
            </a:r>
            <a:r>
              <a:rPr spc="70" dirty="0"/>
              <a:t>ELETTRONICO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" y="0"/>
            <a:ext cx="2722245" cy="1741170"/>
            <a:chOff x="1" y="0"/>
            <a:chExt cx="2722245" cy="1741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986" y="315318"/>
              <a:ext cx="719064" cy="7190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0"/>
              <a:ext cx="1804987" cy="17406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5178" y="368656"/>
              <a:ext cx="1166558" cy="50374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51644" y="368656"/>
            <a:ext cx="1826530" cy="4211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96840" y="1898904"/>
            <a:ext cx="1798319" cy="129844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539409" y="3401059"/>
            <a:ext cx="3237865" cy="2046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9275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85E1C"/>
                </a:solidFill>
                <a:latin typeface="Verdana"/>
                <a:cs typeface="Verdana"/>
              </a:rPr>
              <a:t>P</a:t>
            </a:r>
            <a:r>
              <a:rPr sz="1800" b="1" spc="-3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800" b="1" spc="-95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800" b="1" spc="-40" dirty="0">
                <a:solidFill>
                  <a:srgbClr val="F85E1C"/>
                </a:solidFill>
                <a:latin typeface="Verdana"/>
                <a:cs typeface="Verdana"/>
              </a:rPr>
              <a:t>tt</a:t>
            </a:r>
            <a:r>
              <a:rPr sz="1800" b="1" spc="-95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800" b="1" spc="-65" dirty="0">
                <a:solidFill>
                  <a:srgbClr val="F85E1C"/>
                </a:solidFill>
                <a:latin typeface="Verdana"/>
                <a:cs typeface="Verdana"/>
              </a:rPr>
              <a:t>fo</a:t>
            </a:r>
            <a:r>
              <a:rPr sz="1800" b="1" spc="-125" dirty="0">
                <a:solidFill>
                  <a:srgbClr val="F85E1C"/>
                </a:solidFill>
                <a:latin typeface="Verdana"/>
                <a:cs typeface="Verdana"/>
              </a:rPr>
              <a:t>r</a:t>
            </a:r>
            <a:r>
              <a:rPr sz="1800" b="1" spc="-25" dirty="0">
                <a:solidFill>
                  <a:srgbClr val="F85E1C"/>
                </a:solidFill>
                <a:latin typeface="Verdana"/>
                <a:cs typeface="Verdana"/>
              </a:rPr>
              <a:t>m</a:t>
            </a:r>
            <a:r>
              <a:rPr sz="1800" b="1" spc="-95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800" b="1" spc="-10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800" b="1" spc="-85" dirty="0">
                <a:solidFill>
                  <a:srgbClr val="F85E1C"/>
                </a:solidFill>
                <a:latin typeface="Verdana"/>
                <a:cs typeface="Verdana"/>
              </a:rPr>
              <a:t>w</a:t>
            </a:r>
            <a:r>
              <a:rPr sz="1800" b="1" spc="-60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800" b="1" spc="-20" dirty="0">
                <a:solidFill>
                  <a:srgbClr val="F85E1C"/>
                </a:solidFill>
                <a:latin typeface="Verdana"/>
                <a:cs typeface="Verdana"/>
              </a:rPr>
              <a:t>b</a:t>
            </a:r>
            <a:endParaRPr sz="1800">
              <a:latin typeface="Verdana"/>
              <a:cs typeface="Verdana"/>
            </a:endParaRPr>
          </a:p>
          <a:p>
            <a:pPr marL="12700" marR="5080" indent="-1270" algn="ctr">
              <a:lnSpc>
                <a:spcPct val="146000"/>
              </a:lnSpc>
              <a:spcBef>
                <a:spcPts val="1135"/>
              </a:spcBef>
            </a:pPr>
            <a:r>
              <a:rPr sz="1200" spc="70" dirty="0">
                <a:latin typeface="Verdana"/>
                <a:cs typeface="Verdana"/>
              </a:rPr>
              <a:t>P</a:t>
            </a:r>
            <a:r>
              <a:rPr sz="1200" spc="65" dirty="0">
                <a:latin typeface="Verdana"/>
                <a:cs typeface="Verdana"/>
              </a:rPr>
              <a:t>e</a:t>
            </a:r>
            <a:r>
              <a:rPr sz="1200" spc="-35" dirty="0">
                <a:latin typeface="Verdana"/>
                <a:cs typeface="Verdana"/>
              </a:rPr>
              <a:t>r</a:t>
            </a:r>
            <a:r>
              <a:rPr sz="1200" spc="-120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45" dirty="0">
                <a:latin typeface="Verdana"/>
                <a:cs typeface="Verdana"/>
              </a:rPr>
              <a:t>cc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10" dirty="0">
                <a:latin typeface="Verdana"/>
                <a:cs typeface="Verdana"/>
              </a:rPr>
              <a:t>ll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f</a:t>
            </a:r>
            <a:r>
              <a:rPr sz="1200" spc="50" dirty="0">
                <a:latin typeface="Verdana"/>
                <a:cs typeface="Verdana"/>
              </a:rPr>
              <a:t>u</a:t>
            </a:r>
            <a:r>
              <a:rPr sz="1200" spc="15" dirty="0">
                <a:latin typeface="Verdana"/>
                <a:cs typeface="Verdana"/>
              </a:rPr>
              <a:t>n</a:t>
            </a:r>
            <a:r>
              <a:rPr sz="1200" spc="10" dirty="0">
                <a:latin typeface="Verdana"/>
                <a:cs typeface="Verdana"/>
              </a:rPr>
              <a:t>z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5" dirty="0">
                <a:latin typeface="Verdana"/>
                <a:cs typeface="Verdana"/>
              </a:rPr>
              <a:t>ona</a:t>
            </a:r>
            <a:r>
              <a:rPr sz="1200" spc="-10" dirty="0">
                <a:latin typeface="Verdana"/>
                <a:cs typeface="Verdana"/>
              </a:rPr>
              <a:t>li</a:t>
            </a:r>
            <a:r>
              <a:rPr sz="1200" spc="5" dirty="0">
                <a:latin typeface="Verdana"/>
                <a:cs typeface="Verdana"/>
              </a:rPr>
              <a:t>t</a:t>
            </a:r>
            <a:r>
              <a:rPr sz="1200" spc="-459" dirty="0">
                <a:latin typeface="Verdana"/>
                <a:cs typeface="Verdana"/>
              </a:rPr>
              <a:t>m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-10" dirty="0">
                <a:latin typeface="Verdana"/>
                <a:cs typeface="Verdana"/>
              </a:rPr>
              <a:t>i  </a:t>
            </a:r>
            <a:r>
              <a:rPr sz="1200" b="1" spc="20" dirty="0">
                <a:latin typeface="Tahoma"/>
                <a:cs typeface="Tahoma"/>
              </a:rPr>
              <a:t>T</a:t>
            </a:r>
            <a:r>
              <a:rPr sz="1200" b="1" spc="30" dirty="0">
                <a:latin typeface="Tahoma"/>
                <a:cs typeface="Tahoma"/>
              </a:rPr>
              <a:t>e</a:t>
            </a:r>
            <a:r>
              <a:rPr sz="1200" b="1" spc="-5" dirty="0">
                <a:latin typeface="Tahoma"/>
                <a:cs typeface="Tahoma"/>
              </a:rPr>
              <a:t>l</a:t>
            </a:r>
            <a:r>
              <a:rPr sz="1200" b="1" spc="45" dirty="0">
                <a:latin typeface="Tahoma"/>
                <a:cs typeface="Tahoma"/>
              </a:rPr>
              <a:t>e</a:t>
            </a:r>
            <a:r>
              <a:rPr sz="1200" b="1" spc="110" dirty="0">
                <a:latin typeface="Tahoma"/>
                <a:cs typeface="Tahoma"/>
              </a:rPr>
              <a:t>m</a:t>
            </a:r>
            <a:r>
              <a:rPr sz="1200" b="1" spc="45" dirty="0">
                <a:latin typeface="Tahoma"/>
                <a:cs typeface="Tahoma"/>
              </a:rPr>
              <a:t>e</a:t>
            </a:r>
            <a:r>
              <a:rPr sz="1200" b="1" spc="65" dirty="0">
                <a:latin typeface="Tahoma"/>
                <a:cs typeface="Tahoma"/>
              </a:rPr>
              <a:t>d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75" dirty="0">
                <a:latin typeface="Tahoma"/>
                <a:cs typeface="Tahoma"/>
              </a:rPr>
              <a:t>c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35" dirty="0">
                <a:latin typeface="Tahoma"/>
                <a:cs typeface="Tahoma"/>
              </a:rPr>
              <a:t>n</a:t>
            </a:r>
            <a:r>
              <a:rPr sz="1200" b="1" spc="30" dirty="0">
                <a:latin typeface="Tahoma"/>
                <a:cs typeface="Tahoma"/>
              </a:rPr>
              <a:t>a</a:t>
            </a:r>
            <a:r>
              <a:rPr sz="1200" spc="-185" dirty="0">
                <a:latin typeface="Verdana"/>
                <a:cs typeface="Verdana"/>
              </a:rPr>
              <a:t>,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15" dirty="0">
                <a:latin typeface="Verdana"/>
                <a:cs typeface="Verdana"/>
              </a:rPr>
              <a:t>Co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spc="-40" dirty="0">
                <a:latin typeface="Verdana"/>
                <a:cs typeface="Verdana"/>
              </a:rPr>
              <a:t>s</a:t>
            </a:r>
            <a:r>
              <a:rPr sz="1200" spc="50" dirty="0">
                <a:latin typeface="Verdana"/>
                <a:cs typeface="Verdana"/>
              </a:rPr>
              <a:t>u</a:t>
            </a:r>
            <a:r>
              <a:rPr sz="1200" spc="-10" dirty="0">
                <a:latin typeface="Verdana"/>
                <a:cs typeface="Verdana"/>
              </a:rPr>
              <a:t>l</a:t>
            </a:r>
            <a:r>
              <a:rPr sz="1200" spc="10" dirty="0">
                <a:latin typeface="Verdana"/>
                <a:cs typeface="Verdana"/>
              </a:rPr>
              <a:t>t</a:t>
            </a:r>
            <a:r>
              <a:rPr sz="1200" spc="-10" dirty="0">
                <a:latin typeface="Verdana"/>
                <a:cs typeface="Verdana"/>
              </a:rPr>
              <a:t>a</a:t>
            </a:r>
            <a:r>
              <a:rPr sz="1200" spc="-25" dirty="0">
                <a:latin typeface="Verdana"/>
                <a:cs typeface="Verdana"/>
              </a:rPr>
              <a:t>z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5" dirty="0">
                <a:latin typeface="Verdana"/>
                <a:cs typeface="Verdana"/>
              </a:rPr>
              <a:t>o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b="1" spc="65" dirty="0">
                <a:latin typeface="Tahoma"/>
                <a:cs typeface="Tahoma"/>
              </a:rPr>
              <a:t>D</a:t>
            </a:r>
            <a:r>
              <a:rPr sz="1200" b="1" spc="55" dirty="0">
                <a:latin typeface="Tahoma"/>
                <a:cs typeface="Tahoma"/>
              </a:rPr>
              <a:t>o</a:t>
            </a:r>
            <a:r>
              <a:rPr sz="1200" b="1" spc="75" dirty="0">
                <a:latin typeface="Tahoma"/>
                <a:cs typeface="Tahoma"/>
              </a:rPr>
              <a:t>c</a:t>
            </a:r>
            <a:r>
              <a:rPr sz="1200" b="1" spc="55" dirty="0">
                <a:latin typeface="Tahoma"/>
                <a:cs typeface="Tahoma"/>
              </a:rPr>
              <a:t>u</a:t>
            </a:r>
            <a:r>
              <a:rPr sz="1200" b="1" spc="110" dirty="0">
                <a:latin typeface="Tahoma"/>
                <a:cs typeface="Tahoma"/>
              </a:rPr>
              <a:t>m</a:t>
            </a:r>
            <a:r>
              <a:rPr sz="1200" b="1" spc="45" dirty="0">
                <a:latin typeface="Tahoma"/>
                <a:cs typeface="Tahoma"/>
              </a:rPr>
              <a:t>en</a:t>
            </a:r>
            <a:r>
              <a:rPr sz="1200" b="1" spc="30" dirty="0">
                <a:latin typeface="Tahoma"/>
                <a:cs typeface="Tahoma"/>
              </a:rPr>
              <a:t>t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-60" dirty="0">
                <a:latin typeface="Tahoma"/>
                <a:cs typeface="Tahoma"/>
              </a:rPr>
              <a:t>,  </a:t>
            </a:r>
            <a:r>
              <a:rPr sz="1200" b="1" spc="15" dirty="0">
                <a:latin typeface="Tahoma"/>
                <a:cs typeface="Tahoma"/>
              </a:rPr>
              <a:t>Referti </a:t>
            </a:r>
            <a:r>
              <a:rPr sz="1200" b="1" spc="40" dirty="0">
                <a:latin typeface="Tahoma"/>
                <a:cs typeface="Tahoma"/>
              </a:rPr>
              <a:t>e </a:t>
            </a:r>
            <a:r>
              <a:rPr sz="1200" b="1" spc="30" dirty="0">
                <a:latin typeface="Tahoma"/>
                <a:cs typeface="Tahoma"/>
              </a:rPr>
              <a:t>Ricette </a:t>
            </a:r>
            <a:r>
              <a:rPr sz="1200" b="1" spc="15" dirty="0">
                <a:latin typeface="Tahoma"/>
                <a:cs typeface="Tahoma"/>
              </a:rPr>
              <a:t>Dematerializzate</a:t>
            </a:r>
            <a:r>
              <a:rPr sz="1200" spc="15" dirty="0">
                <a:latin typeface="Verdana"/>
                <a:cs typeface="Verdana"/>
              </a:rPr>
              <a:t>, </a:t>
            </a:r>
            <a:r>
              <a:rPr sz="1200" spc="20" dirty="0">
                <a:latin typeface="Verdana"/>
                <a:cs typeface="Verdana"/>
              </a:rPr>
              <a:t> </a:t>
            </a:r>
            <a:r>
              <a:rPr sz="1200" b="1" spc="35" dirty="0">
                <a:latin typeface="Tahoma"/>
                <a:cs typeface="Tahoma"/>
              </a:rPr>
              <a:t>Pr</a:t>
            </a:r>
            <a:r>
              <a:rPr sz="1200" b="1" spc="45" dirty="0">
                <a:latin typeface="Tahoma"/>
                <a:cs typeface="Tahoma"/>
              </a:rPr>
              <a:t>e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20" dirty="0">
                <a:latin typeface="Tahoma"/>
                <a:cs typeface="Tahoma"/>
              </a:rPr>
              <a:t>t</a:t>
            </a:r>
            <a:r>
              <a:rPr sz="1200" b="1" spc="15" dirty="0">
                <a:latin typeface="Tahoma"/>
                <a:cs typeface="Tahoma"/>
              </a:rPr>
              <a:t>az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spc="-185" dirty="0">
                <a:latin typeface="Verdana"/>
                <a:cs typeface="Verdana"/>
              </a:rPr>
              <a:t>,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b="1" spc="35" dirty="0">
                <a:latin typeface="Tahoma"/>
                <a:cs typeface="Tahoma"/>
              </a:rPr>
              <a:t>Sc</a:t>
            </a:r>
            <a:r>
              <a:rPr sz="1200" b="1" spc="-10" dirty="0">
                <a:latin typeface="Tahoma"/>
                <a:cs typeface="Tahoma"/>
              </a:rPr>
              <a:t>r</a:t>
            </a:r>
            <a:r>
              <a:rPr sz="1200" b="1" spc="45" dirty="0">
                <a:latin typeface="Tahoma"/>
                <a:cs typeface="Tahoma"/>
              </a:rPr>
              <a:t>ee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80" dirty="0">
                <a:latin typeface="Tahoma"/>
                <a:cs typeface="Tahoma"/>
              </a:rPr>
              <a:t>g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75" dirty="0">
                <a:latin typeface="Tahoma"/>
                <a:cs typeface="Tahoma"/>
              </a:rPr>
              <a:t>c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-5" dirty="0">
                <a:latin typeface="Tahoma"/>
                <a:cs typeface="Tahoma"/>
              </a:rPr>
              <a:t>l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75" dirty="0">
                <a:latin typeface="Tahoma"/>
                <a:cs typeface="Tahoma"/>
              </a:rPr>
              <a:t>g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75" dirty="0">
                <a:latin typeface="Tahoma"/>
                <a:cs typeface="Tahoma"/>
              </a:rPr>
              <a:t>c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-40" dirty="0">
                <a:latin typeface="Tahoma"/>
                <a:cs typeface="Tahoma"/>
              </a:rPr>
              <a:t> </a:t>
            </a:r>
            <a:r>
              <a:rPr sz="1200" spc="5" dirty="0">
                <a:latin typeface="Verdana"/>
                <a:cs typeface="Verdana"/>
              </a:rPr>
              <a:t>e  </a:t>
            </a:r>
            <a:r>
              <a:rPr sz="1200" dirty="0">
                <a:latin typeface="Verdana"/>
                <a:cs typeface="Verdana"/>
              </a:rPr>
              <a:t>t</a:t>
            </a:r>
            <a:r>
              <a:rPr sz="1200" spc="5" dirty="0">
                <a:latin typeface="Verdana"/>
                <a:cs typeface="Verdana"/>
              </a:rPr>
              <a:t>a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dirty="0">
                <a:latin typeface="Verdana"/>
                <a:cs typeface="Verdana"/>
              </a:rPr>
              <a:t>ti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alt</a:t>
            </a:r>
            <a:r>
              <a:rPr sz="1200" spc="-20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t</a:t>
            </a:r>
            <a:r>
              <a:rPr sz="1200" spc="-20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a</a:t>
            </a:r>
            <a:r>
              <a:rPr sz="1200" spc="105" dirty="0">
                <a:latin typeface="Verdana"/>
                <a:cs typeface="Verdana"/>
              </a:rPr>
              <a:t>m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0" dirty="0">
                <a:latin typeface="Verdana"/>
                <a:cs typeface="Verdana"/>
              </a:rPr>
              <a:t>te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135" dirty="0">
                <a:latin typeface="Verdana"/>
                <a:cs typeface="Verdana"/>
              </a:rPr>
              <a:t>P</a:t>
            </a:r>
            <a:r>
              <a:rPr sz="1200" spc="15" dirty="0">
                <a:latin typeface="Verdana"/>
                <a:cs typeface="Verdana"/>
              </a:rPr>
              <a:t>C  </a:t>
            </a:r>
            <a:r>
              <a:rPr sz="1200" b="1" u="sng" spc="-5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</a:rPr>
              <a:t>https://servizi.salute.basilicata.it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549383" y="1898904"/>
            <a:ext cx="603503" cy="13624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426800" y="3861307"/>
            <a:ext cx="2847975" cy="827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45800"/>
              </a:lnSpc>
              <a:spcBef>
                <a:spcPts val="110"/>
              </a:spcBef>
            </a:pPr>
            <a:r>
              <a:rPr sz="1200" spc="35" dirty="0">
                <a:latin typeface="Verdana"/>
                <a:cs typeface="Verdana"/>
              </a:rPr>
              <a:t>Per</a:t>
            </a:r>
            <a:r>
              <a:rPr sz="1200" spc="-1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usufruire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15" dirty="0">
                <a:latin typeface="Verdana"/>
                <a:cs typeface="Verdana"/>
              </a:rPr>
              <a:t>dei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-30" dirty="0">
                <a:latin typeface="Verdana"/>
                <a:cs typeface="Verdana"/>
              </a:rPr>
              <a:t>servizi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10" dirty="0">
                <a:latin typeface="Verdana"/>
                <a:cs typeface="Verdana"/>
              </a:rPr>
              <a:t>accedere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ai </a:t>
            </a:r>
            <a:r>
              <a:rPr sz="1200" spc="-409" dirty="0">
                <a:latin typeface="Verdana"/>
                <a:cs typeface="Verdana"/>
              </a:rPr>
              <a:t> </a:t>
            </a:r>
            <a:r>
              <a:rPr sz="1200" spc="15" dirty="0">
                <a:latin typeface="Verdana"/>
                <a:cs typeface="Verdana"/>
              </a:rPr>
              <a:t>p</a:t>
            </a:r>
            <a:r>
              <a:rPr sz="1200" dirty="0">
                <a:latin typeface="Verdana"/>
                <a:cs typeface="Verdana"/>
              </a:rPr>
              <a:t>r</a:t>
            </a:r>
            <a:r>
              <a:rPr sz="1200" spc="15" dirty="0">
                <a:latin typeface="Verdana"/>
                <a:cs typeface="Verdana"/>
              </a:rPr>
              <a:t>op</a:t>
            </a:r>
            <a:r>
              <a:rPr sz="1200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20" dirty="0">
                <a:latin typeface="Verdana"/>
                <a:cs typeface="Verdana"/>
              </a:rPr>
              <a:t>d</a:t>
            </a:r>
            <a:r>
              <a:rPr sz="1200" spc="25" dirty="0">
                <a:latin typeface="Verdana"/>
                <a:cs typeface="Verdana"/>
              </a:rPr>
              <a:t>a</a:t>
            </a:r>
            <a:r>
              <a:rPr sz="1200" spc="10" dirty="0">
                <a:latin typeface="Verdana"/>
                <a:cs typeface="Verdana"/>
              </a:rPr>
              <a:t>t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40" dirty="0">
                <a:latin typeface="Verdana"/>
                <a:cs typeface="Verdana"/>
              </a:rPr>
              <a:t>s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0" dirty="0">
                <a:latin typeface="Verdana"/>
                <a:cs typeface="Verdana"/>
              </a:rPr>
              <a:t>t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b="1" spc="30" dirty="0">
                <a:latin typeface="Tahoma"/>
                <a:cs typeface="Tahoma"/>
              </a:rPr>
              <a:t>in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65" dirty="0">
                <a:latin typeface="Tahoma"/>
                <a:cs typeface="Tahoma"/>
              </a:rPr>
              <a:t>q</a:t>
            </a:r>
            <a:r>
              <a:rPr sz="1200" b="1" spc="55" dirty="0">
                <a:latin typeface="Tahoma"/>
                <a:cs typeface="Tahoma"/>
              </a:rPr>
              <a:t>u</a:t>
            </a:r>
            <a:r>
              <a:rPr sz="1200" b="1" spc="15" dirty="0">
                <a:latin typeface="Tahoma"/>
                <a:cs typeface="Tahoma"/>
              </a:rPr>
              <a:t>a</a:t>
            </a:r>
            <a:r>
              <a:rPr sz="1200" b="1" spc="5" dirty="0">
                <a:latin typeface="Tahoma"/>
                <a:cs typeface="Tahoma"/>
              </a:rPr>
              <a:t>lsia</a:t>
            </a:r>
            <a:r>
              <a:rPr sz="1200" b="1" spc="15" dirty="0">
                <a:latin typeface="Tahoma"/>
                <a:cs typeface="Tahoma"/>
              </a:rPr>
              <a:t>s</a:t>
            </a:r>
            <a:r>
              <a:rPr sz="1200" b="1" spc="-5" dirty="0">
                <a:latin typeface="Tahoma"/>
                <a:cs typeface="Tahoma"/>
              </a:rPr>
              <a:t>i  </a:t>
            </a:r>
            <a:r>
              <a:rPr sz="1200" b="1" spc="60" dirty="0">
                <a:latin typeface="Tahoma"/>
                <a:cs typeface="Tahoma"/>
              </a:rPr>
              <a:t>momento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40" dirty="0">
                <a:latin typeface="Tahoma"/>
                <a:cs typeface="Tahoma"/>
              </a:rPr>
              <a:t>e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ovunque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35" dirty="0">
                <a:latin typeface="Tahoma"/>
                <a:cs typeface="Tahoma"/>
              </a:rPr>
              <a:t>ci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5" dirty="0">
                <a:latin typeface="Tahoma"/>
                <a:cs typeface="Tahoma"/>
              </a:rPr>
              <a:t>si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15" dirty="0">
                <a:latin typeface="Tahoma"/>
                <a:cs typeface="Tahoma"/>
              </a:rPr>
              <a:t>trovi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48160" y="3379723"/>
            <a:ext cx="1405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Ap</a:t>
            </a:r>
            <a:r>
              <a:rPr sz="1800" b="1" spc="-20" dirty="0">
                <a:solidFill>
                  <a:srgbClr val="5159A3"/>
                </a:solidFill>
                <a:latin typeface="Verdana"/>
                <a:cs typeface="Verdana"/>
              </a:rPr>
              <a:t>p</a:t>
            </a:r>
            <a:r>
              <a:rPr sz="1800" b="1" spc="-11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m</a:t>
            </a:r>
            <a:r>
              <a:rPr sz="1800" b="1" spc="-65" dirty="0">
                <a:solidFill>
                  <a:srgbClr val="5159A3"/>
                </a:solidFill>
                <a:latin typeface="Verdana"/>
                <a:cs typeface="Verdana"/>
              </a:rPr>
              <a:t>obile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386" y="3401059"/>
            <a:ext cx="3041650" cy="2046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5159A3"/>
                </a:solidFill>
                <a:latin typeface="Verdana"/>
                <a:cs typeface="Verdana"/>
              </a:rPr>
              <a:t>Portale</a:t>
            </a:r>
            <a:endParaRPr sz="1800">
              <a:latin typeface="Verdana"/>
              <a:cs typeface="Verdana"/>
            </a:endParaRPr>
          </a:p>
          <a:p>
            <a:pPr marL="12065" marR="5080" algn="ctr">
              <a:lnSpc>
                <a:spcPct val="145700"/>
              </a:lnSpc>
              <a:spcBef>
                <a:spcPts val="1165"/>
              </a:spcBef>
            </a:pPr>
            <a:r>
              <a:rPr sz="1200" spc="70" dirty="0">
                <a:latin typeface="Verdana"/>
                <a:cs typeface="Verdana"/>
              </a:rPr>
              <a:t>P</a:t>
            </a:r>
            <a:r>
              <a:rPr sz="1200" spc="65" dirty="0">
                <a:latin typeface="Verdana"/>
                <a:cs typeface="Verdana"/>
              </a:rPr>
              <a:t>e</a:t>
            </a:r>
            <a:r>
              <a:rPr sz="1200" spc="-35" dirty="0">
                <a:latin typeface="Verdana"/>
                <a:cs typeface="Verdana"/>
              </a:rPr>
              <a:t>r</a:t>
            </a:r>
            <a:r>
              <a:rPr sz="1200" spc="-120" dirty="0">
                <a:latin typeface="Verdana"/>
                <a:cs typeface="Verdana"/>
              </a:rPr>
              <a:t> </a:t>
            </a:r>
            <a:r>
              <a:rPr sz="1200" spc="45" dirty="0">
                <a:latin typeface="Verdana"/>
                <a:cs typeface="Verdana"/>
              </a:rPr>
              <a:t>c</a:t>
            </a:r>
            <a:r>
              <a:rPr sz="1200" spc="15" dirty="0">
                <a:latin typeface="Verdana"/>
                <a:cs typeface="Verdana"/>
              </a:rPr>
              <a:t>o</a:t>
            </a:r>
            <a:r>
              <a:rPr sz="1200" spc="35" dirty="0">
                <a:latin typeface="Verdana"/>
                <a:cs typeface="Verdana"/>
              </a:rPr>
              <a:t>n</a:t>
            </a:r>
            <a:r>
              <a:rPr sz="1200" spc="30" dirty="0">
                <a:latin typeface="Verdana"/>
                <a:cs typeface="Verdana"/>
              </a:rPr>
              <a:t>o</a:t>
            </a:r>
            <a:r>
              <a:rPr sz="1200" spc="-40" dirty="0">
                <a:latin typeface="Verdana"/>
                <a:cs typeface="Verdana"/>
              </a:rPr>
              <a:t>s</a:t>
            </a:r>
            <a:r>
              <a:rPr sz="1200" spc="45" dirty="0">
                <a:latin typeface="Verdana"/>
                <a:cs typeface="Verdana"/>
              </a:rPr>
              <a:t>c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65" dirty="0">
                <a:latin typeface="Verdana"/>
                <a:cs typeface="Verdana"/>
              </a:rPr>
              <a:t>d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05" dirty="0">
                <a:latin typeface="Verdana"/>
                <a:cs typeface="Verdana"/>
              </a:rPr>
              <a:t>m</a:t>
            </a:r>
            <a:r>
              <a:rPr sz="1200" spc="60" dirty="0">
                <a:latin typeface="Verdana"/>
                <a:cs typeface="Verdana"/>
              </a:rPr>
              <a:t>p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50" dirty="0">
                <a:latin typeface="Verdana"/>
                <a:cs typeface="Verdana"/>
              </a:rPr>
              <a:t>u</a:t>
            </a:r>
            <a:r>
              <a:rPr sz="1200" spc="5" dirty="0">
                <a:latin typeface="Verdana"/>
                <a:cs typeface="Verdana"/>
              </a:rPr>
              <a:t>t</a:t>
            </a:r>
            <a:r>
              <a:rPr sz="1200" spc="-10" dirty="0">
                <a:latin typeface="Verdana"/>
                <a:cs typeface="Verdana"/>
              </a:rPr>
              <a:t>ili</a:t>
            </a:r>
            <a:r>
              <a:rPr sz="1200" spc="-25" dirty="0">
                <a:latin typeface="Verdana"/>
                <a:cs typeface="Verdana"/>
              </a:rPr>
              <a:t>zz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i  </a:t>
            </a:r>
            <a:r>
              <a:rPr sz="1200" spc="-15" dirty="0">
                <a:latin typeface="Verdana"/>
                <a:cs typeface="Verdana"/>
              </a:rPr>
              <a:t>se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65" dirty="0">
                <a:latin typeface="Verdana"/>
                <a:cs typeface="Verdana"/>
              </a:rPr>
              <a:t>v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25" dirty="0">
                <a:latin typeface="Verdana"/>
                <a:cs typeface="Verdana"/>
              </a:rPr>
              <a:t>z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30" dirty="0">
                <a:latin typeface="Verdana"/>
                <a:cs typeface="Verdana"/>
              </a:rPr>
              <a:t>sa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dirty="0">
                <a:latin typeface="Verdana"/>
                <a:cs typeface="Verdana"/>
              </a:rPr>
              <a:t>it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30" dirty="0">
                <a:latin typeface="Verdana"/>
                <a:cs typeface="Verdana"/>
              </a:rPr>
              <a:t>ig</a:t>
            </a:r>
            <a:r>
              <a:rPr sz="1200" dirty="0">
                <a:latin typeface="Verdana"/>
                <a:cs typeface="Verdana"/>
              </a:rPr>
              <a:t>it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65" dirty="0">
                <a:latin typeface="Verdana"/>
                <a:cs typeface="Verdana"/>
              </a:rPr>
              <a:t>li,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5" dirty="0">
                <a:latin typeface="Verdana"/>
                <a:cs typeface="Verdana"/>
              </a:rPr>
              <a:t>i</a:t>
            </a:r>
            <a:r>
              <a:rPr sz="1200" spc="20" dirty="0">
                <a:latin typeface="Verdana"/>
                <a:cs typeface="Verdana"/>
              </a:rPr>
              <a:t>c</a:t>
            </a:r>
            <a:r>
              <a:rPr sz="1200" spc="50" dirty="0">
                <a:latin typeface="Verdana"/>
                <a:cs typeface="Verdana"/>
              </a:rPr>
              <a:t>h</a:t>
            </a:r>
            <a:r>
              <a:rPr sz="1200" dirty="0">
                <a:latin typeface="Verdana"/>
                <a:cs typeface="Verdana"/>
              </a:rPr>
              <a:t>ie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5" dirty="0">
                <a:latin typeface="Verdana"/>
                <a:cs typeface="Verdana"/>
              </a:rPr>
              <a:t>e  </a:t>
            </a:r>
            <a:r>
              <a:rPr sz="1200" b="1" spc="20" dirty="0">
                <a:latin typeface="Tahoma"/>
                <a:cs typeface="Tahoma"/>
              </a:rPr>
              <a:t>assistenza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40" dirty="0">
                <a:latin typeface="Tahoma"/>
                <a:cs typeface="Tahoma"/>
              </a:rPr>
              <a:t>tecnica</a:t>
            </a:r>
            <a:r>
              <a:rPr sz="1200" b="1" spc="-50" dirty="0">
                <a:latin typeface="Tahoma"/>
                <a:cs typeface="Tahoma"/>
              </a:rPr>
              <a:t> 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5" dirty="0">
                <a:latin typeface="Verdana"/>
                <a:cs typeface="Verdana"/>
              </a:rPr>
              <a:t>seguire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5" dirty="0">
                <a:latin typeface="Verdana"/>
                <a:cs typeface="Verdana"/>
              </a:rPr>
              <a:t>lo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b="1" spc="25" dirty="0">
                <a:latin typeface="Tahoma"/>
                <a:cs typeface="Tahoma"/>
              </a:rPr>
              <a:t>stato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30" dirty="0">
                <a:latin typeface="Tahoma"/>
                <a:cs typeface="Tahoma"/>
              </a:rPr>
              <a:t>di </a:t>
            </a:r>
            <a:r>
              <a:rPr sz="1200" b="1" spc="-335" dirty="0">
                <a:latin typeface="Tahoma"/>
                <a:cs typeface="Tahoma"/>
              </a:rPr>
              <a:t> </a:t>
            </a:r>
            <a:r>
              <a:rPr sz="1200" b="1" spc="35" dirty="0">
                <a:latin typeface="Tahoma"/>
                <a:cs typeface="Tahoma"/>
              </a:rPr>
              <a:t>avanzamento del </a:t>
            </a:r>
            <a:r>
              <a:rPr sz="1200" b="1" spc="40" dirty="0">
                <a:latin typeface="Tahoma"/>
                <a:cs typeface="Tahoma"/>
              </a:rPr>
              <a:t>progetto </a:t>
            </a:r>
            <a:r>
              <a:rPr sz="1200" b="1" spc="45" dirty="0">
                <a:latin typeface="Tahoma"/>
                <a:cs typeface="Tahoma"/>
              </a:rPr>
              <a:t> </a:t>
            </a:r>
            <a:r>
              <a:rPr sz="1200" b="1" u="sng" spc="-10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</a:rPr>
              <a:t>https://</a:t>
            </a:r>
            <a:r>
              <a:rPr sz="1200" b="1" u="sng" spc="-10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  <a:hlinkClick r:id="rId9"/>
              </a:rPr>
              <a:t>www.salute.basilicata.it/il- </a:t>
            </a:r>
            <a:r>
              <a:rPr sz="1200" b="1" spc="-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200" b="1" u="sng" spc="10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</a:rPr>
              <a:t>progetto/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39239" y="1898904"/>
            <a:ext cx="1603248" cy="1298448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4</a:t>
            </a:fld>
            <a:endParaRPr spc="-114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3600" y="6037734"/>
            <a:ext cx="1223901" cy="5017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4221" y="11017"/>
            <a:ext cx="7437779" cy="68469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080319" y="1058704"/>
            <a:ext cx="2554605" cy="5022215"/>
            <a:chOff x="9080319" y="1058704"/>
            <a:chExt cx="2554605" cy="502221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46065" y="1058704"/>
              <a:ext cx="688722" cy="7268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80319" y="1291531"/>
              <a:ext cx="2222985" cy="478905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1331" y="254507"/>
            <a:ext cx="3550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0" dirty="0"/>
              <a:t>I</a:t>
            </a:r>
            <a:r>
              <a:rPr sz="2000" spc="-20" dirty="0"/>
              <a:t> </a:t>
            </a:r>
            <a:r>
              <a:rPr sz="2000" spc="60" dirty="0"/>
              <a:t>SERVIZI</a:t>
            </a:r>
            <a:r>
              <a:rPr sz="2000" spc="-20" dirty="0"/>
              <a:t> </a:t>
            </a:r>
            <a:r>
              <a:rPr sz="2000" spc="90" dirty="0"/>
              <a:t>DISPONIBILI</a:t>
            </a:r>
            <a:r>
              <a:rPr sz="2000" spc="-20" dirty="0"/>
              <a:t> </a:t>
            </a:r>
            <a:r>
              <a:rPr sz="2000" spc="10" dirty="0"/>
              <a:t>(1/2)</a:t>
            </a:r>
            <a:endParaRPr sz="2000"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71331" y="842771"/>
            <a:ext cx="4840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70" dirty="0">
                <a:latin typeface="Verdana"/>
                <a:cs typeface="Verdana"/>
              </a:rPr>
              <a:t>I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servizi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disponibili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nel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b="1" spc="40" dirty="0">
                <a:latin typeface="Tahoma"/>
                <a:cs typeface="Tahoma"/>
              </a:rPr>
              <a:t>Fascicolo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15" dirty="0">
                <a:latin typeface="Tahoma"/>
                <a:cs typeface="Tahoma"/>
              </a:rPr>
              <a:t>Sanitario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35" dirty="0">
                <a:latin typeface="Tahoma"/>
                <a:cs typeface="Tahoma"/>
              </a:rPr>
              <a:t>Elettronico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200" y="3874007"/>
            <a:ext cx="2621280" cy="18989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08168" y="1935770"/>
            <a:ext cx="2679815" cy="388895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1914" y="1874507"/>
            <a:ext cx="2692700" cy="194919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196932" y="1935769"/>
            <a:ext cx="2680335" cy="3863975"/>
            <a:chOff x="3196932" y="1935769"/>
            <a:chExt cx="2680335" cy="3863975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4734" y="1935769"/>
              <a:ext cx="2602429" cy="18838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96932" y="3859342"/>
              <a:ext cx="2679815" cy="1939866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5</a:t>
            </a:fld>
            <a:endParaRPr spc="-114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5282" y="383844"/>
            <a:ext cx="1225402" cy="548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0489" y="269747"/>
            <a:ext cx="36004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0" dirty="0"/>
              <a:t>I</a:t>
            </a:r>
            <a:r>
              <a:rPr sz="2000" spc="-15" dirty="0"/>
              <a:t> </a:t>
            </a:r>
            <a:r>
              <a:rPr sz="2000" spc="60" dirty="0"/>
              <a:t>SERVIZI</a:t>
            </a:r>
            <a:r>
              <a:rPr sz="2000" spc="-15" dirty="0"/>
              <a:t> </a:t>
            </a:r>
            <a:r>
              <a:rPr sz="2000" spc="90" dirty="0"/>
              <a:t>DISPONIBILI</a:t>
            </a:r>
            <a:r>
              <a:rPr sz="2000" spc="-15" dirty="0"/>
              <a:t> </a:t>
            </a:r>
            <a:r>
              <a:rPr sz="2000" spc="85" dirty="0"/>
              <a:t>(2/2)</a:t>
            </a:r>
            <a:endParaRPr sz="2000"/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01442" y="6215379"/>
            <a:ext cx="47631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65" dirty="0">
                <a:solidFill>
                  <a:srgbClr val="F85E1C"/>
                </a:solidFill>
                <a:latin typeface="Verdana"/>
                <a:cs typeface="Verdana"/>
              </a:rPr>
              <a:t>Il</a:t>
            </a:r>
            <a:r>
              <a:rPr sz="1000" i="1" spc="-8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10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10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30" dirty="0">
                <a:solidFill>
                  <a:srgbClr val="F85E1C"/>
                </a:solidFill>
                <a:latin typeface="Verdana"/>
                <a:cs typeface="Verdana"/>
              </a:rPr>
              <a:t>con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0" dirty="0">
                <a:solidFill>
                  <a:srgbClr val="F85E1C"/>
                </a:solidFill>
                <a:latin typeface="Verdana"/>
                <a:cs typeface="Verdana"/>
              </a:rPr>
              <a:t>una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0" dirty="0">
                <a:solidFill>
                  <a:srgbClr val="F85E1C"/>
                </a:solidFill>
                <a:latin typeface="Verdana"/>
                <a:cs typeface="Verdana"/>
              </a:rPr>
              <a:t>nuova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-15" dirty="0">
                <a:solidFill>
                  <a:srgbClr val="F85E1C"/>
                </a:solidFill>
                <a:latin typeface="Verdana"/>
                <a:cs typeface="Verdana"/>
              </a:rPr>
              <a:t>veste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5" dirty="0">
                <a:solidFill>
                  <a:srgbClr val="F85E1C"/>
                </a:solidFill>
                <a:latin typeface="Verdana"/>
                <a:cs typeface="Verdana"/>
              </a:rPr>
              <a:t>grafica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15" dirty="0">
                <a:solidFill>
                  <a:srgbClr val="F85E1C"/>
                </a:solidFill>
                <a:latin typeface="Verdana"/>
                <a:cs typeface="Verdana"/>
              </a:rPr>
              <a:t>funzionale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31464" y="2069937"/>
            <a:ext cx="2694940" cy="3736975"/>
            <a:chOff x="3331464" y="2069937"/>
            <a:chExt cx="2694940" cy="373697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1464" y="3956303"/>
              <a:ext cx="2694432" cy="18501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3690" y="2069937"/>
              <a:ext cx="2689903" cy="184679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73608" y="2066544"/>
            <a:ext cx="2554605" cy="3739515"/>
            <a:chOff x="673608" y="2066544"/>
            <a:chExt cx="2554605" cy="373951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3608" y="2066544"/>
              <a:ext cx="2554224" cy="18531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5124" y="3958639"/>
              <a:ext cx="2551248" cy="184679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475378" y="1058703"/>
            <a:ext cx="5042535" cy="4866640"/>
            <a:chOff x="6475378" y="1058703"/>
            <a:chExt cx="5042535" cy="486664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75378" y="1058703"/>
              <a:ext cx="2684291" cy="27477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33311" y="3177349"/>
              <a:ext cx="2684291" cy="274779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40489" y="833627"/>
            <a:ext cx="4840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70" dirty="0">
                <a:latin typeface="Verdana"/>
                <a:cs typeface="Verdana"/>
              </a:rPr>
              <a:t>I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servizi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disponibili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nel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b="1" spc="40" dirty="0">
                <a:latin typeface="Tahoma"/>
                <a:cs typeface="Tahoma"/>
              </a:rPr>
              <a:t>Fascicolo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15" dirty="0">
                <a:latin typeface="Tahoma"/>
                <a:cs typeface="Tahoma"/>
              </a:rPr>
              <a:t>Sanitario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35" dirty="0">
                <a:latin typeface="Tahoma"/>
                <a:cs typeface="Tahoma"/>
              </a:rPr>
              <a:t>Elettronico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6</a:t>
            </a:fld>
            <a:endParaRPr spc="-114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7200" y="350582"/>
            <a:ext cx="1225402" cy="48772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5276" y="0"/>
            <a:ext cx="7426959" cy="6858000"/>
            <a:chOff x="4765276" y="0"/>
            <a:chExt cx="742695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5276" y="0"/>
              <a:ext cx="7426723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6636" y="1569007"/>
              <a:ext cx="4390473" cy="452902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04404" y="2886583"/>
            <a:ext cx="4629150" cy="21329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25"/>
              </a:spcBef>
            </a:pPr>
            <a:r>
              <a:rPr sz="1400" spc="-90" dirty="0">
                <a:latin typeface="Verdana"/>
                <a:cs typeface="Verdana"/>
              </a:rPr>
              <a:t>Il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login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tramite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credenziali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(username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password)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è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s</a:t>
            </a:r>
            <a:r>
              <a:rPr sz="1400" spc="-25" dirty="0">
                <a:latin typeface="Verdana"/>
                <a:cs typeface="Verdana"/>
              </a:rPr>
              <a:t>t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o</a:t>
            </a: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</a:t>
            </a:r>
            <a:r>
              <a:rPr sz="1400" u="sng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i</a:t>
            </a:r>
            <a:r>
              <a:rPr sz="1400" u="sng" spc="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u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i</a:t>
            </a:r>
            <a:r>
              <a:rPr sz="1400" u="sng" spc="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</a:t>
            </a:r>
            <a:r>
              <a:rPr sz="1400" u="sng" spc="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</a:t>
            </a:r>
            <a:r>
              <a:rPr sz="1400" spc="25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ll</a:t>
            </a:r>
            <a:r>
              <a:rPr sz="1400" spc="-90" dirty="0">
                <a:latin typeface="Verdana"/>
                <a:cs typeface="Verdana"/>
              </a:rPr>
              <a:t>'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0" dirty="0">
                <a:latin typeface="Verdana"/>
                <a:cs typeface="Verdana"/>
              </a:rPr>
              <a:t>cc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45" dirty="0">
                <a:latin typeface="Verdana"/>
                <a:cs typeface="Verdana"/>
              </a:rPr>
              <a:t>ss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600" b="1" spc="20" dirty="0">
                <a:solidFill>
                  <a:srgbClr val="F85E1C"/>
                </a:solidFill>
                <a:latin typeface="Arial"/>
                <a:cs typeface="Arial"/>
              </a:rPr>
              <a:t>S</a:t>
            </a:r>
            <a:r>
              <a:rPr sz="1600" b="1" spc="5" dirty="0">
                <a:solidFill>
                  <a:srgbClr val="F85E1C"/>
                </a:solidFill>
                <a:latin typeface="Arial"/>
                <a:cs typeface="Arial"/>
              </a:rPr>
              <a:t>I</a:t>
            </a:r>
            <a:r>
              <a:rPr sz="1600" b="1" spc="20" dirty="0">
                <a:solidFill>
                  <a:srgbClr val="F85E1C"/>
                </a:solidFill>
                <a:latin typeface="Arial"/>
                <a:cs typeface="Arial"/>
              </a:rPr>
              <a:t>S</a:t>
            </a:r>
            <a:r>
              <a:rPr sz="1600" b="1" spc="5" dirty="0">
                <a:solidFill>
                  <a:srgbClr val="F85E1C"/>
                </a:solidFill>
                <a:latin typeface="Arial"/>
                <a:cs typeface="Arial"/>
              </a:rPr>
              <a:t>I</a:t>
            </a:r>
            <a:r>
              <a:rPr sz="1600" b="1" spc="20" dirty="0">
                <a:solidFill>
                  <a:srgbClr val="F85E1C"/>
                </a:solidFill>
                <a:latin typeface="Arial"/>
                <a:cs typeface="Arial"/>
              </a:rPr>
              <a:t>R</a:t>
            </a:r>
            <a:r>
              <a:rPr sz="1400" spc="-215" dirty="0">
                <a:latin typeface="Verdana"/>
                <a:cs typeface="Verdana"/>
              </a:rPr>
              <a:t>,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00" dirty="0">
                <a:latin typeface="Verdana"/>
                <a:cs typeface="Verdana"/>
              </a:rPr>
              <a:t>S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-15" dirty="0">
                <a:latin typeface="Verdana"/>
                <a:cs typeface="Verdana"/>
              </a:rPr>
              <a:t>a  </a:t>
            </a:r>
            <a:r>
              <a:rPr sz="1400" spc="-10" dirty="0">
                <a:latin typeface="Verdana"/>
                <a:cs typeface="Verdana"/>
              </a:rPr>
              <a:t>Informativo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Sanitario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Integrato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Regionale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della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400" spc="-20" dirty="0">
                <a:latin typeface="Verdana"/>
                <a:cs typeface="Verdana"/>
              </a:rPr>
              <a:t>Basilicata.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Verdana"/>
              <a:cs typeface="Verdana"/>
            </a:endParaRPr>
          </a:p>
          <a:p>
            <a:pPr marL="12700" marR="116839">
              <a:lnSpc>
                <a:spcPct val="125000"/>
              </a:lnSpc>
            </a:pPr>
            <a:r>
              <a:rPr sz="1400" spc="40" dirty="0">
                <a:latin typeface="Verdana"/>
                <a:cs typeface="Verdana"/>
              </a:rPr>
              <a:t>D</a:t>
            </a:r>
            <a:r>
              <a:rPr sz="1400" spc="2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ap</a:t>
            </a:r>
            <a:r>
              <a:rPr sz="1400" b="1" spc="80" dirty="0">
                <a:solidFill>
                  <a:srgbClr val="F85E1C"/>
                </a:solidFill>
                <a:latin typeface="Tahoma"/>
                <a:cs typeface="Tahoma"/>
              </a:rPr>
              <a:t>p</a:t>
            </a:r>
            <a:r>
              <a:rPr sz="1400" b="1" spc="-5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60" dirty="0">
                <a:solidFill>
                  <a:srgbClr val="F85E1C"/>
                </a:solidFill>
                <a:latin typeface="Tahoma"/>
                <a:cs typeface="Tahoma"/>
              </a:rPr>
              <a:t>po</a:t>
            </a:r>
            <a:r>
              <a:rPr sz="1400" b="1" spc="5" dirty="0">
                <a:solidFill>
                  <a:srgbClr val="F85E1C"/>
                </a:solidFill>
                <a:latin typeface="Tahoma"/>
                <a:cs typeface="Tahoma"/>
              </a:rPr>
              <a:t>r</a:t>
            </a:r>
            <a:r>
              <a:rPr sz="1400" b="1" spc="10" dirty="0">
                <a:solidFill>
                  <a:srgbClr val="F85E1C"/>
                </a:solidFill>
                <a:latin typeface="Tahoma"/>
                <a:cs typeface="Tahoma"/>
              </a:rPr>
              <a:t>t</a:t>
            </a:r>
            <a:r>
              <a:rPr sz="1400" b="1" spc="20" dirty="0">
                <a:solidFill>
                  <a:srgbClr val="F85E1C"/>
                </a:solidFill>
                <a:latin typeface="Tahoma"/>
                <a:cs typeface="Tahoma"/>
              </a:rPr>
              <a:t>a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l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b="1" spc="65" dirty="0">
                <a:solidFill>
                  <a:srgbClr val="F85E1C"/>
                </a:solidFill>
                <a:latin typeface="Tahoma"/>
                <a:cs typeface="Tahoma"/>
              </a:rPr>
              <a:t>w</a:t>
            </a:r>
            <a:r>
              <a:rPr sz="14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400" b="1" spc="80" dirty="0">
                <a:solidFill>
                  <a:srgbClr val="F85E1C"/>
                </a:solidFill>
                <a:latin typeface="Tahoma"/>
                <a:cs typeface="Tahoma"/>
              </a:rPr>
              <a:t>b</a:t>
            </a:r>
            <a:r>
              <a:rPr sz="1400" b="1" spc="-1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400" spc="50" dirty="0">
                <a:latin typeface="Verdana"/>
                <a:cs typeface="Verdana"/>
              </a:rPr>
              <a:t>p</a:t>
            </a:r>
            <a:r>
              <a:rPr sz="1400" spc="45" dirty="0">
                <a:latin typeface="Verdana"/>
                <a:cs typeface="Verdana"/>
              </a:rPr>
              <a:t>o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25" dirty="0">
                <a:latin typeface="Verdana"/>
                <a:cs typeface="Verdana"/>
              </a:rPr>
              <a:t>r</a:t>
            </a:r>
            <a:r>
              <a:rPr sz="1400" spc="-35" dirty="0">
                <a:latin typeface="Verdana"/>
                <a:cs typeface="Verdana"/>
              </a:rPr>
              <a:t>a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0" dirty="0">
                <a:latin typeface="Verdana"/>
                <a:cs typeface="Verdana"/>
              </a:rPr>
              <a:t>r</a:t>
            </a:r>
            <a:r>
              <a:rPr sz="1400" spc="-20" dirty="0">
                <a:latin typeface="Verdana"/>
                <a:cs typeface="Verdana"/>
              </a:rPr>
              <a:t>t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25" dirty="0">
                <a:latin typeface="Verdana"/>
                <a:cs typeface="Verdana"/>
              </a:rPr>
              <a:t>r</a:t>
            </a:r>
            <a:r>
              <a:rPr sz="1400" spc="-35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" dirty="0">
                <a:latin typeface="Verdana"/>
                <a:cs typeface="Verdana"/>
              </a:rPr>
              <a:t>te  </a:t>
            </a:r>
            <a:r>
              <a:rPr sz="1400" b="1" spc="40" dirty="0">
                <a:latin typeface="Tahoma"/>
                <a:cs typeface="Tahoma"/>
              </a:rPr>
              <a:t>S</a:t>
            </a:r>
            <a:r>
              <a:rPr sz="1400" b="1" spc="50" dirty="0">
                <a:latin typeface="Tahoma"/>
                <a:cs typeface="Tahoma"/>
              </a:rPr>
              <a:t>P</a:t>
            </a:r>
            <a:r>
              <a:rPr sz="1400" b="1" spc="-220" dirty="0">
                <a:latin typeface="Tahoma"/>
                <a:cs typeface="Tahoma"/>
              </a:rPr>
              <a:t>I</a:t>
            </a:r>
            <a:r>
              <a:rPr sz="1400" b="1" spc="95" dirty="0">
                <a:latin typeface="Tahoma"/>
                <a:cs typeface="Tahoma"/>
              </a:rPr>
              <a:t>D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spc="-65" dirty="0">
                <a:latin typeface="Verdana"/>
                <a:cs typeface="Verdana"/>
              </a:rPr>
              <a:t>(L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70" dirty="0">
                <a:latin typeface="Verdana"/>
                <a:cs typeface="Verdana"/>
              </a:rPr>
              <a:t>v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5" dirty="0">
                <a:latin typeface="Verdana"/>
                <a:cs typeface="Verdana"/>
              </a:rPr>
              <a:t>ll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95" dirty="0">
                <a:latin typeface="Verdana"/>
                <a:cs typeface="Verdana"/>
              </a:rPr>
              <a:t>2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10" dirty="0">
                <a:latin typeface="Verdana"/>
                <a:cs typeface="Verdana"/>
              </a:rPr>
              <a:t>3</a:t>
            </a:r>
            <a:r>
              <a:rPr sz="1400" spc="-195" dirty="0">
                <a:latin typeface="Verdana"/>
                <a:cs typeface="Verdana"/>
              </a:rPr>
              <a:t>),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</a:t>
            </a:r>
            <a:r>
              <a:rPr sz="1400" b="1" spc="-55" dirty="0">
                <a:latin typeface="Tahoma"/>
                <a:cs typeface="Tahoma"/>
              </a:rPr>
              <a:t>I</a:t>
            </a:r>
            <a:r>
              <a:rPr sz="1400" b="1" spc="75" dirty="0">
                <a:latin typeface="Tahoma"/>
                <a:cs typeface="Tahoma"/>
              </a:rPr>
              <a:t>E</a:t>
            </a:r>
            <a:r>
              <a:rPr sz="1400" b="1" spc="-50" dirty="0">
                <a:latin typeface="Tahoma"/>
                <a:cs typeface="Tahom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60" dirty="0">
                <a:latin typeface="Tahoma"/>
                <a:cs typeface="Tahoma"/>
              </a:rPr>
              <a:t>C</a:t>
            </a:r>
            <a:r>
              <a:rPr sz="1400" b="1" spc="65" dirty="0">
                <a:latin typeface="Tahoma"/>
                <a:cs typeface="Tahoma"/>
              </a:rPr>
              <a:t>N</a:t>
            </a:r>
            <a:r>
              <a:rPr sz="1400" b="1" spc="5" dirty="0">
                <a:latin typeface="Tahoma"/>
                <a:cs typeface="Tahoma"/>
              </a:rPr>
              <a:t>S</a:t>
            </a:r>
            <a:r>
              <a:rPr sz="1400" b="1" spc="-20" dirty="0">
                <a:latin typeface="Tahoma"/>
                <a:cs typeface="Tahoma"/>
              </a:rPr>
              <a:t> </a:t>
            </a:r>
            <a:r>
              <a:rPr sz="1400" spc="45" dirty="0">
                <a:latin typeface="Verdana"/>
                <a:cs typeface="Verdana"/>
              </a:rPr>
              <a:t>pe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0" dirty="0">
                <a:latin typeface="Verdana"/>
                <a:cs typeface="Verdana"/>
              </a:rPr>
              <a:t>cc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45" dirty="0">
                <a:latin typeface="Verdana"/>
                <a:cs typeface="Verdana"/>
              </a:rPr>
              <a:t>de</a:t>
            </a:r>
            <a:r>
              <a:rPr sz="1400" spc="-15" dirty="0">
                <a:latin typeface="Verdana"/>
                <a:cs typeface="Verdana"/>
              </a:rPr>
              <a:t>re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  </a:t>
            </a:r>
            <a:r>
              <a:rPr sz="1400" spc="-25" dirty="0">
                <a:latin typeface="Verdana"/>
                <a:cs typeface="Verdana"/>
              </a:rPr>
              <a:t>ser</a:t>
            </a:r>
            <a:r>
              <a:rPr sz="1400" spc="-70" dirty="0">
                <a:latin typeface="Verdana"/>
                <a:cs typeface="Verdana"/>
              </a:rPr>
              <a:t>v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15" dirty="0">
                <a:latin typeface="Verdana"/>
                <a:cs typeface="Verdana"/>
              </a:rPr>
              <a:t>sp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75" dirty="0">
                <a:latin typeface="Verdana"/>
                <a:cs typeface="Verdana"/>
              </a:rPr>
              <a:t>b</a:t>
            </a:r>
            <a:r>
              <a:rPr sz="1400" spc="-15" dirty="0">
                <a:latin typeface="Verdana"/>
                <a:cs typeface="Verdana"/>
              </a:rPr>
              <a:t>il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45126" y="1382749"/>
            <a:ext cx="1332136" cy="6529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110255" y="2311104"/>
            <a:ext cx="835599" cy="8355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5543" y="1642508"/>
            <a:ext cx="766647" cy="70320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381447" y="1831340"/>
            <a:ext cx="1849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5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15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135" dirty="0">
                <a:solidFill>
                  <a:srgbClr val="5159A3"/>
                </a:solidFill>
                <a:latin typeface="Verdana"/>
                <a:cs typeface="Verdana"/>
              </a:rPr>
              <a:t>SS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10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135" dirty="0">
                <a:solidFill>
                  <a:srgbClr val="5159A3"/>
                </a:solidFill>
                <a:latin typeface="Verdana"/>
                <a:cs typeface="Verdana"/>
              </a:rPr>
              <a:t>S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135" dirty="0">
                <a:solidFill>
                  <a:srgbClr val="5159A3"/>
                </a:solidFill>
                <a:latin typeface="Verdana"/>
                <a:cs typeface="Verdana"/>
              </a:rPr>
              <a:t>S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85" dirty="0">
                <a:solidFill>
                  <a:srgbClr val="5159A3"/>
                </a:solidFill>
                <a:latin typeface="Verdana"/>
                <a:cs typeface="Verdana"/>
              </a:rPr>
              <a:t>R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62393" y="281939"/>
            <a:ext cx="24047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" dirty="0"/>
              <a:t>ACCESSO</a:t>
            </a:r>
            <a:r>
              <a:rPr sz="2000" spc="-45" dirty="0"/>
              <a:t> </a:t>
            </a:r>
            <a:r>
              <a:rPr sz="2000" spc="55" dirty="0"/>
              <a:t>SICURO</a:t>
            </a:r>
            <a:endParaRPr sz="2000"/>
          </a:p>
        </p:txBody>
      </p:sp>
      <p:sp>
        <p:nvSpPr>
          <p:cNvPr id="15" name="object 15"/>
          <p:cNvSpPr txBox="1"/>
          <p:nvPr/>
        </p:nvSpPr>
        <p:spPr>
          <a:xfrm>
            <a:off x="262393" y="661923"/>
            <a:ext cx="4933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10" dirty="0">
                <a:solidFill>
                  <a:srgbClr val="F85E1C"/>
                </a:solidFill>
                <a:latin typeface="Verdana"/>
                <a:cs typeface="Verdana"/>
              </a:rPr>
              <a:t>Accesso</a:t>
            </a:r>
            <a:r>
              <a:rPr sz="1600" i="1" spc="-14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dirty="0">
                <a:solidFill>
                  <a:srgbClr val="F85E1C"/>
                </a:solidFill>
                <a:latin typeface="Verdana"/>
                <a:cs typeface="Verdana"/>
              </a:rPr>
              <a:t>sicuro</a:t>
            </a:r>
            <a:r>
              <a:rPr sz="1600" i="1" spc="-14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55" dirty="0">
                <a:solidFill>
                  <a:srgbClr val="F85E1C"/>
                </a:solidFill>
                <a:latin typeface="Verdana"/>
                <a:cs typeface="Verdana"/>
              </a:rPr>
              <a:t>al</a:t>
            </a:r>
            <a:r>
              <a:rPr sz="1600" i="1" spc="-14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4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20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4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636160" y="4248617"/>
            <a:ext cx="2187188" cy="1787892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7</a:t>
            </a:fld>
            <a:endParaRPr spc="-114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5399" y="354385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1952" y="26707"/>
            <a:ext cx="7860047" cy="68312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48473" y="2647187"/>
            <a:ext cx="5089525" cy="349122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85"/>
              </a:spcBef>
            </a:pPr>
            <a:r>
              <a:rPr sz="1400" spc="-90" dirty="0">
                <a:latin typeface="Verdana"/>
                <a:cs typeface="Verdana"/>
              </a:rPr>
              <a:t>Il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p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75" dirty="0">
                <a:latin typeface="Verdana"/>
                <a:cs typeface="Verdana"/>
              </a:rPr>
              <a:t>mo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70" dirty="0">
                <a:latin typeface="Verdana"/>
                <a:cs typeface="Verdana"/>
              </a:rPr>
              <a:t>v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p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20" dirty="0">
                <a:latin typeface="Verdana"/>
                <a:cs typeface="Verdana"/>
              </a:rPr>
              <a:t>o  </a:t>
            </a:r>
            <a:r>
              <a:rPr sz="1400" spc="-10" dirty="0">
                <a:latin typeface="Verdana"/>
                <a:cs typeface="Verdana"/>
              </a:rPr>
              <a:t>Salute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Basilicata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è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quello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F85E1C"/>
                </a:solidFill>
                <a:latin typeface="Tahoma"/>
                <a:cs typeface="Tahoma"/>
              </a:rPr>
              <a:t>Televisita</a:t>
            </a:r>
            <a:r>
              <a:rPr sz="1400" spc="-5" dirty="0">
                <a:latin typeface="Verdana"/>
                <a:cs typeface="Verdana"/>
              </a:rPr>
              <a:t>,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40" dirty="0">
                <a:latin typeface="Verdana"/>
                <a:cs typeface="Verdana"/>
              </a:rPr>
              <a:t>che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40" dirty="0">
                <a:latin typeface="Verdana"/>
                <a:cs typeface="Verdana"/>
              </a:rPr>
              <a:t>comprende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le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f</a:t>
            </a:r>
            <a:r>
              <a:rPr sz="1400" spc="15" dirty="0">
                <a:latin typeface="Verdana"/>
                <a:cs typeface="Verdana"/>
              </a:rPr>
              <a:t>u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li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540" dirty="0">
                <a:latin typeface="Verdana"/>
                <a:cs typeface="Verdana"/>
              </a:rPr>
              <a:t>m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d</a:t>
            </a:r>
            <a:r>
              <a:rPr sz="1400" spc="15" dirty="0">
                <a:latin typeface="Verdana"/>
                <a:cs typeface="Verdana"/>
              </a:rPr>
              <a:t>i</a:t>
            </a:r>
            <a:r>
              <a:rPr sz="1400" spc="-340" dirty="0"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Verdana"/>
              <a:cs typeface="Verdana"/>
            </a:endParaRPr>
          </a:p>
          <a:p>
            <a:pPr marL="12700" marR="108585">
              <a:lnSpc>
                <a:spcPct val="119200"/>
              </a:lnSpc>
              <a:spcBef>
                <a:spcPts val="5"/>
              </a:spcBef>
            </a:pPr>
            <a:r>
              <a:rPr sz="1600" b="1" spc="50" dirty="0">
                <a:solidFill>
                  <a:srgbClr val="F85E1C"/>
                </a:solidFill>
                <a:latin typeface="Arial"/>
                <a:cs typeface="Arial"/>
              </a:rPr>
              <a:t>VIDEOCHIAMATA</a:t>
            </a:r>
            <a:r>
              <a:rPr sz="1400" spc="50" dirty="0">
                <a:latin typeface="Verdana"/>
                <a:cs typeface="Verdana"/>
              </a:rPr>
              <a:t>: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per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la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comunicazione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audio-video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35" dirty="0">
                <a:latin typeface="Verdana"/>
                <a:cs typeface="Verdana"/>
              </a:rPr>
              <a:t>co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75" dirty="0">
                <a:latin typeface="Verdana"/>
                <a:cs typeface="Verdana"/>
              </a:rPr>
              <a:t>p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20" dirty="0">
                <a:latin typeface="Verdana"/>
                <a:cs typeface="Verdana"/>
              </a:rPr>
              <a:t>ci</a:t>
            </a:r>
            <a:r>
              <a:rPr sz="1400" spc="-20" dirty="0">
                <a:latin typeface="Verdana"/>
                <a:cs typeface="Verdana"/>
              </a:rPr>
              <a:t>al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5" dirty="0">
                <a:latin typeface="Verdana"/>
                <a:cs typeface="Verdana"/>
              </a:rPr>
              <a:t>a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600" b="1" spc="-25" dirty="0">
                <a:solidFill>
                  <a:srgbClr val="F85E1C"/>
                </a:solidFill>
                <a:latin typeface="Arial"/>
                <a:cs typeface="Arial"/>
              </a:rPr>
              <a:t>CHAT</a:t>
            </a:r>
            <a:r>
              <a:rPr sz="1400" spc="-25" dirty="0">
                <a:latin typeface="Verdana"/>
                <a:cs typeface="Verdana"/>
              </a:rPr>
              <a:t>: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per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lo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scambio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messaggi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con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il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45" dirty="0">
                <a:latin typeface="Verdana"/>
                <a:cs typeface="Verdana"/>
              </a:rPr>
              <a:t>medico</a:t>
            </a:r>
            <a:endParaRPr sz="1400">
              <a:latin typeface="Verdana"/>
              <a:cs typeface="Verdana"/>
            </a:endParaRPr>
          </a:p>
          <a:p>
            <a:pPr marL="12700" marR="381635">
              <a:lnSpc>
                <a:spcPct val="123500"/>
              </a:lnSpc>
              <a:spcBef>
                <a:spcPts val="1830"/>
              </a:spcBef>
            </a:pPr>
            <a:r>
              <a:rPr sz="1600" b="1" spc="-15" dirty="0">
                <a:solidFill>
                  <a:srgbClr val="F85E1C"/>
                </a:solidFill>
                <a:latin typeface="Arial"/>
                <a:cs typeface="Arial"/>
              </a:rPr>
              <a:t>SC</a:t>
            </a:r>
            <a:r>
              <a:rPr sz="1600" b="1" spc="65" dirty="0">
                <a:solidFill>
                  <a:srgbClr val="F85E1C"/>
                </a:solidFill>
                <a:latin typeface="Arial"/>
                <a:cs typeface="Arial"/>
              </a:rPr>
              <a:t>A</a:t>
            </a:r>
            <a:r>
              <a:rPr sz="1600" b="1" spc="190" dirty="0">
                <a:solidFill>
                  <a:srgbClr val="F85E1C"/>
                </a:solidFill>
                <a:latin typeface="Arial"/>
                <a:cs typeface="Arial"/>
              </a:rPr>
              <a:t>M</a:t>
            </a:r>
            <a:r>
              <a:rPr sz="1600" b="1" spc="65" dirty="0">
                <a:solidFill>
                  <a:srgbClr val="F85E1C"/>
                </a:solidFill>
                <a:latin typeface="Arial"/>
                <a:cs typeface="Arial"/>
              </a:rPr>
              <a:t>B</a:t>
            </a:r>
            <a:r>
              <a:rPr sz="1600" b="1" spc="75" dirty="0">
                <a:solidFill>
                  <a:srgbClr val="F85E1C"/>
                </a:solidFill>
                <a:latin typeface="Arial"/>
                <a:cs typeface="Arial"/>
              </a:rPr>
              <a:t>I</a:t>
            </a:r>
            <a:r>
              <a:rPr sz="1600" b="1" spc="105" dirty="0">
                <a:solidFill>
                  <a:srgbClr val="F85E1C"/>
                </a:solidFill>
                <a:latin typeface="Arial"/>
                <a:cs typeface="Arial"/>
              </a:rPr>
              <a:t>O</a:t>
            </a:r>
            <a:r>
              <a:rPr sz="1600" b="1" spc="5" dirty="0">
                <a:solidFill>
                  <a:srgbClr val="F85E1C"/>
                </a:solidFill>
                <a:latin typeface="Arial"/>
                <a:cs typeface="Arial"/>
              </a:rPr>
              <a:t> </a:t>
            </a:r>
            <a:r>
              <a:rPr sz="1600" b="1" spc="165" dirty="0">
                <a:solidFill>
                  <a:srgbClr val="F85E1C"/>
                </a:solidFill>
                <a:latin typeface="Arial"/>
                <a:cs typeface="Arial"/>
              </a:rPr>
              <a:t>D</a:t>
            </a:r>
            <a:r>
              <a:rPr sz="1600" b="1" spc="100" dirty="0">
                <a:solidFill>
                  <a:srgbClr val="F85E1C"/>
                </a:solidFill>
                <a:latin typeface="Arial"/>
                <a:cs typeface="Arial"/>
              </a:rPr>
              <a:t>O</a:t>
            </a:r>
            <a:r>
              <a:rPr sz="1600" b="1" spc="15" dirty="0">
                <a:solidFill>
                  <a:srgbClr val="F85E1C"/>
                </a:solidFill>
                <a:latin typeface="Arial"/>
                <a:cs typeface="Arial"/>
              </a:rPr>
              <a:t>C</a:t>
            </a:r>
            <a:r>
              <a:rPr sz="1600" b="1" spc="105" dirty="0">
                <a:solidFill>
                  <a:srgbClr val="F85E1C"/>
                </a:solidFill>
                <a:latin typeface="Arial"/>
                <a:cs typeface="Arial"/>
              </a:rPr>
              <a:t>U</a:t>
            </a:r>
            <a:r>
              <a:rPr sz="1600" b="1" spc="190" dirty="0">
                <a:solidFill>
                  <a:srgbClr val="F85E1C"/>
                </a:solidFill>
                <a:latin typeface="Arial"/>
                <a:cs typeface="Arial"/>
              </a:rPr>
              <a:t>M</a:t>
            </a:r>
            <a:r>
              <a:rPr sz="1600" b="1" spc="5" dirty="0">
                <a:solidFill>
                  <a:srgbClr val="F85E1C"/>
                </a:solidFill>
                <a:latin typeface="Arial"/>
                <a:cs typeface="Arial"/>
              </a:rPr>
              <a:t>E</a:t>
            </a:r>
            <a:r>
              <a:rPr sz="1600" b="1" spc="125" dirty="0">
                <a:solidFill>
                  <a:srgbClr val="F85E1C"/>
                </a:solidFill>
                <a:latin typeface="Arial"/>
                <a:cs typeface="Arial"/>
              </a:rPr>
              <a:t>N</a:t>
            </a:r>
            <a:r>
              <a:rPr sz="1600" b="1" spc="5" dirty="0">
                <a:solidFill>
                  <a:srgbClr val="F85E1C"/>
                </a:solidFill>
                <a:latin typeface="Arial"/>
                <a:cs typeface="Arial"/>
              </a:rPr>
              <a:t>T</a:t>
            </a:r>
            <a:r>
              <a:rPr sz="1600" b="1" spc="80" dirty="0">
                <a:solidFill>
                  <a:srgbClr val="F85E1C"/>
                </a:solidFill>
                <a:latin typeface="Arial"/>
                <a:cs typeface="Arial"/>
              </a:rPr>
              <a:t>I</a:t>
            </a:r>
            <a:r>
              <a:rPr sz="1400" spc="-340" dirty="0">
                <a:latin typeface="Verdana"/>
                <a:cs typeface="Verdana"/>
              </a:rPr>
              <a:t>: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p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75" dirty="0">
                <a:latin typeface="Verdana"/>
                <a:cs typeface="Verdana"/>
              </a:rPr>
              <a:t>b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0" dirty="0">
                <a:latin typeface="Verdana"/>
                <a:cs typeface="Verdana"/>
              </a:rPr>
              <a:t>i  </a:t>
            </a:r>
            <a:r>
              <a:rPr sz="1400" spc="30" dirty="0">
                <a:latin typeface="Verdana"/>
                <a:cs typeface="Verdana"/>
              </a:rPr>
              <a:t>documentazione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sanitaria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(ad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esempio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invio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esami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o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analisi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utili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alla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valutazione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clinica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ricezione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referti, </a:t>
            </a:r>
            <a:r>
              <a:rPr sz="1400" spc="-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pr</a:t>
            </a:r>
            <a:r>
              <a:rPr sz="1400" spc="20" dirty="0">
                <a:latin typeface="Verdana"/>
                <a:cs typeface="Verdana"/>
              </a:rPr>
              <a:t>e</a:t>
            </a:r>
            <a:r>
              <a:rPr sz="1400" spc="-45" dirty="0">
                <a:latin typeface="Verdana"/>
                <a:cs typeface="Verdana"/>
              </a:rPr>
              <a:t>s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-30" dirty="0">
                <a:latin typeface="Verdana"/>
                <a:cs typeface="Verdana"/>
              </a:rPr>
              <a:t>r</a:t>
            </a:r>
            <a:r>
              <a:rPr sz="1400" spc="-25" dirty="0">
                <a:latin typeface="Verdana"/>
                <a:cs typeface="Verdana"/>
              </a:rPr>
              <a:t>i</a:t>
            </a:r>
            <a:r>
              <a:rPr sz="1400" spc="-30" dirty="0">
                <a:latin typeface="Verdana"/>
                <a:cs typeface="Verdana"/>
              </a:rPr>
              <a:t>z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-215" dirty="0">
                <a:latin typeface="Verdana"/>
                <a:cs typeface="Verdana"/>
              </a:rPr>
              <a:t>.</a:t>
            </a:r>
            <a:r>
              <a:rPr sz="1400" spc="-180" dirty="0">
                <a:latin typeface="Verdana"/>
                <a:cs typeface="Verdana"/>
              </a:rPr>
              <a:t>)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71100" y="1614250"/>
            <a:ext cx="5705000" cy="396642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4736" y="309371"/>
            <a:ext cx="2376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spc="-60" dirty="0"/>
              <a:t> </a:t>
            </a:r>
            <a:r>
              <a:rPr sz="2000" spc="65" dirty="0"/>
              <a:t>SERVIZIO</a:t>
            </a:r>
            <a:endParaRPr sz="2000"/>
          </a:p>
        </p:txBody>
      </p:sp>
      <p:sp>
        <p:nvSpPr>
          <p:cNvPr id="10" name="object 10"/>
          <p:cNvSpPr txBox="1"/>
          <p:nvPr/>
        </p:nvSpPr>
        <p:spPr>
          <a:xfrm>
            <a:off x="214736" y="692403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7133" y="1614250"/>
            <a:ext cx="772281" cy="70836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408960" y="1810003"/>
            <a:ext cx="2241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5159A3"/>
                </a:solidFill>
                <a:latin typeface="Verdana"/>
                <a:cs typeface="Verdana"/>
              </a:rPr>
              <a:t>LE</a:t>
            </a:r>
            <a:r>
              <a:rPr sz="1800" b="1" spc="-10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10" dirty="0">
                <a:solidFill>
                  <a:srgbClr val="5159A3"/>
                </a:solidFill>
                <a:latin typeface="Verdana"/>
                <a:cs typeface="Verdana"/>
              </a:rPr>
              <a:t>M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10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70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45" dirty="0">
                <a:solidFill>
                  <a:srgbClr val="5159A3"/>
                </a:solidFill>
                <a:latin typeface="Verdana"/>
                <a:cs typeface="Verdana"/>
              </a:rPr>
              <a:t>LEV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135" dirty="0">
                <a:solidFill>
                  <a:srgbClr val="5159A3"/>
                </a:solidFill>
                <a:latin typeface="Verdana"/>
                <a:cs typeface="Verdana"/>
              </a:rPr>
              <a:t>S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TE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8</a:t>
            </a:fld>
            <a:endParaRPr spc="-114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8198" y="339301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2536" y="0"/>
            <a:ext cx="7859462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04404" y="2656332"/>
            <a:ext cx="4943475" cy="2162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25200"/>
              </a:lnSpc>
              <a:spcBef>
                <a:spcPts val="105"/>
              </a:spcBef>
            </a:pPr>
            <a:r>
              <a:rPr sz="1400" b="1" spc="40" dirty="0">
                <a:latin typeface="Tahoma"/>
                <a:cs typeface="Tahoma"/>
              </a:rPr>
              <a:t>Consulta</a:t>
            </a:r>
            <a:r>
              <a:rPr sz="1400" b="1" spc="-50" dirty="0">
                <a:latin typeface="Tahoma"/>
                <a:cs typeface="Tahoma"/>
              </a:rPr>
              <a:t> </a:t>
            </a:r>
            <a:r>
              <a:rPr sz="1400" spc="-105" dirty="0">
                <a:latin typeface="Verdana"/>
                <a:cs typeface="Verdana"/>
              </a:rPr>
              <a:t>e,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all'occorrenza,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b="1" spc="30" dirty="0">
                <a:latin typeface="Tahoma"/>
                <a:cs typeface="Tahoma"/>
              </a:rPr>
              <a:t>scarica</a:t>
            </a:r>
            <a:r>
              <a:rPr sz="1400" b="1" spc="-55" dirty="0">
                <a:latin typeface="Tahoma"/>
                <a:cs typeface="Tahoma"/>
              </a:rPr>
              <a:t> </a:t>
            </a:r>
            <a:r>
              <a:rPr sz="1400" spc="-5" dirty="0">
                <a:latin typeface="Verdana"/>
                <a:cs typeface="Verdana"/>
              </a:rPr>
              <a:t>sul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tuo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smartphone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spc="40" dirty="0">
                <a:latin typeface="Verdana"/>
                <a:cs typeface="Verdana"/>
              </a:rPr>
              <a:t>documenti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40" dirty="0">
                <a:latin typeface="Verdana"/>
                <a:cs typeface="Verdana"/>
              </a:rPr>
              <a:t>che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55" dirty="0">
                <a:latin typeface="Verdana"/>
                <a:cs typeface="Verdana"/>
              </a:rPr>
              <a:t>compongono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la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tua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storia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clinica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come: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Prescrizioni, </a:t>
            </a:r>
            <a:r>
              <a:rPr sz="1400" i="1" spc="-15" dirty="0">
                <a:latin typeface="Verdana"/>
                <a:cs typeface="Verdana"/>
              </a:rPr>
              <a:t>Analisi, </a:t>
            </a:r>
            <a:r>
              <a:rPr sz="1400" i="1" spc="10" dirty="0">
                <a:latin typeface="Verdana"/>
                <a:cs typeface="Verdana"/>
              </a:rPr>
              <a:t>Radiografie, </a:t>
            </a:r>
            <a:r>
              <a:rPr sz="1400" i="1" spc="-30" dirty="0">
                <a:latin typeface="Verdana"/>
                <a:cs typeface="Verdana"/>
              </a:rPr>
              <a:t>Referti, </a:t>
            </a:r>
            <a:r>
              <a:rPr sz="1400" i="1" spc="10" dirty="0">
                <a:latin typeface="Verdana"/>
                <a:cs typeface="Verdana"/>
              </a:rPr>
              <a:t>Certificati </a:t>
            </a:r>
            <a:r>
              <a:rPr sz="1400" i="1" spc="30" dirty="0">
                <a:latin typeface="Verdana"/>
                <a:cs typeface="Verdana"/>
              </a:rPr>
              <a:t>di </a:t>
            </a:r>
            <a:r>
              <a:rPr sz="1400" i="1" spc="35" dirty="0">
                <a:latin typeface="Verdana"/>
                <a:cs typeface="Verdana"/>
              </a:rPr>
              <a:t> </a:t>
            </a:r>
            <a:r>
              <a:rPr sz="1400" i="1" spc="20" dirty="0">
                <a:latin typeface="Verdana"/>
                <a:cs typeface="Verdana"/>
              </a:rPr>
              <a:t>malattia,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15" dirty="0">
                <a:latin typeface="Verdana"/>
                <a:cs typeface="Verdana"/>
              </a:rPr>
              <a:t>Esenzioni,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5" dirty="0">
                <a:latin typeface="Verdana"/>
                <a:cs typeface="Verdana"/>
              </a:rPr>
              <a:t>Green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25" dirty="0">
                <a:latin typeface="Verdana"/>
                <a:cs typeface="Verdana"/>
              </a:rPr>
              <a:t>pass,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35" dirty="0">
                <a:latin typeface="Verdana"/>
                <a:cs typeface="Verdana"/>
              </a:rPr>
              <a:t>etc</a:t>
            </a:r>
            <a:r>
              <a:rPr sz="1400" spc="-35" dirty="0"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80" dirty="0">
                <a:latin typeface="Verdana"/>
                <a:cs typeface="Verdana"/>
              </a:rPr>
              <a:t>P</a:t>
            </a:r>
            <a:r>
              <a:rPr sz="1400" spc="85" dirty="0">
                <a:latin typeface="Verdana"/>
                <a:cs typeface="Verdana"/>
              </a:rPr>
              <a:t>o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340" dirty="0"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409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65" dirty="0">
                <a:latin typeface="Tahoma"/>
                <a:cs typeface="Tahoma"/>
              </a:rPr>
              <a:t>Co</a:t>
            </a:r>
            <a:r>
              <a:rPr sz="1400" b="1" spc="60" dirty="0">
                <a:latin typeface="Tahoma"/>
                <a:cs typeface="Tahoma"/>
              </a:rPr>
              <a:t>n</a:t>
            </a:r>
            <a:r>
              <a:rPr sz="1400" b="1" spc="90" dirty="0">
                <a:latin typeface="Tahoma"/>
                <a:cs typeface="Tahoma"/>
              </a:rPr>
              <a:t>d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25" dirty="0">
                <a:latin typeface="Tahoma"/>
                <a:cs typeface="Tahoma"/>
              </a:rPr>
              <a:t>v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90" dirty="0">
                <a:latin typeface="Tahoma"/>
                <a:cs typeface="Tahoma"/>
              </a:rPr>
              <a:t>d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s</a:t>
            </a:r>
            <a:r>
              <a:rPr sz="1400" spc="-25" dirty="0">
                <a:latin typeface="Verdana"/>
                <a:cs typeface="Verdana"/>
              </a:rPr>
              <a:t>i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0" dirty="0">
                <a:latin typeface="Verdana"/>
                <a:cs typeface="Verdana"/>
              </a:rPr>
              <a:t>d</a:t>
            </a:r>
            <a:r>
              <a:rPr sz="1400" spc="45" dirty="0">
                <a:latin typeface="Verdana"/>
                <a:cs typeface="Verdana"/>
              </a:rPr>
              <a:t>o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15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25" dirty="0">
                <a:latin typeface="Verdana"/>
                <a:cs typeface="Verdana"/>
              </a:rPr>
              <a:t>o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43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110" dirty="0">
                <a:latin typeface="Tahoma"/>
                <a:cs typeface="Tahoma"/>
              </a:rPr>
              <a:t>A</a:t>
            </a:r>
            <a:r>
              <a:rPr sz="1400" b="1" spc="90" dirty="0">
                <a:latin typeface="Tahoma"/>
                <a:cs typeface="Tahoma"/>
              </a:rPr>
              <a:t>g</a:t>
            </a:r>
            <a:r>
              <a:rPr sz="1400" b="1" spc="85" dirty="0">
                <a:latin typeface="Tahoma"/>
                <a:cs typeface="Tahoma"/>
              </a:rPr>
              <a:t>g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65" dirty="0">
                <a:latin typeface="Tahoma"/>
                <a:cs typeface="Tahoma"/>
              </a:rPr>
              <a:t>un</a:t>
            </a:r>
            <a:r>
              <a:rPr sz="1400" b="1" spc="85" dirty="0">
                <a:latin typeface="Tahoma"/>
                <a:cs typeface="Tahoma"/>
              </a:rPr>
              <a:t>g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65" dirty="0">
                <a:latin typeface="Tahoma"/>
                <a:cs typeface="Tahoma"/>
              </a:rPr>
              <a:t>u</a:t>
            </a:r>
            <a:r>
              <a:rPr sz="1400" b="1" spc="70" dirty="0">
                <a:latin typeface="Tahoma"/>
                <a:cs typeface="Tahoma"/>
              </a:rPr>
              <a:t>n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75" dirty="0">
                <a:latin typeface="Tahoma"/>
                <a:cs typeface="Tahoma"/>
              </a:rPr>
              <a:t>p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45" dirty="0">
                <a:latin typeface="Tahoma"/>
                <a:cs typeface="Tahoma"/>
              </a:rPr>
              <a:t>o</a:t>
            </a:r>
            <a:r>
              <a:rPr sz="1400" b="1" spc="120" dirty="0">
                <a:latin typeface="Tahoma"/>
                <a:cs typeface="Tahoma"/>
              </a:rPr>
              <a:t>m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120" dirty="0">
                <a:latin typeface="Tahoma"/>
                <a:cs typeface="Tahoma"/>
              </a:rPr>
              <a:t>m</a:t>
            </a:r>
            <a:r>
              <a:rPr sz="1400" b="1" spc="45" dirty="0">
                <a:latin typeface="Tahoma"/>
                <a:cs typeface="Tahoma"/>
              </a:rPr>
              <a:t>o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25" dirty="0">
                <a:latin typeface="Tahoma"/>
                <a:cs typeface="Tahoma"/>
              </a:rPr>
              <a:t>a</a:t>
            </a:r>
            <a:r>
              <a:rPr sz="1400" b="1" spc="-55" dirty="0">
                <a:latin typeface="Tahoma"/>
                <a:cs typeface="Tahoma"/>
              </a:rPr>
              <a:t> </a:t>
            </a:r>
            <a:r>
              <a:rPr sz="1400" spc="-25" dirty="0">
                <a:latin typeface="Verdana"/>
                <a:cs typeface="Verdana"/>
              </a:rPr>
              <a:t>a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cal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35" dirty="0">
                <a:latin typeface="Verdana"/>
                <a:cs typeface="Verdana"/>
              </a:rPr>
              <a:t>a</a:t>
            </a:r>
            <a:r>
              <a:rPr sz="1400" spc="-25" dirty="0">
                <a:latin typeface="Verdana"/>
                <a:cs typeface="Verdana"/>
              </a:rPr>
              <a:t>r</a:t>
            </a:r>
            <a:r>
              <a:rPr sz="1400" spc="5" dirty="0">
                <a:latin typeface="Verdana"/>
                <a:cs typeface="Verdana"/>
              </a:rPr>
              <a:t>io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80504" y="1661160"/>
            <a:ext cx="4090415" cy="381304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5822" y="321563"/>
            <a:ext cx="12827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65" dirty="0"/>
              <a:t>SERVIZIO</a:t>
            </a:r>
            <a:endParaRPr sz="2000"/>
          </a:p>
        </p:txBody>
      </p:sp>
      <p:sp>
        <p:nvSpPr>
          <p:cNvPr id="10" name="object 10"/>
          <p:cNvSpPr txBox="1"/>
          <p:nvPr/>
        </p:nvSpPr>
        <p:spPr>
          <a:xfrm>
            <a:off x="265822" y="701547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3938" y="1612577"/>
            <a:ext cx="777112" cy="7127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408960" y="1810003"/>
            <a:ext cx="2817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D</a:t>
            </a:r>
            <a:r>
              <a:rPr sz="1800" b="1" spc="-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20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55" dirty="0">
                <a:solidFill>
                  <a:srgbClr val="5159A3"/>
                </a:solidFill>
                <a:latin typeface="Verdana"/>
                <a:cs typeface="Verdana"/>
              </a:rPr>
              <a:t>U</a:t>
            </a:r>
            <a:r>
              <a:rPr sz="1800" b="1" spc="15" dirty="0">
                <a:solidFill>
                  <a:srgbClr val="5159A3"/>
                </a:solidFill>
                <a:latin typeface="Verdana"/>
                <a:cs typeface="Verdana"/>
              </a:rPr>
              <a:t>M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80" dirty="0">
                <a:solidFill>
                  <a:srgbClr val="5159A3"/>
                </a:solidFill>
                <a:latin typeface="Verdana"/>
                <a:cs typeface="Verdana"/>
              </a:rPr>
              <a:t>N</a:t>
            </a:r>
            <a:r>
              <a:rPr sz="1800" b="1" spc="-29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229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11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105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85" dirty="0">
                <a:solidFill>
                  <a:srgbClr val="5159A3"/>
                </a:solidFill>
                <a:latin typeface="Verdana"/>
                <a:cs typeface="Verdana"/>
              </a:rPr>
              <a:t>R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30" dirty="0">
                <a:solidFill>
                  <a:srgbClr val="5159A3"/>
                </a:solidFill>
                <a:latin typeface="Verdana"/>
                <a:cs typeface="Verdana"/>
              </a:rPr>
              <a:t>F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85" dirty="0">
                <a:solidFill>
                  <a:srgbClr val="5159A3"/>
                </a:solidFill>
                <a:latin typeface="Verdana"/>
                <a:cs typeface="Verdana"/>
              </a:rPr>
              <a:t>R</a:t>
            </a:r>
            <a:r>
              <a:rPr sz="1800" b="1" spc="-260" dirty="0">
                <a:solidFill>
                  <a:srgbClr val="5159A3"/>
                </a:solidFill>
                <a:latin typeface="Verdana"/>
                <a:cs typeface="Verdana"/>
              </a:rPr>
              <a:t>TI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9</a:t>
            </a:fld>
            <a:endParaRPr spc="-114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072" y="321313"/>
            <a:ext cx="1225402" cy="487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1419</Words>
  <Application>Microsoft Office PowerPoint</Application>
  <PresentationFormat>Widescreen</PresentationFormat>
  <Paragraphs>173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3" baseType="lpstr">
      <vt:lpstr>Algerian</vt:lpstr>
      <vt:lpstr>Arial</vt:lpstr>
      <vt:lpstr>Arial Black</vt:lpstr>
      <vt:lpstr>Arial MT</vt:lpstr>
      <vt:lpstr>Calibri</vt:lpstr>
      <vt:lpstr>Sitka Display</vt:lpstr>
      <vt:lpstr>Tahoma</vt:lpstr>
      <vt:lpstr>Trebuchet MS</vt:lpstr>
      <vt:lpstr>Verdana</vt:lpstr>
      <vt:lpstr>Office Theme</vt:lpstr>
      <vt:lpstr>Presentazione standard di PowerPoint</vt:lpstr>
      <vt:lpstr>COS’E’ IL FASCICOLO SANITARIO ELETTRONICO?</vt:lpstr>
      <vt:lpstr>IL PROGETTO  SALUTE BASILICATA</vt:lpstr>
      <vt:lpstr>FASCICOLO SANITARIO  ELETTRONICO</vt:lpstr>
      <vt:lpstr>I SERVIZI DISPONIBILI (1/2)</vt:lpstr>
      <vt:lpstr>I SERVIZI DISPONIBILI (2/2)</vt:lpstr>
      <vt:lpstr>ACCESSO SICURO</vt:lpstr>
      <vt:lpstr>NUOVO SERVIZIO</vt:lpstr>
      <vt:lpstr>SERVIZIO</vt:lpstr>
      <vt:lpstr>NUOVO SERVIZIO</vt:lpstr>
      <vt:lpstr>NUOVO SERVIZIO</vt:lpstr>
      <vt:lpstr>SERVIZI</vt:lpstr>
      <vt:lpstr>NUOVO SERVIZIO</vt:lpstr>
      <vt:lpstr>NUOVO SERVIZIO: PER LA MAMMA (1/2)</vt:lpstr>
      <vt:lpstr>NUOVO SERVIZIO: PER LA MAMMA (2/2)</vt:lpstr>
      <vt:lpstr>AREA ASSISTENZA TECNICA</vt:lpstr>
      <vt:lpstr>NUOVO SERVIZI: ELIMINA CODE SPORTELLO</vt:lpstr>
      <vt:lpstr>PROSSIMI STEP Il progetto Salute Basilicata è in continua evoluzione!</vt:lpstr>
      <vt:lpstr>UN PASSO IMPORTANTE PER LA SANITÀ LUCANA</vt:lpstr>
      <vt:lpstr>Grazie per l’attenzione!</vt:lpstr>
      <vt:lpstr>VEDIAMO INSIEME IL FUNZIONAMENTO …..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Bulfaro Elisa</dc:creator>
  <cp:lastModifiedBy>Bulfaro Elisa</cp:lastModifiedBy>
  <cp:revision>6</cp:revision>
  <dcterms:created xsi:type="dcterms:W3CDTF">2024-09-12T08:08:33Z</dcterms:created>
  <dcterms:modified xsi:type="dcterms:W3CDTF">2024-09-19T09:17:25Z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2024-09-05T00:00:00Z</vt:filetime>
  </property>
  <property fmtid="{D5CDD505-2E9C-101B-9397-08002B2CF9AE}" pid="3" name="LastSaved">
    <vt:filetime>2024-09-12T00:00:00Z</vt:filetime>
  </property>
</Properties>
</file>