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5" r:id="rId4"/>
    <p:sldId id="287" r:id="rId5"/>
    <p:sldId id="271" r:id="rId6"/>
    <p:sldId id="284" r:id="rId7"/>
    <p:sldId id="272" r:id="rId8"/>
    <p:sldId id="273" r:id="rId9"/>
    <p:sldId id="260" r:id="rId10"/>
    <p:sldId id="288" r:id="rId11"/>
    <p:sldId id="290" r:id="rId12"/>
    <p:sldId id="30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84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genziaentrate.gov.it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ziaentrate.gov.it/portale/web/guest/schede/fabbricatiterreni/planimetria-catastale/scheda-info-planimetria-catastale" TargetMode="External"/><Relationship Id="rId2" Type="http://schemas.openxmlformats.org/officeDocument/2006/relationships/hyperlink" Target="https://www.agenziaentrate.gov.it/portale/web/guest/schede/fabbricatiterreni/visura-della-mappa/scheda-info-visura-della-mapp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dirty="0" smtClean="0"/>
              <a:t>agenzia delle entrate</a:t>
            </a:r>
            <a:endParaRPr lang="it-IT" sz="8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Guida short per acquisire le visure catastali </a:t>
            </a:r>
            <a:r>
              <a:rPr lang="it-IT" smtClean="0"/>
              <a:t>di proprietà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accesso</a:t>
            </a:r>
            <a:endParaRPr lang="it-IT" dirty="0"/>
          </a:p>
        </p:txBody>
      </p:sp>
      <p:pic>
        <p:nvPicPr>
          <p:cNvPr id="5" name="videoplayback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413" y="1457325"/>
            <a:ext cx="6199187" cy="348773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Le </a:t>
            </a:r>
            <a:r>
              <a:rPr lang="it-IT" dirty="0" err="1" smtClean="0"/>
              <a:t>modalita’</a:t>
            </a:r>
            <a:r>
              <a:rPr lang="it-IT" dirty="0" smtClean="0"/>
              <a:t> di accesso sono molto </a:t>
            </a:r>
            <a:r>
              <a:rPr lang="it-IT" dirty="0" err="1" smtClean="0"/>
              <a:t>sempli</a:t>
            </a:r>
            <a:r>
              <a:rPr lang="it-IT" dirty="0" smtClean="0"/>
              <a:t> e </a:t>
            </a:r>
            <a:r>
              <a:rPr lang="it-IT" dirty="0" err="1" smtClean="0"/>
              <a:t>facilemte</a:t>
            </a:r>
            <a:r>
              <a:rPr lang="it-IT" dirty="0" smtClean="0"/>
              <a:t> gestibili sia da </a:t>
            </a:r>
            <a:r>
              <a:rPr lang="it-IT" dirty="0" err="1" smtClean="0"/>
              <a:t>smartphone</a:t>
            </a:r>
            <a:r>
              <a:rPr lang="it-IT" dirty="0" smtClean="0"/>
              <a:t> che da pc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Visura catastale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Video semplificativo della procedura di acquisizione delle visure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  <p:pic>
        <p:nvPicPr>
          <p:cNvPr id="9" name="Visura catastale online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8413" y="1457325"/>
            <a:ext cx="6199187" cy="3487738"/>
          </a:xfrm>
        </p:spPr>
      </p:pic>
    </p:spTree>
    <p:extLst>
      <p:ext uri="{BB962C8B-B14F-4D97-AF65-F5344CB8AC3E}">
        <p14:creationId xmlns:p14="http://schemas.microsoft.com/office/powerpoint/2010/main" val="15401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l’attenzione concessa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07" y="1229914"/>
            <a:ext cx="5166018" cy="382285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6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030" y="609600"/>
            <a:ext cx="5855677" cy="2023252"/>
          </a:xfrm>
        </p:spPr>
        <p:txBody>
          <a:bodyPr/>
          <a:lstStyle/>
          <a:p>
            <a:r>
              <a:rPr lang="it-IT" dirty="0" smtClean="0">
                <a:hlinkClick r:id="rId2"/>
              </a:rPr>
              <a:t>www.agenziaentrate.gov.it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10" y="609600"/>
            <a:ext cx="2388393" cy="51816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dal browser dello </a:t>
            </a:r>
            <a:r>
              <a:rPr lang="it-IT" dirty="0" err="1" smtClean="0"/>
              <a:t>smartphone</a:t>
            </a:r>
            <a:r>
              <a:rPr lang="it-IT" dirty="0" smtClean="0"/>
              <a:t> (o da pc) si accede ad un insieme di servizi specifici per i cittadini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Fabbricati e terreni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18" y="609600"/>
            <a:ext cx="2394176" cy="51816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Aggiornamento dati catastali</a:t>
            </a:r>
          </a:p>
          <a:p>
            <a:r>
              <a:rPr lang="it-IT" dirty="0" smtClean="0"/>
              <a:t>Consultazione dati catastali e ipotecari</a:t>
            </a:r>
          </a:p>
          <a:p>
            <a:r>
              <a:rPr lang="it-IT" dirty="0" smtClean="0"/>
              <a:t>Commissioni censuarie</a:t>
            </a:r>
          </a:p>
          <a:p>
            <a:r>
              <a:rPr lang="it-IT" dirty="0" smtClean="0"/>
              <a:t>Osservatorio del mercato immobiliare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Consultazione dati catastali e ipotecari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18" y="609600"/>
            <a:ext cx="2394176" cy="51816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Consultazione delle banche dati per effettuare visure, ricerche e ispezioni catastali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Visure catastali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/>
              <a:t>La visura catastale consente la consultazione degli atti e dei documenti catastali e permette di acquisire:</a:t>
            </a:r>
          </a:p>
          <a:p>
            <a:r>
              <a:rPr lang="it-IT" dirty="0"/>
              <a:t>i dati identificativi e reddituali dei beni immobili (terreni e fabbricati)</a:t>
            </a:r>
          </a:p>
          <a:p>
            <a:r>
              <a:rPr lang="it-IT" dirty="0"/>
              <a:t>i dati anagrafici delle persone, fisiche o giuridiche, intestatarie dei beni immobili</a:t>
            </a:r>
          </a:p>
          <a:p>
            <a:r>
              <a:rPr lang="it-IT" dirty="0"/>
              <a:t>i dati grafici dei terreni (</a:t>
            </a:r>
            <a:r>
              <a:rPr lang="it-IT" u="sng" dirty="0">
                <a:hlinkClick r:id="rId2"/>
              </a:rPr>
              <a:t>mappa catastale</a:t>
            </a:r>
            <a:r>
              <a:rPr lang="it-IT" dirty="0"/>
              <a:t>) e delle unità immobiliari urbane (</a:t>
            </a:r>
            <a:r>
              <a:rPr lang="it-IT" u="sng" dirty="0">
                <a:hlinkClick r:id="rId3"/>
              </a:rPr>
              <a:t>planimetrie</a:t>
            </a:r>
            <a:r>
              <a:rPr lang="it-IT" dirty="0"/>
              <a:t>)</a:t>
            </a:r>
          </a:p>
          <a:p>
            <a:r>
              <a:rPr lang="it-IT" dirty="0"/>
              <a:t>le monografie dei Punti Fiduciali e dei vertici della rete catastale</a:t>
            </a:r>
          </a:p>
          <a:p>
            <a:r>
              <a:rPr lang="it-IT" dirty="0"/>
              <a:t>l'elaborato planimetrico (elenco subalterni e rappresentazione grafica)</a:t>
            </a:r>
          </a:p>
          <a:p>
            <a:r>
              <a:rPr lang="it-IT" dirty="0"/>
              <a:t>gli atti di aggiornamento catastale.</a:t>
            </a:r>
          </a:p>
          <a:p>
            <a:r>
              <a:rPr lang="it-IT" dirty="0"/>
              <a:t>Le informazioni catastali</a:t>
            </a:r>
            <a:r>
              <a:rPr lang="it-IT" dirty="0" smtClean="0"/>
              <a:t>, </a:t>
            </a:r>
            <a:r>
              <a:rPr lang="it-IT" dirty="0"/>
              <a:t>sono pubbliche e dunque l'accesso è consentito a tutti, pagando i relativi tributi speciali catastali e nel rispetto della normativa vigente.</a:t>
            </a:r>
            <a:br>
              <a:rPr lang="it-IT" dirty="0"/>
            </a:br>
            <a:r>
              <a:rPr lang="it-IT" dirty="0"/>
              <a:t>I titolari, anche in parte, del diritto di proprietà o di altri diritti reali di godimento, possono chiedere la consultazione </a:t>
            </a:r>
            <a:r>
              <a:rPr lang="it-IT" b="1" dirty="0"/>
              <a:t>gratuita e in esenzione dei tributi</a:t>
            </a:r>
            <a:r>
              <a:rPr lang="it-IT" dirty="0"/>
              <a:t>, per gli immobili di cui risultano titolari in </a:t>
            </a:r>
            <a:r>
              <a:rPr lang="it-IT" dirty="0" smtClean="0"/>
              <a:t>catasto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25" y="609600"/>
            <a:ext cx="3670562" cy="5181600"/>
          </a:xfrm>
        </p:spPr>
      </p:pic>
    </p:spTree>
    <p:extLst>
      <p:ext uri="{BB962C8B-B14F-4D97-AF65-F5344CB8AC3E}">
        <p14:creationId xmlns:p14="http://schemas.microsoft.com/office/powerpoint/2010/main" val="1348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Planimetri catastali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56" y="2400300"/>
            <a:ext cx="4678764" cy="262010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La </a:t>
            </a:r>
            <a:r>
              <a:rPr lang="it-IT" dirty="0"/>
              <a:t>planimetria catastale è il disegno tecnico, di norma in scala 1:200, di un’unità immobiliare registrata in Catasto, da cui è possibile desumere, in conformità alle regole catastali, contorni, suddivisione e destinazione dei locali interni, dati metrici e altre informazioni.</a:t>
            </a:r>
          </a:p>
          <a:p>
            <a:r>
              <a:rPr lang="it-IT" dirty="0" smtClean="0"/>
              <a:t>La </a:t>
            </a:r>
            <a:r>
              <a:rPr lang="it-IT" dirty="0"/>
              <a:t>consultazione delle planimetrie catastali, archiviate nella banca dati informatica, relative agli immobili presenti su tutto il territorio nazionale, può avvenire presso qualsiasi Ufficio provinciale – Territorio, sportello catastale decentrato o in modalità telematica tramite i servizi disponibili sul sito dell’Agenzia. La consultazione non comprende il territorio delle Province Autonome di Trento e Bolzano, che amministrano autonomamente le proprie banche dati catastali e immobiliari.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Tipologie di visure ed estratti di mappa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10" y="609600"/>
            <a:ext cx="2388393" cy="51816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Un articolato elenco delle visure ed estratti che si possono richiedere gratuitamente con riferimento al solo codice fiscale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Accedi alla consultazione personale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18" y="609600"/>
            <a:ext cx="2394176" cy="51816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Tramite questa sezione si accede all’area preposta alla consultazione personale quindi sarà richiesto il codice fiscale dell’intestatario al fine di poter selezionare i cespiti a lui afferenti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Sezione visure catastali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18" y="609600"/>
            <a:ext cx="2394176" cy="51816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Consente di consultare i dati catastali di immobili e terrenti afferenti ad una persona fisica e quindi le </a:t>
            </a:r>
            <a:r>
              <a:rPr lang="it-IT" dirty="0" err="1" smtClean="0"/>
              <a:t>rElative</a:t>
            </a:r>
            <a:r>
              <a:rPr lang="it-IT" dirty="0" smtClean="0"/>
              <a:t> planimetrie e mappe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7" y="513177"/>
            <a:ext cx="127254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2379</TotalTime>
  <Words>458</Words>
  <Application>Microsoft Office PowerPoint</Application>
  <PresentationFormat>Widescreen</PresentationFormat>
  <Paragraphs>34</Paragraphs>
  <Slides>12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Tw Cen MT</vt:lpstr>
      <vt:lpstr>Goccia</vt:lpstr>
      <vt:lpstr>agenzia delle entrate</vt:lpstr>
      <vt:lpstr>www.agenziaentrate.gov.it </vt:lpstr>
      <vt:lpstr>Fabbricati e terreni</vt:lpstr>
      <vt:lpstr>Consultazione dati catastali e ipotecari</vt:lpstr>
      <vt:lpstr>Visure catastali</vt:lpstr>
      <vt:lpstr>Planimetri catastali</vt:lpstr>
      <vt:lpstr>Tipologie di visure ed estratti di mappa</vt:lpstr>
      <vt:lpstr>Accedi alla consultazione personale</vt:lpstr>
      <vt:lpstr>Sezione visure catastali</vt:lpstr>
      <vt:lpstr>accesso</vt:lpstr>
      <vt:lpstr>Visura catastale</vt:lpstr>
      <vt:lpstr>Per l’attenzione concessa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 catastali agenzia delle entrate</dc:title>
  <dc:creator>Alfonso Managò</dc:creator>
  <cp:lastModifiedBy>Alfonso Managò</cp:lastModifiedBy>
  <cp:revision>101</cp:revision>
  <dcterms:created xsi:type="dcterms:W3CDTF">2024-07-30T06:35:08Z</dcterms:created>
  <dcterms:modified xsi:type="dcterms:W3CDTF">2024-12-20T15:22:55Z</dcterms:modified>
</cp:coreProperties>
</file>