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7" r:id="rId4"/>
    <p:sldId id="263" r:id="rId5"/>
    <p:sldId id="275" r:id="rId6"/>
    <p:sldId id="276" r:id="rId7"/>
    <p:sldId id="277" r:id="rId8"/>
    <p:sldId id="278" r:id="rId9"/>
    <p:sldId id="264" r:id="rId10"/>
    <p:sldId id="280" r:id="rId11"/>
    <p:sldId id="258" r:id="rId12"/>
    <p:sldId id="282" r:id="rId13"/>
    <p:sldId id="283" r:id="rId14"/>
    <p:sldId id="301" r:id="rId15"/>
    <p:sldId id="302" r:id="rId16"/>
    <p:sldId id="303" r:id="rId17"/>
    <p:sldId id="304" r:id="rId18"/>
    <p:sldId id="285" r:id="rId19"/>
    <p:sldId id="286" r:id="rId20"/>
    <p:sldId id="287" r:id="rId21"/>
    <p:sldId id="271" r:id="rId22"/>
    <p:sldId id="284" r:id="rId23"/>
    <p:sldId id="272" r:id="rId24"/>
    <p:sldId id="273" r:id="rId25"/>
    <p:sldId id="260" r:id="rId26"/>
    <p:sldId id="261" r:id="rId27"/>
    <p:sldId id="28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5" r:id="rId50"/>
    <p:sldId id="306" r:id="rId51"/>
    <p:sldId id="269" r:id="rId52"/>
    <p:sldId id="308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84" autoAdjust="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enziaentrate.gov.it/portale/web/guest/schede/fabbricatiterreni/planimetria-catastale/scheda-info-planimetria-catastale" TargetMode="External"/><Relationship Id="rId2" Type="http://schemas.openxmlformats.org/officeDocument/2006/relationships/hyperlink" Target="https://www.agenziaentrate.gov.it/portale/web/guest/schede/fabbricatiterreni/visura-della-mappa/scheda-info-visura-della-mappa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genziaentrate.gov.it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000" dirty="0" smtClean="0"/>
              <a:t>agenzia delle entrate</a:t>
            </a:r>
            <a:endParaRPr lang="it-IT" sz="8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Disanima del sito internet e delle Funzioni disponibili on line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Social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870769"/>
            <a:ext cx="6199187" cy="2659261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333" y="2632852"/>
            <a:ext cx="4299131" cy="315834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L’Agenzia veicola in modo semplice e rapido news e informazioni fiscali </a:t>
            </a:r>
            <a:r>
              <a:rPr lang="it-IT" dirty="0" smtClean="0"/>
              <a:t>anche attraverso </a:t>
            </a:r>
            <a:r>
              <a:rPr lang="it-IT" dirty="0"/>
              <a:t>i canali social:</a:t>
            </a:r>
          </a:p>
          <a:p>
            <a:r>
              <a:rPr lang="it-IT" dirty="0" err="1" smtClean="0"/>
              <a:t>Facebook</a:t>
            </a:r>
            <a:r>
              <a:rPr lang="it-IT" dirty="0" smtClean="0"/>
              <a:t> </a:t>
            </a:r>
            <a:r>
              <a:rPr lang="it-IT" dirty="0"/>
              <a:t>(@</a:t>
            </a:r>
            <a:r>
              <a:rPr lang="it-IT" dirty="0" err="1"/>
              <a:t>agenziadelleentrate</a:t>
            </a:r>
            <a:r>
              <a:rPr lang="it-IT" dirty="0" smtClean="0"/>
              <a:t>)</a:t>
            </a:r>
          </a:p>
          <a:p>
            <a:r>
              <a:rPr lang="it-IT" dirty="0" smtClean="0"/>
              <a:t>X </a:t>
            </a:r>
            <a:r>
              <a:rPr lang="it-IT" dirty="0"/>
              <a:t>(in precedenza </a:t>
            </a:r>
            <a:r>
              <a:rPr lang="it-IT" dirty="0" err="1"/>
              <a:t>Twitter</a:t>
            </a:r>
            <a:r>
              <a:rPr lang="it-IT" dirty="0"/>
              <a:t> </a:t>
            </a:r>
            <a:r>
              <a:rPr lang="it-IT" dirty="0" smtClean="0"/>
              <a:t>@</a:t>
            </a:r>
            <a:r>
              <a:rPr lang="it-IT" dirty="0" err="1"/>
              <a:t>Agenzia_Entrate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YouTube</a:t>
            </a:r>
            <a:r>
              <a:rPr lang="it-IT" dirty="0" smtClean="0"/>
              <a:t> </a:t>
            </a:r>
            <a:r>
              <a:rPr lang="it-IT" dirty="0"/>
              <a:t>(@</a:t>
            </a:r>
            <a:r>
              <a:rPr lang="it-IT" dirty="0" err="1"/>
              <a:t>agenziadelleentrate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LinkedIn</a:t>
            </a:r>
            <a:r>
              <a:rPr lang="it-IT" dirty="0" smtClean="0"/>
              <a:t> </a:t>
            </a:r>
            <a:r>
              <a:rPr lang="it-IT" dirty="0"/>
              <a:t>(Agenzia delle Entrate</a:t>
            </a:r>
            <a:r>
              <a:rPr lang="it-IT" dirty="0" smtClean="0"/>
              <a:t>)</a:t>
            </a:r>
          </a:p>
          <a:p>
            <a:r>
              <a:rPr lang="it-IT" dirty="0" smtClean="0"/>
              <a:t>Instagram </a:t>
            </a:r>
            <a:r>
              <a:rPr lang="it-IT" dirty="0"/>
              <a:t>(</a:t>
            </a:r>
            <a:r>
              <a:rPr lang="it-IT" dirty="0" err="1"/>
              <a:t>agenziadelleentrate_gov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Whatsapp</a:t>
            </a:r>
            <a:r>
              <a:rPr lang="it-IT" dirty="0" smtClean="0"/>
              <a:t> </a:t>
            </a:r>
            <a:r>
              <a:rPr lang="it-IT" dirty="0" err="1" smtClean="0"/>
              <a:t>channel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Sezione cittadini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Alcuni servizi sono specificatamente indirizzate ai cittadini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19" y="1343025"/>
            <a:ext cx="3533775" cy="3714750"/>
          </a:xfrm>
        </p:spPr>
      </p:pic>
    </p:spTree>
    <p:extLst>
      <p:ext uri="{BB962C8B-B14F-4D97-AF65-F5344CB8AC3E}">
        <p14:creationId xmlns:p14="http://schemas.microsoft.com/office/powerpoint/2010/main" val="187400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Cittadini 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Visure catastali</a:t>
            </a:r>
          </a:p>
          <a:p>
            <a:r>
              <a:rPr lang="it-IT" dirty="0" smtClean="0"/>
              <a:t>Dichiarazione di successione</a:t>
            </a:r>
          </a:p>
          <a:p>
            <a:r>
              <a:rPr lang="it-IT" dirty="0" smtClean="0"/>
              <a:t>Ristrutturazione edilizia</a:t>
            </a:r>
          </a:p>
          <a:p>
            <a:r>
              <a:rPr lang="it-IT" dirty="0" smtClean="0"/>
              <a:t>Accredito rimborsi</a:t>
            </a:r>
          </a:p>
          <a:p>
            <a:r>
              <a:rPr lang="it-IT" dirty="0" smtClean="0"/>
              <a:t>Vedi tutti</a:t>
            </a:r>
          </a:p>
          <a:p>
            <a:endParaRPr lang="it-IT" dirty="0"/>
          </a:p>
          <a:p>
            <a:r>
              <a:rPr lang="it-IT" sz="1200" dirty="0" smtClean="0"/>
              <a:t>(Menu sintetico home)</a:t>
            </a:r>
            <a:endParaRPr lang="it-IT" sz="12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cittadini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10" y="609600"/>
            <a:ext cx="2388393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Agevolazioni</a:t>
            </a:r>
          </a:p>
          <a:p>
            <a:r>
              <a:rPr lang="it-IT" dirty="0" smtClean="0"/>
              <a:t>Dichiarazioni</a:t>
            </a:r>
          </a:p>
          <a:p>
            <a:r>
              <a:rPr lang="it-IT" dirty="0" smtClean="0"/>
              <a:t>Pagamenti e rimborsi</a:t>
            </a:r>
          </a:p>
          <a:p>
            <a:r>
              <a:rPr lang="it-IT" dirty="0" smtClean="0"/>
              <a:t>Fabbricati e terreni</a:t>
            </a:r>
          </a:p>
          <a:p>
            <a:r>
              <a:rPr lang="it-IT" dirty="0" smtClean="0"/>
              <a:t>Accertamenti e regolarizzazioni</a:t>
            </a:r>
          </a:p>
          <a:p>
            <a:r>
              <a:rPr lang="it-IT" dirty="0" smtClean="0"/>
              <a:t>Istanze e comunicazioni</a:t>
            </a:r>
          </a:p>
          <a:p>
            <a:r>
              <a:rPr lang="it-IT" dirty="0" smtClean="0"/>
              <a:t>Registrazioni contratti/atti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agevolazioni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/>
              <a:t>Acquisto prima casa</a:t>
            </a:r>
          </a:p>
          <a:p>
            <a:r>
              <a:rPr lang="it-IT" dirty="0"/>
              <a:t>Acquisto prima casa under 36</a:t>
            </a:r>
          </a:p>
          <a:p>
            <a:r>
              <a:rPr lang="it-IT" dirty="0"/>
              <a:t>Agevolazioni per persone con disabilità</a:t>
            </a:r>
          </a:p>
          <a:p>
            <a:r>
              <a:rPr lang="it-IT" dirty="0"/>
              <a:t>Bonus acqua potabile</a:t>
            </a:r>
          </a:p>
          <a:p>
            <a:r>
              <a:rPr lang="it-IT" dirty="0"/>
              <a:t>Bonus facciate</a:t>
            </a:r>
          </a:p>
          <a:p>
            <a:r>
              <a:rPr lang="it-IT" dirty="0"/>
              <a:t>Bonus mobili</a:t>
            </a:r>
          </a:p>
          <a:p>
            <a:r>
              <a:rPr lang="it-IT" dirty="0"/>
              <a:t>Bonus verde per i cittadini</a:t>
            </a:r>
          </a:p>
          <a:p>
            <a:r>
              <a:rPr lang="it-IT" dirty="0"/>
              <a:t>Canone tv - Casi di esonero</a:t>
            </a:r>
          </a:p>
          <a:p>
            <a:r>
              <a:rPr lang="it-IT" dirty="0"/>
              <a:t>Contributo a fondo perduto per interventi edilizi 2023 detraibili al 90%</a:t>
            </a:r>
          </a:p>
          <a:p>
            <a:r>
              <a:rPr lang="it-IT" dirty="0"/>
              <a:t>Credito d’imposta per cuochi professionisti</a:t>
            </a:r>
          </a:p>
          <a:p>
            <a:r>
              <a:rPr lang="it-IT" dirty="0"/>
              <a:t>Credito d’imposta per le spese di installazione di sistemi di accumulo dell’energia collegati ad impianti alimentati da fonti </a:t>
            </a:r>
            <a:r>
              <a:rPr lang="it-IT" dirty="0" smtClean="0"/>
              <a:t>rinnovabili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21105" y="1673219"/>
            <a:ext cx="4913802" cy="30543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2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Agevolazioni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it-IT" sz="2900" dirty="0"/>
              <a:t>Credito d’imposta per l’attività fisica adattata (Afa)</a:t>
            </a:r>
          </a:p>
          <a:p>
            <a:r>
              <a:rPr lang="it-IT" sz="2900" dirty="0"/>
              <a:t>Docenti e ricercatori rientrati in Italia</a:t>
            </a:r>
          </a:p>
          <a:p>
            <a:r>
              <a:rPr lang="it-IT" sz="2900" dirty="0"/>
              <a:t>Imposta sostitutiva sui compensi delle ripetizioni e lezioni private</a:t>
            </a:r>
          </a:p>
          <a:p>
            <a:r>
              <a:rPr lang="it-IT" sz="2900" dirty="0"/>
              <a:t>Lavoratori </a:t>
            </a:r>
            <a:r>
              <a:rPr lang="it-IT" sz="2900" dirty="0" err="1"/>
              <a:t>impatriati</a:t>
            </a:r>
            <a:endParaRPr lang="it-IT" sz="2900" dirty="0"/>
          </a:p>
          <a:p>
            <a:r>
              <a:rPr lang="it-IT" sz="2900" dirty="0"/>
              <a:t>Lavoratori </a:t>
            </a:r>
            <a:r>
              <a:rPr lang="it-IT" sz="2900" dirty="0" err="1"/>
              <a:t>impatriati</a:t>
            </a:r>
            <a:r>
              <a:rPr lang="it-IT" sz="2900" dirty="0"/>
              <a:t> (</a:t>
            </a:r>
            <a:r>
              <a:rPr lang="it-IT" sz="2900" dirty="0" err="1"/>
              <a:t>D.lgs</a:t>
            </a:r>
            <a:r>
              <a:rPr lang="it-IT" sz="2900" dirty="0"/>
              <a:t> n. 209/2023)</a:t>
            </a:r>
          </a:p>
          <a:p>
            <a:r>
              <a:rPr lang="it-IT" sz="2900" dirty="0"/>
              <a:t>Neo residenti</a:t>
            </a:r>
          </a:p>
          <a:p>
            <a:r>
              <a:rPr lang="it-IT" sz="2900" dirty="0"/>
              <a:t>Regime opzionale per i pensionati esteri</a:t>
            </a:r>
          </a:p>
          <a:p>
            <a:r>
              <a:rPr lang="it-IT" sz="2900" dirty="0"/>
              <a:t>Riqualificazione energetica</a:t>
            </a:r>
          </a:p>
          <a:p>
            <a:r>
              <a:rPr lang="it-IT" sz="2900" dirty="0"/>
              <a:t>Ristrutturazioni edilizie</a:t>
            </a:r>
          </a:p>
          <a:p>
            <a:r>
              <a:rPr lang="it-IT" sz="2900" dirty="0" err="1"/>
              <a:t>Superbonus</a:t>
            </a:r>
            <a:r>
              <a:rPr lang="it-IT" sz="2900" dirty="0"/>
              <a:t> </a:t>
            </a:r>
            <a:r>
              <a:rPr lang="it-IT" sz="2900" dirty="0" smtClean="0"/>
              <a:t>110%</a:t>
            </a:r>
          </a:p>
          <a:p>
            <a:r>
              <a:rPr lang="it-IT" sz="2900" dirty="0" smtClean="0"/>
              <a:t>Servizi </a:t>
            </a:r>
            <a:r>
              <a:rPr lang="it-IT" sz="2900" dirty="0"/>
              <a:t>di </a:t>
            </a:r>
            <a:r>
              <a:rPr lang="it-IT" sz="2900" dirty="0" smtClean="0"/>
              <a:t>Agevolazioni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105" y="1673219"/>
            <a:ext cx="4913802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3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Dichiarazioni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32" y="2082800"/>
            <a:ext cx="4809730" cy="27880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730/2024</a:t>
            </a:r>
          </a:p>
          <a:p>
            <a:r>
              <a:rPr lang="it-IT" dirty="0"/>
              <a:t>Certificazione Unica 2024</a:t>
            </a:r>
          </a:p>
          <a:p>
            <a:r>
              <a:rPr lang="it-IT" dirty="0"/>
              <a:t>Dichiarazione di successione</a:t>
            </a:r>
          </a:p>
          <a:p>
            <a:r>
              <a:rPr lang="it-IT" dirty="0"/>
              <a:t>Dichiarazione precompilata</a:t>
            </a:r>
          </a:p>
          <a:p>
            <a:r>
              <a:rPr lang="it-IT" dirty="0"/>
              <a:t>Redditi persone fisiche 2024</a:t>
            </a:r>
          </a:p>
          <a:p>
            <a:r>
              <a:rPr lang="it-IT" dirty="0"/>
              <a:t>Scelte dell’8, 5 e 2 per mille Irpef </a:t>
            </a:r>
            <a:r>
              <a:rPr lang="it-IT" dirty="0" smtClean="0"/>
              <a:t>2024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9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0193" y="609600"/>
            <a:ext cx="4600281" cy="2023252"/>
          </a:xfrm>
        </p:spPr>
        <p:txBody>
          <a:bodyPr/>
          <a:lstStyle/>
          <a:p>
            <a:r>
              <a:rPr lang="it-IT" dirty="0" smtClean="0"/>
              <a:t>Pagamenti e </a:t>
            </a:r>
            <a:r>
              <a:rPr lang="it-IT" dirty="0" err="1" smtClean="0"/>
              <a:t>rimoborsi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626" y="1774946"/>
            <a:ext cx="4390957" cy="292198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/>
              <a:t>Calcolo dei pagamenti</a:t>
            </a:r>
          </a:p>
          <a:p>
            <a:r>
              <a:rPr lang="it-IT" dirty="0" smtClean="0"/>
              <a:t>Modalità </a:t>
            </a:r>
            <a:r>
              <a:rPr lang="it-IT" dirty="0"/>
              <a:t>di pagamento</a:t>
            </a:r>
          </a:p>
          <a:p>
            <a:r>
              <a:rPr lang="it-IT" dirty="0" smtClean="0"/>
              <a:t>Pagamenti </a:t>
            </a:r>
            <a:r>
              <a:rPr lang="it-IT" dirty="0"/>
              <a:t>delle imposte</a:t>
            </a:r>
          </a:p>
          <a:p>
            <a:r>
              <a:rPr lang="it-IT" dirty="0"/>
              <a:t>Tipologie di imposta e di ritenute da applicare</a:t>
            </a:r>
          </a:p>
          <a:p>
            <a:r>
              <a:rPr lang="it-IT" dirty="0" smtClean="0"/>
              <a:t> </a:t>
            </a:r>
            <a:r>
              <a:rPr lang="it-IT" dirty="0"/>
              <a:t>Rimborsi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3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Fabbricati e terreni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Aggiornamento dati catastali</a:t>
            </a:r>
          </a:p>
          <a:p>
            <a:r>
              <a:rPr lang="it-IT" dirty="0" smtClean="0"/>
              <a:t>Consultazione dati catastali e ipotecari</a:t>
            </a:r>
          </a:p>
          <a:p>
            <a:r>
              <a:rPr lang="it-IT" dirty="0" smtClean="0"/>
              <a:t>Commissioni censuarie</a:t>
            </a:r>
          </a:p>
          <a:p>
            <a:r>
              <a:rPr lang="it-IT" dirty="0" smtClean="0"/>
              <a:t>Osservatorio del mercato immobiliare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Aggiornamento dati catastali e ipotecari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In questa sezione è possibile aggiornare i dati catastali ed ipotecari quindi la presentazione degli atti di aggiornamento in conservatoria  ed eventuali richieste di correzione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4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Agenzia delle entrate on 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095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nostra vita è scandita da molti eventi </a:t>
            </a:r>
            <a:r>
              <a:rPr lang="it-IT" dirty="0" smtClean="0"/>
              <a:t>e </a:t>
            </a:r>
            <a:r>
              <a:rPr lang="it-IT" dirty="0"/>
              <a:t>vicende quotidiane </a:t>
            </a:r>
            <a:r>
              <a:rPr lang="it-IT" dirty="0" smtClean="0"/>
              <a:t>che spesso sono </a:t>
            </a:r>
            <a:r>
              <a:rPr lang="it-IT" dirty="0"/>
              <a:t>accompagnate anche da </a:t>
            </a:r>
            <a:r>
              <a:rPr lang="it-IT" dirty="0" smtClean="0"/>
              <a:t>adempimenti fiscali.</a:t>
            </a:r>
          </a:p>
          <a:p>
            <a:pPr marL="0" indent="0">
              <a:buNone/>
            </a:pPr>
            <a:r>
              <a:rPr lang="it-IT" dirty="0"/>
              <a:t>Il rapporto </a:t>
            </a:r>
            <a:r>
              <a:rPr lang="it-IT" dirty="0" smtClean="0"/>
              <a:t>con l’agenzia delle entrate, in </a:t>
            </a:r>
            <a:r>
              <a:rPr lang="it-IT" dirty="0"/>
              <a:t>qualche </a:t>
            </a:r>
            <a:r>
              <a:rPr lang="it-IT" dirty="0" smtClean="0"/>
              <a:t>caso, </a:t>
            </a:r>
            <a:r>
              <a:rPr lang="it-IT" dirty="0"/>
              <a:t>aggiunge preoccupazioni ad adempimenti che già di per sé sono </a:t>
            </a:r>
            <a:r>
              <a:rPr lang="it-IT" dirty="0" smtClean="0"/>
              <a:t>gravosi. </a:t>
            </a:r>
          </a:p>
          <a:p>
            <a:pPr marL="0" indent="0">
              <a:buNone/>
            </a:pPr>
            <a:r>
              <a:rPr lang="it-IT" dirty="0" smtClean="0"/>
              <a:t>la nostra prerogativa </a:t>
            </a:r>
            <a:r>
              <a:rPr lang="it-IT" dirty="0" err="1" smtClean="0"/>
              <a:t>e’</a:t>
            </a:r>
            <a:r>
              <a:rPr lang="it-IT" dirty="0" smtClean="0"/>
              <a:t> quella di cercare di «facilitare» tale esperienza illustrando come </a:t>
            </a:r>
            <a:r>
              <a:rPr lang="it-IT" dirty="0"/>
              <a:t>si può </a:t>
            </a:r>
            <a:r>
              <a:rPr lang="it-IT" dirty="0" smtClean="0"/>
              <a:t>utilizzare </a:t>
            </a:r>
            <a:r>
              <a:rPr lang="it-IT" dirty="0"/>
              <a:t>il </a:t>
            </a:r>
            <a:r>
              <a:rPr lang="it-IT" dirty="0" smtClean="0"/>
              <a:t>portale </a:t>
            </a:r>
            <a:r>
              <a:rPr lang="it-IT" dirty="0"/>
              <a:t>on line e gli altri canali </a:t>
            </a:r>
            <a:r>
              <a:rPr lang="it-IT" dirty="0" smtClean="0"/>
              <a:t>a </a:t>
            </a:r>
            <a:r>
              <a:rPr lang="it-IT" dirty="0"/>
              <a:t>disposizione dei cittadini per dialogare in modo strutturato e in sicurezza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 smtClean="0"/>
              <a:t>Puoi contattare l’Agenzia delle entrate </a:t>
            </a:r>
            <a:r>
              <a:rPr lang="it-IT" dirty="0"/>
              <a:t>on line, grazie ai numerosi servizi </a:t>
            </a:r>
            <a:r>
              <a:rPr lang="it-IT" dirty="0" smtClean="0"/>
              <a:t>telematici, al </a:t>
            </a:r>
            <a:r>
              <a:rPr lang="it-IT" dirty="0"/>
              <a:t>telefono, via e-mail, </a:t>
            </a:r>
            <a:r>
              <a:rPr lang="it-IT" dirty="0" smtClean="0"/>
              <a:t>o con </a:t>
            </a:r>
            <a:r>
              <a:rPr lang="it-IT" dirty="0"/>
              <a:t>una videochiamata.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Consultazione dati catastali e ipotecari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Consultazione delle banche dati per effettuare visure, ricerche e ispezioni catastali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Visure catastali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it-IT" dirty="0"/>
              <a:t>La visura catastale consente la consultazione degli atti e dei documenti catastali e permette di acquisire:</a:t>
            </a:r>
          </a:p>
          <a:p>
            <a:r>
              <a:rPr lang="it-IT" dirty="0"/>
              <a:t>i dati identificativi e reddituali dei beni immobili (terreni e fabbricati)</a:t>
            </a:r>
          </a:p>
          <a:p>
            <a:r>
              <a:rPr lang="it-IT" dirty="0"/>
              <a:t>i dati anagrafici delle persone, fisiche o giuridiche, intestatarie dei beni immobili</a:t>
            </a:r>
          </a:p>
          <a:p>
            <a:r>
              <a:rPr lang="it-IT" dirty="0"/>
              <a:t>i dati grafici dei terreni (</a:t>
            </a:r>
            <a:r>
              <a:rPr lang="it-IT" u="sng" dirty="0">
                <a:hlinkClick r:id="rId2"/>
              </a:rPr>
              <a:t>mappa catastale</a:t>
            </a:r>
            <a:r>
              <a:rPr lang="it-IT" dirty="0"/>
              <a:t>) e delle unità immobiliari urbane (</a:t>
            </a:r>
            <a:r>
              <a:rPr lang="it-IT" u="sng" dirty="0">
                <a:hlinkClick r:id="rId3"/>
              </a:rPr>
              <a:t>planimetrie</a:t>
            </a:r>
            <a:r>
              <a:rPr lang="it-IT" dirty="0"/>
              <a:t>)</a:t>
            </a:r>
          </a:p>
          <a:p>
            <a:r>
              <a:rPr lang="it-IT" dirty="0"/>
              <a:t>le monografie dei Punti Fiduciali e dei vertici della rete catastale</a:t>
            </a:r>
          </a:p>
          <a:p>
            <a:r>
              <a:rPr lang="it-IT" dirty="0"/>
              <a:t>l'elaborato planimetrico (elenco subalterni e rappresentazione grafica)</a:t>
            </a:r>
          </a:p>
          <a:p>
            <a:r>
              <a:rPr lang="it-IT" dirty="0"/>
              <a:t>gli atti di aggiornamento catastale.</a:t>
            </a:r>
          </a:p>
          <a:p>
            <a:r>
              <a:rPr lang="it-IT" dirty="0"/>
              <a:t>Le informazioni catastali</a:t>
            </a:r>
            <a:r>
              <a:rPr lang="it-IT" dirty="0" smtClean="0"/>
              <a:t>, </a:t>
            </a:r>
            <a:r>
              <a:rPr lang="it-IT" dirty="0"/>
              <a:t>sono pubbliche e dunque l'accesso è consentito a tutti, pagando i relativi tributi speciali catastali e nel rispetto della normativa vigente.</a:t>
            </a:r>
            <a:br>
              <a:rPr lang="it-IT" dirty="0"/>
            </a:br>
            <a:r>
              <a:rPr lang="it-IT" dirty="0"/>
              <a:t>I titolari, anche in parte, del diritto di proprietà o di altri diritti reali di godimento, possono chiedere la consultazione </a:t>
            </a:r>
            <a:r>
              <a:rPr lang="it-IT" b="1" dirty="0"/>
              <a:t>gratuita e in esenzione dei tributi</a:t>
            </a:r>
            <a:r>
              <a:rPr lang="it-IT" dirty="0"/>
              <a:t>, per gli immobili di cui risultano titolari in </a:t>
            </a:r>
            <a:r>
              <a:rPr lang="it-IT" dirty="0" smtClean="0"/>
              <a:t>catasto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25" y="609600"/>
            <a:ext cx="3670562" cy="5181600"/>
          </a:xfrm>
        </p:spPr>
      </p:pic>
    </p:spTree>
    <p:extLst>
      <p:ext uri="{BB962C8B-B14F-4D97-AF65-F5344CB8AC3E}">
        <p14:creationId xmlns:p14="http://schemas.microsoft.com/office/powerpoint/2010/main" val="1348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Planimetri catastali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56" y="2400300"/>
            <a:ext cx="4678764" cy="262010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La </a:t>
            </a:r>
            <a:r>
              <a:rPr lang="it-IT" dirty="0"/>
              <a:t>planimetria catastale è il disegno tecnico, di norma in scala 1:200, di un’unità immobiliare registrata in Catasto, da cui è possibile desumere, in conformità alle regole catastali, contorni, suddivisione e destinazione dei locali interni, dati metrici e altre informazioni.</a:t>
            </a:r>
          </a:p>
          <a:p>
            <a:r>
              <a:rPr lang="it-IT" dirty="0" smtClean="0"/>
              <a:t>La </a:t>
            </a:r>
            <a:r>
              <a:rPr lang="it-IT" dirty="0"/>
              <a:t>consultazione delle planimetrie catastali, archiviate nella banca dati informatica, relative agli immobili presenti su tutto il territorio nazionale, può avvenire presso qualsiasi Ufficio provinciale – Territorio, sportello catastale decentrato o in modalità telematica tramite i servizi disponibili sul sito dell’Agenzia. La consultazione non comprende il territorio delle Province Autonome di Trento e Bolzano, che amministrano autonomamente le proprie banche dati catastali e immobiliari.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7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Tipologie di visure ed estratti di mappa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10" y="609600"/>
            <a:ext cx="2388393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Un articolato elenco delle visure ed estratti che si possono richiedere gratuitamente con riferimento al solo codice fiscale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1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Accedi alla consultazione personale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Tramite questa sezione si accede all’area preposta alla consultazione personale quindi sarà richiesto il codice fiscale dell’intestatario al fine di poter selezionare i cespiti a lui afferenti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8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Sezione visure catastali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Consente di consultare i dati catastali di immobili e terrenti afferenti ad una persona fisica e quindi le </a:t>
            </a:r>
            <a:r>
              <a:rPr lang="it-IT" dirty="0" err="1" smtClean="0"/>
              <a:t>rElative</a:t>
            </a:r>
            <a:r>
              <a:rPr lang="it-IT" dirty="0" smtClean="0"/>
              <a:t> planimetrie e mappe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Consultazione personale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Per tali informazioni bisogna ACCEDERE tramite il link consultazione personale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pic>
        <p:nvPicPr>
          <p:cNvPr id="5" name="videoplayback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8413" y="1457325"/>
            <a:ext cx="6199187" cy="348773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err="1" smtClean="0"/>
              <a:t>modalita’</a:t>
            </a:r>
            <a:r>
              <a:rPr lang="it-IT" dirty="0" smtClean="0"/>
              <a:t> di accesso sono molto </a:t>
            </a:r>
            <a:r>
              <a:rPr lang="it-IT" dirty="0" err="1" smtClean="0"/>
              <a:t>sempli</a:t>
            </a:r>
            <a:r>
              <a:rPr lang="it-IT" dirty="0" smtClean="0"/>
              <a:t> e </a:t>
            </a:r>
            <a:r>
              <a:rPr lang="it-IT" dirty="0" err="1" smtClean="0"/>
              <a:t>facilemte</a:t>
            </a:r>
            <a:r>
              <a:rPr lang="it-IT" dirty="0" smtClean="0"/>
              <a:t> gestibili sia da </a:t>
            </a:r>
            <a:r>
              <a:rPr lang="it-IT" dirty="0" err="1" smtClean="0"/>
              <a:t>smartphone</a:t>
            </a:r>
            <a:r>
              <a:rPr lang="it-IT" dirty="0" smtClean="0"/>
              <a:t> che da pc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Dalla schermata home (anche nel </a:t>
            </a:r>
            <a:r>
              <a:rPr lang="it-IT" dirty="0" err="1" smtClean="0"/>
              <a:t>template</a:t>
            </a:r>
            <a:r>
              <a:rPr lang="it-IT" dirty="0" smtClean="0"/>
              <a:t> mobile), </a:t>
            </a:r>
            <a:r>
              <a:rPr lang="it-IT" dirty="0" err="1" smtClean="0"/>
              <a:t>e’</a:t>
            </a:r>
            <a:r>
              <a:rPr lang="it-IT" dirty="0" smtClean="0"/>
              <a:t> disponibile la sezione accesso ai servizi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1124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Dalla sezione accedi ai servizi si aprono le varia porte di accesso per tipologia di utenti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321281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030" y="609600"/>
            <a:ext cx="5855677" cy="2023252"/>
          </a:xfrm>
        </p:spPr>
        <p:txBody>
          <a:bodyPr/>
          <a:lstStyle/>
          <a:p>
            <a:r>
              <a:rPr lang="it-IT" dirty="0" smtClean="0">
                <a:hlinkClick r:id="rId2"/>
              </a:rPr>
              <a:t>www.agenziaentrate.gov.it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10" y="609600"/>
            <a:ext cx="2388393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dal browser dello </a:t>
            </a:r>
            <a:r>
              <a:rPr lang="it-IT" dirty="0" err="1" smtClean="0"/>
              <a:t>smartphone</a:t>
            </a:r>
            <a:r>
              <a:rPr lang="it-IT" dirty="0" smtClean="0"/>
              <a:t> (o da pc) si accede ad un insieme di servizi specifici per i cittadini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9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Selezionando la modalità di accesso per i cittadini si aprirà la pagina di accesso all’area riservata con un breve riepilogo sui canali di accesso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85366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Selezionando </a:t>
            </a:r>
            <a:r>
              <a:rPr lang="it-IT" dirty="0" err="1" smtClean="0"/>
              <a:t>spid</a:t>
            </a:r>
            <a:r>
              <a:rPr lang="it-IT" dirty="0" smtClean="0"/>
              <a:t> come modalità di accesso si entrerà nella relativa sezione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256299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Procedendo con l’accesso tramite</a:t>
            </a:r>
            <a:r>
              <a:rPr lang="it-IT" dirty="0" smtClean="0"/>
              <a:t> </a:t>
            </a:r>
            <a:r>
              <a:rPr lang="it-IT" dirty="0" err="1" smtClean="0"/>
              <a:t>spid</a:t>
            </a:r>
            <a:r>
              <a:rPr lang="it-IT" dirty="0" smtClean="0"/>
              <a:t> verrà richiesto di selezionare il gestore del servizio tra un elenco di fornitori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38177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Dopo aver selezionato il fornitore del servizio verrà richiesto di inserire le credenziali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242167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Confermare la richiesta di accesso interna al processo di autenticazione tramite </a:t>
            </a:r>
            <a:r>
              <a:rPr lang="it-IT" dirty="0" err="1" smtClean="0"/>
              <a:t>spid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34300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Il gestore </a:t>
            </a:r>
            <a:r>
              <a:rPr lang="it-IT" dirty="0" err="1" smtClean="0"/>
              <a:t>spid</a:t>
            </a:r>
            <a:r>
              <a:rPr lang="it-IT" dirty="0" smtClean="0"/>
              <a:t> </a:t>
            </a:r>
            <a:r>
              <a:rPr lang="it-IT" dirty="0" err="1" smtClean="0"/>
              <a:t>confermarà</a:t>
            </a:r>
            <a:r>
              <a:rPr lang="it-IT" dirty="0" smtClean="0"/>
              <a:t> la concessione dell’autorizzazione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41836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Ulteriore consenso sarà richiesto per completare l’iter di autenticazione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18631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accesso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La visualizzazione dei propri dati confermerà l’avvenuto accesso all’area riservata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102914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526145"/>
            <a:ext cx="6199187" cy="3348509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Cliccare su consultazioni </a:t>
            </a:r>
            <a:r>
              <a:rPr lang="it-IT" dirty="0" err="1" smtClean="0"/>
              <a:t>ipo</a:t>
            </a:r>
            <a:r>
              <a:rPr lang="it-IT" dirty="0" smtClean="0"/>
              <a:t>-catastali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601756"/>
            <a:ext cx="6199187" cy="319728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Confermare la lettura delle informazioni al fine di consultazione personale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Sito internet</a:t>
            </a:r>
            <a:endParaRPr lang="it-IT" sz="360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/>
              <a:t>Una prima base di partenza, per informarsi ed essere sempre aggiornati, è </a:t>
            </a:r>
            <a:r>
              <a:rPr lang="it-IT" dirty="0" smtClean="0"/>
              <a:t>il sito </a:t>
            </a:r>
            <a:r>
              <a:rPr lang="it-IT" dirty="0"/>
              <a:t>internet </a:t>
            </a:r>
            <a:r>
              <a:rPr lang="it-IT" u="sng" dirty="0">
                <a:solidFill>
                  <a:schemeClr val="accent1"/>
                </a:solidFill>
              </a:rPr>
              <a:t>www.agenziaentrate.gov.it</a:t>
            </a:r>
            <a:r>
              <a:rPr lang="it-IT" dirty="0"/>
              <a:t> </a:t>
            </a:r>
            <a:r>
              <a:rPr lang="it-IT" dirty="0" smtClean="0"/>
              <a:t> dove </a:t>
            </a:r>
            <a:r>
              <a:rPr lang="it-IT" dirty="0"/>
              <a:t>puoi trovare</a:t>
            </a:r>
            <a:r>
              <a:rPr lang="it-IT" dirty="0" smtClean="0"/>
              <a:t>:</a:t>
            </a:r>
          </a:p>
          <a:p>
            <a:r>
              <a:rPr lang="it-IT" dirty="0" smtClean="0"/>
              <a:t>pagine </a:t>
            </a:r>
            <a:r>
              <a:rPr lang="it-IT" dirty="0"/>
              <a:t>informative e aree tematiche dedicate ad agevolazioni, adempimenti, servizi e guide fiscali su specifici argomenti </a:t>
            </a:r>
            <a:endParaRPr lang="it-IT" dirty="0" smtClean="0"/>
          </a:p>
          <a:p>
            <a:r>
              <a:rPr lang="it-IT" dirty="0" smtClean="0"/>
              <a:t>tutti </a:t>
            </a:r>
            <a:r>
              <a:rPr lang="it-IT" dirty="0"/>
              <a:t>i contenuti multimediali e i link ai canali social </a:t>
            </a:r>
            <a:endParaRPr lang="it-IT" dirty="0" smtClean="0"/>
          </a:p>
          <a:p>
            <a:r>
              <a:rPr lang="it-IT" dirty="0" smtClean="0"/>
              <a:t>motori </a:t>
            </a:r>
            <a:r>
              <a:rPr lang="it-IT" dirty="0"/>
              <a:t>di ricerca per gli approfondimenti normativi e di prassi che consentono di dare una risposta ai tuoi quesiti di carattere generale </a:t>
            </a:r>
            <a:endParaRPr lang="it-IT" dirty="0" smtClean="0"/>
          </a:p>
          <a:p>
            <a:r>
              <a:rPr lang="it-IT" dirty="0" smtClean="0"/>
              <a:t>servizi come </a:t>
            </a:r>
            <a:r>
              <a:rPr lang="it-IT" dirty="0"/>
              <a:t>la prenotazione on line di un appuntamento presso un ufficio o il servizio di verifica della partita Iva </a:t>
            </a:r>
            <a:endParaRPr lang="it-IT" dirty="0" smtClean="0"/>
          </a:p>
          <a:p>
            <a:r>
              <a:rPr lang="it-IT" dirty="0" smtClean="0"/>
              <a:t>tutti </a:t>
            </a:r>
            <a:r>
              <a:rPr lang="it-IT" dirty="0"/>
              <a:t>i servizi on line presenti nell’area riservata, cioè quella in cui si accede dopo aver inserito le proprie credenziali (SPID, Carta di identità elettronica o Carta nazionale dei servizi) </a:t>
            </a:r>
            <a:endParaRPr lang="it-IT" dirty="0" smtClean="0"/>
          </a:p>
          <a:p>
            <a:r>
              <a:rPr lang="it-IT" dirty="0" smtClean="0"/>
              <a:t>tutti </a:t>
            </a:r>
            <a:r>
              <a:rPr lang="it-IT" dirty="0"/>
              <a:t>i </a:t>
            </a:r>
            <a:r>
              <a:rPr lang="it-IT" dirty="0" smtClean="0"/>
              <a:t>contatti </a:t>
            </a:r>
            <a:r>
              <a:rPr lang="it-IT" dirty="0"/>
              <a:t>(sezione “Contatti e assistenza” presente nella home page).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9" name="Segnaposto contenuto 8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10" y="609600"/>
            <a:ext cx="2388393" cy="5181600"/>
          </a:xfrm>
        </p:spPr>
      </p:pic>
    </p:spTree>
    <p:extLst>
      <p:ext uri="{BB962C8B-B14F-4D97-AF65-F5344CB8AC3E}">
        <p14:creationId xmlns:p14="http://schemas.microsoft.com/office/powerpoint/2010/main" val="6195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918194"/>
            <a:ext cx="6199187" cy="256441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Spuntare le informazioni personali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886870"/>
            <a:ext cx="6199187" cy="2627059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Cliccare su ricerca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657772"/>
            <a:ext cx="6199187" cy="308525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Selezionale l’immobile dall’elenco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522295"/>
            <a:ext cx="6199187" cy="335621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Cliccare su visura per immobile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7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934568"/>
            <a:ext cx="6199187" cy="2531664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Cliccare su inoltra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Visura catastale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Cliccare su salva per scaricare il documento pdf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10" name="Segnaposto contenuto 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647790"/>
            <a:ext cx="6199187" cy="3105219"/>
          </a:xfrm>
        </p:spPr>
      </p:pic>
    </p:spTree>
    <p:extLst>
      <p:ext uri="{BB962C8B-B14F-4D97-AF65-F5344CB8AC3E}">
        <p14:creationId xmlns:p14="http://schemas.microsoft.com/office/powerpoint/2010/main" val="100778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Accertamenti e regolarizzazioni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78" y="2366962"/>
            <a:ext cx="3977729" cy="264699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/>
              <a:t>Attività per la promozione della </a:t>
            </a:r>
            <a:r>
              <a:rPr lang="it-IT" dirty="0" err="1"/>
              <a:t>compliance</a:t>
            </a:r>
            <a:r>
              <a:rPr lang="it-IT" dirty="0"/>
              <a:t> per i cittadini</a:t>
            </a:r>
          </a:p>
          <a:p>
            <a:r>
              <a:rPr lang="it-IT" dirty="0"/>
              <a:t>Cartella di pagamento</a:t>
            </a:r>
          </a:p>
          <a:p>
            <a:r>
              <a:rPr lang="it-IT" dirty="0"/>
              <a:t>Comunicazione di irregolarità</a:t>
            </a:r>
          </a:p>
          <a:p>
            <a:r>
              <a:rPr lang="it-IT" dirty="0"/>
              <a:t>Conciliazione giudiziale agevolata delle controversie tributarie</a:t>
            </a:r>
          </a:p>
          <a:p>
            <a:r>
              <a:rPr lang="it-IT" dirty="0"/>
              <a:t>Contenzioso e strumenti deflativi</a:t>
            </a:r>
          </a:p>
          <a:p>
            <a:r>
              <a:rPr lang="it-IT" dirty="0"/>
              <a:t>Controlli</a:t>
            </a:r>
          </a:p>
          <a:p>
            <a:r>
              <a:rPr lang="it-IT" dirty="0"/>
              <a:t>Definizione agevolata degli atti del procedimento di accertamento</a:t>
            </a:r>
          </a:p>
          <a:p>
            <a:r>
              <a:rPr lang="it-IT" dirty="0"/>
              <a:t>Definizione agevolata degli atti del procedimento di accertamento - legge di bilancio 2023</a:t>
            </a:r>
          </a:p>
          <a:p>
            <a:r>
              <a:rPr lang="it-IT" dirty="0"/>
              <a:t>Definizione agevolata degli atti del procedimento di accertamento per le società e </a:t>
            </a:r>
            <a:r>
              <a:rPr lang="it-IT" dirty="0" smtClean="0"/>
              <a:t>associazioni</a:t>
            </a:r>
          </a:p>
          <a:p>
            <a:r>
              <a:rPr lang="it-IT" dirty="0" smtClean="0"/>
              <a:t>sportive </a:t>
            </a:r>
            <a:r>
              <a:rPr lang="it-IT" dirty="0"/>
              <a:t>dilettantistiche (Dl n. 119/2018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9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Accertamenti e regolarizzazioni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69970" y="1839353"/>
            <a:ext cx="3974937" cy="2645893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it-IT" dirty="0"/>
              <a:t>Definizione agevolata dei processi verbali di </a:t>
            </a:r>
            <a:r>
              <a:rPr lang="it-IT" dirty="0" smtClean="0"/>
              <a:t>constatazione</a:t>
            </a:r>
          </a:p>
          <a:p>
            <a:r>
              <a:rPr lang="it-IT" dirty="0" smtClean="0"/>
              <a:t>Definizione </a:t>
            </a:r>
            <a:r>
              <a:rPr lang="it-IT" dirty="0"/>
              <a:t>agevolata delle cartelle di pagamento</a:t>
            </a:r>
          </a:p>
          <a:p>
            <a:r>
              <a:rPr lang="it-IT" dirty="0"/>
              <a:t>Definizione agevolata delle controversie pendenti innanzi alla Corte di cassazione</a:t>
            </a:r>
          </a:p>
          <a:p>
            <a:r>
              <a:rPr lang="it-IT" dirty="0" smtClean="0"/>
              <a:t>Definizione </a:t>
            </a:r>
            <a:r>
              <a:rPr lang="it-IT" dirty="0"/>
              <a:t>agevolata delle controversie tributarie</a:t>
            </a:r>
          </a:p>
          <a:p>
            <a:r>
              <a:rPr lang="it-IT" dirty="0"/>
              <a:t>Definizione agevolata delle controversie tributarie (Dl n. 119/2018)</a:t>
            </a:r>
          </a:p>
          <a:p>
            <a:r>
              <a:rPr lang="it-IT" dirty="0"/>
              <a:t>Definizione agevolata delle irregolarità formali (Dl n. 119/2018)</a:t>
            </a:r>
          </a:p>
          <a:p>
            <a:r>
              <a:rPr lang="it-IT" dirty="0"/>
              <a:t>Definizione agevolata rateazioni in corso (legge di bilancio 2023)</a:t>
            </a:r>
          </a:p>
          <a:p>
            <a:r>
              <a:rPr lang="it-IT" dirty="0"/>
              <a:t>Definizione delle irregolarità formali (legge di bilancio 2023)</a:t>
            </a:r>
          </a:p>
          <a:p>
            <a:r>
              <a:rPr lang="it-IT" dirty="0" smtClean="0"/>
              <a:t>Ravvedimento</a:t>
            </a:r>
            <a:endParaRPr lang="it-IT" dirty="0"/>
          </a:p>
          <a:p>
            <a:r>
              <a:rPr lang="it-IT" dirty="0"/>
              <a:t>Ravvedimento speciale delle violazioni tributarie</a:t>
            </a:r>
          </a:p>
          <a:p>
            <a:r>
              <a:rPr lang="it-IT" dirty="0"/>
              <a:t>Regolarizzazione delle cripto-attività</a:t>
            </a:r>
          </a:p>
          <a:p>
            <a:r>
              <a:rPr lang="it-IT" dirty="0"/>
              <a:t>Regolarizzazione omessi o carenti pagamenti di rate</a:t>
            </a: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Istanze e comunicazioni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54043" y="1938418"/>
            <a:ext cx="5047926" cy="2523963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Abruzzo - Comunicazioni dei comuni e banche</a:t>
            </a:r>
          </a:p>
          <a:p>
            <a:r>
              <a:rPr lang="it-IT" dirty="0"/>
              <a:t>Accesso documentale</a:t>
            </a:r>
          </a:p>
          <a:p>
            <a:r>
              <a:rPr lang="it-IT" dirty="0"/>
              <a:t>Apertura, variazione e chiusura Partita Iva Persone Fisiche (AA9/12)</a:t>
            </a:r>
          </a:p>
          <a:p>
            <a:r>
              <a:rPr lang="it-IT" dirty="0"/>
              <a:t>Attestato di residenza fiscale</a:t>
            </a:r>
          </a:p>
          <a:p>
            <a:r>
              <a:rPr lang="it-IT" dirty="0"/>
              <a:t>Attestazione situazione reddituale</a:t>
            </a:r>
          </a:p>
          <a:p>
            <a:r>
              <a:rPr lang="it-IT" dirty="0"/>
              <a:t>Certificato carichi </a:t>
            </a:r>
            <a:r>
              <a:rPr lang="it-IT" dirty="0" smtClean="0"/>
              <a:t>pendenti</a:t>
            </a:r>
          </a:p>
          <a:p>
            <a:r>
              <a:rPr lang="it-IT" dirty="0" smtClean="0"/>
              <a:t>Certificato di attribuzione del codice fiscale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8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Istanze e comunicazioni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54043" y="1938418"/>
            <a:ext cx="5047926" cy="2523963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Certificato </a:t>
            </a:r>
            <a:r>
              <a:rPr lang="it-IT" dirty="0"/>
              <a:t>sull'esistenza di contestazioni in corso e di quelle già definite per le quali i debiti non sono stati soddisfatti (art. 14 del </a:t>
            </a:r>
            <a:r>
              <a:rPr lang="it-IT" dirty="0" err="1"/>
              <a:t>D.Lgs.</a:t>
            </a:r>
            <a:r>
              <a:rPr lang="it-IT" dirty="0"/>
              <a:t> 18 dicembre 1997, n. 472</a:t>
            </a:r>
            <a:r>
              <a:rPr lang="it-IT" dirty="0" smtClean="0"/>
              <a:t>)</a:t>
            </a:r>
            <a:endParaRPr lang="it-IT" dirty="0"/>
          </a:p>
          <a:p>
            <a:r>
              <a:rPr lang="it-IT" dirty="0"/>
              <a:t>Certificato unico debiti tributari</a:t>
            </a:r>
          </a:p>
          <a:p>
            <a:r>
              <a:rPr lang="it-IT" dirty="0"/>
              <a:t>Dichiarazione sostitutiva atto di notorietà aiuti di Stato</a:t>
            </a:r>
          </a:p>
          <a:p>
            <a:r>
              <a:rPr lang="it-IT" dirty="0"/>
              <a:t>Eventi metereologici 2013 (Sardegna) - Richiesta di finanziamento</a:t>
            </a:r>
          </a:p>
          <a:p>
            <a:r>
              <a:rPr lang="it-IT" dirty="0"/>
              <a:t>Eventi sismici - Centro Italia</a:t>
            </a:r>
          </a:p>
          <a:p>
            <a:r>
              <a:rPr lang="it-IT" dirty="0"/>
              <a:t>Eventi sismici 2012 - Richiesta di finanziamento</a:t>
            </a:r>
          </a:p>
          <a:p>
            <a:r>
              <a:rPr lang="it-IT" dirty="0"/>
              <a:t>Indicazione del domicilio per la notifica degli </a:t>
            </a:r>
            <a:r>
              <a:rPr lang="it-IT" dirty="0" smtClean="0"/>
              <a:t>atti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pagine informative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Pagine informative </a:t>
            </a:r>
            <a:r>
              <a:rPr lang="it-IT" dirty="0"/>
              <a:t>dedicate ad agevolazioni, adempimenti, servizi e guide fiscali su specifici </a:t>
            </a:r>
            <a:r>
              <a:rPr lang="it-IT" dirty="0" smtClean="0"/>
              <a:t>argomenti in modo da rimanere aggiornati su tutte le ultime novità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11" name="Segnaposto contenuto 10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</p:spTree>
    <p:extLst>
      <p:ext uri="{BB962C8B-B14F-4D97-AF65-F5344CB8AC3E}">
        <p14:creationId xmlns:p14="http://schemas.microsoft.com/office/powerpoint/2010/main" val="53646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Istanze e comunicazioni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Interpello</a:t>
            </a:r>
            <a:endParaRPr lang="it-IT" dirty="0"/>
          </a:p>
          <a:p>
            <a:r>
              <a:rPr lang="it-IT" dirty="0"/>
              <a:t>Opzione imponibilità Iva per i contratti di locazione in corso</a:t>
            </a:r>
          </a:p>
          <a:p>
            <a:r>
              <a:rPr lang="it-IT" dirty="0"/>
              <a:t>Pegno mobiliare non possessorio</a:t>
            </a:r>
          </a:p>
          <a:p>
            <a:r>
              <a:rPr lang="it-IT" dirty="0"/>
              <a:t>Progetto pilota "Cross </a:t>
            </a:r>
            <a:r>
              <a:rPr lang="it-IT" dirty="0" err="1" smtClean="0"/>
              <a:t>Border</a:t>
            </a:r>
            <a:r>
              <a:rPr lang="it-IT" dirty="0" smtClean="0"/>
              <a:t> </a:t>
            </a:r>
            <a:r>
              <a:rPr lang="it-IT" dirty="0" err="1" smtClean="0"/>
              <a:t>Ruling</a:t>
            </a:r>
            <a:r>
              <a:rPr lang="it-IT" dirty="0"/>
              <a:t>"</a:t>
            </a:r>
          </a:p>
          <a:p>
            <a:r>
              <a:rPr lang="it-IT" dirty="0"/>
              <a:t>Registrazione atti con firma digitale</a:t>
            </a:r>
          </a:p>
          <a:p>
            <a:r>
              <a:rPr lang="it-IT" dirty="0"/>
              <a:t>Tessera sanitaria/Codice </a:t>
            </a:r>
            <a:r>
              <a:rPr lang="it-IT" dirty="0" smtClean="0"/>
              <a:t>fiscale </a:t>
            </a:r>
            <a:r>
              <a:rPr lang="it-IT" dirty="0"/>
              <a:t>(modello AA4/8)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7" name="Segnaposto contenuto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43" y="1938418"/>
            <a:ext cx="504792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Registrazione atti e contratti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49" y="2496502"/>
            <a:ext cx="4206746" cy="279939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Adempimenti successivi alla registrazione dei contratti di locazione dei beni immobili</a:t>
            </a:r>
          </a:p>
          <a:p>
            <a:r>
              <a:rPr lang="it-IT" dirty="0"/>
              <a:t>Contratti di comodato – Modello Rap</a:t>
            </a:r>
          </a:p>
          <a:p>
            <a:r>
              <a:rPr lang="it-IT" dirty="0"/>
              <a:t>Contratti di locazione beni immobili - Cedolare secca</a:t>
            </a:r>
          </a:p>
          <a:p>
            <a:r>
              <a:rPr lang="it-IT" dirty="0"/>
              <a:t>Contratto di locazione o affitto di beni immobili – RLI</a:t>
            </a:r>
          </a:p>
          <a:p>
            <a:r>
              <a:rPr lang="it-IT" dirty="0"/>
              <a:t>Contratto preliminare di compravendita – Modello Rap</a:t>
            </a:r>
          </a:p>
          <a:p>
            <a:r>
              <a:rPr lang="it-IT" dirty="0"/>
              <a:t>Denuncia cumulativa dei fondi </a:t>
            </a:r>
            <a:r>
              <a:rPr lang="it-IT" dirty="0" smtClean="0"/>
              <a:t>rustici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 l’attenzione concessa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07" y="1229914"/>
            <a:ext cx="5166018" cy="382285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6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Aree tematiche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pic>
        <p:nvPicPr>
          <p:cNvPr id="20" name="Segnaposto contenuto 19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51" y="1069437"/>
            <a:ext cx="2394176" cy="5181600"/>
          </a:xfrm>
        </p:spPr>
      </p:pic>
      <p:sp>
        <p:nvSpPr>
          <p:cNvPr id="23" name="Segnaposto testo 22"/>
          <p:cNvSpPr>
            <a:spLocks noGrp="1"/>
          </p:cNvSpPr>
          <p:nvPr>
            <p:ph type="body" sz="half" idx="2"/>
          </p:nvPr>
        </p:nvSpPr>
        <p:spPr>
          <a:xfrm>
            <a:off x="397933" y="2632852"/>
            <a:ext cx="5350934" cy="3158348"/>
          </a:xfrm>
        </p:spPr>
        <p:txBody>
          <a:bodyPr>
            <a:normAutofit/>
          </a:bodyPr>
          <a:lstStyle/>
          <a:p>
            <a:r>
              <a:rPr lang="it-IT" dirty="0" smtClean="0"/>
              <a:t>Contributi </a:t>
            </a:r>
            <a:r>
              <a:rPr lang="it-IT" dirty="0"/>
              <a:t>a fondo </a:t>
            </a:r>
            <a:r>
              <a:rPr lang="it-IT" dirty="0" smtClean="0"/>
              <a:t>perduto</a:t>
            </a:r>
          </a:p>
          <a:p>
            <a:r>
              <a:rPr lang="it-IT" dirty="0" err="1" smtClean="0"/>
              <a:t>Superbonus</a:t>
            </a:r>
            <a:r>
              <a:rPr lang="it-IT" dirty="0" smtClean="0"/>
              <a:t> 110%</a:t>
            </a:r>
          </a:p>
          <a:p>
            <a:r>
              <a:rPr lang="it-IT" dirty="0" smtClean="0"/>
              <a:t>Contributo </a:t>
            </a:r>
            <a:r>
              <a:rPr lang="it-IT" dirty="0"/>
              <a:t>a fondo perduto Decreto </a:t>
            </a:r>
            <a:r>
              <a:rPr lang="it-IT" dirty="0" smtClean="0"/>
              <a:t>Rilancio</a:t>
            </a:r>
          </a:p>
          <a:p>
            <a:r>
              <a:rPr lang="it-IT" dirty="0" smtClean="0"/>
              <a:t>Tregua fiscale</a:t>
            </a:r>
          </a:p>
          <a:p>
            <a:r>
              <a:rPr lang="it-IT" dirty="0" smtClean="0"/>
              <a:t>Fattura </a:t>
            </a:r>
            <a:r>
              <a:rPr lang="it-IT" dirty="0"/>
              <a:t>elettronica e corrispettivi </a:t>
            </a:r>
            <a:r>
              <a:rPr lang="it-IT" dirty="0" smtClean="0"/>
              <a:t>telematici</a:t>
            </a:r>
          </a:p>
          <a:p>
            <a:r>
              <a:rPr lang="it-IT" dirty="0" smtClean="0"/>
              <a:t>Casa</a:t>
            </a:r>
            <a:endParaRPr lang="it-IT" dirty="0"/>
          </a:p>
          <a:p>
            <a:r>
              <a:rPr lang="it-IT" dirty="0"/>
              <a:t>Dichiarazione di successione precompilata (</a:t>
            </a:r>
            <a:r>
              <a:rPr lang="it-IT" dirty="0" smtClean="0"/>
              <a:t>web)</a:t>
            </a:r>
          </a:p>
        </p:txBody>
      </p:sp>
    </p:spTree>
    <p:extLst>
      <p:ext uri="{BB962C8B-B14F-4D97-AF65-F5344CB8AC3E}">
        <p14:creationId xmlns:p14="http://schemas.microsoft.com/office/powerpoint/2010/main" val="8632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Aree tematiche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10" y="609600"/>
            <a:ext cx="2388393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Osservatorio </a:t>
            </a:r>
            <a:r>
              <a:rPr lang="it-IT" dirty="0"/>
              <a:t>del mercato </a:t>
            </a:r>
            <a:r>
              <a:rPr lang="it-IT" dirty="0" smtClean="0"/>
              <a:t>immobiliare</a:t>
            </a:r>
          </a:p>
          <a:p>
            <a:r>
              <a:rPr lang="it-IT" dirty="0" smtClean="0"/>
              <a:t>5 </a:t>
            </a:r>
            <a:r>
              <a:rPr lang="it-IT" dirty="0"/>
              <a:t>per </a:t>
            </a:r>
            <a:r>
              <a:rPr lang="it-IT" dirty="0" smtClean="0"/>
              <a:t>mille</a:t>
            </a:r>
          </a:p>
          <a:p>
            <a:r>
              <a:rPr lang="it-IT" dirty="0" smtClean="0"/>
              <a:t>ISA</a:t>
            </a:r>
          </a:p>
          <a:p>
            <a:r>
              <a:rPr lang="it-IT" dirty="0" smtClean="0"/>
              <a:t>Canone TV</a:t>
            </a:r>
          </a:p>
          <a:p>
            <a:r>
              <a:rPr lang="it-IT" dirty="0" smtClean="0"/>
              <a:t>Definizione agevolata</a:t>
            </a:r>
          </a:p>
          <a:p>
            <a:r>
              <a:rPr lang="it-IT" dirty="0" smtClean="0"/>
              <a:t>Se </a:t>
            </a:r>
            <a:r>
              <a:rPr lang="it-IT" dirty="0"/>
              <a:t>l’Agenzia ti scrive</a:t>
            </a:r>
          </a:p>
          <a:p>
            <a:r>
              <a:rPr lang="it-IT" dirty="0"/>
              <a:t>Agevolazioni per persone con disabilità	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Aree tematiche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Tessera Sanitaria</a:t>
            </a:r>
          </a:p>
          <a:p>
            <a:r>
              <a:rPr lang="it-IT" dirty="0" smtClean="0"/>
              <a:t>Pace fiscale</a:t>
            </a:r>
            <a:endParaRPr lang="it-IT" dirty="0"/>
          </a:p>
          <a:p>
            <a:r>
              <a:rPr lang="it-IT" dirty="0" err="1" smtClean="0"/>
              <a:t>Phishing</a:t>
            </a:r>
            <a:endParaRPr lang="it-IT" dirty="0" smtClean="0"/>
          </a:p>
          <a:p>
            <a:r>
              <a:rPr lang="it-IT" dirty="0" smtClean="0"/>
              <a:t>Certificati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7" name="Segnaposto contenut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10" y="609600"/>
            <a:ext cx="238839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Promemoria scadenze fiscali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18" y="609600"/>
            <a:ext cx="2394176" cy="51816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Un promemoria utile per tenere sotto controllo le varie scadenze fiscali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637" y="513177"/>
            <a:ext cx="1272540" cy="5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2350</TotalTime>
  <Words>1679</Words>
  <Application>Microsoft Office PowerPoint</Application>
  <PresentationFormat>Widescreen</PresentationFormat>
  <Paragraphs>227</Paragraphs>
  <Slides>52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5" baseType="lpstr">
      <vt:lpstr>Arial</vt:lpstr>
      <vt:lpstr>Tw Cen MT</vt:lpstr>
      <vt:lpstr>Goccia</vt:lpstr>
      <vt:lpstr>agenzia delle entrate</vt:lpstr>
      <vt:lpstr>Agenzia delle entrate on line</vt:lpstr>
      <vt:lpstr>www.agenziaentrate.gov.it </vt:lpstr>
      <vt:lpstr>Sito internet</vt:lpstr>
      <vt:lpstr>pagine informative </vt:lpstr>
      <vt:lpstr>Aree tematiche</vt:lpstr>
      <vt:lpstr>Aree tematiche</vt:lpstr>
      <vt:lpstr>Aree tematiche</vt:lpstr>
      <vt:lpstr>Promemoria scadenze fiscali</vt:lpstr>
      <vt:lpstr>Social</vt:lpstr>
      <vt:lpstr>Sezione cittadini</vt:lpstr>
      <vt:lpstr>Cittadini </vt:lpstr>
      <vt:lpstr>cittadini</vt:lpstr>
      <vt:lpstr>agevolazioni</vt:lpstr>
      <vt:lpstr>Agevolazioni</vt:lpstr>
      <vt:lpstr>Dichiarazioni</vt:lpstr>
      <vt:lpstr>Pagamenti e rimoborsi</vt:lpstr>
      <vt:lpstr>Fabbricati e terreni</vt:lpstr>
      <vt:lpstr>Aggiornamento dati catastali e ipotecari</vt:lpstr>
      <vt:lpstr>Consultazione dati catastali e ipotecari</vt:lpstr>
      <vt:lpstr>Visure catastali</vt:lpstr>
      <vt:lpstr>Planimetri catastali</vt:lpstr>
      <vt:lpstr>Tipologie di visure ed estratti di mappa</vt:lpstr>
      <vt:lpstr>Accedi alla consultazione personale</vt:lpstr>
      <vt:lpstr>Sezione visure catastali</vt:lpstr>
      <vt:lpstr>Consultazione personale</vt:lpstr>
      <vt:lpstr>accesso</vt:lpstr>
      <vt:lpstr>accesso</vt:lpstr>
      <vt:lpstr>accesso</vt:lpstr>
      <vt:lpstr>accesso</vt:lpstr>
      <vt:lpstr>accesso</vt:lpstr>
      <vt:lpstr>accesso</vt:lpstr>
      <vt:lpstr>accesso</vt:lpstr>
      <vt:lpstr>accesso</vt:lpstr>
      <vt:lpstr>accesso</vt:lpstr>
      <vt:lpstr>accesso</vt:lpstr>
      <vt:lpstr>accesso</vt:lpstr>
      <vt:lpstr>Visura catastale</vt:lpstr>
      <vt:lpstr>Visura catastale</vt:lpstr>
      <vt:lpstr>Visura catastale</vt:lpstr>
      <vt:lpstr>Visura catastale</vt:lpstr>
      <vt:lpstr>Visura catastale</vt:lpstr>
      <vt:lpstr>Visura catastale</vt:lpstr>
      <vt:lpstr>Visura catastale</vt:lpstr>
      <vt:lpstr>Visura catastale</vt:lpstr>
      <vt:lpstr>Accertamenti e regolarizzazioni</vt:lpstr>
      <vt:lpstr>Accertamenti e regolarizzazioni</vt:lpstr>
      <vt:lpstr>Istanze e comunicazioni</vt:lpstr>
      <vt:lpstr>Istanze e comunicazioni</vt:lpstr>
      <vt:lpstr>Istanze e comunicazioni</vt:lpstr>
      <vt:lpstr>Registrazione atti e contratti</vt:lpstr>
      <vt:lpstr>Per l’attenzione concessa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Servizi catastali agenzia delle entrate</dc:title>
  <dc:creator>Alfonso Managò</dc:creator>
  <cp:lastModifiedBy>Alfonso Managò</cp:lastModifiedBy>
  <cp:revision>99</cp:revision>
  <dcterms:created xsi:type="dcterms:W3CDTF">2024-07-30T06:35:08Z</dcterms:created>
  <dcterms:modified xsi:type="dcterms:W3CDTF">2024-09-04T08:31:18Z</dcterms:modified>
</cp:coreProperties>
</file>