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3" r:id="rId4"/>
    <p:sldId id="275" r:id="rId5"/>
    <p:sldId id="276" r:id="rId6"/>
    <p:sldId id="277" r:id="rId7"/>
    <p:sldId id="278" r:id="rId8"/>
    <p:sldId id="279" r:id="rId9"/>
    <p:sldId id="259" r:id="rId10"/>
    <p:sldId id="260" r:id="rId11"/>
    <p:sldId id="285" r:id="rId12"/>
    <p:sldId id="286" r:id="rId13"/>
    <p:sldId id="284" r:id="rId14"/>
    <p:sldId id="273" r:id="rId15"/>
    <p:sldId id="280" r:id="rId16"/>
    <p:sldId id="281" r:id="rId17"/>
    <p:sldId id="274" r:id="rId18"/>
    <p:sldId id="257" r:id="rId19"/>
    <p:sldId id="261" r:id="rId20"/>
    <p:sldId id="262" r:id="rId21"/>
    <p:sldId id="263" r:id="rId22"/>
    <p:sldId id="264" r:id="rId23"/>
    <p:sldId id="265" r:id="rId24"/>
    <p:sldId id="266" r:id="rId25"/>
    <p:sldId id="267" r:id="rId26"/>
    <p:sldId id="268" r:id="rId27"/>
    <p:sldId id="269" r:id="rId28"/>
    <p:sldId id="270" r:id="rId29"/>
    <p:sldId id="272" r:id="rId30"/>
    <p:sldId id="271" r:id="rId31"/>
    <p:sldId id="282"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BD3D8-420D-A9B7-390E-6ABF6B835FD8}" v="199" dt="2024-09-11T14:59:18.936"/>
    <p1510:client id="{D33C97E0-1C86-CD86-4453-FC90FF5AB664}" v="47" dt="2024-09-11T13:54:41.613"/>
    <p1510:client id="{F48C8B9C-F28F-1AE3-4DFC-48D8F5F88BE8}" v="2" dt="2024-09-12T15:01:07.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654AAF0-A206-4598-AC29-DABA520D1DA4}" type="datetimeFigureOut">
              <a:rPr lang="it-IT" smtClean="0"/>
              <a:t>12/09/2024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71425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654AAF0-A206-4598-AC29-DABA520D1DA4}" type="datetimeFigureOut">
              <a:rPr lang="it-IT" smtClean="0"/>
              <a:t>12/09/2024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370570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654AAF0-A206-4598-AC29-DABA520D1DA4}" type="datetimeFigureOut">
              <a:rPr lang="it-IT" smtClean="0"/>
              <a:t>12/09/2024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14362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654AAF0-A206-4598-AC29-DABA520D1DA4}" type="datetimeFigureOut">
              <a:rPr lang="it-IT" smtClean="0"/>
              <a:t>12/09/2024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385373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D654AAF0-A206-4598-AC29-DABA520D1DA4}" type="datetimeFigureOut">
              <a:rPr lang="it-IT" smtClean="0"/>
              <a:t>12/09/2024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81112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654AAF0-A206-4598-AC29-DABA520D1DA4}" type="datetimeFigureOut">
              <a:rPr lang="it-IT" smtClean="0"/>
              <a:t>12/09/2024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246412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654AAF0-A206-4598-AC29-DABA520D1DA4}" type="datetimeFigureOut">
              <a:rPr lang="it-IT" smtClean="0"/>
              <a:t>12/09/2024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149732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654AAF0-A206-4598-AC29-DABA520D1DA4}" type="datetimeFigureOut">
              <a:rPr lang="it-IT" smtClean="0"/>
              <a:t>12/09/2024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379442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654AAF0-A206-4598-AC29-DABA520D1DA4}" type="datetimeFigureOut">
              <a:rPr lang="it-IT" smtClean="0"/>
              <a:t>12/09/2024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128837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654AAF0-A206-4598-AC29-DABA520D1DA4}" type="datetimeFigureOut">
              <a:rPr lang="it-IT" smtClean="0"/>
              <a:t>12/09/2024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1786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654AAF0-A206-4598-AC29-DABA520D1DA4}" type="datetimeFigureOut">
              <a:rPr lang="it-IT" smtClean="0"/>
              <a:t>12/09/2024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02CF69-A486-4557-AD2C-933451C4E117}" type="slidenum">
              <a:rPr lang="it-IT" smtClean="0"/>
              <a:t>‹N›</a:t>
            </a:fld>
            <a:endParaRPr lang="it-IT"/>
          </a:p>
        </p:txBody>
      </p:sp>
    </p:spTree>
    <p:extLst>
      <p:ext uri="{BB962C8B-B14F-4D97-AF65-F5344CB8AC3E}">
        <p14:creationId xmlns:p14="http://schemas.microsoft.com/office/powerpoint/2010/main" val="71606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4AAF0-A206-4598-AC29-DABA520D1DA4}" type="datetimeFigureOut">
              <a:rPr lang="it-IT" smtClean="0"/>
              <a:t>12/09/2024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CF69-A486-4557-AD2C-933451C4E117}" type="slidenum">
              <a:rPr lang="it-IT" smtClean="0"/>
              <a:t>‹N›</a:t>
            </a:fld>
            <a:endParaRPr lang="it-IT"/>
          </a:p>
        </p:txBody>
      </p:sp>
    </p:spTree>
    <p:extLst>
      <p:ext uri="{BB962C8B-B14F-4D97-AF65-F5344CB8AC3E}">
        <p14:creationId xmlns:p14="http://schemas.microsoft.com/office/powerpoint/2010/main" val="184618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cartaidentita.interno.gov.it/info-utili/identificazione-digitale/"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rvizi.basilicatanet.it/servizi/index.j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gione.basilicata.it/giunta/site/giunta/detail.jsp?fw=1&amp;otype=1053&amp;id=3106452" TargetMode="External"/><Relationship Id="rId2" Type="http://schemas.openxmlformats.org/officeDocument/2006/relationships/hyperlink" Target="mailto:centroservizi@regione.basilicata.it" TargetMode="External"/><Relationship Id="rId1" Type="http://schemas.openxmlformats.org/officeDocument/2006/relationships/slideLayout" Target="../slideLayouts/slideLayout2.xml"/><Relationship Id="rId4" Type="http://schemas.openxmlformats.org/officeDocument/2006/relationships/hyperlink" Target="https://ibasho.basilicatanet.it/ibasho_idp/pop_posta/pop.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88160" y="3438843"/>
            <a:ext cx="9144000" cy="1216391"/>
          </a:xfrm>
        </p:spPr>
        <p:txBody>
          <a:bodyPr>
            <a:normAutofit/>
          </a:bodyPr>
          <a:lstStyle/>
          <a:p>
            <a:r>
              <a:rPr lang="it-IT" sz="4400" b="1">
                <a:latin typeface="+mn-lt"/>
              </a:rPr>
              <a:t>ACCESSO AI SERVIZI ONLINE</a:t>
            </a:r>
          </a:p>
        </p:txBody>
      </p:sp>
      <p:sp>
        <p:nvSpPr>
          <p:cNvPr id="3" name="Sottotitolo 2"/>
          <p:cNvSpPr>
            <a:spLocks noGrp="1"/>
          </p:cNvSpPr>
          <p:nvPr>
            <p:ph type="subTitle" idx="1"/>
          </p:nvPr>
        </p:nvSpPr>
        <p:spPr>
          <a:xfrm rot="300000" flipH="1">
            <a:off x="5892800" y="1062038"/>
            <a:ext cx="924560" cy="1300162"/>
          </a:xfrm>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01" y="381318"/>
            <a:ext cx="9390185" cy="3669200"/>
          </a:xfrm>
          <a:prstGeom prst="rect">
            <a:avLst/>
          </a:prstGeom>
        </p:spPr>
      </p:pic>
    </p:spTree>
    <p:extLst>
      <p:ext uri="{BB962C8B-B14F-4D97-AF65-F5344CB8AC3E}">
        <p14:creationId xmlns:p14="http://schemas.microsoft.com/office/powerpoint/2010/main" val="323496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66722" y="586855"/>
            <a:ext cx="3201366" cy="3387497"/>
          </a:xfrm>
        </p:spPr>
        <p:txBody>
          <a:bodyPr anchor="b">
            <a:normAutofit/>
          </a:bodyPr>
          <a:lstStyle/>
          <a:p>
            <a:pPr algn="r"/>
            <a:r>
              <a:rPr lang="it-IT" sz="4000" b="1">
                <a:solidFill>
                  <a:srgbClr val="FFFFFF"/>
                </a:solidFill>
                <a:latin typeface="+mn-lt"/>
              </a:rPr>
              <a:t>ALCUNI DEI SERVIZI</a:t>
            </a:r>
            <a:endParaRPr lang="it-IT" sz="4000" b="1">
              <a:solidFill>
                <a:srgbClr val="FFFFFF"/>
              </a:solidFill>
              <a:latin typeface="+mn-lt"/>
              <a:ea typeface="Calibri"/>
              <a:cs typeface="Calibri"/>
            </a:endParaRPr>
          </a:p>
        </p:txBody>
      </p:sp>
      <p:sp>
        <p:nvSpPr>
          <p:cNvPr id="3" name="Segnaposto contenuto 2"/>
          <p:cNvSpPr>
            <a:spLocks noGrp="1"/>
          </p:cNvSpPr>
          <p:nvPr>
            <p:ph idx="1"/>
          </p:nvPr>
        </p:nvSpPr>
        <p:spPr>
          <a:xfrm>
            <a:off x="4810259" y="649480"/>
            <a:ext cx="6555347" cy="5546047"/>
          </a:xfrm>
        </p:spPr>
        <p:txBody>
          <a:bodyPr vert="horz" lIns="91440" tIns="45720" rIns="91440" bIns="45720" rtlCol="0" anchor="ctr">
            <a:normAutofit lnSpcReduction="10000"/>
          </a:bodyPr>
          <a:lstStyle/>
          <a:p>
            <a:pPr>
              <a:buFont typeface="Arial"/>
              <a:buChar char="•"/>
            </a:pPr>
            <a:r>
              <a:rPr lang="it-IT" sz="2000" b="1">
                <a:ea typeface="Calibri"/>
                <a:cs typeface="Calibri"/>
              </a:rPr>
              <a:t>BUR ON LINE </a:t>
            </a:r>
            <a:endParaRPr lang="en-US" sz="2000">
              <a:ea typeface="Calibri"/>
              <a:cs typeface="Calibri"/>
            </a:endParaRPr>
          </a:p>
          <a:p>
            <a:pPr marL="0" indent="0">
              <a:buNone/>
            </a:pPr>
            <a:r>
              <a:rPr lang="it-IT" sz="2000">
                <a:ea typeface="Calibri"/>
                <a:cs typeface="Calibri"/>
              </a:rPr>
              <a:t>Il Bollettino Ufficiale Regionale (BUR) è l'organo d'informazione che pubblicizza le leggi, i regolamenti e gli atti della Regione, assumendo un ruolo analogo a quello svolto dalla Gazzetta Ufficiale. Per la sua consultazione basta cliccare sul tasto «BUR ON LINE» per accedere al servizio.</a:t>
            </a:r>
            <a:endParaRPr lang="it-IT" sz="2000"/>
          </a:p>
          <a:p>
            <a:pPr marL="0" indent="0">
              <a:buNone/>
            </a:pPr>
            <a:endParaRPr lang="it-IT" sz="2000">
              <a:ea typeface="Calibri"/>
              <a:cs typeface="Calibri"/>
            </a:endParaRPr>
          </a:p>
          <a:p>
            <a:pPr marL="0" indent="0">
              <a:buNone/>
            </a:pPr>
            <a:endParaRPr lang="it-IT" sz="2000">
              <a:ea typeface="Calibri"/>
              <a:cs typeface="Calibri"/>
            </a:endParaRPr>
          </a:p>
          <a:p>
            <a:r>
              <a:rPr lang="it-IT" sz="2000" b="1">
                <a:ea typeface="Calibri"/>
                <a:cs typeface="Calibri"/>
              </a:rPr>
              <a:t>PROGETTO GOL (</a:t>
            </a:r>
            <a:r>
              <a:rPr lang="it-IT" sz="2000" b="1">
                <a:latin typeface="Calibri"/>
                <a:ea typeface="Calibri"/>
                <a:cs typeface="Calibri"/>
              </a:rPr>
              <a:t>Garanzia di occupabilità dei lavoratori)</a:t>
            </a:r>
          </a:p>
          <a:p>
            <a:pPr marL="0" indent="0">
              <a:buNone/>
            </a:pPr>
            <a:r>
              <a:rPr lang="it-IT" sz="2000">
                <a:latin typeface="Calibri"/>
                <a:ea typeface="Calibri" panose="020F0502020204030204"/>
                <a:cs typeface="Calibri" panose="020F0502020204030204"/>
              </a:rPr>
              <a:t>Il programma Gol è un’azione di riforma prevista dal Piano nazionale di ripresa e resilienza dell’Italia per riqualificare i servizi di politica attiva del lavoro.</a:t>
            </a:r>
            <a:br>
              <a:rPr lang="it-IT" sz="2000">
                <a:latin typeface="Calibri"/>
                <a:ea typeface="Calibri" panose="020F0502020204030204"/>
                <a:cs typeface="Calibri" panose="020F0502020204030204"/>
              </a:rPr>
            </a:br>
            <a:r>
              <a:rPr lang="it-IT" sz="2000">
                <a:latin typeface="Calibri"/>
                <a:ea typeface="Calibri" panose="020F0502020204030204"/>
                <a:cs typeface="Calibri" panose="020F0502020204030204"/>
              </a:rPr>
              <a:t>Dispone di risorse pari a 4,4 miliardi di euro.</a:t>
            </a:r>
            <a:br>
              <a:rPr lang="it-IT" sz="2000">
                <a:latin typeface="Calibri"/>
                <a:ea typeface="Calibri" panose="020F0502020204030204"/>
                <a:cs typeface="Calibri" panose="020F0502020204030204"/>
              </a:rPr>
            </a:br>
            <a:r>
              <a:rPr lang="it-IT" sz="2000">
                <a:latin typeface="Calibri"/>
                <a:ea typeface="Calibri" panose="020F0502020204030204"/>
                <a:cs typeface="Calibri" panose="020F0502020204030204"/>
              </a:rPr>
              <a:t>Entro il 2025 coinvolgerà 3 milioni di beneficiari, di cui 800.000 in attività formative, 300.000 delle quali relative alle competenze digitali.</a:t>
            </a:r>
            <a:br>
              <a:rPr lang="it-IT" sz="2000">
                <a:latin typeface="Calibri"/>
                <a:ea typeface="Calibri" panose="020F0502020204030204"/>
                <a:cs typeface="Calibri" panose="020F0502020204030204"/>
              </a:rPr>
            </a:br>
            <a:r>
              <a:rPr lang="it-IT" sz="2000">
                <a:latin typeface="Calibri"/>
                <a:ea typeface="Calibri" panose="020F0502020204030204"/>
                <a:cs typeface="Calibri" panose="020F0502020204030204"/>
              </a:rPr>
              <a:t>Gol è attuato dalle Regioni e Province autonome sulla base dei Piani regionali (Par) approvati da </a:t>
            </a:r>
            <a:r>
              <a:rPr lang="it-IT" sz="2000" err="1">
                <a:latin typeface="Calibri"/>
                <a:ea typeface="Calibri" panose="020F0502020204030204"/>
                <a:cs typeface="Calibri" panose="020F0502020204030204"/>
              </a:rPr>
              <a:t>Anpal</a:t>
            </a:r>
            <a:r>
              <a:rPr lang="it-IT" sz="2000">
                <a:latin typeface="Calibri"/>
                <a:ea typeface="Calibri" panose="020F0502020204030204"/>
                <a:cs typeface="Calibri" panose="020F0502020204030204"/>
              </a:rPr>
              <a:t>.</a:t>
            </a:r>
            <a:br>
              <a:rPr lang="it-IT" sz="2000">
                <a:latin typeface="Calibri"/>
                <a:ea typeface="Calibri" panose="020F0502020204030204"/>
                <a:cs typeface="Calibri" panose="020F0502020204030204"/>
              </a:rPr>
            </a:br>
            <a:endParaRPr lang="it-IT" sz="2000">
              <a:latin typeface="Calibri"/>
              <a:ea typeface="Calibri" panose="020F0502020204030204"/>
              <a:cs typeface="Calibri" panose="020F0502020204030204"/>
            </a:endParaRPr>
          </a:p>
          <a:p>
            <a:endParaRPr lang="it-IT" sz="2000"/>
          </a:p>
        </p:txBody>
      </p:sp>
    </p:spTree>
    <p:extLst>
      <p:ext uri="{BB962C8B-B14F-4D97-AF65-F5344CB8AC3E}">
        <p14:creationId xmlns:p14="http://schemas.microsoft.com/office/powerpoint/2010/main" val="30740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1">
            <a:extLst>
              <a:ext uri="{FF2B5EF4-FFF2-40B4-BE49-F238E27FC236}">
                <a16:creationId xmlns:a16="http://schemas.microsoft.com/office/drawing/2014/main" id="{CFF32965-42FA-620E-73DD-F76D564D163F}"/>
              </a:ext>
            </a:extLst>
          </p:cNvPr>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b="1" kern="1200">
                <a:solidFill>
                  <a:srgbClr val="FFFFFF"/>
                </a:solidFill>
                <a:latin typeface="+mj-lt"/>
                <a:ea typeface="+mj-ea"/>
                <a:cs typeface="+mj-cs"/>
              </a:rPr>
              <a:t>ALCUNI DEI SERVIZI</a:t>
            </a:r>
          </a:p>
        </p:txBody>
      </p:sp>
      <p:sp>
        <p:nvSpPr>
          <p:cNvPr id="5" name="Segnaposto contenuto 4">
            <a:extLst>
              <a:ext uri="{FF2B5EF4-FFF2-40B4-BE49-F238E27FC236}">
                <a16:creationId xmlns:a16="http://schemas.microsoft.com/office/drawing/2014/main" id="{D75E8E08-B3B1-F4E0-086D-37DDC6FFB5E7}"/>
              </a:ext>
            </a:extLst>
          </p:cNvPr>
          <p:cNvSpPr>
            <a:spLocks noGrp="1"/>
          </p:cNvSpPr>
          <p:nvPr>
            <p:ph idx="1"/>
          </p:nvPr>
        </p:nvSpPr>
        <p:spPr>
          <a:xfrm>
            <a:off x="4810259" y="1298210"/>
            <a:ext cx="6555347" cy="5546047"/>
          </a:xfrm>
        </p:spPr>
        <p:txBody>
          <a:bodyPr vert="horz" lIns="91440" tIns="45720" rIns="91440" bIns="45720" rtlCol="0" anchor="ctr">
            <a:normAutofit/>
          </a:bodyPr>
          <a:lstStyle/>
          <a:p>
            <a:r>
              <a:rPr lang="en-US" sz="1800" b="1" dirty="0"/>
              <a:t>CUP (Centro Unico </a:t>
            </a:r>
            <a:r>
              <a:rPr lang="en-US" sz="1800" b="1" dirty="0" err="1"/>
              <a:t>Prenotazioni</a:t>
            </a:r>
            <a:r>
              <a:rPr lang="en-US" sz="1800" b="1" dirty="0"/>
              <a:t>)</a:t>
            </a:r>
            <a:endParaRPr lang="en-US" sz="1800" dirty="0">
              <a:ea typeface="Calibri"/>
              <a:cs typeface="Calibri"/>
            </a:endParaRPr>
          </a:p>
          <a:p>
            <a:pPr marL="0" indent="0">
              <a:buNone/>
            </a:pPr>
            <a:r>
              <a:rPr lang="en-US" sz="1800" dirty="0"/>
              <a:t>è un </a:t>
            </a:r>
            <a:r>
              <a:rPr lang="en-US" sz="1800" dirty="0" err="1"/>
              <a:t>servizio</a:t>
            </a:r>
            <a:r>
              <a:rPr lang="en-US" sz="1800" dirty="0"/>
              <a:t> </a:t>
            </a:r>
            <a:r>
              <a:rPr lang="en-US" sz="1800" dirty="0" err="1"/>
              <a:t>pubblico</a:t>
            </a:r>
            <a:r>
              <a:rPr lang="en-US" sz="1800" dirty="0"/>
              <a:t> </a:t>
            </a:r>
            <a:r>
              <a:rPr lang="en-US" sz="1800" dirty="0" err="1"/>
              <a:t>che</a:t>
            </a:r>
            <a:r>
              <a:rPr lang="en-US" sz="1800" dirty="0"/>
              <a:t> </a:t>
            </a:r>
            <a:r>
              <a:rPr lang="en-US" sz="1800" dirty="0" err="1"/>
              <a:t>centralizza</a:t>
            </a:r>
            <a:r>
              <a:rPr lang="en-US" sz="1800" dirty="0"/>
              <a:t> e </a:t>
            </a:r>
            <a:r>
              <a:rPr lang="en-US" sz="1800" dirty="0" err="1"/>
              <a:t>semplifica</a:t>
            </a:r>
            <a:r>
              <a:rPr lang="en-US" sz="1800" dirty="0"/>
              <a:t> la </a:t>
            </a:r>
            <a:r>
              <a:rPr lang="en-US" sz="1800" dirty="0" err="1"/>
              <a:t>prenotazione</a:t>
            </a:r>
            <a:r>
              <a:rPr lang="en-US" sz="1800" dirty="0"/>
              <a:t> di </a:t>
            </a:r>
            <a:r>
              <a:rPr lang="en-US" sz="1800" dirty="0" err="1"/>
              <a:t>prestazioni</a:t>
            </a:r>
            <a:r>
              <a:rPr lang="en-US" sz="1800" dirty="0"/>
              <a:t> </a:t>
            </a:r>
            <a:r>
              <a:rPr lang="en-US" sz="1800" dirty="0" err="1"/>
              <a:t>sanitarie</a:t>
            </a:r>
            <a:r>
              <a:rPr lang="en-US" sz="1800" dirty="0"/>
              <a:t>, come </a:t>
            </a:r>
            <a:r>
              <a:rPr lang="en-US" sz="1800" dirty="0" err="1"/>
              <a:t>visite</a:t>
            </a:r>
            <a:r>
              <a:rPr lang="en-US" sz="1800" dirty="0"/>
              <a:t> </a:t>
            </a:r>
            <a:r>
              <a:rPr lang="en-US" sz="1800" dirty="0" err="1"/>
              <a:t>mediche</a:t>
            </a:r>
            <a:r>
              <a:rPr lang="en-US" sz="1800" dirty="0"/>
              <a:t>, </a:t>
            </a:r>
            <a:r>
              <a:rPr lang="en-US" sz="1800" dirty="0" err="1"/>
              <a:t>esami</a:t>
            </a:r>
            <a:r>
              <a:rPr lang="en-US" sz="1800" dirty="0"/>
              <a:t> </a:t>
            </a:r>
            <a:r>
              <a:rPr lang="en-US" sz="1800" dirty="0" err="1"/>
              <a:t>diagnostici</a:t>
            </a:r>
            <a:r>
              <a:rPr lang="en-US" sz="1800" dirty="0"/>
              <a:t> e </a:t>
            </a:r>
            <a:r>
              <a:rPr lang="en-US" sz="1800" dirty="0" err="1"/>
              <a:t>altri</a:t>
            </a:r>
            <a:r>
              <a:rPr lang="en-US" sz="1800" dirty="0"/>
              <a:t> </a:t>
            </a:r>
            <a:r>
              <a:rPr lang="en-US" sz="1800" dirty="0" err="1"/>
              <a:t>servizi</a:t>
            </a:r>
            <a:r>
              <a:rPr lang="en-US" sz="1800" dirty="0"/>
              <a:t> </a:t>
            </a:r>
            <a:r>
              <a:rPr lang="en-US" sz="1800" dirty="0" err="1"/>
              <a:t>ospedalieri</a:t>
            </a:r>
            <a:r>
              <a:rPr lang="en-US" sz="1800" dirty="0"/>
              <a:t>.</a:t>
            </a:r>
            <a:endParaRPr lang="en-US" sz="1800" dirty="0">
              <a:ea typeface="Calibri" panose="020F0502020204030204"/>
              <a:cs typeface="Calibri" panose="020F0502020204030204"/>
            </a:endParaRPr>
          </a:p>
          <a:p>
            <a:pPr marL="0" indent="0">
              <a:buNone/>
            </a:pPr>
            <a:r>
              <a:rPr lang="en-US" sz="1800" b="1" dirty="0" err="1"/>
              <a:t>Funzioni</a:t>
            </a:r>
            <a:endParaRPr lang="en-US" sz="1800" dirty="0" err="1">
              <a:ea typeface="Calibri" panose="020F0502020204030204"/>
              <a:cs typeface="Calibri" panose="020F0502020204030204"/>
            </a:endParaRPr>
          </a:p>
          <a:p>
            <a:pPr marL="0" indent="0">
              <a:buNone/>
            </a:pPr>
            <a:r>
              <a:rPr lang="en-US" sz="1800" b="1" dirty="0" err="1"/>
              <a:t>Prenotazione</a:t>
            </a:r>
            <a:r>
              <a:rPr lang="en-US" sz="1800" b="1" dirty="0"/>
              <a:t> e </a:t>
            </a:r>
            <a:r>
              <a:rPr lang="en-US" sz="1800" b="1" dirty="0" err="1"/>
              <a:t>Disdetta</a:t>
            </a:r>
            <a:r>
              <a:rPr lang="en-US" sz="1800" dirty="0"/>
              <a:t>: Il CUP </a:t>
            </a:r>
            <a:r>
              <a:rPr lang="en-US" sz="1800" dirty="0" err="1"/>
              <a:t>permette</a:t>
            </a:r>
            <a:r>
              <a:rPr lang="en-US" sz="1800" dirty="0"/>
              <a:t> ai </a:t>
            </a:r>
            <a:r>
              <a:rPr lang="en-US" sz="1800" dirty="0" err="1"/>
              <a:t>cittadini</a:t>
            </a:r>
            <a:r>
              <a:rPr lang="en-US" sz="1800" dirty="0"/>
              <a:t> di </a:t>
            </a:r>
            <a:r>
              <a:rPr lang="en-US" sz="1800" dirty="0" err="1"/>
              <a:t>prenotare</a:t>
            </a:r>
            <a:r>
              <a:rPr lang="en-US" sz="1800" dirty="0"/>
              <a:t> e </a:t>
            </a:r>
            <a:r>
              <a:rPr lang="en-US" sz="1800" dirty="0" err="1"/>
              <a:t>disdire</a:t>
            </a:r>
            <a:r>
              <a:rPr lang="en-US" sz="1800" dirty="0"/>
              <a:t> </a:t>
            </a:r>
            <a:r>
              <a:rPr lang="en-US" sz="1800" dirty="0" err="1"/>
              <a:t>appuntamenti</a:t>
            </a:r>
            <a:r>
              <a:rPr lang="en-US" sz="1800" dirty="0"/>
              <a:t> per </a:t>
            </a:r>
            <a:r>
              <a:rPr lang="en-US" sz="1800" dirty="0" err="1"/>
              <a:t>visite</a:t>
            </a:r>
            <a:r>
              <a:rPr lang="en-US" sz="1800" dirty="0"/>
              <a:t> </a:t>
            </a:r>
            <a:r>
              <a:rPr lang="en-US" sz="1800" dirty="0" err="1"/>
              <a:t>specialistiche</a:t>
            </a:r>
            <a:r>
              <a:rPr lang="en-US" sz="1800" dirty="0"/>
              <a:t>, </a:t>
            </a:r>
            <a:r>
              <a:rPr lang="en-US" sz="1800" dirty="0" err="1"/>
              <a:t>esami</a:t>
            </a:r>
            <a:r>
              <a:rPr lang="en-US" sz="1800" dirty="0"/>
              <a:t> di </a:t>
            </a:r>
            <a:r>
              <a:rPr lang="en-US" sz="1800" dirty="0" err="1"/>
              <a:t>laboratorio</a:t>
            </a:r>
            <a:r>
              <a:rPr lang="en-US" sz="1800" dirty="0"/>
              <a:t>, </a:t>
            </a:r>
            <a:r>
              <a:rPr lang="en-US" sz="1800" dirty="0" err="1"/>
              <a:t>radiologie</a:t>
            </a:r>
            <a:r>
              <a:rPr lang="en-US" sz="1800" dirty="0"/>
              <a:t> e </a:t>
            </a:r>
            <a:r>
              <a:rPr lang="en-US" sz="1800" dirty="0" err="1"/>
              <a:t>altre</a:t>
            </a:r>
            <a:r>
              <a:rPr lang="en-US" sz="1800" dirty="0"/>
              <a:t> </a:t>
            </a:r>
            <a:r>
              <a:rPr lang="en-US" sz="1800" dirty="0" err="1"/>
              <a:t>prestazioni</a:t>
            </a:r>
            <a:r>
              <a:rPr lang="en-US" sz="1800" dirty="0"/>
              <a:t> </a:t>
            </a:r>
            <a:r>
              <a:rPr lang="en-US" sz="1800" dirty="0" err="1"/>
              <a:t>sanitarie</a:t>
            </a:r>
            <a:r>
              <a:rPr lang="en-US" sz="1800" dirty="0"/>
              <a:t> in modo </a:t>
            </a:r>
            <a:r>
              <a:rPr lang="en-US" sz="1800" dirty="0" err="1"/>
              <a:t>centralizzato</a:t>
            </a:r>
            <a:r>
              <a:rPr lang="en-US" sz="1800" dirty="0"/>
              <a:t>. </a:t>
            </a:r>
            <a:r>
              <a:rPr lang="en-US" sz="1800" dirty="0" err="1"/>
              <a:t>Questo</a:t>
            </a:r>
            <a:r>
              <a:rPr lang="en-US" sz="1800" dirty="0"/>
              <a:t> </a:t>
            </a:r>
            <a:r>
              <a:rPr lang="en-US" sz="1800" dirty="0" err="1"/>
              <a:t>aiuta</a:t>
            </a:r>
            <a:r>
              <a:rPr lang="en-US" sz="1800" dirty="0"/>
              <a:t> a </a:t>
            </a:r>
            <a:r>
              <a:rPr lang="en-US" sz="1800" dirty="0" err="1"/>
              <a:t>evitare</a:t>
            </a:r>
            <a:r>
              <a:rPr lang="en-US" sz="1800" dirty="0"/>
              <a:t> </a:t>
            </a:r>
            <a:r>
              <a:rPr lang="en-US" sz="1800" dirty="0" err="1"/>
              <a:t>lunghe</a:t>
            </a:r>
            <a:r>
              <a:rPr lang="en-US" sz="1800" dirty="0"/>
              <a:t> </a:t>
            </a:r>
            <a:r>
              <a:rPr lang="en-US" sz="1800" dirty="0" err="1"/>
              <a:t>attese</a:t>
            </a:r>
            <a:r>
              <a:rPr lang="en-US" sz="1800" dirty="0"/>
              <a:t> e a </a:t>
            </a:r>
            <a:r>
              <a:rPr lang="en-US" sz="1800" dirty="0" err="1"/>
              <a:t>gestire</a:t>
            </a:r>
            <a:r>
              <a:rPr lang="en-US" sz="1800" dirty="0"/>
              <a:t> </a:t>
            </a:r>
            <a:r>
              <a:rPr lang="en-US" sz="1800" dirty="0" err="1"/>
              <a:t>meglio</a:t>
            </a:r>
            <a:r>
              <a:rPr lang="en-US" sz="1800" dirty="0"/>
              <a:t> </a:t>
            </a:r>
            <a:r>
              <a:rPr lang="en-US" sz="1800" dirty="0" err="1"/>
              <a:t>i</a:t>
            </a:r>
            <a:r>
              <a:rPr lang="en-US" sz="1800" dirty="0"/>
              <a:t> tempi di </a:t>
            </a:r>
            <a:r>
              <a:rPr lang="en-US" sz="1800" dirty="0" err="1"/>
              <a:t>attesa</a:t>
            </a:r>
            <a:r>
              <a:rPr lang="en-US" sz="1800" dirty="0"/>
              <a:t>.</a:t>
            </a:r>
            <a:endParaRPr lang="en-US" sz="1800" dirty="0">
              <a:ea typeface="Calibri" panose="020F0502020204030204"/>
              <a:cs typeface="Calibri" panose="020F0502020204030204"/>
            </a:endParaRPr>
          </a:p>
          <a:p>
            <a:pPr marL="0" indent="0">
              <a:buNone/>
            </a:pPr>
            <a:r>
              <a:rPr lang="en-US" sz="1800" b="1" dirty="0" err="1"/>
              <a:t>Informazioni</a:t>
            </a:r>
            <a:r>
              <a:rPr lang="en-US" sz="1800" b="1" dirty="0"/>
              <a:t> e </a:t>
            </a:r>
            <a:r>
              <a:rPr lang="en-US" sz="1800" b="1" dirty="0" err="1"/>
              <a:t>Assistenza</a:t>
            </a:r>
            <a:r>
              <a:rPr lang="en-US" sz="1800" dirty="0"/>
              <a:t>: </a:t>
            </a:r>
            <a:r>
              <a:rPr lang="en-US" sz="1800" dirty="0" err="1"/>
              <a:t>Fornisce</a:t>
            </a:r>
            <a:r>
              <a:rPr lang="en-US" sz="1800" dirty="0"/>
              <a:t> </a:t>
            </a:r>
            <a:r>
              <a:rPr lang="en-US" sz="1800" dirty="0" err="1"/>
              <a:t>informazioni</a:t>
            </a:r>
            <a:r>
              <a:rPr lang="en-US" sz="1800" dirty="0"/>
              <a:t> sui </a:t>
            </a:r>
            <a:r>
              <a:rPr lang="en-US" sz="1800" dirty="0" err="1"/>
              <a:t>servizi</a:t>
            </a:r>
            <a:r>
              <a:rPr lang="en-US" sz="1800" dirty="0"/>
              <a:t> </a:t>
            </a:r>
            <a:r>
              <a:rPr lang="en-US" sz="1800" dirty="0" err="1"/>
              <a:t>sanitari</a:t>
            </a:r>
            <a:r>
              <a:rPr lang="en-US" sz="1800" dirty="0"/>
              <a:t> </a:t>
            </a:r>
            <a:r>
              <a:rPr lang="en-US" sz="1800" dirty="0" err="1"/>
              <a:t>disponibili</a:t>
            </a:r>
            <a:r>
              <a:rPr lang="en-US" sz="1800" dirty="0"/>
              <a:t>, </a:t>
            </a:r>
            <a:r>
              <a:rPr lang="en-US" sz="1800" dirty="0" err="1"/>
              <a:t>sugli</a:t>
            </a:r>
            <a:r>
              <a:rPr lang="en-US" sz="1800" dirty="0"/>
              <a:t> </a:t>
            </a:r>
            <a:r>
              <a:rPr lang="en-US" sz="1800" dirty="0" err="1"/>
              <a:t>orari</a:t>
            </a:r>
            <a:r>
              <a:rPr lang="en-US" sz="1800" dirty="0"/>
              <a:t> e le </a:t>
            </a:r>
            <a:r>
              <a:rPr lang="en-US" sz="1800" dirty="0" err="1"/>
              <a:t>modalità</a:t>
            </a:r>
            <a:r>
              <a:rPr lang="en-US" sz="1800" dirty="0"/>
              <a:t> di </a:t>
            </a:r>
            <a:r>
              <a:rPr lang="en-US" sz="1800" dirty="0" err="1"/>
              <a:t>prenotazione</a:t>
            </a:r>
            <a:r>
              <a:rPr lang="en-US" sz="1800" dirty="0"/>
              <a:t>. </a:t>
            </a:r>
            <a:r>
              <a:rPr lang="en-US" sz="1800" dirty="0" err="1"/>
              <a:t>Inoltre</a:t>
            </a:r>
            <a:r>
              <a:rPr lang="en-US" sz="1800" dirty="0"/>
              <a:t>, il </a:t>
            </a:r>
            <a:r>
              <a:rPr lang="en-US" sz="1800" dirty="0" err="1"/>
              <a:t>personale</a:t>
            </a:r>
            <a:r>
              <a:rPr lang="en-US" sz="1800" dirty="0"/>
              <a:t> del CUP </a:t>
            </a:r>
            <a:r>
              <a:rPr lang="en-US" sz="1800" dirty="0" err="1"/>
              <a:t>può</a:t>
            </a:r>
            <a:r>
              <a:rPr lang="en-US" sz="1800" dirty="0"/>
              <a:t> </a:t>
            </a:r>
            <a:r>
              <a:rPr lang="en-US" sz="1800" dirty="0" err="1"/>
              <a:t>assistere</a:t>
            </a:r>
            <a:r>
              <a:rPr lang="en-US" sz="1800" dirty="0"/>
              <a:t> </a:t>
            </a:r>
            <a:r>
              <a:rPr lang="en-US" sz="1800" dirty="0" err="1"/>
              <a:t>i</a:t>
            </a:r>
            <a:r>
              <a:rPr lang="en-US" sz="1800" dirty="0"/>
              <a:t> </a:t>
            </a:r>
            <a:r>
              <a:rPr lang="en-US" sz="1800" dirty="0" err="1"/>
              <a:t>cittadini</a:t>
            </a:r>
            <a:r>
              <a:rPr lang="en-US" sz="1800" dirty="0"/>
              <a:t> </a:t>
            </a:r>
            <a:r>
              <a:rPr lang="en-US" sz="1800" dirty="0" err="1"/>
              <a:t>nel</a:t>
            </a:r>
            <a:r>
              <a:rPr lang="en-US" sz="1800" dirty="0"/>
              <a:t> </a:t>
            </a:r>
            <a:r>
              <a:rPr lang="en-US" sz="1800" dirty="0" err="1"/>
              <a:t>processo</a:t>
            </a:r>
            <a:r>
              <a:rPr lang="en-US" sz="1800" dirty="0"/>
              <a:t> di </a:t>
            </a:r>
            <a:r>
              <a:rPr lang="en-US" sz="1800" dirty="0" err="1"/>
              <a:t>prenotazione</a:t>
            </a:r>
            <a:r>
              <a:rPr lang="en-US" sz="1800" dirty="0"/>
              <a:t> e </a:t>
            </a:r>
            <a:r>
              <a:rPr lang="en-US" sz="1800" dirty="0" err="1"/>
              <a:t>rispondere</a:t>
            </a:r>
            <a:r>
              <a:rPr lang="en-US" sz="1800" dirty="0"/>
              <a:t> a </a:t>
            </a:r>
            <a:r>
              <a:rPr lang="en-US" sz="1800" dirty="0" err="1"/>
              <a:t>domande</a:t>
            </a:r>
            <a:r>
              <a:rPr lang="en-US" sz="1800" dirty="0"/>
              <a:t> relative ai </a:t>
            </a:r>
            <a:r>
              <a:rPr lang="en-US" sz="1800" dirty="0" err="1"/>
              <a:t>servizi</a:t>
            </a:r>
            <a:r>
              <a:rPr lang="en-US" sz="1800" dirty="0"/>
              <a:t> </a:t>
            </a:r>
            <a:r>
              <a:rPr lang="en-US" sz="1800" dirty="0" err="1"/>
              <a:t>sanitari</a:t>
            </a:r>
            <a:r>
              <a:rPr lang="en-US" sz="1800" dirty="0"/>
              <a:t>.</a:t>
            </a:r>
            <a:endParaRPr lang="en-US" sz="1800" dirty="0">
              <a:ea typeface="Calibri" panose="020F0502020204030204"/>
              <a:cs typeface="Calibri" panose="020F0502020204030204"/>
            </a:endParaRPr>
          </a:p>
          <a:p>
            <a:pPr marL="0" indent="0">
              <a:buNone/>
            </a:pPr>
            <a:r>
              <a:rPr lang="en-US" sz="1800" b="1" dirty="0" err="1"/>
              <a:t>Gestione</a:t>
            </a:r>
            <a:r>
              <a:rPr lang="en-US" sz="1800" b="1" dirty="0"/>
              <a:t> </a:t>
            </a:r>
            <a:r>
              <a:rPr lang="en-US" sz="1800" b="1" dirty="0" err="1"/>
              <a:t>delle</a:t>
            </a:r>
            <a:r>
              <a:rPr lang="en-US" sz="1800" b="1" dirty="0"/>
              <a:t> </a:t>
            </a:r>
            <a:r>
              <a:rPr lang="en-US" sz="1800" b="1" dirty="0" err="1"/>
              <a:t>Liste</a:t>
            </a:r>
            <a:r>
              <a:rPr lang="en-US" sz="1800" b="1" dirty="0"/>
              <a:t> </a:t>
            </a:r>
            <a:r>
              <a:rPr lang="en-US" sz="1800" b="1" dirty="0" err="1"/>
              <a:t>d’Attesa</a:t>
            </a:r>
            <a:r>
              <a:rPr lang="en-US" sz="1800" dirty="0"/>
              <a:t>: </a:t>
            </a:r>
            <a:r>
              <a:rPr lang="en-US" sz="1800" dirty="0" err="1"/>
              <a:t>Aiuta</a:t>
            </a:r>
            <a:r>
              <a:rPr lang="en-US" sz="1800" dirty="0"/>
              <a:t> </a:t>
            </a:r>
            <a:r>
              <a:rPr lang="en-US" sz="1800" dirty="0" err="1"/>
              <a:t>nella</a:t>
            </a:r>
            <a:r>
              <a:rPr lang="en-US" sz="1800" dirty="0"/>
              <a:t> </a:t>
            </a:r>
            <a:r>
              <a:rPr lang="en-US" sz="1800" dirty="0" err="1"/>
              <a:t>gestione</a:t>
            </a:r>
            <a:r>
              <a:rPr lang="en-US" sz="1800" dirty="0"/>
              <a:t> e </a:t>
            </a:r>
            <a:r>
              <a:rPr lang="en-US" sz="1800" dirty="0" err="1"/>
              <a:t>nella</a:t>
            </a:r>
            <a:r>
              <a:rPr lang="en-US" sz="1800" dirty="0"/>
              <a:t> </a:t>
            </a:r>
            <a:r>
              <a:rPr lang="en-US" sz="1800" dirty="0" err="1"/>
              <a:t>riduzione</a:t>
            </a:r>
            <a:r>
              <a:rPr lang="en-US" sz="1800" dirty="0"/>
              <a:t> </a:t>
            </a:r>
            <a:r>
              <a:rPr lang="en-US" sz="1800" dirty="0" err="1"/>
              <a:t>delle</a:t>
            </a:r>
            <a:r>
              <a:rPr lang="en-US" sz="1800" dirty="0"/>
              <a:t> </a:t>
            </a:r>
            <a:r>
              <a:rPr lang="en-US" sz="1800" dirty="0" err="1"/>
              <a:t>liste</a:t>
            </a:r>
            <a:r>
              <a:rPr lang="en-US" sz="1800" dirty="0"/>
              <a:t> </a:t>
            </a:r>
            <a:r>
              <a:rPr lang="en-US" sz="1800" dirty="0" err="1"/>
              <a:t>d’attesa</a:t>
            </a:r>
            <a:r>
              <a:rPr lang="en-US" sz="1800" dirty="0"/>
              <a:t>, </a:t>
            </a:r>
            <a:r>
              <a:rPr lang="en-US" sz="1800" dirty="0" err="1"/>
              <a:t>ottimizzando</a:t>
            </a:r>
            <a:r>
              <a:rPr lang="en-US" sz="1800" dirty="0"/>
              <a:t> </a:t>
            </a:r>
            <a:r>
              <a:rPr lang="en-US" sz="1800" dirty="0" err="1"/>
              <a:t>l’allocazione</a:t>
            </a:r>
            <a:r>
              <a:rPr lang="en-US" sz="1800" dirty="0"/>
              <a:t> </a:t>
            </a:r>
            <a:r>
              <a:rPr lang="en-US" sz="1800" dirty="0" err="1"/>
              <a:t>delle</a:t>
            </a:r>
            <a:r>
              <a:rPr lang="en-US" sz="1800" dirty="0"/>
              <a:t> </a:t>
            </a:r>
            <a:r>
              <a:rPr lang="en-US" sz="1800" dirty="0" err="1"/>
              <a:t>risorse</a:t>
            </a:r>
            <a:r>
              <a:rPr lang="en-US" sz="1800" dirty="0"/>
              <a:t> e </a:t>
            </a:r>
            <a:r>
              <a:rPr lang="en-US" sz="1800" dirty="0" err="1"/>
              <a:t>migliorando</a:t>
            </a:r>
            <a:r>
              <a:rPr lang="en-US" sz="1800" dirty="0"/>
              <a:t> </a:t>
            </a:r>
            <a:r>
              <a:rPr lang="en-US" sz="1800" dirty="0" err="1"/>
              <a:t>l’efficienza</a:t>
            </a:r>
            <a:r>
              <a:rPr lang="en-US" sz="1800" dirty="0"/>
              <a:t> del </a:t>
            </a:r>
            <a:r>
              <a:rPr lang="en-US" sz="1800" dirty="0" err="1"/>
              <a:t>sistema</a:t>
            </a:r>
            <a:r>
              <a:rPr lang="en-US" sz="1800" dirty="0"/>
              <a:t> </a:t>
            </a:r>
            <a:r>
              <a:rPr lang="en-US" sz="1800" dirty="0" err="1"/>
              <a:t>sanitario</a:t>
            </a:r>
            <a:r>
              <a:rPr lang="en-US" sz="1800" dirty="0"/>
              <a:t>.</a:t>
            </a:r>
            <a:endParaRPr lang="en-US" sz="1800" dirty="0">
              <a:ea typeface="Calibri" panose="020F0502020204030204"/>
              <a:cs typeface="Calibri" panose="020F0502020204030204"/>
            </a:endParaRPr>
          </a:p>
          <a:p>
            <a:pPr marL="0" indent="0">
              <a:buNone/>
            </a:pPr>
            <a:r>
              <a:rPr lang="en-US" sz="1800" b="1" dirty="0" err="1"/>
              <a:t>Gestione</a:t>
            </a:r>
            <a:r>
              <a:rPr lang="en-US" sz="1800" b="1" dirty="0"/>
              <a:t> </a:t>
            </a:r>
            <a:r>
              <a:rPr lang="en-US" sz="1800" b="1" dirty="0" err="1"/>
              <a:t>delle</a:t>
            </a:r>
            <a:r>
              <a:rPr lang="en-US" sz="1800" b="1" dirty="0"/>
              <a:t> </a:t>
            </a:r>
            <a:r>
              <a:rPr lang="en-US" sz="1800" b="1" dirty="0" err="1"/>
              <a:t>Prenotazioni</a:t>
            </a:r>
            <a:r>
              <a:rPr lang="en-US" sz="1800" dirty="0"/>
              <a:t>: </a:t>
            </a:r>
            <a:r>
              <a:rPr lang="en-US" sz="1800" dirty="0" err="1"/>
              <a:t>Coordina</a:t>
            </a:r>
            <a:r>
              <a:rPr lang="en-US" sz="1800" dirty="0"/>
              <a:t> le </a:t>
            </a:r>
            <a:r>
              <a:rPr lang="en-US" sz="1800" dirty="0" err="1"/>
              <a:t>prenotazioni</a:t>
            </a:r>
            <a:r>
              <a:rPr lang="en-US" sz="1800" dirty="0"/>
              <a:t> </a:t>
            </a:r>
            <a:r>
              <a:rPr lang="en-US" sz="1800" dirty="0" err="1"/>
              <a:t>tra</a:t>
            </a:r>
            <a:r>
              <a:rPr lang="en-US" sz="1800" dirty="0"/>
              <a:t> </a:t>
            </a:r>
            <a:r>
              <a:rPr lang="en-US" sz="1800" dirty="0" err="1"/>
              <a:t>diversi</a:t>
            </a:r>
            <a:r>
              <a:rPr lang="en-US" sz="1800" dirty="0"/>
              <a:t> </a:t>
            </a:r>
            <a:r>
              <a:rPr lang="en-US" sz="1800" dirty="0" err="1"/>
              <a:t>ospedali</a:t>
            </a:r>
            <a:r>
              <a:rPr lang="en-US" sz="1800" dirty="0"/>
              <a:t> e </a:t>
            </a:r>
            <a:r>
              <a:rPr lang="en-US" sz="1800" dirty="0" err="1"/>
              <a:t>cliniche</a:t>
            </a:r>
            <a:r>
              <a:rPr lang="en-US" sz="1800" dirty="0"/>
              <a:t>, </a:t>
            </a:r>
            <a:r>
              <a:rPr lang="en-US" sz="1800" dirty="0" err="1"/>
              <a:t>centralizzando</a:t>
            </a:r>
            <a:r>
              <a:rPr lang="en-US" sz="1800" dirty="0"/>
              <a:t> </a:t>
            </a:r>
            <a:r>
              <a:rPr lang="en-US" sz="1800" dirty="0" err="1"/>
              <a:t>i</a:t>
            </a:r>
            <a:r>
              <a:rPr lang="en-US" sz="1800" dirty="0"/>
              <a:t> </a:t>
            </a:r>
            <a:r>
              <a:rPr lang="en-US" sz="1800" dirty="0" err="1"/>
              <a:t>dati</a:t>
            </a:r>
            <a:r>
              <a:rPr lang="en-US" sz="1800" dirty="0"/>
              <a:t> per </a:t>
            </a:r>
            <a:r>
              <a:rPr lang="en-US" sz="1800" dirty="0" err="1"/>
              <a:t>facilitare</a:t>
            </a:r>
            <a:r>
              <a:rPr lang="en-US" sz="1800" dirty="0"/>
              <a:t> la </a:t>
            </a:r>
            <a:r>
              <a:rPr lang="en-US" sz="1800" dirty="0" err="1"/>
              <a:t>pianificazione</a:t>
            </a:r>
            <a:r>
              <a:rPr lang="en-US" sz="1800" dirty="0"/>
              <a:t> e il </a:t>
            </a:r>
            <a:r>
              <a:rPr lang="en-US" sz="1800" dirty="0" err="1"/>
              <a:t>monitoraggio</a:t>
            </a:r>
            <a:r>
              <a:rPr lang="en-US" sz="1800" dirty="0"/>
              <a:t> </a:t>
            </a:r>
            <a:r>
              <a:rPr lang="en-US" sz="1800" dirty="0" err="1"/>
              <a:t>delle</a:t>
            </a:r>
            <a:r>
              <a:rPr lang="en-US" sz="1800" dirty="0"/>
              <a:t> </a:t>
            </a:r>
            <a:r>
              <a:rPr lang="en-US" sz="1800" dirty="0" err="1"/>
              <a:t>prestazioni</a:t>
            </a:r>
            <a:r>
              <a:rPr lang="en-US" sz="1800" dirty="0"/>
              <a:t> </a:t>
            </a:r>
            <a:r>
              <a:rPr lang="en-US" sz="1800" dirty="0" err="1"/>
              <a:t>sanitarie</a:t>
            </a:r>
            <a:r>
              <a:rPr lang="en-US" sz="1800" dirty="0"/>
              <a:t>.</a:t>
            </a:r>
            <a:endParaRPr lang="en-US" sz="1800" dirty="0">
              <a:ea typeface="Calibri" panose="020F0502020204030204"/>
              <a:cs typeface="Calibri" panose="020F0502020204030204"/>
            </a:endParaRPr>
          </a:p>
          <a:p>
            <a:pPr marL="0"/>
            <a:endParaRPr lang="en-US" sz="1700"/>
          </a:p>
          <a:p>
            <a:pPr marL="0"/>
            <a:endParaRPr lang="en-US" sz="1700"/>
          </a:p>
          <a:p>
            <a:endParaRPr lang="en-US" sz="1700"/>
          </a:p>
          <a:p>
            <a:endParaRPr lang="en-US" sz="1700"/>
          </a:p>
        </p:txBody>
      </p:sp>
    </p:spTree>
    <p:extLst>
      <p:ext uri="{BB962C8B-B14F-4D97-AF65-F5344CB8AC3E}">
        <p14:creationId xmlns:p14="http://schemas.microsoft.com/office/powerpoint/2010/main" val="241089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 schermata, Carattere, diagramma&#10;&#10;Descrizione generata automaticamente">
            <a:extLst>
              <a:ext uri="{FF2B5EF4-FFF2-40B4-BE49-F238E27FC236}">
                <a16:creationId xmlns:a16="http://schemas.microsoft.com/office/drawing/2014/main" id="{1D1B8087-26A9-E430-743B-778B0B29F53C}"/>
              </a:ext>
            </a:extLst>
          </p:cNvPr>
          <p:cNvPicPr>
            <a:picLocks noChangeAspect="1"/>
          </p:cNvPicPr>
          <p:nvPr/>
        </p:nvPicPr>
        <p:blipFill>
          <a:blip r:embed="rId2"/>
          <a:srcRect t="27556"/>
          <a:stretch/>
        </p:blipFill>
        <p:spPr>
          <a:xfrm>
            <a:off x="457200" y="457200"/>
            <a:ext cx="11277600" cy="5943600"/>
          </a:xfrm>
          <a:prstGeom prst="rect">
            <a:avLst/>
          </a:prstGeom>
        </p:spPr>
      </p:pic>
      <p:sp>
        <p:nvSpPr>
          <p:cNvPr id="5" name="CasellaDiTesto 4">
            <a:extLst>
              <a:ext uri="{FF2B5EF4-FFF2-40B4-BE49-F238E27FC236}">
                <a16:creationId xmlns:a16="http://schemas.microsoft.com/office/drawing/2014/main" id="{50C23B53-C6CC-5FE8-B6B7-0C5C94AF8E23}"/>
              </a:ext>
            </a:extLst>
          </p:cNvPr>
          <p:cNvSpPr txBox="1"/>
          <p:nvPr/>
        </p:nvSpPr>
        <p:spPr>
          <a:xfrm>
            <a:off x="647211" y="1123461"/>
            <a:ext cx="272231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dirty="0">
                <a:ea typeface="Calibri"/>
                <a:cs typeface="Calibri"/>
              </a:rPr>
              <a:t>SELEZIONARE IL NUMERO DI INTERESSE IN BASE AL SERVIZIO CHE SI DESIDERA RICEVERE</a:t>
            </a:r>
            <a:endParaRPr lang="it-IT" sz="2400" dirty="0"/>
          </a:p>
        </p:txBody>
      </p:sp>
    </p:spTree>
    <p:extLst>
      <p:ext uri="{BB962C8B-B14F-4D97-AF65-F5344CB8AC3E}">
        <p14:creationId xmlns:p14="http://schemas.microsoft.com/office/powerpoint/2010/main" val="84413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1">
            <a:extLst>
              <a:ext uri="{FF2B5EF4-FFF2-40B4-BE49-F238E27FC236}">
                <a16:creationId xmlns:a16="http://schemas.microsoft.com/office/drawing/2014/main" id="{85FFFD20-0F57-CE98-0A87-3BB96CD9D574}"/>
              </a:ext>
            </a:extLst>
          </p:cNvPr>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b="1" kern="1200">
                <a:solidFill>
                  <a:srgbClr val="FFFFFF"/>
                </a:solidFill>
                <a:latin typeface="+mj-lt"/>
                <a:ea typeface="+mj-ea"/>
                <a:cs typeface="+mj-cs"/>
              </a:rPr>
              <a:t>ALCUNI DEI SERVIZI</a:t>
            </a:r>
          </a:p>
        </p:txBody>
      </p:sp>
      <p:sp>
        <p:nvSpPr>
          <p:cNvPr id="3" name="Segnaposto contenuto 2">
            <a:extLst>
              <a:ext uri="{FF2B5EF4-FFF2-40B4-BE49-F238E27FC236}">
                <a16:creationId xmlns:a16="http://schemas.microsoft.com/office/drawing/2014/main" id="{AF0BC6DB-5925-B2BC-EEE2-C22C80CB1AA4}"/>
              </a:ext>
            </a:extLst>
          </p:cNvPr>
          <p:cNvSpPr>
            <a:spLocks noGrp="1"/>
          </p:cNvSpPr>
          <p:nvPr>
            <p:ph idx="1"/>
          </p:nvPr>
        </p:nvSpPr>
        <p:spPr>
          <a:xfrm>
            <a:off x="4748475" y="1843966"/>
            <a:ext cx="6565644" cy="4516318"/>
          </a:xfrm>
        </p:spPr>
        <p:txBody>
          <a:bodyPr vert="horz" lIns="91440" tIns="45720" rIns="91440" bIns="45720" rtlCol="0" anchor="ctr">
            <a:noAutofit/>
          </a:bodyPr>
          <a:lstStyle/>
          <a:p>
            <a:r>
              <a:rPr lang="en-US" sz="2400" b="1" dirty="0"/>
              <a:t>   </a:t>
            </a:r>
            <a:r>
              <a:rPr lang="en-US" sz="2400" b="1" dirty="0" err="1"/>
              <a:t>Protezione</a:t>
            </a:r>
            <a:r>
              <a:rPr lang="en-US" sz="2400" b="1" dirty="0"/>
              <a:t> Civile </a:t>
            </a:r>
            <a:endParaRPr lang="en-US" sz="2400" b="1" dirty="0">
              <a:ea typeface="Calibri"/>
              <a:cs typeface="Calibri"/>
            </a:endParaRPr>
          </a:p>
          <a:p>
            <a:pPr marL="0" indent="0">
              <a:buNone/>
            </a:pPr>
            <a:r>
              <a:rPr lang="en-US" sz="2400" dirty="0" err="1"/>
              <a:t>fornisce</a:t>
            </a:r>
            <a:r>
              <a:rPr lang="en-US" sz="2400" dirty="0"/>
              <a:t> </a:t>
            </a:r>
            <a:r>
              <a:rPr lang="en-US" sz="2400" dirty="0" err="1"/>
              <a:t>informazioni</a:t>
            </a:r>
            <a:r>
              <a:rPr lang="en-US" sz="2400" dirty="0"/>
              <a:t> </a:t>
            </a:r>
            <a:r>
              <a:rPr lang="en-US" sz="2400" dirty="0" err="1"/>
              <a:t>essenziali</a:t>
            </a:r>
            <a:r>
              <a:rPr lang="en-US" sz="2400" dirty="0"/>
              <a:t> </a:t>
            </a:r>
            <a:r>
              <a:rPr lang="en-US" sz="2400" dirty="0" err="1"/>
              <a:t>riguardo</a:t>
            </a:r>
            <a:r>
              <a:rPr lang="en-US" sz="2400" dirty="0"/>
              <a:t> alle </a:t>
            </a:r>
            <a:r>
              <a:rPr lang="en-US" sz="2400" dirty="0" err="1"/>
              <a:t>attività</a:t>
            </a:r>
            <a:r>
              <a:rPr lang="en-US" sz="2400" dirty="0"/>
              <a:t> e alle </a:t>
            </a:r>
            <a:r>
              <a:rPr lang="en-US" sz="2400" dirty="0" err="1"/>
              <a:t>iniziative</a:t>
            </a:r>
            <a:r>
              <a:rPr lang="en-US" sz="2400" dirty="0"/>
              <a:t> per la </a:t>
            </a:r>
            <a:r>
              <a:rPr lang="en-US" sz="2400" dirty="0" err="1"/>
              <a:t>gestione</a:t>
            </a:r>
            <a:r>
              <a:rPr lang="en-US" sz="2400" dirty="0"/>
              <a:t> </a:t>
            </a:r>
            <a:r>
              <a:rPr lang="en-US" sz="2400" dirty="0" err="1"/>
              <a:t>delle</a:t>
            </a:r>
            <a:r>
              <a:rPr lang="en-US" sz="2400" dirty="0"/>
              <a:t> </a:t>
            </a:r>
            <a:r>
              <a:rPr lang="en-US" sz="2400" dirty="0" err="1"/>
              <a:t>emergenze</a:t>
            </a:r>
            <a:r>
              <a:rPr lang="en-US" sz="2400" dirty="0"/>
              <a:t> e la </a:t>
            </a:r>
            <a:r>
              <a:rPr lang="en-US" sz="2400" dirty="0" err="1"/>
              <a:t>protezione</a:t>
            </a:r>
            <a:r>
              <a:rPr lang="en-US" sz="2400" dirty="0"/>
              <a:t> </a:t>
            </a:r>
            <a:r>
              <a:rPr lang="en-US" sz="2400" dirty="0" err="1"/>
              <a:t>della</a:t>
            </a:r>
            <a:r>
              <a:rPr lang="en-US" sz="2400" dirty="0"/>
              <a:t> </a:t>
            </a:r>
            <a:r>
              <a:rPr lang="en-US" sz="2400" dirty="0" err="1"/>
              <a:t>comunità</a:t>
            </a:r>
            <a:r>
              <a:rPr lang="en-US" sz="2400" dirty="0"/>
              <a:t>.</a:t>
            </a:r>
            <a:endParaRPr lang="en-US" sz="2400" dirty="0">
              <a:ea typeface="Calibri"/>
              <a:cs typeface="Calibri"/>
            </a:endParaRPr>
          </a:p>
          <a:p>
            <a:pPr marL="0"/>
            <a:endParaRPr lang="en-US" sz="2400">
              <a:ea typeface="Calibri"/>
              <a:cs typeface="Calibri"/>
            </a:endParaRPr>
          </a:p>
          <a:p>
            <a:r>
              <a:rPr lang="en-US" sz="2400" b="1" dirty="0"/>
              <a:t>Bollo auto</a:t>
            </a:r>
            <a:endParaRPr lang="en-US" sz="2400" dirty="0">
              <a:ea typeface="Calibri"/>
              <a:cs typeface="Calibri"/>
            </a:endParaRPr>
          </a:p>
          <a:p>
            <a:pPr marL="0" indent="0">
              <a:buNone/>
            </a:pPr>
            <a:r>
              <a:rPr lang="en-US" sz="2400" dirty="0"/>
              <a:t>Nella </a:t>
            </a:r>
            <a:r>
              <a:rPr lang="en-US" sz="2400" dirty="0" err="1"/>
              <a:t>sezione</a:t>
            </a:r>
            <a:r>
              <a:rPr lang="en-US" sz="2400" dirty="0"/>
              <a:t> "bollo auto", è </a:t>
            </a:r>
            <a:r>
              <a:rPr lang="en-US" sz="2400" dirty="0" err="1"/>
              <a:t>riportato</a:t>
            </a:r>
            <a:r>
              <a:rPr lang="en-US" sz="2400" dirty="0"/>
              <a:t> il </a:t>
            </a:r>
            <a:r>
              <a:rPr lang="en-US" sz="2400" dirty="0" err="1"/>
              <a:t>recapito</a:t>
            </a:r>
            <a:r>
              <a:rPr lang="en-US" sz="2400" dirty="0"/>
              <a:t> </a:t>
            </a:r>
            <a:r>
              <a:rPr lang="en-US" sz="2400" dirty="0" err="1"/>
              <a:t>telefonico</a:t>
            </a:r>
            <a:r>
              <a:rPr lang="en-US" sz="2400" dirty="0"/>
              <a:t> e </a:t>
            </a:r>
            <a:r>
              <a:rPr lang="en-US" sz="2400" dirty="0" err="1"/>
              <a:t>l'indirizzo</a:t>
            </a:r>
            <a:r>
              <a:rPr lang="en-US" sz="2400" dirty="0"/>
              <a:t> e-mail di </a:t>
            </a:r>
            <a:r>
              <a:rPr lang="en-US" sz="2400" dirty="0" err="1"/>
              <a:t>riferimento</a:t>
            </a:r>
            <a:r>
              <a:rPr lang="en-US" sz="2400" dirty="0"/>
              <a:t> per </a:t>
            </a:r>
            <a:r>
              <a:rPr lang="en-US" sz="2400" dirty="0" err="1"/>
              <a:t>avere</a:t>
            </a:r>
            <a:r>
              <a:rPr lang="en-US" sz="2400" dirty="0"/>
              <a:t> per </a:t>
            </a:r>
            <a:r>
              <a:rPr lang="en-US" sz="2400" dirty="0" err="1"/>
              <a:t>avere</a:t>
            </a:r>
            <a:r>
              <a:rPr lang="en-US" sz="2400" dirty="0"/>
              <a:t> </a:t>
            </a:r>
            <a:r>
              <a:rPr lang="en-US" sz="2400" dirty="0" err="1"/>
              <a:t>informazioni</a:t>
            </a:r>
            <a:r>
              <a:rPr lang="en-US" sz="2400" dirty="0"/>
              <a:t>, </a:t>
            </a:r>
            <a:r>
              <a:rPr lang="en-US" sz="2400" dirty="0" err="1"/>
              <a:t>cartelle</a:t>
            </a:r>
            <a:r>
              <a:rPr lang="en-US" sz="2400" dirty="0"/>
              <a:t> </a:t>
            </a:r>
            <a:r>
              <a:rPr lang="en-US" sz="2400" dirty="0" err="1"/>
              <a:t>esattoriali</a:t>
            </a:r>
            <a:r>
              <a:rPr lang="en-US" sz="2400" dirty="0"/>
              <a:t>, </a:t>
            </a:r>
            <a:r>
              <a:rPr lang="en-US" sz="2400" dirty="0" err="1"/>
              <a:t>istanze</a:t>
            </a:r>
            <a:r>
              <a:rPr lang="en-US" sz="2400" dirty="0"/>
              <a:t> e </a:t>
            </a:r>
            <a:r>
              <a:rPr lang="en-US" sz="2400" dirty="0" err="1"/>
              <a:t>tributi</a:t>
            </a:r>
            <a:r>
              <a:rPr lang="en-US" sz="2400" dirty="0"/>
              <a:t> </a:t>
            </a:r>
            <a:r>
              <a:rPr lang="en-US" sz="2400" dirty="0" err="1"/>
              <a:t>regionali</a:t>
            </a:r>
            <a:endParaRPr lang="en-US" sz="2400" dirty="0">
              <a:ea typeface="Calibri"/>
              <a:cs typeface="Calibri"/>
            </a:endParaRPr>
          </a:p>
          <a:p>
            <a:pPr marL="0" indent="0">
              <a:buNone/>
            </a:pPr>
            <a:r>
              <a:rPr lang="en-US" sz="2400" dirty="0"/>
              <a:t>Il </a:t>
            </a:r>
            <a:r>
              <a:rPr lang="en-US" sz="2400" dirty="0" err="1"/>
              <a:t>numero</a:t>
            </a:r>
            <a:r>
              <a:rPr lang="en-US" sz="2400" dirty="0"/>
              <a:t> è 0971-668063</a:t>
            </a:r>
            <a:endParaRPr lang="en-US" sz="2400" dirty="0">
              <a:ea typeface="Calibri"/>
              <a:cs typeface="Calibri"/>
            </a:endParaRPr>
          </a:p>
          <a:p>
            <a:pPr marL="0" indent="0">
              <a:buNone/>
            </a:pPr>
            <a:r>
              <a:rPr lang="en-US" sz="2400" dirty="0"/>
              <a:t>La mail è ufficio.ragioneria.tributi@pec.regione.basilicata.it</a:t>
            </a:r>
            <a:endParaRPr lang="en-US" dirty="0">
              <a:ea typeface="Calibri"/>
              <a:cs typeface="Calibri"/>
            </a:endParaRPr>
          </a:p>
          <a:p>
            <a:pPr marL="0"/>
            <a:endParaRPr lang="en-US" sz="2000"/>
          </a:p>
          <a:p>
            <a:endParaRPr lang="en-US" sz="2000" b="1"/>
          </a:p>
          <a:p>
            <a:endParaRPr lang="en-US" sz="2000"/>
          </a:p>
          <a:p>
            <a:endParaRPr lang="en-US" sz="2000"/>
          </a:p>
          <a:p>
            <a:pPr marL="0"/>
            <a:endParaRPr lang="en-US" sz="2000"/>
          </a:p>
        </p:txBody>
      </p:sp>
    </p:spTree>
    <p:extLst>
      <p:ext uri="{BB962C8B-B14F-4D97-AF65-F5344CB8AC3E}">
        <p14:creationId xmlns:p14="http://schemas.microsoft.com/office/powerpoint/2010/main" val="70178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1">
            <a:extLst>
              <a:ext uri="{FF2B5EF4-FFF2-40B4-BE49-F238E27FC236}">
                <a16:creationId xmlns:a16="http://schemas.microsoft.com/office/drawing/2014/main" id="{DDA27392-A84C-C449-0484-B09C648EE72B}"/>
              </a:ext>
            </a:extLst>
          </p:cNvPr>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b="1" kern="1200">
                <a:solidFill>
                  <a:srgbClr val="FFFFFF"/>
                </a:solidFill>
                <a:latin typeface="+mj-lt"/>
                <a:ea typeface="+mj-ea"/>
                <a:cs typeface="+mj-cs"/>
              </a:rPr>
              <a:t>ALCUNI DEI SERVIZI</a:t>
            </a:r>
          </a:p>
        </p:txBody>
      </p:sp>
      <p:sp>
        <p:nvSpPr>
          <p:cNvPr id="3" name="Segnaposto contenuto 2">
            <a:extLst>
              <a:ext uri="{FF2B5EF4-FFF2-40B4-BE49-F238E27FC236}">
                <a16:creationId xmlns:a16="http://schemas.microsoft.com/office/drawing/2014/main" id="{48F5E95C-7F0B-6E6E-98D6-FF173387A472}"/>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1600" b="1"/>
              <a:t>UFFICIO TRIBUTI </a:t>
            </a:r>
          </a:p>
          <a:p>
            <a:pPr marL="0" indent="0">
              <a:buNone/>
            </a:pPr>
            <a:r>
              <a:rPr lang="en-US" sz="1600" err="1"/>
              <a:t>della</a:t>
            </a:r>
            <a:r>
              <a:rPr lang="en-US" sz="1600"/>
              <a:t> </a:t>
            </a:r>
            <a:r>
              <a:rPr lang="en-US" sz="1600" err="1"/>
              <a:t>Regione</a:t>
            </a:r>
            <a:r>
              <a:rPr lang="en-US" sz="1600"/>
              <a:t> Basilicata ha la </a:t>
            </a:r>
            <a:r>
              <a:rPr lang="en-US" sz="1600" err="1"/>
              <a:t>funzione</a:t>
            </a:r>
            <a:r>
              <a:rPr lang="en-US" sz="1600"/>
              <a:t> di </a:t>
            </a:r>
            <a:r>
              <a:rPr lang="en-US" sz="1600" err="1"/>
              <a:t>gestire</a:t>
            </a:r>
            <a:r>
              <a:rPr lang="en-US" sz="1600"/>
              <a:t> le </a:t>
            </a:r>
            <a:r>
              <a:rPr lang="en-US" sz="1600" err="1"/>
              <a:t>imposte</a:t>
            </a:r>
            <a:r>
              <a:rPr lang="en-US" sz="1600"/>
              <a:t> e </a:t>
            </a:r>
            <a:r>
              <a:rPr lang="en-US" sz="1600" err="1"/>
              <a:t>i</a:t>
            </a:r>
            <a:r>
              <a:rPr lang="en-US" sz="1600"/>
              <a:t> </a:t>
            </a:r>
            <a:r>
              <a:rPr lang="en-US" sz="1600" err="1"/>
              <a:t>tributi</a:t>
            </a:r>
            <a:r>
              <a:rPr lang="en-US" sz="1600"/>
              <a:t> </a:t>
            </a:r>
            <a:r>
              <a:rPr lang="en-US" sz="1600" err="1"/>
              <a:t>regionali</a:t>
            </a:r>
            <a:r>
              <a:rPr lang="en-US" sz="1600"/>
              <a:t>. </a:t>
            </a:r>
            <a:endParaRPr lang="en-US" sz="1600">
              <a:ea typeface="Calibri"/>
              <a:cs typeface="Calibri"/>
            </a:endParaRPr>
          </a:p>
          <a:p>
            <a:pPr marL="0" indent="0">
              <a:buNone/>
            </a:pPr>
            <a:r>
              <a:rPr lang="en-US" sz="1600"/>
              <a:t>Tra le </a:t>
            </a:r>
            <a:r>
              <a:rPr lang="en-US" sz="1600" err="1"/>
              <a:t>principali</a:t>
            </a:r>
            <a:r>
              <a:rPr lang="en-US" sz="1600"/>
              <a:t> </a:t>
            </a:r>
            <a:r>
              <a:rPr lang="en-US" sz="1600" err="1"/>
              <a:t>attività</a:t>
            </a:r>
            <a:r>
              <a:rPr lang="en-US" sz="1600"/>
              <a:t>, vi </a:t>
            </a:r>
            <a:r>
              <a:rPr lang="en-US" sz="1600" err="1"/>
              <a:t>sono</a:t>
            </a:r>
            <a:r>
              <a:rPr lang="en-US" sz="1600"/>
              <a:t>:</a:t>
            </a:r>
            <a:endParaRPr lang="en-US" sz="1600">
              <a:ea typeface="Calibri"/>
              <a:cs typeface="Calibri"/>
            </a:endParaRPr>
          </a:p>
          <a:p>
            <a:pPr marL="0" indent="0">
              <a:buNone/>
            </a:pPr>
            <a:r>
              <a:rPr lang="en-US" sz="1600" b="1" err="1"/>
              <a:t>Gestione</a:t>
            </a:r>
            <a:r>
              <a:rPr lang="en-US" sz="1600" b="1"/>
              <a:t> </a:t>
            </a:r>
            <a:r>
              <a:rPr lang="en-US" sz="1600" b="1" err="1"/>
              <a:t>delle</a:t>
            </a:r>
            <a:r>
              <a:rPr lang="en-US" sz="1600" b="1"/>
              <a:t> </a:t>
            </a:r>
            <a:r>
              <a:rPr lang="en-US" sz="1600" b="1" err="1"/>
              <a:t>Entrate</a:t>
            </a:r>
            <a:r>
              <a:rPr lang="en-US" sz="1600" b="1"/>
              <a:t> </a:t>
            </a:r>
            <a:r>
              <a:rPr lang="en-US" sz="1600" b="1" err="1"/>
              <a:t>Tributarie</a:t>
            </a:r>
            <a:r>
              <a:rPr lang="en-US" sz="1600" b="1"/>
              <a:t> </a:t>
            </a:r>
            <a:r>
              <a:rPr lang="en-US" sz="1600" b="1" err="1"/>
              <a:t>Regionali</a:t>
            </a:r>
            <a:r>
              <a:rPr lang="en-US" sz="1600"/>
              <a:t>: </a:t>
            </a:r>
            <a:r>
              <a:rPr lang="en-US" sz="1600" err="1"/>
              <a:t>Gestisce</a:t>
            </a:r>
            <a:r>
              <a:rPr lang="en-US" sz="1600"/>
              <a:t> </a:t>
            </a:r>
            <a:r>
              <a:rPr lang="en-US" sz="1600" err="1"/>
              <a:t>l'applicazione</a:t>
            </a:r>
            <a:r>
              <a:rPr lang="en-US" sz="1600"/>
              <a:t> e la </a:t>
            </a:r>
            <a:r>
              <a:rPr lang="en-US" sz="1600" err="1"/>
              <a:t>riscossione</a:t>
            </a:r>
            <a:r>
              <a:rPr lang="en-US" sz="1600"/>
              <a:t> </a:t>
            </a:r>
            <a:r>
              <a:rPr lang="en-US" sz="1600" err="1"/>
              <a:t>delle</a:t>
            </a:r>
            <a:r>
              <a:rPr lang="en-US" sz="1600"/>
              <a:t> </a:t>
            </a:r>
            <a:r>
              <a:rPr lang="en-US" sz="1600" err="1"/>
              <a:t>imposte</a:t>
            </a:r>
            <a:r>
              <a:rPr lang="en-US" sz="1600"/>
              <a:t> </a:t>
            </a:r>
            <a:r>
              <a:rPr lang="en-US" sz="1600" err="1"/>
              <a:t>regionali</a:t>
            </a:r>
            <a:r>
              <a:rPr lang="en-US" sz="1600"/>
              <a:t>, come ad </a:t>
            </a:r>
            <a:r>
              <a:rPr lang="en-US" sz="1600" err="1"/>
              <a:t>esempio</a:t>
            </a:r>
            <a:r>
              <a:rPr lang="en-US" sz="1600"/>
              <a:t> </a:t>
            </a:r>
            <a:r>
              <a:rPr lang="en-US" sz="1600" err="1"/>
              <a:t>l'IRAP</a:t>
            </a:r>
            <a:r>
              <a:rPr lang="en-US" sz="1600"/>
              <a:t> (</a:t>
            </a:r>
            <a:r>
              <a:rPr lang="en-US" sz="1600" err="1"/>
              <a:t>Imposta</a:t>
            </a:r>
            <a:r>
              <a:rPr lang="en-US" sz="1600"/>
              <a:t> Regionale </a:t>
            </a:r>
            <a:r>
              <a:rPr lang="en-US" sz="1600" err="1"/>
              <a:t>sulle</a:t>
            </a:r>
            <a:r>
              <a:rPr lang="en-US" sz="1600"/>
              <a:t> </a:t>
            </a:r>
            <a:r>
              <a:rPr lang="en-US" sz="1600" err="1"/>
              <a:t>Attività</a:t>
            </a:r>
            <a:r>
              <a:rPr lang="en-US" sz="1600"/>
              <a:t> </a:t>
            </a:r>
            <a:r>
              <a:rPr lang="en-US" sz="1600" err="1"/>
              <a:t>Produttive</a:t>
            </a:r>
            <a:r>
              <a:rPr lang="en-US" sz="1600"/>
              <a:t>) e </a:t>
            </a:r>
            <a:r>
              <a:rPr lang="en-US" sz="1600" err="1"/>
              <a:t>l'addizionale</a:t>
            </a:r>
            <a:r>
              <a:rPr lang="en-US" sz="1600"/>
              <a:t> </a:t>
            </a:r>
            <a:r>
              <a:rPr lang="en-US" sz="1600" err="1"/>
              <a:t>regionale</a:t>
            </a:r>
            <a:r>
              <a:rPr lang="en-US" sz="1600"/>
              <a:t> IRPEF.</a:t>
            </a:r>
            <a:endParaRPr lang="en-US" sz="1600">
              <a:ea typeface="Calibri" panose="020F0502020204030204"/>
              <a:cs typeface="Calibri" panose="020F0502020204030204"/>
            </a:endParaRPr>
          </a:p>
          <a:p>
            <a:pPr marL="0" indent="0">
              <a:buNone/>
            </a:pPr>
            <a:r>
              <a:rPr lang="en-US" sz="1600" b="1" err="1"/>
              <a:t>Controlli</a:t>
            </a:r>
            <a:r>
              <a:rPr lang="en-US" sz="1600" b="1"/>
              <a:t> e </a:t>
            </a:r>
            <a:r>
              <a:rPr lang="en-US" sz="1600" b="1" err="1"/>
              <a:t>Accertamenti</a:t>
            </a:r>
            <a:r>
              <a:rPr lang="en-US" sz="1600"/>
              <a:t>: </a:t>
            </a:r>
            <a:r>
              <a:rPr lang="en-US" sz="1600" err="1"/>
              <a:t>Effettua</a:t>
            </a:r>
            <a:r>
              <a:rPr lang="en-US" sz="1600"/>
              <a:t> </a:t>
            </a:r>
            <a:r>
              <a:rPr lang="en-US" sz="1600" err="1"/>
              <a:t>controlli</a:t>
            </a:r>
            <a:r>
              <a:rPr lang="en-US" sz="1600"/>
              <a:t> per </a:t>
            </a:r>
            <a:r>
              <a:rPr lang="en-US" sz="1600" err="1"/>
              <a:t>verificare</a:t>
            </a:r>
            <a:r>
              <a:rPr lang="en-US" sz="1600"/>
              <a:t> la </a:t>
            </a:r>
            <a:r>
              <a:rPr lang="en-US" sz="1600" err="1"/>
              <a:t>correttezza</a:t>
            </a:r>
            <a:r>
              <a:rPr lang="en-US" sz="1600"/>
              <a:t> </a:t>
            </a:r>
            <a:r>
              <a:rPr lang="en-US" sz="1600" err="1"/>
              <a:t>dei</a:t>
            </a:r>
            <a:r>
              <a:rPr lang="en-US" sz="1600"/>
              <a:t> </a:t>
            </a:r>
            <a:r>
              <a:rPr lang="en-US" sz="1600" err="1"/>
              <a:t>pagamenti</a:t>
            </a:r>
            <a:r>
              <a:rPr lang="en-US" sz="1600"/>
              <a:t> da </a:t>
            </a:r>
            <a:r>
              <a:rPr lang="en-US" sz="1600" err="1"/>
              <a:t>parte</a:t>
            </a:r>
            <a:r>
              <a:rPr lang="en-US" sz="1600"/>
              <a:t> </a:t>
            </a:r>
            <a:r>
              <a:rPr lang="en-US" sz="1600" err="1"/>
              <a:t>dei</a:t>
            </a:r>
            <a:r>
              <a:rPr lang="en-US" sz="1600"/>
              <a:t> </a:t>
            </a:r>
            <a:r>
              <a:rPr lang="en-US" sz="1600" err="1"/>
              <a:t>contribuenti</a:t>
            </a:r>
            <a:r>
              <a:rPr lang="en-US" sz="1600"/>
              <a:t> e, se </a:t>
            </a:r>
            <a:r>
              <a:rPr lang="en-US" sz="1600" err="1"/>
              <a:t>necessario</a:t>
            </a:r>
            <a:r>
              <a:rPr lang="en-US" sz="1600"/>
              <a:t>, </a:t>
            </a:r>
            <a:r>
              <a:rPr lang="en-US" sz="1600" err="1"/>
              <a:t>avvia</a:t>
            </a:r>
            <a:r>
              <a:rPr lang="en-US" sz="1600"/>
              <a:t> </a:t>
            </a:r>
            <a:r>
              <a:rPr lang="en-US" sz="1600" err="1"/>
              <a:t>procedimenti</a:t>
            </a:r>
            <a:r>
              <a:rPr lang="en-US" sz="1600"/>
              <a:t> di </a:t>
            </a:r>
            <a:r>
              <a:rPr lang="en-US" sz="1600" err="1"/>
              <a:t>accertamento</a:t>
            </a:r>
            <a:r>
              <a:rPr lang="en-US" sz="1600"/>
              <a:t> e </a:t>
            </a:r>
            <a:r>
              <a:rPr lang="en-US" sz="1600" err="1"/>
              <a:t>riscossione</a:t>
            </a:r>
            <a:r>
              <a:rPr lang="en-US" sz="1600"/>
              <a:t> </a:t>
            </a:r>
            <a:r>
              <a:rPr lang="en-US" sz="1600" err="1"/>
              <a:t>coattiva</a:t>
            </a:r>
            <a:r>
              <a:rPr lang="en-US" sz="1600"/>
              <a:t>.</a:t>
            </a:r>
            <a:endParaRPr lang="en-US" sz="1600">
              <a:ea typeface="Calibri" panose="020F0502020204030204"/>
              <a:cs typeface="Calibri" panose="020F0502020204030204"/>
            </a:endParaRPr>
          </a:p>
          <a:p>
            <a:pPr marL="0" indent="0">
              <a:buNone/>
            </a:pPr>
            <a:r>
              <a:rPr lang="en-US" sz="1600" b="1" err="1"/>
              <a:t>Rimborso</a:t>
            </a:r>
            <a:r>
              <a:rPr lang="en-US" sz="1600" b="1"/>
              <a:t> e Sgravi</a:t>
            </a:r>
            <a:r>
              <a:rPr lang="en-US" sz="1600"/>
              <a:t>: Si </a:t>
            </a:r>
            <a:r>
              <a:rPr lang="en-US" sz="1600" err="1"/>
              <a:t>occupa</a:t>
            </a:r>
            <a:r>
              <a:rPr lang="en-US" sz="1600"/>
              <a:t> </a:t>
            </a:r>
            <a:r>
              <a:rPr lang="en-US" sz="1600" err="1"/>
              <a:t>delle</a:t>
            </a:r>
            <a:r>
              <a:rPr lang="en-US" sz="1600"/>
              <a:t> </a:t>
            </a:r>
            <a:r>
              <a:rPr lang="en-US" sz="1600" err="1"/>
              <a:t>richieste</a:t>
            </a:r>
            <a:r>
              <a:rPr lang="en-US" sz="1600"/>
              <a:t> di </a:t>
            </a:r>
            <a:r>
              <a:rPr lang="en-US" sz="1600" err="1"/>
              <a:t>rimborso</a:t>
            </a:r>
            <a:r>
              <a:rPr lang="en-US" sz="1600"/>
              <a:t> per </a:t>
            </a:r>
            <a:r>
              <a:rPr lang="en-US" sz="1600" err="1"/>
              <a:t>tributi</a:t>
            </a:r>
            <a:r>
              <a:rPr lang="en-US" sz="1600"/>
              <a:t> </a:t>
            </a:r>
            <a:r>
              <a:rPr lang="en-US" sz="1600" err="1"/>
              <a:t>versati</a:t>
            </a:r>
            <a:r>
              <a:rPr lang="en-US" sz="1600"/>
              <a:t> in </a:t>
            </a:r>
            <a:r>
              <a:rPr lang="en-US" sz="1600" err="1"/>
              <a:t>eccesso</a:t>
            </a:r>
            <a:r>
              <a:rPr lang="en-US" sz="1600"/>
              <a:t> o non </a:t>
            </a:r>
            <a:r>
              <a:rPr lang="en-US" sz="1600" err="1"/>
              <a:t>dovuti</a:t>
            </a:r>
            <a:r>
              <a:rPr lang="en-US" sz="1600"/>
              <a:t> e </a:t>
            </a:r>
            <a:r>
              <a:rPr lang="en-US" sz="1600" err="1"/>
              <a:t>delle</a:t>
            </a:r>
            <a:r>
              <a:rPr lang="en-US" sz="1600"/>
              <a:t> </a:t>
            </a:r>
            <a:r>
              <a:rPr lang="en-US" sz="1600" err="1"/>
              <a:t>domande</a:t>
            </a:r>
            <a:r>
              <a:rPr lang="en-US" sz="1600"/>
              <a:t> di </a:t>
            </a:r>
            <a:r>
              <a:rPr lang="en-US" sz="1600" err="1"/>
              <a:t>sgravi</a:t>
            </a:r>
            <a:r>
              <a:rPr lang="en-US" sz="1600"/>
              <a:t> </a:t>
            </a:r>
            <a:r>
              <a:rPr lang="en-US" sz="1600" err="1"/>
              <a:t>fiscali</a:t>
            </a:r>
            <a:r>
              <a:rPr lang="en-US" sz="1600"/>
              <a:t>.</a:t>
            </a:r>
            <a:endParaRPr lang="en-US" sz="1600">
              <a:ea typeface="Calibri" panose="020F0502020204030204"/>
              <a:cs typeface="Calibri" panose="020F0502020204030204"/>
            </a:endParaRPr>
          </a:p>
          <a:p>
            <a:pPr marL="0" indent="0">
              <a:buNone/>
            </a:pPr>
            <a:r>
              <a:rPr lang="en-US" sz="1600" b="1" err="1"/>
              <a:t>Attività</a:t>
            </a:r>
            <a:r>
              <a:rPr lang="en-US" sz="1600" b="1"/>
              <a:t> di </a:t>
            </a:r>
            <a:r>
              <a:rPr lang="en-US" sz="1600" b="1" err="1"/>
              <a:t>Supporto</a:t>
            </a:r>
            <a:r>
              <a:rPr lang="en-US" sz="1600" b="1"/>
              <a:t> ai </a:t>
            </a:r>
            <a:r>
              <a:rPr lang="en-US" sz="1600" b="1" err="1"/>
              <a:t>Contribuenti</a:t>
            </a:r>
            <a:r>
              <a:rPr lang="en-US" sz="1600"/>
              <a:t>: </a:t>
            </a:r>
            <a:r>
              <a:rPr lang="en-US" sz="1600" err="1"/>
              <a:t>Fornisce</a:t>
            </a:r>
            <a:r>
              <a:rPr lang="en-US" sz="1600"/>
              <a:t> </a:t>
            </a:r>
            <a:r>
              <a:rPr lang="en-US" sz="1600" err="1"/>
              <a:t>informazioni</a:t>
            </a:r>
            <a:r>
              <a:rPr lang="en-US" sz="1600"/>
              <a:t> e </a:t>
            </a:r>
            <a:r>
              <a:rPr lang="en-US" sz="1600" err="1"/>
              <a:t>assistenza</a:t>
            </a:r>
            <a:r>
              <a:rPr lang="en-US" sz="1600"/>
              <a:t> ai </a:t>
            </a:r>
            <a:r>
              <a:rPr lang="en-US" sz="1600" err="1"/>
              <a:t>cittadini</a:t>
            </a:r>
            <a:r>
              <a:rPr lang="en-US" sz="1600"/>
              <a:t> e alle </a:t>
            </a:r>
            <a:r>
              <a:rPr lang="en-US" sz="1600" err="1"/>
              <a:t>imprese</a:t>
            </a:r>
            <a:r>
              <a:rPr lang="en-US" sz="1600"/>
              <a:t> </a:t>
            </a:r>
            <a:r>
              <a:rPr lang="en-US" sz="1600" err="1"/>
              <a:t>su</a:t>
            </a:r>
            <a:r>
              <a:rPr lang="en-US" sz="1600"/>
              <a:t> </a:t>
            </a:r>
            <a:r>
              <a:rPr lang="en-US" sz="1600" err="1"/>
              <a:t>questioni</a:t>
            </a:r>
            <a:r>
              <a:rPr lang="en-US" sz="1600"/>
              <a:t> </a:t>
            </a:r>
            <a:r>
              <a:rPr lang="en-US" sz="1600" err="1"/>
              <a:t>fiscali</a:t>
            </a:r>
            <a:r>
              <a:rPr lang="en-US" sz="1600"/>
              <a:t> </a:t>
            </a:r>
            <a:r>
              <a:rPr lang="en-US" sz="1600" err="1"/>
              <a:t>regionali</a:t>
            </a:r>
            <a:r>
              <a:rPr lang="en-US" sz="1600"/>
              <a:t>, come </a:t>
            </a:r>
            <a:r>
              <a:rPr lang="en-US" sz="1600" err="1"/>
              <a:t>scadenze</a:t>
            </a:r>
            <a:r>
              <a:rPr lang="en-US" sz="1600"/>
              <a:t>, procedure e </a:t>
            </a:r>
            <a:r>
              <a:rPr lang="en-US" sz="1600" err="1"/>
              <a:t>modalità</a:t>
            </a:r>
            <a:r>
              <a:rPr lang="en-US" sz="1600"/>
              <a:t> di </a:t>
            </a:r>
            <a:r>
              <a:rPr lang="en-US" sz="1600" err="1"/>
              <a:t>pagamento</a:t>
            </a:r>
            <a:r>
              <a:rPr lang="en-US" sz="1600"/>
              <a:t>.</a:t>
            </a:r>
            <a:endParaRPr lang="en-US" sz="1600">
              <a:ea typeface="Calibri" panose="020F0502020204030204"/>
              <a:cs typeface="Calibri" panose="020F0502020204030204"/>
            </a:endParaRPr>
          </a:p>
          <a:p>
            <a:pPr marL="0" indent="0">
              <a:buNone/>
            </a:pPr>
            <a:r>
              <a:rPr lang="en-US" sz="1600" b="1" err="1"/>
              <a:t>Regolamentazione</a:t>
            </a:r>
            <a:r>
              <a:rPr lang="en-US" sz="1600" b="1"/>
              <a:t> e </a:t>
            </a:r>
            <a:r>
              <a:rPr lang="en-US" sz="1600" b="1" err="1"/>
              <a:t>Normativa</a:t>
            </a:r>
            <a:r>
              <a:rPr lang="en-US" sz="1600"/>
              <a:t>: Cura </a:t>
            </a:r>
            <a:r>
              <a:rPr lang="en-US" sz="1600" err="1"/>
              <a:t>l'aggiornamento</a:t>
            </a:r>
            <a:r>
              <a:rPr lang="en-US" sz="1600"/>
              <a:t> </a:t>
            </a:r>
            <a:r>
              <a:rPr lang="en-US" sz="1600" err="1"/>
              <a:t>della</a:t>
            </a:r>
            <a:r>
              <a:rPr lang="en-US" sz="1600"/>
              <a:t> </a:t>
            </a:r>
            <a:r>
              <a:rPr lang="en-US" sz="1600" err="1"/>
              <a:t>normativa</a:t>
            </a:r>
            <a:r>
              <a:rPr lang="en-US" sz="1600"/>
              <a:t> </a:t>
            </a:r>
            <a:r>
              <a:rPr lang="en-US" sz="1600" err="1"/>
              <a:t>tributaria</a:t>
            </a:r>
            <a:r>
              <a:rPr lang="en-US" sz="1600"/>
              <a:t> </a:t>
            </a:r>
            <a:r>
              <a:rPr lang="en-US" sz="1600" err="1"/>
              <a:t>regionale</a:t>
            </a:r>
            <a:r>
              <a:rPr lang="en-US" sz="1600"/>
              <a:t> e </a:t>
            </a:r>
            <a:r>
              <a:rPr lang="en-US" sz="1600" err="1"/>
              <a:t>l'implementazione</a:t>
            </a:r>
            <a:r>
              <a:rPr lang="en-US" sz="1600"/>
              <a:t> </a:t>
            </a:r>
            <a:r>
              <a:rPr lang="en-US" sz="1600" err="1"/>
              <a:t>delle</a:t>
            </a:r>
            <a:r>
              <a:rPr lang="en-US" sz="1600"/>
              <a:t> </a:t>
            </a:r>
            <a:r>
              <a:rPr lang="en-US" sz="1600" err="1"/>
              <a:t>direttive</a:t>
            </a:r>
            <a:r>
              <a:rPr lang="en-US" sz="1600"/>
              <a:t> </a:t>
            </a:r>
            <a:r>
              <a:rPr lang="en-US" sz="1600" err="1"/>
              <a:t>statali</a:t>
            </a:r>
            <a:r>
              <a:rPr lang="en-US" sz="1600"/>
              <a:t> e </a:t>
            </a:r>
            <a:r>
              <a:rPr lang="en-US" sz="1600" err="1"/>
              <a:t>regionali</a:t>
            </a:r>
            <a:r>
              <a:rPr lang="en-US" sz="1600"/>
              <a:t> in </a:t>
            </a:r>
            <a:r>
              <a:rPr lang="en-US" sz="1600" err="1"/>
              <a:t>materia</a:t>
            </a:r>
            <a:r>
              <a:rPr lang="en-US" sz="1600"/>
              <a:t> </a:t>
            </a:r>
            <a:r>
              <a:rPr lang="en-US" sz="1600" err="1"/>
              <a:t>fiscale</a:t>
            </a:r>
            <a:r>
              <a:rPr lang="en-US" sz="1600"/>
              <a:t>.</a:t>
            </a:r>
            <a:endParaRPr lang="en-US" sz="1600">
              <a:ea typeface="Calibri" panose="020F0502020204030204"/>
              <a:cs typeface="Calibri" panose="020F0502020204030204"/>
            </a:endParaRPr>
          </a:p>
          <a:p>
            <a:pPr marL="0"/>
            <a:endParaRPr lang="en-US" sz="1600"/>
          </a:p>
        </p:txBody>
      </p:sp>
    </p:spTree>
    <p:extLst>
      <p:ext uri="{BB962C8B-B14F-4D97-AF65-F5344CB8AC3E}">
        <p14:creationId xmlns:p14="http://schemas.microsoft.com/office/powerpoint/2010/main" val="42460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egnaposto contenuto 2">
            <a:extLst>
              <a:ext uri="{FF2B5EF4-FFF2-40B4-BE49-F238E27FC236}">
                <a16:creationId xmlns:a16="http://schemas.microsoft.com/office/drawing/2014/main" id="{F088EC68-9E5B-D36B-B2DA-632B40A8700B}"/>
              </a:ext>
            </a:extLst>
          </p:cNvPr>
          <p:cNvSpPr>
            <a:spLocks noGrp="1"/>
          </p:cNvSpPr>
          <p:nvPr>
            <p:ph idx="1"/>
          </p:nvPr>
        </p:nvSpPr>
        <p:spPr>
          <a:xfrm>
            <a:off x="4071068" y="841247"/>
            <a:ext cx="6877878" cy="5120640"/>
          </a:xfrm>
        </p:spPr>
        <p:txBody>
          <a:bodyPr vert="horz" lIns="91440" tIns="45720" rIns="91440" bIns="45720" rtlCol="0" anchor="ctr">
            <a:normAutofit/>
          </a:bodyPr>
          <a:lstStyle/>
          <a:p>
            <a:pPr marL="0" indent="0">
              <a:buNone/>
            </a:pPr>
            <a:r>
              <a:rPr lang="it-IT">
                <a:solidFill>
                  <a:schemeClr val="tx2"/>
                </a:solidFill>
                <a:ea typeface="Calibri"/>
                <a:cs typeface="Calibri"/>
              </a:rPr>
              <a:t>SERVIZI EROGATI DALL'UFFICIO TRIBUTI</a:t>
            </a:r>
          </a:p>
          <a:p>
            <a:pPr>
              <a:buNone/>
            </a:pPr>
            <a:r>
              <a:rPr lang="it-IT" sz="1500">
                <a:solidFill>
                  <a:schemeClr val="tx2"/>
                </a:solidFill>
                <a:ea typeface="+mn-lt"/>
                <a:cs typeface="+mn-lt"/>
              </a:rPr>
              <a:t>L'Ufficio Tributi della Regione Basilicata fornisce una serie di servizi importanti legati alla gestione delle imposte e dei tributi regionali. Ecco i servizi più rilevanti erogati dall'Ufficio Tributi:</a:t>
            </a:r>
            <a:endParaRPr lang="it-IT" sz="1500">
              <a:solidFill>
                <a:schemeClr val="tx2"/>
              </a:solidFill>
              <a:ea typeface="Calibri"/>
              <a:cs typeface="Calibri"/>
            </a:endParaRPr>
          </a:p>
          <a:p>
            <a:pPr>
              <a:buFont typeface="Arial"/>
              <a:buChar char="•"/>
            </a:pPr>
            <a:r>
              <a:rPr lang="it-IT" sz="1500" b="1">
                <a:solidFill>
                  <a:schemeClr val="tx2"/>
                </a:solidFill>
                <a:ea typeface="+mn-lt"/>
                <a:cs typeface="+mn-lt"/>
              </a:rPr>
              <a:t>Gestione delle Imposte Regionali</a:t>
            </a:r>
            <a:r>
              <a:rPr lang="it-IT" sz="1500">
                <a:solidFill>
                  <a:schemeClr val="tx2"/>
                </a:solidFill>
                <a:ea typeface="+mn-lt"/>
                <a:cs typeface="+mn-lt"/>
              </a:rPr>
              <a:t>:</a:t>
            </a:r>
            <a:endParaRPr lang="it-IT" sz="1500">
              <a:solidFill>
                <a:schemeClr val="tx2"/>
              </a:solidFill>
              <a:ea typeface="Calibri"/>
              <a:cs typeface="Calibri"/>
            </a:endParaRPr>
          </a:p>
          <a:p>
            <a:pPr marL="971550" lvl="1" indent="-285750">
              <a:buFont typeface="Arial"/>
              <a:buChar char="•"/>
            </a:pPr>
            <a:r>
              <a:rPr lang="it-IT" sz="1500" b="1">
                <a:solidFill>
                  <a:schemeClr val="tx2"/>
                </a:solidFill>
                <a:ea typeface="+mn-lt"/>
                <a:cs typeface="+mn-lt"/>
              </a:rPr>
              <a:t>IRAP (Imposta Regionale sulle Attività Produttive)</a:t>
            </a:r>
            <a:r>
              <a:rPr lang="it-IT" sz="1500">
                <a:solidFill>
                  <a:schemeClr val="tx2"/>
                </a:solidFill>
                <a:ea typeface="+mn-lt"/>
                <a:cs typeface="+mn-lt"/>
              </a:rPr>
              <a:t>: Calcolo, riscossione e controllo dell'IRAP per le imprese e i professionisti che operano in Basilicata.</a:t>
            </a:r>
            <a:endParaRPr lang="it-IT" sz="1500">
              <a:solidFill>
                <a:schemeClr val="tx2"/>
              </a:solidFill>
              <a:ea typeface="Calibri"/>
              <a:cs typeface="Calibri"/>
            </a:endParaRPr>
          </a:p>
          <a:p>
            <a:pPr marL="971550" lvl="1" indent="-285750">
              <a:buFont typeface="Arial"/>
              <a:buChar char="•"/>
            </a:pPr>
            <a:r>
              <a:rPr lang="it-IT" sz="1500" b="1">
                <a:solidFill>
                  <a:schemeClr val="tx2"/>
                </a:solidFill>
                <a:ea typeface="+mn-lt"/>
                <a:cs typeface="+mn-lt"/>
              </a:rPr>
              <a:t>Addizionale Regionale IRPEF</a:t>
            </a:r>
            <a:r>
              <a:rPr lang="it-IT" sz="1500">
                <a:solidFill>
                  <a:schemeClr val="tx2"/>
                </a:solidFill>
                <a:ea typeface="+mn-lt"/>
                <a:cs typeface="+mn-lt"/>
              </a:rPr>
              <a:t>: Gestione dell'addizionale all'IRPEF (Imposta sul Reddito delle Persone Fisiche) destinata alla Regione.</a:t>
            </a:r>
            <a:endParaRPr lang="it-IT" sz="1500">
              <a:solidFill>
                <a:schemeClr val="tx2"/>
              </a:solidFill>
              <a:ea typeface="Calibri"/>
              <a:cs typeface="Calibri"/>
            </a:endParaRPr>
          </a:p>
          <a:p>
            <a:pPr>
              <a:buFont typeface="Arial"/>
              <a:buChar char="•"/>
            </a:pPr>
            <a:r>
              <a:rPr lang="it-IT" sz="1500" b="1">
                <a:solidFill>
                  <a:schemeClr val="tx2"/>
                </a:solidFill>
                <a:ea typeface="+mn-lt"/>
                <a:cs typeface="+mn-lt"/>
              </a:rPr>
              <a:t>Rimborsi e Compensazioni</a:t>
            </a:r>
            <a:r>
              <a:rPr lang="it-IT" sz="1500">
                <a:solidFill>
                  <a:schemeClr val="tx2"/>
                </a:solidFill>
                <a:ea typeface="+mn-lt"/>
                <a:cs typeface="+mn-lt"/>
              </a:rPr>
              <a:t>:</a:t>
            </a:r>
            <a:endParaRPr lang="it-IT" sz="1500">
              <a:solidFill>
                <a:schemeClr val="tx2"/>
              </a:solidFill>
              <a:ea typeface="Calibri"/>
              <a:cs typeface="Calibri"/>
            </a:endParaRPr>
          </a:p>
          <a:p>
            <a:pPr marL="971550" lvl="1" indent="-285750">
              <a:buFont typeface="Arial"/>
              <a:buChar char="•"/>
            </a:pPr>
            <a:r>
              <a:rPr lang="it-IT" sz="1500">
                <a:solidFill>
                  <a:schemeClr val="tx2"/>
                </a:solidFill>
                <a:ea typeface="+mn-lt"/>
                <a:cs typeface="+mn-lt"/>
              </a:rPr>
              <a:t>Gestione delle richieste di rimborso per tributi versati in eccesso o non dovuti.</a:t>
            </a:r>
            <a:endParaRPr lang="it-IT" sz="1500">
              <a:solidFill>
                <a:schemeClr val="tx2"/>
              </a:solidFill>
              <a:ea typeface="Calibri"/>
              <a:cs typeface="Calibri"/>
            </a:endParaRPr>
          </a:p>
          <a:p>
            <a:pPr marL="971550" lvl="1" indent="-285750">
              <a:buFont typeface="Arial"/>
              <a:buChar char="•"/>
            </a:pPr>
            <a:r>
              <a:rPr lang="it-IT" sz="1500">
                <a:solidFill>
                  <a:schemeClr val="tx2"/>
                </a:solidFill>
                <a:ea typeface="+mn-lt"/>
                <a:cs typeface="+mn-lt"/>
              </a:rPr>
              <a:t>Compensazioni di debiti e crediti tributari in casi particolari previsti dalla normativa.</a:t>
            </a:r>
            <a:endParaRPr lang="it-IT" sz="1500">
              <a:solidFill>
                <a:schemeClr val="tx2"/>
              </a:solidFill>
              <a:ea typeface="Calibri"/>
              <a:cs typeface="Calibri"/>
            </a:endParaRPr>
          </a:p>
          <a:p>
            <a:pPr>
              <a:buFont typeface="Arial"/>
              <a:buChar char="•"/>
            </a:pPr>
            <a:r>
              <a:rPr lang="it-IT" sz="1500" b="1">
                <a:solidFill>
                  <a:schemeClr val="tx2"/>
                </a:solidFill>
                <a:ea typeface="+mn-lt"/>
                <a:cs typeface="+mn-lt"/>
              </a:rPr>
              <a:t>Accertamenti e Controlli</a:t>
            </a:r>
            <a:r>
              <a:rPr lang="it-IT" sz="1500">
                <a:solidFill>
                  <a:schemeClr val="tx2"/>
                </a:solidFill>
                <a:ea typeface="+mn-lt"/>
                <a:cs typeface="+mn-lt"/>
              </a:rPr>
              <a:t>:</a:t>
            </a:r>
            <a:endParaRPr lang="it-IT" sz="1500">
              <a:solidFill>
                <a:schemeClr val="tx2"/>
              </a:solidFill>
              <a:ea typeface="Calibri"/>
              <a:cs typeface="Calibri"/>
            </a:endParaRPr>
          </a:p>
          <a:p>
            <a:pPr marL="971550" lvl="1" indent="-285750">
              <a:buFont typeface="Arial"/>
              <a:buChar char="•"/>
            </a:pPr>
            <a:r>
              <a:rPr lang="it-IT" sz="1500">
                <a:solidFill>
                  <a:schemeClr val="tx2"/>
                </a:solidFill>
                <a:ea typeface="+mn-lt"/>
                <a:cs typeface="+mn-lt"/>
              </a:rPr>
              <a:t>Verifica della correttezza dei pagamenti effettuati dai contribuenti.</a:t>
            </a:r>
            <a:endParaRPr lang="it-IT" sz="1500">
              <a:solidFill>
                <a:schemeClr val="tx2"/>
              </a:solidFill>
              <a:ea typeface="Calibri"/>
              <a:cs typeface="Calibri"/>
            </a:endParaRPr>
          </a:p>
          <a:p>
            <a:pPr marL="971550" lvl="1" indent="-285750">
              <a:buFont typeface="Arial"/>
              <a:buChar char="•"/>
            </a:pPr>
            <a:r>
              <a:rPr lang="it-IT" sz="1500">
                <a:solidFill>
                  <a:schemeClr val="tx2"/>
                </a:solidFill>
                <a:ea typeface="+mn-lt"/>
                <a:cs typeface="+mn-lt"/>
              </a:rPr>
              <a:t>Accertamenti per individuare eventuali irregolarità o evasioni fiscali.</a:t>
            </a:r>
            <a:endParaRPr lang="it-IT" sz="1500">
              <a:solidFill>
                <a:schemeClr val="tx2"/>
              </a:solidFill>
              <a:ea typeface="Calibri"/>
              <a:cs typeface="Calibri"/>
            </a:endParaRPr>
          </a:p>
          <a:p>
            <a:pPr marL="0" indent="0">
              <a:buNone/>
            </a:pPr>
            <a:endParaRPr lang="it-IT" sz="1500">
              <a:solidFill>
                <a:schemeClr val="tx2"/>
              </a:solidFill>
              <a:ea typeface="Calibri"/>
              <a:cs typeface="Calibri"/>
            </a:endParaRPr>
          </a:p>
          <a:p>
            <a:pPr marL="0" indent="0">
              <a:buNone/>
            </a:pPr>
            <a:endParaRPr lang="it-IT" sz="1500">
              <a:solidFill>
                <a:schemeClr val="tx2"/>
              </a:solidFill>
              <a:ea typeface="Calibri"/>
              <a:cs typeface="Calibri"/>
            </a:endParaRPr>
          </a:p>
        </p:txBody>
      </p:sp>
    </p:spTree>
    <p:extLst>
      <p:ext uri="{BB962C8B-B14F-4D97-AF65-F5344CB8AC3E}">
        <p14:creationId xmlns:p14="http://schemas.microsoft.com/office/powerpoint/2010/main" val="352712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4"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CasellaDiTesto 3">
            <a:extLst>
              <a:ext uri="{FF2B5EF4-FFF2-40B4-BE49-F238E27FC236}">
                <a16:creationId xmlns:a16="http://schemas.microsoft.com/office/drawing/2014/main" id="{2E506BA0-B078-BE1A-6BD6-C247706A12B3}"/>
              </a:ext>
            </a:extLst>
          </p:cNvPr>
          <p:cNvSpPr txBox="1"/>
          <p:nvPr/>
        </p:nvSpPr>
        <p:spPr>
          <a:xfrm>
            <a:off x="4071068" y="841247"/>
            <a:ext cx="6877878" cy="51206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28600" indent="-228600">
              <a:lnSpc>
                <a:spcPct val="90000"/>
              </a:lnSpc>
              <a:spcAft>
                <a:spcPts val="600"/>
              </a:spcAft>
              <a:buFont typeface="Arial" panose="020B0604020202020204" pitchFamily="34" charset="0"/>
              <a:buChar char="•"/>
            </a:pPr>
            <a:r>
              <a:rPr lang="en-US" sz="1500" b="1" err="1">
                <a:solidFill>
                  <a:schemeClr val="tx2"/>
                </a:solidFill>
              </a:rPr>
              <a:t>Riscossione</a:t>
            </a:r>
            <a:r>
              <a:rPr lang="en-US" sz="1500" b="1">
                <a:solidFill>
                  <a:schemeClr val="tx2"/>
                </a:solidFill>
              </a:rPr>
              <a:t> </a:t>
            </a:r>
            <a:r>
              <a:rPr lang="en-US" sz="1500" b="1" err="1">
                <a:solidFill>
                  <a:schemeClr val="tx2"/>
                </a:solidFill>
              </a:rPr>
              <a:t>Coattiva</a:t>
            </a:r>
            <a:r>
              <a:rPr lang="en-US" sz="1500">
                <a:solidFill>
                  <a:schemeClr val="tx2"/>
                </a:solidFill>
              </a:rPr>
              <a:t>:​</a:t>
            </a:r>
          </a:p>
          <a:p>
            <a:pPr marL="971550" lvl="1" indent="-228600">
              <a:lnSpc>
                <a:spcPct val="90000"/>
              </a:lnSpc>
              <a:spcAft>
                <a:spcPts val="600"/>
              </a:spcAft>
              <a:buFont typeface="Arial" panose="020B0604020202020204" pitchFamily="34" charset="0"/>
              <a:buChar char="•"/>
            </a:pPr>
            <a:r>
              <a:rPr lang="en-US" sz="1500" err="1">
                <a:solidFill>
                  <a:schemeClr val="tx2"/>
                </a:solidFill>
              </a:rPr>
              <a:t>Procedimenti</a:t>
            </a:r>
            <a:r>
              <a:rPr lang="en-US" sz="1500">
                <a:solidFill>
                  <a:schemeClr val="tx2"/>
                </a:solidFill>
              </a:rPr>
              <a:t> di </a:t>
            </a:r>
            <a:r>
              <a:rPr lang="en-US" sz="1500" err="1">
                <a:solidFill>
                  <a:schemeClr val="tx2"/>
                </a:solidFill>
              </a:rPr>
              <a:t>recupero</a:t>
            </a:r>
            <a:r>
              <a:rPr lang="en-US" sz="1500">
                <a:solidFill>
                  <a:schemeClr val="tx2"/>
                </a:solidFill>
              </a:rPr>
              <a:t> </a:t>
            </a:r>
            <a:r>
              <a:rPr lang="en-US" sz="1500" err="1">
                <a:solidFill>
                  <a:schemeClr val="tx2"/>
                </a:solidFill>
              </a:rPr>
              <a:t>forzato</a:t>
            </a:r>
            <a:r>
              <a:rPr lang="en-US" sz="1500">
                <a:solidFill>
                  <a:schemeClr val="tx2"/>
                </a:solidFill>
              </a:rPr>
              <a:t> </a:t>
            </a:r>
            <a:r>
              <a:rPr lang="en-US" sz="1500" err="1">
                <a:solidFill>
                  <a:schemeClr val="tx2"/>
                </a:solidFill>
              </a:rPr>
              <a:t>dei</a:t>
            </a:r>
            <a:r>
              <a:rPr lang="en-US" sz="1500">
                <a:solidFill>
                  <a:schemeClr val="tx2"/>
                </a:solidFill>
              </a:rPr>
              <a:t> </a:t>
            </a:r>
            <a:r>
              <a:rPr lang="en-US" sz="1500" err="1">
                <a:solidFill>
                  <a:schemeClr val="tx2"/>
                </a:solidFill>
              </a:rPr>
              <a:t>tributi</a:t>
            </a:r>
            <a:r>
              <a:rPr lang="en-US" sz="1500">
                <a:solidFill>
                  <a:schemeClr val="tx2"/>
                </a:solidFill>
              </a:rPr>
              <a:t> non </a:t>
            </a:r>
            <a:r>
              <a:rPr lang="en-US" sz="1500" err="1">
                <a:solidFill>
                  <a:schemeClr val="tx2"/>
                </a:solidFill>
              </a:rPr>
              <a:t>versati</a:t>
            </a:r>
            <a:r>
              <a:rPr lang="en-US" sz="1500">
                <a:solidFill>
                  <a:schemeClr val="tx2"/>
                </a:solidFill>
              </a:rPr>
              <a:t> </a:t>
            </a:r>
            <a:r>
              <a:rPr lang="en-US" sz="1500" err="1">
                <a:solidFill>
                  <a:schemeClr val="tx2"/>
                </a:solidFill>
              </a:rPr>
              <a:t>dai</a:t>
            </a:r>
            <a:r>
              <a:rPr lang="en-US" sz="1500">
                <a:solidFill>
                  <a:schemeClr val="tx2"/>
                </a:solidFill>
              </a:rPr>
              <a:t> </a:t>
            </a:r>
            <a:r>
              <a:rPr lang="en-US" sz="1500" err="1">
                <a:solidFill>
                  <a:schemeClr val="tx2"/>
                </a:solidFill>
              </a:rPr>
              <a:t>contribuenti</a:t>
            </a:r>
            <a:r>
              <a:rPr lang="en-US" sz="1500">
                <a:solidFill>
                  <a:schemeClr val="tx2"/>
                </a:solidFill>
              </a:rPr>
              <a:t> </a:t>
            </a:r>
            <a:r>
              <a:rPr lang="en-US" sz="1500" err="1">
                <a:solidFill>
                  <a:schemeClr val="tx2"/>
                </a:solidFill>
              </a:rPr>
              <a:t>inadempienti</a:t>
            </a:r>
            <a:r>
              <a:rPr lang="en-US" sz="1500">
                <a:solidFill>
                  <a:schemeClr val="tx2"/>
                </a:solidFill>
              </a:rPr>
              <a:t>, </a:t>
            </a:r>
            <a:r>
              <a:rPr lang="en-US" sz="1500" err="1">
                <a:solidFill>
                  <a:schemeClr val="tx2"/>
                </a:solidFill>
              </a:rPr>
              <a:t>attraverso</a:t>
            </a:r>
            <a:r>
              <a:rPr lang="en-US" sz="1500">
                <a:solidFill>
                  <a:schemeClr val="tx2"/>
                </a:solidFill>
              </a:rPr>
              <a:t> </a:t>
            </a:r>
            <a:r>
              <a:rPr lang="en-US" sz="1500" err="1">
                <a:solidFill>
                  <a:schemeClr val="tx2"/>
                </a:solidFill>
              </a:rPr>
              <a:t>azioni</a:t>
            </a:r>
            <a:r>
              <a:rPr lang="en-US" sz="1500">
                <a:solidFill>
                  <a:schemeClr val="tx2"/>
                </a:solidFill>
              </a:rPr>
              <a:t> </a:t>
            </a:r>
            <a:r>
              <a:rPr lang="en-US" sz="1500" err="1">
                <a:solidFill>
                  <a:schemeClr val="tx2"/>
                </a:solidFill>
              </a:rPr>
              <a:t>legali</a:t>
            </a:r>
            <a:r>
              <a:rPr lang="en-US" sz="1500">
                <a:solidFill>
                  <a:schemeClr val="tx2"/>
                </a:solidFill>
              </a:rPr>
              <a:t> o </a:t>
            </a:r>
            <a:r>
              <a:rPr lang="en-US" sz="1500" err="1">
                <a:solidFill>
                  <a:schemeClr val="tx2"/>
                </a:solidFill>
              </a:rPr>
              <a:t>amministrative</a:t>
            </a:r>
            <a:r>
              <a:rPr lang="en-US" sz="1500">
                <a:solidFill>
                  <a:schemeClr val="tx2"/>
                </a:solidFill>
              </a:rPr>
              <a:t>.​</a:t>
            </a:r>
            <a:endParaRPr lang="en-US" sz="1500">
              <a:solidFill>
                <a:schemeClr val="tx2"/>
              </a:solidFill>
              <a:ea typeface="Calibri"/>
              <a:cs typeface="Calibri"/>
            </a:endParaRPr>
          </a:p>
          <a:p>
            <a:pPr marL="228600" indent="-228600">
              <a:lnSpc>
                <a:spcPct val="90000"/>
              </a:lnSpc>
              <a:spcAft>
                <a:spcPts val="600"/>
              </a:spcAft>
              <a:buFont typeface="Arial" panose="020B0604020202020204" pitchFamily="34" charset="0"/>
              <a:buChar char="•"/>
            </a:pPr>
            <a:r>
              <a:rPr lang="en-US" sz="1500" b="1" err="1">
                <a:solidFill>
                  <a:schemeClr val="tx2"/>
                </a:solidFill>
              </a:rPr>
              <a:t>Assistenza</a:t>
            </a:r>
            <a:r>
              <a:rPr lang="en-US" sz="1500" b="1">
                <a:solidFill>
                  <a:schemeClr val="tx2"/>
                </a:solidFill>
              </a:rPr>
              <a:t> e </a:t>
            </a:r>
            <a:r>
              <a:rPr lang="en-US" sz="1500" b="1" err="1">
                <a:solidFill>
                  <a:schemeClr val="tx2"/>
                </a:solidFill>
              </a:rPr>
              <a:t>Informazione</a:t>
            </a:r>
            <a:r>
              <a:rPr lang="en-US" sz="1500" b="1">
                <a:solidFill>
                  <a:schemeClr val="tx2"/>
                </a:solidFill>
              </a:rPr>
              <a:t> ai </a:t>
            </a:r>
            <a:r>
              <a:rPr lang="en-US" sz="1500" b="1" err="1">
                <a:solidFill>
                  <a:schemeClr val="tx2"/>
                </a:solidFill>
              </a:rPr>
              <a:t>Contribuenti</a:t>
            </a:r>
            <a:r>
              <a:rPr lang="en-US" sz="1500">
                <a:solidFill>
                  <a:schemeClr val="tx2"/>
                </a:solidFill>
              </a:rPr>
              <a:t>:​</a:t>
            </a:r>
            <a:endParaRPr lang="en-US" sz="1500">
              <a:solidFill>
                <a:schemeClr val="tx2"/>
              </a:solidFill>
              <a:ea typeface="Calibri"/>
              <a:cs typeface="Calibri"/>
            </a:endParaRPr>
          </a:p>
          <a:p>
            <a:pPr marL="971550" lvl="1" indent="-228600">
              <a:lnSpc>
                <a:spcPct val="90000"/>
              </a:lnSpc>
              <a:spcAft>
                <a:spcPts val="600"/>
              </a:spcAft>
              <a:buFont typeface="Arial" panose="020B0604020202020204" pitchFamily="34" charset="0"/>
              <a:buChar char="•"/>
            </a:pPr>
            <a:r>
              <a:rPr lang="en-US" sz="1500" err="1">
                <a:solidFill>
                  <a:schemeClr val="tx2"/>
                </a:solidFill>
              </a:rPr>
              <a:t>Fornitura</a:t>
            </a:r>
            <a:r>
              <a:rPr lang="en-US" sz="1500">
                <a:solidFill>
                  <a:schemeClr val="tx2"/>
                </a:solidFill>
              </a:rPr>
              <a:t> di </a:t>
            </a:r>
            <a:r>
              <a:rPr lang="en-US" sz="1500" err="1">
                <a:solidFill>
                  <a:schemeClr val="tx2"/>
                </a:solidFill>
              </a:rPr>
              <a:t>informazioni</a:t>
            </a:r>
            <a:r>
              <a:rPr lang="en-US" sz="1500">
                <a:solidFill>
                  <a:schemeClr val="tx2"/>
                </a:solidFill>
              </a:rPr>
              <a:t> e </a:t>
            </a:r>
            <a:r>
              <a:rPr lang="en-US" sz="1500" err="1">
                <a:solidFill>
                  <a:schemeClr val="tx2"/>
                </a:solidFill>
              </a:rPr>
              <a:t>chiarimenti</a:t>
            </a:r>
            <a:r>
              <a:rPr lang="en-US" sz="1500">
                <a:solidFill>
                  <a:schemeClr val="tx2"/>
                </a:solidFill>
              </a:rPr>
              <a:t> sui </a:t>
            </a:r>
            <a:r>
              <a:rPr lang="en-US" sz="1500" err="1">
                <a:solidFill>
                  <a:schemeClr val="tx2"/>
                </a:solidFill>
              </a:rPr>
              <a:t>tributi</a:t>
            </a:r>
            <a:r>
              <a:rPr lang="en-US" sz="1500">
                <a:solidFill>
                  <a:schemeClr val="tx2"/>
                </a:solidFill>
              </a:rPr>
              <a:t> </a:t>
            </a:r>
            <a:r>
              <a:rPr lang="en-US" sz="1500" err="1">
                <a:solidFill>
                  <a:schemeClr val="tx2"/>
                </a:solidFill>
              </a:rPr>
              <a:t>regionali</a:t>
            </a:r>
            <a:r>
              <a:rPr lang="en-US" sz="1500">
                <a:solidFill>
                  <a:schemeClr val="tx2"/>
                </a:solidFill>
              </a:rPr>
              <a:t> e </a:t>
            </a:r>
            <a:r>
              <a:rPr lang="en-US" sz="1500" err="1">
                <a:solidFill>
                  <a:schemeClr val="tx2"/>
                </a:solidFill>
              </a:rPr>
              <a:t>sulle</a:t>
            </a:r>
            <a:r>
              <a:rPr lang="en-US" sz="1500">
                <a:solidFill>
                  <a:schemeClr val="tx2"/>
                </a:solidFill>
              </a:rPr>
              <a:t> procedure di </a:t>
            </a:r>
            <a:r>
              <a:rPr lang="en-US" sz="1500" err="1">
                <a:solidFill>
                  <a:schemeClr val="tx2"/>
                </a:solidFill>
              </a:rPr>
              <a:t>pagamento</a:t>
            </a:r>
            <a:r>
              <a:rPr lang="en-US" sz="1500">
                <a:solidFill>
                  <a:schemeClr val="tx2"/>
                </a:solidFill>
              </a:rPr>
              <a:t>.​</a:t>
            </a:r>
            <a:endParaRPr lang="en-US" sz="1500">
              <a:solidFill>
                <a:schemeClr val="tx2"/>
              </a:solidFill>
              <a:ea typeface="Calibri"/>
              <a:cs typeface="Calibri"/>
            </a:endParaRPr>
          </a:p>
          <a:p>
            <a:pPr marL="971550" lvl="1" indent="-228600">
              <a:lnSpc>
                <a:spcPct val="90000"/>
              </a:lnSpc>
              <a:spcAft>
                <a:spcPts val="600"/>
              </a:spcAft>
              <a:buFont typeface="Arial" panose="020B0604020202020204" pitchFamily="34" charset="0"/>
              <a:buChar char="•"/>
            </a:pPr>
            <a:r>
              <a:rPr lang="en-US" sz="1500" err="1">
                <a:solidFill>
                  <a:schemeClr val="tx2"/>
                </a:solidFill>
              </a:rPr>
              <a:t>Supporto</a:t>
            </a:r>
            <a:r>
              <a:rPr lang="en-US" sz="1500">
                <a:solidFill>
                  <a:schemeClr val="tx2"/>
                </a:solidFill>
              </a:rPr>
              <a:t> </a:t>
            </a:r>
            <a:r>
              <a:rPr lang="en-US" sz="1500" err="1">
                <a:solidFill>
                  <a:schemeClr val="tx2"/>
                </a:solidFill>
              </a:rPr>
              <a:t>nella</a:t>
            </a:r>
            <a:r>
              <a:rPr lang="en-US" sz="1500">
                <a:solidFill>
                  <a:schemeClr val="tx2"/>
                </a:solidFill>
              </a:rPr>
              <a:t> </a:t>
            </a:r>
            <a:r>
              <a:rPr lang="en-US" sz="1500" err="1">
                <a:solidFill>
                  <a:schemeClr val="tx2"/>
                </a:solidFill>
              </a:rPr>
              <a:t>compilazione</a:t>
            </a:r>
            <a:r>
              <a:rPr lang="en-US" sz="1500">
                <a:solidFill>
                  <a:schemeClr val="tx2"/>
                </a:solidFill>
              </a:rPr>
              <a:t> </a:t>
            </a:r>
            <a:r>
              <a:rPr lang="en-US" sz="1500" err="1">
                <a:solidFill>
                  <a:schemeClr val="tx2"/>
                </a:solidFill>
              </a:rPr>
              <a:t>della</a:t>
            </a:r>
            <a:r>
              <a:rPr lang="en-US" sz="1500">
                <a:solidFill>
                  <a:schemeClr val="tx2"/>
                </a:solidFill>
              </a:rPr>
              <a:t> </a:t>
            </a:r>
            <a:r>
              <a:rPr lang="en-US" sz="1500" err="1">
                <a:solidFill>
                  <a:schemeClr val="tx2"/>
                </a:solidFill>
              </a:rPr>
              <a:t>modulistica</a:t>
            </a:r>
            <a:r>
              <a:rPr lang="en-US" sz="1500">
                <a:solidFill>
                  <a:schemeClr val="tx2"/>
                </a:solidFill>
              </a:rPr>
              <a:t> e </a:t>
            </a:r>
            <a:r>
              <a:rPr lang="en-US" sz="1500" err="1">
                <a:solidFill>
                  <a:schemeClr val="tx2"/>
                </a:solidFill>
              </a:rPr>
              <a:t>nell'esecuzione</a:t>
            </a:r>
            <a:r>
              <a:rPr lang="en-US" sz="1500">
                <a:solidFill>
                  <a:schemeClr val="tx2"/>
                </a:solidFill>
              </a:rPr>
              <a:t> </a:t>
            </a:r>
            <a:r>
              <a:rPr lang="en-US" sz="1500" err="1">
                <a:solidFill>
                  <a:schemeClr val="tx2"/>
                </a:solidFill>
              </a:rPr>
              <a:t>delle</a:t>
            </a:r>
            <a:r>
              <a:rPr lang="en-US" sz="1500">
                <a:solidFill>
                  <a:schemeClr val="tx2"/>
                </a:solidFill>
              </a:rPr>
              <a:t> </a:t>
            </a:r>
            <a:r>
              <a:rPr lang="en-US" sz="1500" err="1">
                <a:solidFill>
                  <a:schemeClr val="tx2"/>
                </a:solidFill>
              </a:rPr>
              <a:t>operazioni</a:t>
            </a:r>
            <a:r>
              <a:rPr lang="en-US" sz="1500">
                <a:solidFill>
                  <a:schemeClr val="tx2"/>
                </a:solidFill>
              </a:rPr>
              <a:t> </a:t>
            </a:r>
            <a:r>
              <a:rPr lang="en-US" sz="1500" err="1">
                <a:solidFill>
                  <a:schemeClr val="tx2"/>
                </a:solidFill>
              </a:rPr>
              <a:t>fiscali</a:t>
            </a:r>
            <a:r>
              <a:rPr lang="en-US" sz="1500">
                <a:solidFill>
                  <a:schemeClr val="tx2"/>
                </a:solidFill>
              </a:rPr>
              <a:t>.​</a:t>
            </a:r>
            <a:endParaRPr lang="en-US" sz="1500">
              <a:solidFill>
                <a:schemeClr val="tx2"/>
              </a:solidFill>
              <a:ea typeface="Calibri"/>
              <a:cs typeface="Calibri"/>
            </a:endParaRPr>
          </a:p>
          <a:p>
            <a:pPr marL="228600" indent="-228600">
              <a:lnSpc>
                <a:spcPct val="90000"/>
              </a:lnSpc>
              <a:spcAft>
                <a:spcPts val="600"/>
              </a:spcAft>
              <a:buFont typeface="Arial" panose="020B0604020202020204" pitchFamily="34" charset="0"/>
              <a:buChar char="•"/>
            </a:pPr>
            <a:r>
              <a:rPr lang="en-US" sz="1500" b="1" err="1">
                <a:solidFill>
                  <a:schemeClr val="tx2"/>
                </a:solidFill>
              </a:rPr>
              <a:t>Esenzioni</a:t>
            </a:r>
            <a:r>
              <a:rPr lang="en-US" sz="1500" b="1">
                <a:solidFill>
                  <a:schemeClr val="tx2"/>
                </a:solidFill>
              </a:rPr>
              <a:t> e </a:t>
            </a:r>
            <a:r>
              <a:rPr lang="en-US" sz="1500" b="1" err="1">
                <a:solidFill>
                  <a:schemeClr val="tx2"/>
                </a:solidFill>
              </a:rPr>
              <a:t>Agevolazioni</a:t>
            </a:r>
            <a:r>
              <a:rPr lang="en-US" sz="1500">
                <a:solidFill>
                  <a:schemeClr val="tx2"/>
                </a:solidFill>
              </a:rPr>
              <a:t>:​</a:t>
            </a:r>
            <a:endParaRPr lang="en-US" sz="1500">
              <a:solidFill>
                <a:schemeClr val="tx2"/>
              </a:solidFill>
              <a:ea typeface="Calibri"/>
              <a:cs typeface="Calibri"/>
            </a:endParaRPr>
          </a:p>
          <a:p>
            <a:pPr marL="971550" lvl="1" indent="-228600">
              <a:lnSpc>
                <a:spcPct val="90000"/>
              </a:lnSpc>
              <a:spcAft>
                <a:spcPts val="600"/>
              </a:spcAft>
              <a:buFont typeface="Arial" panose="020B0604020202020204" pitchFamily="34" charset="0"/>
              <a:buChar char="•"/>
            </a:pPr>
            <a:r>
              <a:rPr lang="en-US" sz="1500" err="1">
                <a:solidFill>
                  <a:schemeClr val="tx2"/>
                </a:solidFill>
              </a:rPr>
              <a:t>Gestione</a:t>
            </a:r>
            <a:r>
              <a:rPr lang="en-US" sz="1500">
                <a:solidFill>
                  <a:schemeClr val="tx2"/>
                </a:solidFill>
              </a:rPr>
              <a:t> </a:t>
            </a:r>
            <a:r>
              <a:rPr lang="en-US" sz="1500" err="1">
                <a:solidFill>
                  <a:schemeClr val="tx2"/>
                </a:solidFill>
              </a:rPr>
              <a:t>delle</a:t>
            </a:r>
            <a:r>
              <a:rPr lang="en-US" sz="1500">
                <a:solidFill>
                  <a:schemeClr val="tx2"/>
                </a:solidFill>
              </a:rPr>
              <a:t> </a:t>
            </a:r>
            <a:r>
              <a:rPr lang="en-US" sz="1500" err="1">
                <a:solidFill>
                  <a:schemeClr val="tx2"/>
                </a:solidFill>
              </a:rPr>
              <a:t>richieste</a:t>
            </a:r>
            <a:r>
              <a:rPr lang="en-US" sz="1500">
                <a:solidFill>
                  <a:schemeClr val="tx2"/>
                </a:solidFill>
              </a:rPr>
              <a:t> di </a:t>
            </a:r>
            <a:r>
              <a:rPr lang="en-US" sz="1500" err="1">
                <a:solidFill>
                  <a:schemeClr val="tx2"/>
                </a:solidFill>
              </a:rPr>
              <a:t>esenzione</a:t>
            </a:r>
            <a:r>
              <a:rPr lang="en-US" sz="1500">
                <a:solidFill>
                  <a:schemeClr val="tx2"/>
                </a:solidFill>
              </a:rPr>
              <a:t> o </a:t>
            </a:r>
            <a:r>
              <a:rPr lang="en-US" sz="1500" err="1">
                <a:solidFill>
                  <a:schemeClr val="tx2"/>
                </a:solidFill>
              </a:rPr>
              <a:t>riduzione</a:t>
            </a:r>
            <a:r>
              <a:rPr lang="en-US" sz="1500">
                <a:solidFill>
                  <a:schemeClr val="tx2"/>
                </a:solidFill>
              </a:rPr>
              <a:t> </a:t>
            </a:r>
            <a:r>
              <a:rPr lang="en-US" sz="1500" err="1">
                <a:solidFill>
                  <a:schemeClr val="tx2"/>
                </a:solidFill>
              </a:rPr>
              <a:t>delle</a:t>
            </a:r>
            <a:r>
              <a:rPr lang="en-US" sz="1500">
                <a:solidFill>
                  <a:schemeClr val="tx2"/>
                </a:solidFill>
              </a:rPr>
              <a:t> </a:t>
            </a:r>
            <a:r>
              <a:rPr lang="en-US" sz="1500" err="1">
                <a:solidFill>
                  <a:schemeClr val="tx2"/>
                </a:solidFill>
              </a:rPr>
              <a:t>imposte</a:t>
            </a:r>
            <a:r>
              <a:rPr lang="en-US" sz="1500">
                <a:solidFill>
                  <a:schemeClr val="tx2"/>
                </a:solidFill>
              </a:rPr>
              <a:t> per </a:t>
            </a:r>
            <a:r>
              <a:rPr lang="en-US" sz="1500" err="1">
                <a:solidFill>
                  <a:schemeClr val="tx2"/>
                </a:solidFill>
              </a:rPr>
              <a:t>particolari</a:t>
            </a:r>
            <a:r>
              <a:rPr lang="en-US" sz="1500">
                <a:solidFill>
                  <a:schemeClr val="tx2"/>
                </a:solidFill>
              </a:rPr>
              <a:t> </a:t>
            </a:r>
            <a:r>
              <a:rPr lang="en-US" sz="1500" err="1">
                <a:solidFill>
                  <a:schemeClr val="tx2"/>
                </a:solidFill>
              </a:rPr>
              <a:t>categorie</a:t>
            </a:r>
            <a:r>
              <a:rPr lang="en-US" sz="1500">
                <a:solidFill>
                  <a:schemeClr val="tx2"/>
                </a:solidFill>
              </a:rPr>
              <a:t> di </a:t>
            </a:r>
            <a:r>
              <a:rPr lang="en-US" sz="1500" err="1">
                <a:solidFill>
                  <a:schemeClr val="tx2"/>
                </a:solidFill>
              </a:rPr>
              <a:t>contribuenti</a:t>
            </a:r>
            <a:r>
              <a:rPr lang="en-US" sz="1500">
                <a:solidFill>
                  <a:schemeClr val="tx2"/>
                </a:solidFill>
              </a:rPr>
              <a:t>, come </a:t>
            </a:r>
            <a:r>
              <a:rPr lang="en-US" sz="1500" err="1">
                <a:solidFill>
                  <a:schemeClr val="tx2"/>
                </a:solidFill>
              </a:rPr>
              <a:t>disabili</a:t>
            </a:r>
            <a:r>
              <a:rPr lang="en-US" sz="1500">
                <a:solidFill>
                  <a:schemeClr val="tx2"/>
                </a:solidFill>
              </a:rPr>
              <a:t>, </a:t>
            </a:r>
            <a:r>
              <a:rPr lang="en-US" sz="1500" err="1">
                <a:solidFill>
                  <a:schemeClr val="tx2"/>
                </a:solidFill>
              </a:rPr>
              <a:t>pensionati</a:t>
            </a:r>
            <a:r>
              <a:rPr lang="en-US" sz="1500">
                <a:solidFill>
                  <a:schemeClr val="tx2"/>
                </a:solidFill>
              </a:rPr>
              <a:t>, o </a:t>
            </a:r>
            <a:r>
              <a:rPr lang="en-US" sz="1500" err="1">
                <a:solidFill>
                  <a:schemeClr val="tx2"/>
                </a:solidFill>
              </a:rPr>
              <a:t>imprese</a:t>
            </a:r>
            <a:r>
              <a:rPr lang="en-US" sz="1500">
                <a:solidFill>
                  <a:schemeClr val="tx2"/>
                </a:solidFill>
              </a:rPr>
              <a:t> in </a:t>
            </a:r>
            <a:r>
              <a:rPr lang="en-US" sz="1500" err="1">
                <a:solidFill>
                  <a:schemeClr val="tx2"/>
                </a:solidFill>
              </a:rPr>
              <a:t>difficoltà</a:t>
            </a:r>
            <a:r>
              <a:rPr lang="en-US" sz="1500">
                <a:solidFill>
                  <a:schemeClr val="tx2"/>
                </a:solidFill>
              </a:rPr>
              <a:t>.​</a:t>
            </a:r>
            <a:endParaRPr lang="en-US" sz="1500">
              <a:solidFill>
                <a:schemeClr val="tx2"/>
              </a:solidFill>
              <a:ea typeface="Calibri"/>
              <a:cs typeface="Calibri"/>
            </a:endParaRPr>
          </a:p>
          <a:p>
            <a:pPr marL="228600" indent="-228600">
              <a:lnSpc>
                <a:spcPct val="90000"/>
              </a:lnSpc>
              <a:spcAft>
                <a:spcPts val="600"/>
              </a:spcAft>
              <a:buFont typeface="Arial" panose="020B0604020202020204" pitchFamily="34" charset="0"/>
              <a:buChar char="•"/>
            </a:pPr>
            <a:r>
              <a:rPr lang="en-US" sz="1500" b="1">
                <a:solidFill>
                  <a:schemeClr val="tx2"/>
                </a:solidFill>
              </a:rPr>
              <a:t>Sgravi e </a:t>
            </a:r>
            <a:r>
              <a:rPr lang="en-US" sz="1500" b="1" err="1">
                <a:solidFill>
                  <a:schemeClr val="tx2"/>
                </a:solidFill>
              </a:rPr>
              <a:t>Rateizzazioni</a:t>
            </a:r>
            <a:r>
              <a:rPr lang="en-US" sz="1500">
                <a:solidFill>
                  <a:schemeClr val="tx2"/>
                </a:solidFill>
              </a:rPr>
              <a:t>:​</a:t>
            </a:r>
            <a:endParaRPr lang="en-US" sz="1500">
              <a:solidFill>
                <a:schemeClr val="tx2"/>
              </a:solidFill>
              <a:ea typeface="Calibri"/>
              <a:cs typeface="Calibri"/>
            </a:endParaRPr>
          </a:p>
          <a:p>
            <a:pPr marL="971550" lvl="1" indent="-228600">
              <a:lnSpc>
                <a:spcPct val="90000"/>
              </a:lnSpc>
              <a:spcAft>
                <a:spcPts val="600"/>
              </a:spcAft>
              <a:buFont typeface="Arial" panose="020B0604020202020204" pitchFamily="34" charset="0"/>
              <a:buChar char="•"/>
            </a:pPr>
            <a:r>
              <a:rPr lang="en-US" sz="1500" err="1">
                <a:solidFill>
                  <a:schemeClr val="tx2"/>
                </a:solidFill>
              </a:rPr>
              <a:t>Concessione</a:t>
            </a:r>
            <a:r>
              <a:rPr lang="en-US" sz="1500">
                <a:solidFill>
                  <a:schemeClr val="tx2"/>
                </a:solidFill>
              </a:rPr>
              <a:t> di </a:t>
            </a:r>
            <a:r>
              <a:rPr lang="en-US" sz="1500" err="1">
                <a:solidFill>
                  <a:schemeClr val="tx2"/>
                </a:solidFill>
              </a:rPr>
              <a:t>sgravi</a:t>
            </a:r>
            <a:r>
              <a:rPr lang="en-US" sz="1500">
                <a:solidFill>
                  <a:schemeClr val="tx2"/>
                </a:solidFill>
              </a:rPr>
              <a:t> </a:t>
            </a:r>
            <a:r>
              <a:rPr lang="en-US" sz="1500" err="1">
                <a:solidFill>
                  <a:schemeClr val="tx2"/>
                </a:solidFill>
              </a:rPr>
              <a:t>fiscali</a:t>
            </a:r>
            <a:r>
              <a:rPr lang="en-US" sz="1500">
                <a:solidFill>
                  <a:schemeClr val="tx2"/>
                </a:solidFill>
              </a:rPr>
              <a:t> in </a:t>
            </a:r>
            <a:r>
              <a:rPr lang="en-US" sz="1500" err="1">
                <a:solidFill>
                  <a:schemeClr val="tx2"/>
                </a:solidFill>
              </a:rPr>
              <a:t>casi</a:t>
            </a:r>
            <a:r>
              <a:rPr lang="en-US" sz="1500">
                <a:solidFill>
                  <a:schemeClr val="tx2"/>
                </a:solidFill>
              </a:rPr>
              <a:t> </a:t>
            </a:r>
            <a:r>
              <a:rPr lang="en-US" sz="1500" err="1">
                <a:solidFill>
                  <a:schemeClr val="tx2"/>
                </a:solidFill>
              </a:rPr>
              <a:t>specifici</a:t>
            </a:r>
            <a:r>
              <a:rPr lang="en-US" sz="1500">
                <a:solidFill>
                  <a:schemeClr val="tx2"/>
                </a:solidFill>
              </a:rPr>
              <a:t> </a:t>
            </a:r>
            <a:r>
              <a:rPr lang="en-US" sz="1500" err="1">
                <a:solidFill>
                  <a:schemeClr val="tx2"/>
                </a:solidFill>
              </a:rPr>
              <a:t>previsti</a:t>
            </a:r>
            <a:r>
              <a:rPr lang="en-US" sz="1500">
                <a:solidFill>
                  <a:schemeClr val="tx2"/>
                </a:solidFill>
              </a:rPr>
              <a:t> </a:t>
            </a:r>
            <a:r>
              <a:rPr lang="en-US" sz="1500" err="1">
                <a:solidFill>
                  <a:schemeClr val="tx2"/>
                </a:solidFill>
              </a:rPr>
              <a:t>dalla</a:t>
            </a:r>
            <a:r>
              <a:rPr lang="en-US" sz="1500">
                <a:solidFill>
                  <a:schemeClr val="tx2"/>
                </a:solidFill>
              </a:rPr>
              <a:t> </a:t>
            </a:r>
            <a:r>
              <a:rPr lang="en-US" sz="1500" err="1">
                <a:solidFill>
                  <a:schemeClr val="tx2"/>
                </a:solidFill>
              </a:rPr>
              <a:t>normativa</a:t>
            </a:r>
            <a:r>
              <a:rPr lang="en-US" sz="1500">
                <a:solidFill>
                  <a:schemeClr val="tx2"/>
                </a:solidFill>
              </a:rPr>
              <a:t>.​</a:t>
            </a:r>
            <a:endParaRPr lang="en-US" sz="1500">
              <a:solidFill>
                <a:schemeClr val="tx2"/>
              </a:solidFill>
              <a:ea typeface="Calibri"/>
              <a:cs typeface="Calibri"/>
            </a:endParaRPr>
          </a:p>
          <a:p>
            <a:pPr marL="971550" lvl="1" indent="-228600">
              <a:lnSpc>
                <a:spcPct val="90000"/>
              </a:lnSpc>
              <a:spcAft>
                <a:spcPts val="600"/>
              </a:spcAft>
              <a:buFont typeface="Arial" panose="020B0604020202020204" pitchFamily="34" charset="0"/>
              <a:buChar char="•"/>
            </a:pPr>
            <a:r>
              <a:rPr lang="en-US" sz="1500" err="1">
                <a:solidFill>
                  <a:schemeClr val="tx2"/>
                </a:solidFill>
              </a:rPr>
              <a:t>Possibilità</a:t>
            </a:r>
            <a:r>
              <a:rPr lang="en-US" sz="1500">
                <a:solidFill>
                  <a:schemeClr val="tx2"/>
                </a:solidFill>
              </a:rPr>
              <a:t> di </a:t>
            </a:r>
            <a:r>
              <a:rPr lang="en-US" sz="1500" err="1">
                <a:solidFill>
                  <a:schemeClr val="tx2"/>
                </a:solidFill>
              </a:rPr>
              <a:t>richiedere</a:t>
            </a:r>
            <a:r>
              <a:rPr lang="en-US" sz="1500">
                <a:solidFill>
                  <a:schemeClr val="tx2"/>
                </a:solidFill>
              </a:rPr>
              <a:t> la </a:t>
            </a:r>
            <a:r>
              <a:rPr lang="en-US" sz="1500" err="1">
                <a:solidFill>
                  <a:schemeClr val="tx2"/>
                </a:solidFill>
              </a:rPr>
              <a:t>rateizzazione</a:t>
            </a:r>
            <a:r>
              <a:rPr lang="en-US" sz="1500">
                <a:solidFill>
                  <a:schemeClr val="tx2"/>
                </a:solidFill>
              </a:rPr>
              <a:t> </a:t>
            </a:r>
            <a:r>
              <a:rPr lang="en-US" sz="1500" err="1">
                <a:solidFill>
                  <a:schemeClr val="tx2"/>
                </a:solidFill>
              </a:rPr>
              <a:t>dei</a:t>
            </a:r>
            <a:r>
              <a:rPr lang="en-US" sz="1500">
                <a:solidFill>
                  <a:schemeClr val="tx2"/>
                </a:solidFill>
              </a:rPr>
              <a:t> </a:t>
            </a:r>
            <a:r>
              <a:rPr lang="en-US" sz="1500" err="1">
                <a:solidFill>
                  <a:schemeClr val="tx2"/>
                </a:solidFill>
              </a:rPr>
              <a:t>pagamenti</a:t>
            </a:r>
            <a:r>
              <a:rPr lang="en-US" sz="1500">
                <a:solidFill>
                  <a:schemeClr val="tx2"/>
                </a:solidFill>
              </a:rPr>
              <a:t> per </a:t>
            </a:r>
            <a:r>
              <a:rPr lang="en-US" sz="1500" err="1">
                <a:solidFill>
                  <a:schemeClr val="tx2"/>
                </a:solidFill>
              </a:rPr>
              <a:t>tributi</a:t>
            </a:r>
            <a:r>
              <a:rPr lang="en-US" sz="1500">
                <a:solidFill>
                  <a:schemeClr val="tx2"/>
                </a:solidFill>
              </a:rPr>
              <a:t> </a:t>
            </a:r>
            <a:r>
              <a:rPr lang="en-US" sz="1500" err="1">
                <a:solidFill>
                  <a:schemeClr val="tx2"/>
                </a:solidFill>
              </a:rPr>
              <a:t>regionali</a:t>
            </a:r>
            <a:r>
              <a:rPr lang="en-US" sz="1500">
                <a:solidFill>
                  <a:schemeClr val="tx2"/>
                </a:solidFill>
              </a:rPr>
              <a:t> non </a:t>
            </a:r>
            <a:r>
              <a:rPr lang="en-US" sz="1500" err="1">
                <a:solidFill>
                  <a:schemeClr val="tx2"/>
                </a:solidFill>
              </a:rPr>
              <a:t>saldati</a:t>
            </a:r>
            <a:r>
              <a:rPr lang="en-US" sz="1500">
                <a:solidFill>
                  <a:schemeClr val="tx2"/>
                </a:solidFill>
              </a:rPr>
              <a:t> </a:t>
            </a:r>
            <a:r>
              <a:rPr lang="en-US" sz="1500" err="1">
                <a:solidFill>
                  <a:schemeClr val="tx2"/>
                </a:solidFill>
              </a:rPr>
              <a:t>entro</a:t>
            </a:r>
            <a:r>
              <a:rPr lang="en-US" sz="1500">
                <a:solidFill>
                  <a:schemeClr val="tx2"/>
                </a:solidFill>
              </a:rPr>
              <a:t> le </a:t>
            </a:r>
            <a:r>
              <a:rPr lang="en-US" sz="1500" err="1">
                <a:solidFill>
                  <a:schemeClr val="tx2"/>
                </a:solidFill>
              </a:rPr>
              <a:t>scadenze</a:t>
            </a:r>
            <a:r>
              <a:rPr lang="en-US" sz="1500">
                <a:solidFill>
                  <a:schemeClr val="tx2"/>
                </a:solidFill>
              </a:rPr>
              <a:t>.​</a:t>
            </a:r>
            <a:endParaRPr lang="en-US" sz="1500">
              <a:solidFill>
                <a:schemeClr val="tx2"/>
              </a:solidFill>
              <a:ea typeface="Calibri"/>
              <a:cs typeface="Calibri"/>
            </a:endParaRPr>
          </a:p>
          <a:p>
            <a:pPr>
              <a:lnSpc>
                <a:spcPct val="90000"/>
              </a:lnSpc>
              <a:spcAft>
                <a:spcPts val="600"/>
              </a:spcAft>
            </a:pPr>
            <a:r>
              <a:rPr lang="en-US" sz="1500" err="1">
                <a:solidFill>
                  <a:schemeClr val="tx2"/>
                </a:solidFill>
              </a:rPr>
              <a:t>Questi</a:t>
            </a:r>
            <a:r>
              <a:rPr lang="en-US" sz="1500">
                <a:solidFill>
                  <a:schemeClr val="tx2"/>
                </a:solidFill>
              </a:rPr>
              <a:t> </a:t>
            </a:r>
            <a:r>
              <a:rPr lang="en-US" sz="1500" err="1">
                <a:solidFill>
                  <a:schemeClr val="tx2"/>
                </a:solidFill>
              </a:rPr>
              <a:t>servizi</a:t>
            </a:r>
            <a:r>
              <a:rPr lang="en-US" sz="1500">
                <a:solidFill>
                  <a:schemeClr val="tx2"/>
                </a:solidFill>
              </a:rPr>
              <a:t> </a:t>
            </a:r>
            <a:r>
              <a:rPr lang="en-US" sz="1500" err="1">
                <a:solidFill>
                  <a:schemeClr val="tx2"/>
                </a:solidFill>
              </a:rPr>
              <a:t>sono</a:t>
            </a:r>
            <a:r>
              <a:rPr lang="en-US" sz="1500">
                <a:solidFill>
                  <a:schemeClr val="tx2"/>
                </a:solidFill>
              </a:rPr>
              <a:t> </a:t>
            </a:r>
            <a:r>
              <a:rPr lang="en-US" sz="1500" err="1">
                <a:solidFill>
                  <a:schemeClr val="tx2"/>
                </a:solidFill>
              </a:rPr>
              <a:t>fondamentali</a:t>
            </a:r>
            <a:r>
              <a:rPr lang="en-US" sz="1500">
                <a:solidFill>
                  <a:schemeClr val="tx2"/>
                </a:solidFill>
              </a:rPr>
              <a:t> per </a:t>
            </a:r>
            <a:r>
              <a:rPr lang="en-US" sz="1500" err="1">
                <a:solidFill>
                  <a:schemeClr val="tx2"/>
                </a:solidFill>
              </a:rPr>
              <a:t>garantire</a:t>
            </a:r>
            <a:r>
              <a:rPr lang="en-US" sz="1500">
                <a:solidFill>
                  <a:schemeClr val="tx2"/>
                </a:solidFill>
              </a:rPr>
              <a:t> la </a:t>
            </a:r>
            <a:r>
              <a:rPr lang="en-US" sz="1500" err="1">
                <a:solidFill>
                  <a:schemeClr val="tx2"/>
                </a:solidFill>
              </a:rPr>
              <a:t>corretta</a:t>
            </a:r>
            <a:r>
              <a:rPr lang="en-US" sz="1500">
                <a:solidFill>
                  <a:schemeClr val="tx2"/>
                </a:solidFill>
              </a:rPr>
              <a:t> </a:t>
            </a:r>
            <a:r>
              <a:rPr lang="en-US" sz="1500" err="1">
                <a:solidFill>
                  <a:schemeClr val="tx2"/>
                </a:solidFill>
              </a:rPr>
              <a:t>gestione</a:t>
            </a:r>
            <a:r>
              <a:rPr lang="en-US" sz="1500">
                <a:solidFill>
                  <a:schemeClr val="tx2"/>
                </a:solidFill>
              </a:rPr>
              <a:t> </a:t>
            </a:r>
            <a:r>
              <a:rPr lang="en-US" sz="1500" err="1">
                <a:solidFill>
                  <a:schemeClr val="tx2"/>
                </a:solidFill>
              </a:rPr>
              <a:t>delle</a:t>
            </a:r>
            <a:r>
              <a:rPr lang="en-US" sz="1500">
                <a:solidFill>
                  <a:schemeClr val="tx2"/>
                </a:solidFill>
              </a:rPr>
              <a:t> </a:t>
            </a:r>
            <a:r>
              <a:rPr lang="en-US" sz="1500" err="1">
                <a:solidFill>
                  <a:schemeClr val="tx2"/>
                </a:solidFill>
              </a:rPr>
              <a:t>risorse</a:t>
            </a:r>
            <a:r>
              <a:rPr lang="en-US" sz="1500">
                <a:solidFill>
                  <a:schemeClr val="tx2"/>
                </a:solidFill>
              </a:rPr>
              <a:t> </a:t>
            </a:r>
            <a:r>
              <a:rPr lang="en-US" sz="1500" err="1">
                <a:solidFill>
                  <a:schemeClr val="tx2"/>
                </a:solidFill>
              </a:rPr>
              <a:t>fiscali</a:t>
            </a:r>
            <a:r>
              <a:rPr lang="en-US" sz="1500">
                <a:solidFill>
                  <a:schemeClr val="tx2"/>
                </a:solidFill>
              </a:rPr>
              <a:t> a </a:t>
            </a:r>
            <a:r>
              <a:rPr lang="en-US" sz="1500" err="1">
                <a:solidFill>
                  <a:schemeClr val="tx2"/>
                </a:solidFill>
              </a:rPr>
              <a:t>livello</a:t>
            </a:r>
            <a:r>
              <a:rPr lang="en-US" sz="1500">
                <a:solidFill>
                  <a:schemeClr val="tx2"/>
                </a:solidFill>
              </a:rPr>
              <a:t> </a:t>
            </a:r>
            <a:r>
              <a:rPr lang="en-US" sz="1500" err="1">
                <a:solidFill>
                  <a:schemeClr val="tx2"/>
                </a:solidFill>
              </a:rPr>
              <a:t>regionale</a:t>
            </a:r>
            <a:r>
              <a:rPr lang="en-US" sz="1500">
                <a:solidFill>
                  <a:schemeClr val="tx2"/>
                </a:solidFill>
              </a:rPr>
              <a:t> e per </a:t>
            </a:r>
            <a:r>
              <a:rPr lang="en-US" sz="1500" err="1">
                <a:solidFill>
                  <a:schemeClr val="tx2"/>
                </a:solidFill>
              </a:rPr>
              <a:t>assistere</a:t>
            </a:r>
            <a:r>
              <a:rPr lang="en-US" sz="1500">
                <a:solidFill>
                  <a:schemeClr val="tx2"/>
                </a:solidFill>
              </a:rPr>
              <a:t> </a:t>
            </a:r>
            <a:r>
              <a:rPr lang="en-US" sz="1500" err="1">
                <a:solidFill>
                  <a:schemeClr val="tx2"/>
                </a:solidFill>
              </a:rPr>
              <a:t>cittadini</a:t>
            </a:r>
            <a:r>
              <a:rPr lang="en-US" sz="1500">
                <a:solidFill>
                  <a:schemeClr val="tx2"/>
                </a:solidFill>
              </a:rPr>
              <a:t> e </a:t>
            </a:r>
            <a:r>
              <a:rPr lang="en-US" sz="1500" err="1">
                <a:solidFill>
                  <a:schemeClr val="tx2"/>
                </a:solidFill>
              </a:rPr>
              <a:t>imprese</a:t>
            </a:r>
            <a:r>
              <a:rPr lang="en-US" sz="1500">
                <a:solidFill>
                  <a:schemeClr val="tx2"/>
                </a:solidFill>
              </a:rPr>
              <a:t> </a:t>
            </a:r>
            <a:r>
              <a:rPr lang="en-US" sz="1500" err="1">
                <a:solidFill>
                  <a:schemeClr val="tx2"/>
                </a:solidFill>
              </a:rPr>
              <a:t>nella</a:t>
            </a:r>
            <a:r>
              <a:rPr lang="en-US" sz="1500">
                <a:solidFill>
                  <a:schemeClr val="tx2"/>
                </a:solidFill>
              </a:rPr>
              <a:t> </a:t>
            </a:r>
            <a:r>
              <a:rPr lang="en-US" sz="1500" err="1">
                <a:solidFill>
                  <a:schemeClr val="tx2"/>
                </a:solidFill>
              </a:rPr>
              <a:t>corretta</a:t>
            </a:r>
            <a:r>
              <a:rPr lang="en-US" sz="1500">
                <a:solidFill>
                  <a:schemeClr val="tx2"/>
                </a:solidFill>
              </a:rPr>
              <a:t> </a:t>
            </a:r>
            <a:r>
              <a:rPr lang="en-US" sz="1500" err="1">
                <a:solidFill>
                  <a:schemeClr val="tx2"/>
                </a:solidFill>
              </a:rPr>
              <a:t>applicazione</a:t>
            </a:r>
            <a:r>
              <a:rPr lang="en-US" sz="1500">
                <a:solidFill>
                  <a:schemeClr val="tx2"/>
                </a:solidFill>
              </a:rPr>
              <a:t> </a:t>
            </a:r>
            <a:r>
              <a:rPr lang="en-US" sz="1500" err="1">
                <a:solidFill>
                  <a:schemeClr val="tx2"/>
                </a:solidFill>
              </a:rPr>
              <a:t>delle</a:t>
            </a:r>
            <a:r>
              <a:rPr lang="en-US" sz="1500">
                <a:solidFill>
                  <a:schemeClr val="tx2"/>
                </a:solidFill>
              </a:rPr>
              <a:t> </a:t>
            </a:r>
            <a:r>
              <a:rPr lang="en-US" sz="1500" err="1">
                <a:solidFill>
                  <a:schemeClr val="tx2"/>
                </a:solidFill>
              </a:rPr>
              <a:t>norme</a:t>
            </a:r>
            <a:r>
              <a:rPr lang="en-US" sz="1500">
                <a:solidFill>
                  <a:schemeClr val="tx2"/>
                </a:solidFill>
              </a:rPr>
              <a:t> </a:t>
            </a:r>
            <a:r>
              <a:rPr lang="en-US" sz="1500" err="1">
                <a:solidFill>
                  <a:schemeClr val="tx2"/>
                </a:solidFill>
              </a:rPr>
              <a:t>tributarie</a:t>
            </a:r>
            <a:r>
              <a:rPr lang="en-US" sz="1500">
                <a:solidFill>
                  <a:schemeClr val="tx2"/>
                </a:solidFill>
              </a:rPr>
              <a:t>.</a:t>
            </a:r>
            <a:endParaRPr lang="en-US" sz="1500">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39350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testo, elettronica, schermata, software&#10;&#10;Descrizione generata automaticamente">
            <a:extLst>
              <a:ext uri="{FF2B5EF4-FFF2-40B4-BE49-F238E27FC236}">
                <a16:creationId xmlns:a16="http://schemas.microsoft.com/office/drawing/2014/main" id="{D10DAADA-04E8-8B67-585A-907B3590824B}"/>
              </a:ext>
            </a:extLst>
          </p:cNvPr>
          <p:cNvPicPr>
            <a:picLocks noChangeAspect="1"/>
          </p:cNvPicPr>
          <p:nvPr/>
        </p:nvPicPr>
        <p:blipFill>
          <a:blip r:embed="rId2"/>
          <a:stretch>
            <a:fillRect/>
          </a:stretch>
        </p:blipFill>
        <p:spPr>
          <a:xfrm>
            <a:off x="165846" y="775515"/>
            <a:ext cx="11849099" cy="5676763"/>
          </a:xfrm>
          <a:prstGeom prst="rect">
            <a:avLst/>
          </a:prstGeom>
        </p:spPr>
      </p:pic>
      <p:sp>
        <p:nvSpPr>
          <p:cNvPr id="7" name="Rettangolo 6">
            <a:extLst>
              <a:ext uri="{FF2B5EF4-FFF2-40B4-BE49-F238E27FC236}">
                <a16:creationId xmlns:a16="http://schemas.microsoft.com/office/drawing/2014/main" id="{D7A82FA0-8C33-977F-BD4E-691875D47DF9}"/>
              </a:ext>
            </a:extLst>
          </p:cNvPr>
          <p:cNvSpPr/>
          <p:nvPr/>
        </p:nvSpPr>
        <p:spPr>
          <a:xfrm>
            <a:off x="2661725" y="1188281"/>
            <a:ext cx="2966777" cy="4273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a:extLst>
              <a:ext uri="{FF2B5EF4-FFF2-40B4-BE49-F238E27FC236}">
                <a16:creationId xmlns:a16="http://schemas.microsoft.com/office/drawing/2014/main" id="{DAA5C4AC-C822-0BE4-13C3-588D069BC957}"/>
              </a:ext>
            </a:extLst>
          </p:cNvPr>
          <p:cNvCxnSpPr/>
          <p:nvPr/>
        </p:nvCxnSpPr>
        <p:spPr>
          <a:xfrm flipV="1">
            <a:off x="1806390" y="1600200"/>
            <a:ext cx="813547" cy="732864"/>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A6D88B50-ECB1-8ECD-9CCE-320A194BA9B6}"/>
              </a:ext>
            </a:extLst>
          </p:cNvPr>
          <p:cNvSpPr txBox="1"/>
          <p:nvPr/>
        </p:nvSpPr>
        <p:spPr>
          <a:xfrm>
            <a:off x="305224" y="2307492"/>
            <a:ext cx="2014478" cy="147732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solidFill>
                  <a:schemeClr val="bg1"/>
                </a:solidFill>
                <a:ea typeface="Calibri"/>
                <a:cs typeface="Calibri"/>
              </a:rPr>
              <a:t>DIGITARE NELLA BARRA DI RICERCA PER TUTTE LE INFO RIGUARDANTI L'UFFICIO TRIBUTI</a:t>
            </a:r>
          </a:p>
        </p:txBody>
      </p:sp>
      <p:sp>
        <p:nvSpPr>
          <p:cNvPr id="14" name="Rettangolo 13">
            <a:extLst>
              <a:ext uri="{FF2B5EF4-FFF2-40B4-BE49-F238E27FC236}">
                <a16:creationId xmlns:a16="http://schemas.microsoft.com/office/drawing/2014/main" id="{1581A494-5335-9924-B722-9F8E752B1CF2}"/>
              </a:ext>
            </a:extLst>
          </p:cNvPr>
          <p:cNvSpPr/>
          <p:nvPr/>
        </p:nvSpPr>
        <p:spPr>
          <a:xfrm>
            <a:off x="2661552" y="5469613"/>
            <a:ext cx="5616121" cy="476149"/>
          </a:xfrm>
          <a:prstGeom prst="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a:extLst>
              <a:ext uri="{FF2B5EF4-FFF2-40B4-BE49-F238E27FC236}">
                <a16:creationId xmlns:a16="http://schemas.microsoft.com/office/drawing/2014/main" id="{6D0402B1-08D8-7C43-4734-53798162CA73}"/>
              </a:ext>
            </a:extLst>
          </p:cNvPr>
          <p:cNvCxnSpPr/>
          <p:nvPr/>
        </p:nvCxnSpPr>
        <p:spPr>
          <a:xfrm flipV="1">
            <a:off x="8305800" y="5062819"/>
            <a:ext cx="567016" cy="385481"/>
          </a:xfrm>
          <a:prstGeom prst="straightConnector1">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52D91DC5-C0EB-FF52-8C40-44D27E5844E2}"/>
              </a:ext>
            </a:extLst>
          </p:cNvPr>
          <p:cNvSpPr txBox="1"/>
          <p:nvPr/>
        </p:nvSpPr>
        <p:spPr>
          <a:xfrm>
            <a:off x="8900331" y="4785911"/>
            <a:ext cx="2893523" cy="923330"/>
          </a:xfrm>
          <a:prstGeom prst="rect">
            <a:avLst/>
          </a:prstGeom>
          <a:noFill/>
          <a:ln w="28575">
            <a:solidFill>
              <a:srgbClr val="FFFF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solidFill>
                  <a:schemeClr val="bg1"/>
                </a:solidFill>
                <a:ea typeface="Calibri"/>
                <a:cs typeface="Calibri"/>
              </a:rPr>
              <a:t>SUCCESSIVAMENTE, CLICCARE IL PRIMO LINK CHE APPARE</a:t>
            </a:r>
            <a:endParaRPr lang="it-IT">
              <a:solidFill>
                <a:schemeClr val="bg1"/>
              </a:solidFill>
            </a:endParaRPr>
          </a:p>
        </p:txBody>
      </p:sp>
    </p:spTree>
    <p:extLst>
      <p:ext uri="{BB962C8B-B14F-4D97-AF65-F5344CB8AC3E}">
        <p14:creationId xmlns:p14="http://schemas.microsoft.com/office/powerpoint/2010/main" val="273504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P spid="14"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4610" y="60960"/>
            <a:ext cx="3349869" cy="3310526"/>
          </a:xfrm>
        </p:spPr>
        <p:txBody>
          <a:bodyPr/>
          <a:lstStyle/>
          <a:p>
            <a:endParaRPr lang="it-IT"/>
          </a:p>
        </p:txBody>
      </p:sp>
      <p:sp>
        <p:nvSpPr>
          <p:cNvPr id="3" name="Segnaposto contenuto 2"/>
          <p:cNvSpPr>
            <a:spLocks noGrp="1"/>
          </p:cNvSpPr>
          <p:nvPr>
            <p:ph idx="1"/>
          </p:nvPr>
        </p:nvSpPr>
        <p:spPr>
          <a:xfrm>
            <a:off x="971007" y="3557179"/>
            <a:ext cx="10830560" cy="3078752"/>
          </a:xfrm>
        </p:spPr>
        <p:txBody>
          <a:bodyPr vert="horz" lIns="91440" tIns="45720" rIns="91440" bIns="45720" rtlCol="0" anchor="t">
            <a:normAutofit/>
          </a:bodyPr>
          <a:lstStyle/>
          <a:p>
            <a:pPr>
              <a:buFont typeface="Calibri" panose="020B0604020202020204" pitchFamily="34" charset="0"/>
              <a:buChar char="-"/>
            </a:pPr>
            <a:r>
              <a:rPr lang="it-IT"/>
              <a:t>Dal 2021, per accedere ai servizi online offerti dalle Pubbliche Amministrazioni, è necessario utilizzare esclusivamente: </a:t>
            </a:r>
          </a:p>
          <a:p>
            <a:pPr marL="0" indent="0">
              <a:buNone/>
            </a:pPr>
            <a:r>
              <a:rPr lang="it-IT"/>
              <a:t>- SPID (Sistema Pubblico di Identità Digitale)</a:t>
            </a:r>
          </a:p>
          <a:p>
            <a:pPr marL="0" indent="0">
              <a:buNone/>
            </a:pPr>
            <a:r>
              <a:rPr lang="it-IT"/>
              <a:t>- CIE (Carta di Identità Elettronica)</a:t>
            </a:r>
          </a:p>
          <a:p>
            <a:pPr marL="0" indent="0">
              <a:buNone/>
            </a:pPr>
            <a:r>
              <a:rPr lang="it-IT"/>
              <a:t>- CNS (Carta Nazionale dei Servizi)</a:t>
            </a:r>
          </a:p>
          <a:p>
            <a:pPr marL="0" indent="0">
              <a:buNone/>
            </a:pPr>
            <a:r>
              <a:rPr lang="it-IT" sz="2600">
                <a:ea typeface="Calibri" panose="020F0502020204030204"/>
                <a:cs typeface="Calibri" panose="020F0502020204030204"/>
              </a:rPr>
              <a:t>- </a:t>
            </a:r>
            <a:r>
              <a:rPr lang="it-IT" sz="2600" err="1">
                <a:ea typeface="Calibri" panose="020F0502020204030204"/>
                <a:cs typeface="Calibri" panose="020F0502020204030204"/>
              </a:rPr>
              <a:t>eIDAS</a:t>
            </a:r>
            <a:r>
              <a:rPr lang="it-IT" sz="2600">
                <a:ea typeface="Calibri" panose="020F0502020204030204"/>
                <a:cs typeface="Calibri" panose="020F0502020204030204"/>
              </a:rPr>
              <a:t> (</a:t>
            </a:r>
            <a:r>
              <a:rPr lang="it-IT" sz="2600" err="1">
                <a:ea typeface="+mn-lt"/>
                <a:cs typeface="+mn-lt"/>
              </a:rPr>
              <a:t>electronic</a:t>
            </a:r>
            <a:r>
              <a:rPr lang="it-IT" sz="2600">
                <a:ea typeface="+mn-lt"/>
                <a:cs typeface="+mn-lt"/>
              </a:rPr>
              <a:t> </a:t>
            </a:r>
            <a:r>
              <a:rPr lang="it-IT" sz="2600" err="1">
                <a:ea typeface="+mn-lt"/>
                <a:cs typeface="+mn-lt"/>
              </a:rPr>
              <a:t>IDentification</a:t>
            </a:r>
            <a:r>
              <a:rPr lang="it-IT" sz="2600">
                <a:ea typeface="+mn-lt"/>
                <a:cs typeface="+mn-lt"/>
              </a:rPr>
              <a:t> Authentication and Signature)</a:t>
            </a:r>
            <a:endParaRPr lang="it-IT" sz="2600">
              <a:ea typeface="Calibri" panose="020F0502020204030204"/>
              <a:cs typeface="Calibri" panose="020F0502020204030204"/>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734" y="155784"/>
            <a:ext cx="3820931" cy="3385037"/>
          </a:xfrm>
          <a:prstGeom prst="rect">
            <a:avLst/>
          </a:prstGeom>
        </p:spPr>
      </p:pic>
    </p:spTree>
    <p:extLst>
      <p:ext uri="{BB962C8B-B14F-4D97-AF65-F5344CB8AC3E}">
        <p14:creationId xmlns:p14="http://schemas.microsoft.com/office/powerpoint/2010/main" val="2759969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9EF17-92B3-DCA1-C965-83C441EDF504}"/>
              </a:ext>
            </a:extLst>
          </p:cNvPr>
          <p:cNvSpPr>
            <a:spLocks noGrp="1"/>
          </p:cNvSpPr>
          <p:nvPr>
            <p:ph type="title"/>
          </p:nvPr>
        </p:nvSpPr>
        <p:spPr>
          <a:xfrm>
            <a:off x="228600" y="100965"/>
            <a:ext cx="11734800" cy="1051243"/>
          </a:xfrm>
          <a:solidFill>
            <a:schemeClr val="accent1">
              <a:lumMod val="40000"/>
              <a:lumOff val="60000"/>
            </a:schemeClr>
          </a:solidFill>
        </p:spPr>
        <p:txBody>
          <a:bodyPr/>
          <a:lstStyle/>
          <a:p>
            <a:r>
              <a:rPr lang="it-IT" b="1">
                <a:ea typeface="Calibri Light"/>
                <a:cs typeface="Calibri Light"/>
              </a:rPr>
              <a:t>MODALITA' DI ACCESSO AI SERVIZI</a:t>
            </a:r>
          </a:p>
        </p:txBody>
      </p:sp>
      <p:pic>
        <p:nvPicPr>
          <p:cNvPr id="4" name="Segnaposto contenuto 3" descr="Immagine che contiene testo, elettronica, schermata, Sito Web&#10;&#10;Descrizione generata automaticamente">
            <a:extLst>
              <a:ext uri="{FF2B5EF4-FFF2-40B4-BE49-F238E27FC236}">
                <a16:creationId xmlns:a16="http://schemas.microsoft.com/office/drawing/2014/main" id="{FD150E82-A787-9B5E-0E11-C2E40311F8A1}"/>
              </a:ext>
            </a:extLst>
          </p:cNvPr>
          <p:cNvPicPr>
            <a:picLocks noGrp="1" noChangeAspect="1"/>
          </p:cNvPicPr>
          <p:nvPr>
            <p:ph idx="1"/>
          </p:nvPr>
        </p:nvPicPr>
        <p:blipFill>
          <a:blip r:embed="rId2"/>
          <a:stretch>
            <a:fillRect/>
          </a:stretch>
        </p:blipFill>
        <p:spPr>
          <a:xfrm>
            <a:off x="235348" y="1222987"/>
            <a:ext cx="11726817" cy="5383344"/>
          </a:xfrm>
        </p:spPr>
      </p:pic>
      <p:sp>
        <p:nvSpPr>
          <p:cNvPr id="6" name="Freccia a sinistra 5">
            <a:extLst>
              <a:ext uri="{FF2B5EF4-FFF2-40B4-BE49-F238E27FC236}">
                <a16:creationId xmlns:a16="http://schemas.microsoft.com/office/drawing/2014/main" id="{17E6BA43-1E68-D936-39D7-1C17BD8BCF26}"/>
              </a:ext>
            </a:extLst>
          </p:cNvPr>
          <p:cNvSpPr/>
          <p:nvPr/>
        </p:nvSpPr>
        <p:spPr>
          <a:xfrm rot="10800000">
            <a:off x="992003" y="6149221"/>
            <a:ext cx="1270031" cy="46042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highlight>
                <a:srgbClr val="FFFF00"/>
              </a:highlight>
            </a:endParaRPr>
          </a:p>
        </p:txBody>
      </p:sp>
      <p:sp>
        <p:nvSpPr>
          <p:cNvPr id="7" name="Ovale 6">
            <a:extLst>
              <a:ext uri="{FF2B5EF4-FFF2-40B4-BE49-F238E27FC236}">
                <a16:creationId xmlns:a16="http://schemas.microsoft.com/office/drawing/2014/main" id="{46650BD7-9440-3CD7-03D5-A7766DE1E6ED}"/>
              </a:ext>
            </a:extLst>
          </p:cNvPr>
          <p:cNvSpPr/>
          <p:nvPr/>
        </p:nvSpPr>
        <p:spPr>
          <a:xfrm>
            <a:off x="2360929" y="6272499"/>
            <a:ext cx="1009123" cy="3413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3929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latin typeface="+mn-lt"/>
              </a:rPr>
              <a:t> </a:t>
            </a:r>
          </a:p>
        </p:txBody>
      </p:sp>
      <p:sp>
        <p:nvSpPr>
          <p:cNvPr id="3" name="Segnaposto contenuto 2"/>
          <p:cNvSpPr>
            <a:spLocks noGrp="1"/>
          </p:cNvSpPr>
          <p:nvPr>
            <p:ph idx="1"/>
          </p:nvPr>
        </p:nvSpPr>
        <p:spPr>
          <a:xfrm>
            <a:off x="838200" y="2405917"/>
            <a:ext cx="10170160" cy="4310698"/>
          </a:xfrm>
        </p:spPr>
        <p:txBody>
          <a:bodyPr vert="horz" lIns="91440" tIns="45720" rIns="91440" bIns="45720" rtlCol="0" anchor="t">
            <a:normAutofit fontScale="77500" lnSpcReduction="20000"/>
          </a:bodyPr>
          <a:lstStyle/>
          <a:p>
            <a:pPr marL="0" indent="0">
              <a:buNone/>
            </a:pPr>
            <a:r>
              <a:rPr lang="it-IT"/>
              <a:t>Il sito web istituzionale della Regione Basilicata è: </a:t>
            </a:r>
            <a:r>
              <a:rPr lang="it-IT" b="1"/>
              <a:t>http://www.regione.basilicata.it.</a:t>
            </a:r>
          </a:p>
          <a:p>
            <a:pPr marL="0" indent="0">
              <a:buNone/>
            </a:pPr>
            <a:r>
              <a:rPr lang="it-IT"/>
              <a:t>E’ l’area web istituzionale della Regione Basilicata e presenta tutte le informazioni</a:t>
            </a:r>
          </a:p>
          <a:p>
            <a:pPr marL="0" indent="0">
              <a:buNone/>
            </a:pPr>
            <a:r>
              <a:rPr lang="it-IT"/>
              <a:t>necessarie a consentire, ai cittadini, di informarsi e comunicare con </a:t>
            </a:r>
          </a:p>
          <a:p>
            <a:pPr marL="0" indent="0">
              <a:buNone/>
            </a:pPr>
            <a:r>
              <a:rPr lang="it-IT"/>
              <a:t>l’Amministrazione Regionale.</a:t>
            </a:r>
            <a:endParaRPr lang="it-IT">
              <a:ea typeface="Calibri"/>
              <a:cs typeface="Calibri"/>
            </a:endParaRPr>
          </a:p>
          <a:p>
            <a:pPr marL="0" indent="0">
              <a:buNone/>
            </a:pPr>
            <a:r>
              <a:rPr lang="it-IT"/>
              <a:t>Il sito contiene tutte le informazioni riguardanti:</a:t>
            </a:r>
          </a:p>
          <a:p>
            <a:pPr marL="0" indent="0">
              <a:buNone/>
            </a:pPr>
            <a:r>
              <a:rPr lang="it-IT"/>
              <a:t>• Gli organi istituzionali, l’organizzazione degli uffici e le attribuzioni</a:t>
            </a:r>
            <a:endParaRPr lang="it-IT">
              <a:ea typeface="Calibri"/>
              <a:cs typeface="Calibri"/>
            </a:endParaRPr>
          </a:p>
          <a:p>
            <a:pPr marL="0" indent="0">
              <a:buNone/>
            </a:pPr>
            <a:r>
              <a:rPr lang="it-IT"/>
              <a:t>• I procedimenti, i provvedimenti, i nominativi, le unità organizzative responsabili</a:t>
            </a:r>
            <a:endParaRPr lang="it-IT">
              <a:ea typeface="Calibri"/>
              <a:cs typeface="Calibri"/>
            </a:endParaRPr>
          </a:p>
          <a:p>
            <a:pPr marL="0" indent="0">
              <a:buNone/>
            </a:pPr>
            <a:r>
              <a:rPr lang="it-IT"/>
              <a:t>• Le scadenze e le modalità di adempimento dei procedimenti</a:t>
            </a:r>
            <a:endParaRPr lang="it-IT">
              <a:ea typeface="Calibri" panose="020F0502020204030204"/>
              <a:cs typeface="Calibri" panose="020F0502020204030204"/>
            </a:endParaRPr>
          </a:p>
          <a:p>
            <a:pPr marL="0" indent="0">
              <a:buNone/>
            </a:pPr>
            <a:r>
              <a:rPr lang="it-IT"/>
              <a:t>• Le caselle di posta elettronica istituzionali e di posta elettronica certificata</a:t>
            </a:r>
            <a:endParaRPr lang="it-IT">
              <a:ea typeface="Calibri" panose="020F0502020204030204"/>
              <a:cs typeface="Calibri" panose="020F0502020204030204"/>
            </a:endParaRPr>
          </a:p>
          <a:p>
            <a:pPr marL="0" indent="0">
              <a:buNone/>
            </a:pPr>
            <a:r>
              <a:rPr lang="it-IT"/>
              <a:t>• Le pubblicazioni e le comunicazioni</a:t>
            </a:r>
            <a:endParaRPr lang="it-IT">
              <a:ea typeface="Calibri" panose="020F0502020204030204"/>
              <a:cs typeface="Calibri" panose="020F0502020204030204"/>
            </a:endParaRPr>
          </a:p>
          <a:p>
            <a:pPr marL="0" indent="0">
              <a:buNone/>
            </a:pPr>
            <a:r>
              <a:rPr lang="it-IT"/>
              <a:t>• I bandi di gara e di concorso dell’amministrazione</a:t>
            </a:r>
            <a:endParaRPr lang="it-IT">
              <a:ea typeface="Calibri" panose="020F0502020204030204"/>
              <a:cs typeface="Calibri" panose="020F0502020204030204"/>
            </a:endParaRPr>
          </a:p>
          <a:p>
            <a:pPr marL="0" indent="0">
              <a:buNone/>
            </a:pPr>
            <a:r>
              <a:rPr lang="it-IT"/>
              <a:t>• I servizi disponibili in rete</a:t>
            </a:r>
          </a:p>
          <a:p>
            <a:pPr marL="0" indent="0">
              <a:buNone/>
            </a:pPr>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90" y="131713"/>
            <a:ext cx="4113893" cy="1916590"/>
          </a:xfrm>
          <a:prstGeom prst="rect">
            <a:avLst/>
          </a:prstGeom>
        </p:spPr>
      </p:pic>
    </p:spTree>
    <p:extLst>
      <p:ext uri="{BB962C8B-B14F-4D97-AF65-F5344CB8AC3E}">
        <p14:creationId xmlns:p14="http://schemas.microsoft.com/office/powerpoint/2010/main" val="2685814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schermata, software, Icona del computer&#10;&#10;Descrizione generata automaticamente">
            <a:extLst>
              <a:ext uri="{FF2B5EF4-FFF2-40B4-BE49-F238E27FC236}">
                <a16:creationId xmlns:a16="http://schemas.microsoft.com/office/drawing/2014/main" id="{CCC5CF57-04F0-3E4D-2C6F-504CFB035E6E}"/>
              </a:ext>
            </a:extLst>
          </p:cNvPr>
          <p:cNvPicPr>
            <a:picLocks noChangeAspect="1"/>
          </p:cNvPicPr>
          <p:nvPr/>
        </p:nvPicPr>
        <p:blipFill>
          <a:blip r:embed="rId2"/>
          <a:srcRect l="10309" t="13680" r="11753" b="771"/>
          <a:stretch/>
        </p:blipFill>
        <p:spPr>
          <a:xfrm>
            <a:off x="474870" y="249490"/>
            <a:ext cx="10808903" cy="6350179"/>
          </a:xfrm>
          <a:prstGeom prst="rect">
            <a:avLst/>
          </a:prstGeom>
        </p:spPr>
      </p:pic>
      <p:sp>
        <p:nvSpPr>
          <p:cNvPr id="5" name="Rettangolo 4">
            <a:extLst>
              <a:ext uri="{FF2B5EF4-FFF2-40B4-BE49-F238E27FC236}">
                <a16:creationId xmlns:a16="http://schemas.microsoft.com/office/drawing/2014/main" id="{56EF3E13-31B3-8C05-E645-DA2CF9EFA834}"/>
              </a:ext>
            </a:extLst>
          </p:cNvPr>
          <p:cNvSpPr/>
          <p:nvPr/>
        </p:nvSpPr>
        <p:spPr>
          <a:xfrm>
            <a:off x="2880731" y="2671646"/>
            <a:ext cx="8276952" cy="340344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D6599C29-6F55-3691-154D-D4CE8BBEBCE9}"/>
              </a:ext>
            </a:extLst>
          </p:cNvPr>
          <p:cNvSpPr/>
          <p:nvPr/>
        </p:nvSpPr>
        <p:spPr>
          <a:xfrm rot="-2160000">
            <a:off x="1218313" y="3917193"/>
            <a:ext cx="3654750" cy="4872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1C3284A1-E99C-9328-2459-59E76E768CB3}"/>
              </a:ext>
            </a:extLst>
          </p:cNvPr>
          <p:cNvSpPr txBox="1"/>
          <p:nvPr/>
        </p:nvSpPr>
        <p:spPr>
          <a:xfrm rot="-2160000">
            <a:off x="1207139" y="3940603"/>
            <a:ext cx="3703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ea typeface="Calibri"/>
                <a:cs typeface="Calibri"/>
              </a:rPr>
              <a:t>Selezionare il bando interessato</a:t>
            </a:r>
            <a:endParaRPr lang="it-IT" b="1"/>
          </a:p>
        </p:txBody>
      </p:sp>
    </p:spTree>
    <p:extLst>
      <p:ext uri="{BB962C8B-B14F-4D97-AF65-F5344CB8AC3E}">
        <p14:creationId xmlns:p14="http://schemas.microsoft.com/office/powerpoint/2010/main" val="310274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software, Icona del computer&#10;&#10;Descrizione generata automaticamente">
            <a:extLst>
              <a:ext uri="{FF2B5EF4-FFF2-40B4-BE49-F238E27FC236}">
                <a16:creationId xmlns:a16="http://schemas.microsoft.com/office/drawing/2014/main" id="{9F874074-45CD-4034-B7AF-012EB9E6741D}"/>
              </a:ext>
            </a:extLst>
          </p:cNvPr>
          <p:cNvPicPr>
            <a:picLocks noChangeAspect="1"/>
          </p:cNvPicPr>
          <p:nvPr/>
        </p:nvPicPr>
        <p:blipFill>
          <a:blip r:embed="rId2"/>
          <a:srcRect l="10145" t="13980" r="11051" b="338"/>
          <a:stretch/>
        </p:blipFill>
        <p:spPr>
          <a:xfrm>
            <a:off x="474869" y="187449"/>
            <a:ext cx="11242265" cy="6498657"/>
          </a:xfrm>
          <a:prstGeom prst="rect">
            <a:avLst/>
          </a:prstGeom>
        </p:spPr>
      </p:pic>
      <p:sp>
        <p:nvSpPr>
          <p:cNvPr id="4" name="Freccia a sinistra 3">
            <a:extLst>
              <a:ext uri="{FF2B5EF4-FFF2-40B4-BE49-F238E27FC236}">
                <a16:creationId xmlns:a16="http://schemas.microsoft.com/office/drawing/2014/main" id="{34232C3D-A07D-F56B-5D1B-C7D79FA60261}"/>
              </a:ext>
            </a:extLst>
          </p:cNvPr>
          <p:cNvSpPr/>
          <p:nvPr/>
        </p:nvSpPr>
        <p:spPr>
          <a:xfrm>
            <a:off x="4748214" y="2438182"/>
            <a:ext cx="1888767" cy="309676"/>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8297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elettronica, schermata, software&#10;&#10;Descrizione generata automaticamente">
            <a:extLst>
              <a:ext uri="{FF2B5EF4-FFF2-40B4-BE49-F238E27FC236}">
                <a16:creationId xmlns:a16="http://schemas.microsoft.com/office/drawing/2014/main" id="{D3B621B9-218D-2092-EC66-B530747DE1C2}"/>
              </a:ext>
            </a:extLst>
          </p:cNvPr>
          <p:cNvPicPr>
            <a:picLocks noChangeAspect="1"/>
          </p:cNvPicPr>
          <p:nvPr/>
        </p:nvPicPr>
        <p:blipFill>
          <a:blip r:embed="rId2"/>
          <a:srcRect l="12941" t="13559" r="13122" b="678"/>
          <a:stretch/>
        </p:blipFill>
        <p:spPr>
          <a:xfrm>
            <a:off x="750957" y="-4512"/>
            <a:ext cx="10890929" cy="6755626"/>
          </a:xfrm>
          <a:prstGeom prst="rect">
            <a:avLst/>
          </a:prstGeom>
        </p:spPr>
      </p:pic>
      <p:sp>
        <p:nvSpPr>
          <p:cNvPr id="3" name="Freccia a sinistra 2">
            <a:extLst>
              <a:ext uri="{FF2B5EF4-FFF2-40B4-BE49-F238E27FC236}">
                <a16:creationId xmlns:a16="http://schemas.microsoft.com/office/drawing/2014/main" id="{EDD28349-18FE-4A32-8C91-8D2F381E3EFA}"/>
              </a:ext>
            </a:extLst>
          </p:cNvPr>
          <p:cNvSpPr/>
          <p:nvPr/>
        </p:nvSpPr>
        <p:spPr>
          <a:xfrm>
            <a:off x="4652065" y="2819959"/>
            <a:ext cx="2117015" cy="40655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3576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elettronica, schermata, software&#10;&#10;Descrizione generata automaticamente">
            <a:extLst>
              <a:ext uri="{FF2B5EF4-FFF2-40B4-BE49-F238E27FC236}">
                <a16:creationId xmlns:a16="http://schemas.microsoft.com/office/drawing/2014/main" id="{B21C4CA3-A1BF-AE78-AAAB-EC7FBB736E89}"/>
              </a:ext>
            </a:extLst>
          </p:cNvPr>
          <p:cNvPicPr>
            <a:picLocks noChangeAspect="1"/>
          </p:cNvPicPr>
          <p:nvPr/>
        </p:nvPicPr>
        <p:blipFill>
          <a:blip r:embed="rId2"/>
          <a:srcRect l="12472" t="14645" r="14861" b="-185"/>
          <a:stretch/>
        </p:blipFill>
        <p:spPr>
          <a:xfrm>
            <a:off x="419653" y="-11998"/>
            <a:ext cx="10937012" cy="6865447"/>
          </a:xfrm>
          <a:prstGeom prst="rect">
            <a:avLst/>
          </a:prstGeom>
        </p:spPr>
      </p:pic>
    </p:spTree>
    <p:extLst>
      <p:ext uri="{BB962C8B-B14F-4D97-AF65-F5344CB8AC3E}">
        <p14:creationId xmlns:p14="http://schemas.microsoft.com/office/powerpoint/2010/main" val="229742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elettronica, schermata, software&#10;&#10;Descrizione generata automaticamente">
            <a:extLst>
              <a:ext uri="{FF2B5EF4-FFF2-40B4-BE49-F238E27FC236}">
                <a16:creationId xmlns:a16="http://schemas.microsoft.com/office/drawing/2014/main" id="{07FCAD24-D229-77F5-D248-7975E9070306}"/>
              </a:ext>
            </a:extLst>
          </p:cNvPr>
          <p:cNvPicPr>
            <a:picLocks noChangeAspect="1"/>
          </p:cNvPicPr>
          <p:nvPr/>
        </p:nvPicPr>
        <p:blipFill>
          <a:blip r:embed="rId2"/>
          <a:srcRect l="15217" t="14527" r="19746" b="7770"/>
          <a:stretch/>
        </p:blipFill>
        <p:spPr>
          <a:xfrm>
            <a:off x="485912" y="172185"/>
            <a:ext cx="10215228" cy="6525127"/>
          </a:xfrm>
          <a:prstGeom prst="rect">
            <a:avLst/>
          </a:prstGeom>
        </p:spPr>
      </p:pic>
      <p:sp>
        <p:nvSpPr>
          <p:cNvPr id="3" name="Freccia a sinistra 2">
            <a:extLst>
              <a:ext uri="{FF2B5EF4-FFF2-40B4-BE49-F238E27FC236}">
                <a16:creationId xmlns:a16="http://schemas.microsoft.com/office/drawing/2014/main" id="{544DF7E6-B797-7098-A87D-525D4133FE97}"/>
              </a:ext>
            </a:extLst>
          </p:cNvPr>
          <p:cNvSpPr/>
          <p:nvPr/>
        </p:nvSpPr>
        <p:spPr>
          <a:xfrm>
            <a:off x="9002119" y="2642958"/>
            <a:ext cx="1579030" cy="301873"/>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79054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schermata, software, Icona del computer&#10;&#10;Descrizione generata automaticamente">
            <a:extLst>
              <a:ext uri="{FF2B5EF4-FFF2-40B4-BE49-F238E27FC236}">
                <a16:creationId xmlns:a16="http://schemas.microsoft.com/office/drawing/2014/main" id="{E005DD4A-E722-0057-B7F5-7957B5D57005}"/>
              </a:ext>
            </a:extLst>
          </p:cNvPr>
          <p:cNvPicPr>
            <a:picLocks noChangeAspect="1"/>
          </p:cNvPicPr>
          <p:nvPr/>
        </p:nvPicPr>
        <p:blipFill>
          <a:blip r:embed="rId2"/>
          <a:srcRect l="206" t="16315" r="12346" b="192"/>
          <a:stretch/>
        </p:blipFill>
        <p:spPr>
          <a:xfrm>
            <a:off x="242957" y="569751"/>
            <a:ext cx="10658906" cy="5462610"/>
          </a:xfrm>
          <a:prstGeom prst="rect">
            <a:avLst/>
          </a:prstGeom>
        </p:spPr>
      </p:pic>
      <p:sp>
        <p:nvSpPr>
          <p:cNvPr id="3" name="Freccia in su 2">
            <a:extLst>
              <a:ext uri="{FF2B5EF4-FFF2-40B4-BE49-F238E27FC236}">
                <a16:creationId xmlns:a16="http://schemas.microsoft.com/office/drawing/2014/main" id="{24712E09-861F-B63B-512F-579E1C675204}"/>
              </a:ext>
            </a:extLst>
          </p:cNvPr>
          <p:cNvSpPr/>
          <p:nvPr/>
        </p:nvSpPr>
        <p:spPr>
          <a:xfrm rot="5400000">
            <a:off x="6785011" y="1355529"/>
            <a:ext cx="370969" cy="174557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421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elettronica, schermata, software&#10;&#10;Descrizione generata automaticamente">
            <a:extLst>
              <a:ext uri="{FF2B5EF4-FFF2-40B4-BE49-F238E27FC236}">
                <a16:creationId xmlns:a16="http://schemas.microsoft.com/office/drawing/2014/main" id="{1B82B2B8-9337-BE6E-7860-6CBF7576D91E}"/>
              </a:ext>
            </a:extLst>
          </p:cNvPr>
          <p:cNvPicPr>
            <a:picLocks noChangeAspect="1"/>
          </p:cNvPicPr>
          <p:nvPr/>
        </p:nvPicPr>
        <p:blipFill>
          <a:blip r:embed="rId2"/>
          <a:srcRect l="12368" t="14961" r="13108" b="7480"/>
          <a:stretch/>
        </p:blipFill>
        <p:spPr>
          <a:xfrm>
            <a:off x="220869" y="116970"/>
            <a:ext cx="11405108" cy="6370518"/>
          </a:xfrm>
          <a:prstGeom prst="rect">
            <a:avLst/>
          </a:prstGeom>
        </p:spPr>
      </p:pic>
      <p:sp>
        <p:nvSpPr>
          <p:cNvPr id="3" name="Freccia a destra 2">
            <a:extLst>
              <a:ext uri="{FF2B5EF4-FFF2-40B4-BE49-F238E27FC236}">
                <a16:creationId xmlns:a16="http://schemas.microsoft.com/office/drawing/2014/main" id="{BB72EA5D-FE26-D616-C018-DC3DBB161C61}"/>
              </a:ext>
            </a:extLst>
          </p:cNvPr>
          <p:cNvSpPr/>
          <p:nvPr/>
        </p:nvSpPr>
        <p:spPr>
          <a:xfrm>
            <a:off x="866945" y="4288539"/>
            <a:ext cx="1769448" cy="3572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CA42C94C-C6F5-549F-2248-2F155AF534C2}"/>
              </a:ext>
            </a:extLst>
          </p:cNvPr>
          <p:cNvSpPr txBox="1"/>
          <p:nvPr/>
        </p:nvSpPr>
        <p:spPr>
          <a:xfrm>
            <a:off x="1750697" y="5521857"/>
            <a:ext cx="3929665" cy="2000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700" dirty="0">
                <a:ea typeface="+mn-lt"/>
                <a:cs typeface="+mn-lt"/>
                <a:hlinkClick r:id="rId3"/>
              </a:rPr>
              <a:t>https://www.cartaidentita.interno.gov.it/info-utili/identificazione-digitale/</a:t>
            </a:r>
            <a:endParaRPr lang="it-IT" sz="700" dirty="0">
              <a:ea typeface="Calibri" panose="020F0502020204030204"/>
              <a:cs typeface="Calibri" panose="020F0502020204030204"/>
            </a:endParaRPr>
          </a:p>
        </p:txBody>
      </p:sp>
    </p:spTree>
    <p:extLst>
      <p:ext uri="{BB962C8B-B14F-4D97-AF65-F5344CB8AC3E}">
        <p14:creationId xmlns:p14="http://schemas.microsoft.com/office/powerpoint/2010/main" val="377889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software, Icona del computer&#10;&#10;Descrizione generata automaticamente">
            <a:extLst>
              <a:ext uri="{FF2B5EF4-FFF2-40B4-BE49-F238E27FC236}">
                <a16:creationId xmlns:a16="http://schemas.microsoft.com/office/drawing/2014/main" id="{1BA8000E-04C9-1223-08C4-A9F484F13174}"/>
              </a:ext>
            </a:extLst>
          </p:cNvPr>
          <p:cNvPicPr>
            <a:picLocks noChangeAspect="1"/>
          </p:cNvPicPr>
          <p:nvPr/>
        </p:nvPicPr>
        <p:blipFill>
          <a:blip r:embed="rId2"/>
          <a:srcRect l="16551" t="14752" r="19630" b="144"/>
          <a:stretch/>
        </p:blipFill>
        <p:spPr>
          <a:xfrm>
            <a:off x="1479826" y="132207"/>
            <a:ext cx="9247501" cy="6596889"/>
          </a:xfrm>
          <a:prstGeom prst="rect">
            <a:avLst/>
          </a:prstGeom>
          <a:ln>
            <a:solidFill>
              <a:schemeClr val="bg1"/>
            </a:solidFill>
          </a:ln>
        </p:spPr>
      </p:pic>
      <p:sp>
        <p:nvSpPr>
          <p:cNvPr id="5" name="CasellaDiTesto 4">
            <a:extLst>
              <a:ext uri="{FF2B5EF4-FFF2-40B4-BE49-F238E27FC236}">
                <a16:creationId xmlns:a16="http://schemas.microsoft.com/office/drawing/2014/main" id="{14BCF6D0-904C-B206-0EC4-89C8FF348526}"/>
              </a:ext>
            </a:extLst>
          </p:cNvPr>
          <p:cNvSpPr txBox="1"/>
          <p:nvPr/>
        </p:nvSpPr>
        <p:spPr>
          <a:xfrm>
            <a:off x="522678" y="2058733"/>
            <a:ext cx="13255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b="1">
                <a:solidFill>
                  <a:srgbClr val="FF0000"/>
                </a:solidFill>
                <a:ea typeface="Calibri"/>
                <a:cs typeface="Calibri"/>
              </a:rPr>
              <a:t>SELEZIONARE UNA DELLE TRE OPZIONI INDICATE</a:t>
            </a:r>
          </a:p>
        </p:txBody>
      </p:sp>
      <p:sp>
        <p:nvSpPr>
          <p:cNvPr id="6" name="Rettangolo 5">
            <a:extLst>
              <a:ext uri="{FF2B5EF4-FFF2-40B4-BE49-F238E27FC236}">
                <a16:creationId xmlns:a16="http://schemas.microsoft.com/office/drawing/2014/main" id="{49988295-B91D-BC62-3C02-45A7C2913DF5}"/>
              </a:ext>
            </a:extLst>
          </p:cNvPr>
          <p:cNvSpPr/>
          <p:nvPr/>
        </p:nvSpPr>
        <p:spPr>
          <a:xfrm>
            <a:off x="2661043" y="1580357"/>
            <a:ext cx="3602287" cy="36139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E22AF59D-DBF2-CB41-A988-11805F2A8F67}"/>
              </a:ext>
            </a:extLst>
          </p:cNvPr>
          <p:cNvSpPr/>
          <p:nvPr/>
        </p:nvSpPr>
        <p:spPr>
          <a:xfrm>
            <a:off x="6263331" y="1568737"/>
            <a:ext cx="3579046" cy="36139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97D984E5-7B00-6872-F5F8-B0B7742895B1}"/>
              </a:ext>
            </a:extLst>
          </p:cNvPr>
          <p:cNvSpPr/>
          <p:nvPr/>
        </p:nvSpPr>
        <p:spPr>
          <a:xfrm>
            <a:off x="2637803" y="5670697"/>
            <a:ext cx="7262675" cy="103420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35999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elettronica, schermata, software&#10;&#10;Descrizione generata automaticamente">
            <a:extLst>
              <a:ext uri="{FF2B5EF4-FFF2-40B4-BE49-F238E27FC236}">
                <a16:creationId xmlns:a16="http://schemas.microsoft.com/office/drawing/2014/main" id="{DC78231A-82C3-92E8-A5BE-1F9BBB020626}"/>
              </a:ext>
            </a:extLst>
          </p:cNvPr>
          <p:cNvPicPr>
            <a:picLocks noChangeAspect="1"/>
          </p:cNvPicPr>
          <p:nvPr/>
        </p:nvPicPr>
        <p:blipFill>
          <a:blip r:embed="rId2"/>
          <a:srcRect l="14716" t="14471" r="20857" b="7127"/>
          <a:stretch/>
        </p:blipFill>
        <p:spPr>
          <a:xfrm>
            <a:off x="916610" y="448271"/>
            <a:ext cx="9846862" cy="6414678"/>
          </a:xfrm>
          <a:prstGeom prst="rect">
            <a:avLst/>
          </a:prstGeom>
        </p:spPr>
      </p:pic>
      <p:sp>
        <p:nvSpPr>
          <p:cNvPr id="5" name="Freccia a sinistra 4">
            <a:extLst>
              <a:ext uri="{FF2B5EF4-FFF2-40B4-BE49-F238E27FC236}">
                <a16:creationId xmlns:a16="http://schemas.microsoft.com/office/drawing/2014/main" id="{A7168D11-870F-FB72-4F6D-FB873817AF84}"/>
              </a:ext>
            </a:extLst>
          </p:cNvPr>
          <p:cNvSpPr/>
          <p:nvPr/>
        </p:nvSpPr>
        <p:spPr>
          <a:xfrm>
            <a:off x="9388668" y="4626655"/>
            <a:ext cx="1137830" cy="359925"/>
          </a:xfrm>
          <a:prstGeom prst="lef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863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elettronica, schermata, software&#10;&#10;Descrizione generata automaticamente">
            <a:extLst>
              <a:ext uri="{FF2B5EF4-FFF2-40B4-BE49-F238E27FC236}">
                <a16:creationId xmlns:a16="http://schemas.microsoft.com/office/drawing/2014/main" id="{BA94AD65-4D59-898F-C67A-BA58AD28E0AB}"/>
              </a:ext>
            </a:extLst>
          </p:cNvPr>
          <p:cNvPicPr>
            <a:picLocks noChangeAspect="1"/>
          </p:cNvPicPr>
          <p:nvPr/>
        </p:nvPicPr>
        <p:blipFill>
          <a:blip r:embed="rId2"/>
          <a:srcRect l="15426" t="15800" r="20213" b="400"/>
          <a:stretch/>
        </p:blipFill>
        <p:spPr>
          <a:xfrm>
            <a:off x="938696" y="72793"/>
            <a:ext cx="9585738" cy="6710962"/>
          </a:xfrm>
          <a:prstGeom prst="rect">
            <a:avLst/>
          </a:prstGeom>
        </p:spPr>
      </p:pic>
    </p:spTree>
    <p:extLst>
      <p:ext uri="{BB962C8B-B14F-4D97-AF65-F5344CB8AC3E}">
        <p14:creationId xmlns:p14="http://schemas.microsoft.com/office/powerpoint/2010/main" val="66791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schermata, Pubblicità online, Sito Web&#10;&#10;Descrizione generata automaticamente">
            <a:extLst>
              <a:ext uri="{FF2B5EF4-FFF2-40B4-BE49-F238E27FC236}">
                <a16:creationId xmlns:a16="http://schemas.microsoft.com/office/drawing/2014/main" id="{F425599A-1802-B084-2D04-D7270F1074A1}"/>
              </a:ext>
            </a:extLst>
          </p:cNvPr>
          <p:cNvPicPr>
            <a:picLocks noChangeAspect="1"/>
          </p:cNvPicPr>
          <p:nvPr/>
        </p:nvPicPr>
        <p:blipFill>
          <a:blip r:embed="rId2"/>
          <a:stretch>
            <a:fillRect/>
          </a:stretch>
        </p:blipFill>
        <p:spPr>
          <a:xfrm>
            <a:off x="7723371" y="1320893"/>
            <a:ext cx="1373284" cy="2221567"/>
          </a:xfrm>
          <a:prstGeom prst="rect">
            <a:avLst/>
          </a:prstGeom>
        </p:spPr>
      </p:pic>
      <p:pic>
        <p:nvPicPr>
          <p:cNvPr id="7" name="Immagine 6" descr="Immagine che contiene testo, schermata, Carattere, logo&#10;&#10;Descrizione generata automaticamente">
            <a:extLst>
              <a:ext uri="{FF2B5EF4-FFF2-40B4-BE49-F238E27FC236}">
                <a16:creationId xmlns:a16="http://schemas.microsoft.com/office/drawing/2014/main" id="{42CF96A8-C228-B258-2A9C-14A47F060352}"/>
              </a:ext>
            </a:extLst>
          </p:cNvPr>
          <p:cNvPicPr>
            <a:picLocks noChangeAspect="1"/>
          </p:cNvPicPr>
          <p:nvPr/>
        </p:nvPicPr>
        <p:blipFill>
          <a:blip r:embed="rId3"/>
          <a:stretch>
            <a:fillRect/>
          </a:stretch>
        </p:blipFill>
        <p:spPr>
          <a:xfrm>
            <a:off x="7728138" y="3539938"/>
            <a:ext cx="1386170" cy="2602007"/>
          </a:xfrm>
          <a:prstGeom prst="rect">
            <a:avLst/>
          </a:prstGeom>
        </p:spPr>
      </p:pic>
      <p:pic>
        <p:nvPicPr>
          <p:cNvPr id="12" name="Immagine 11" descr="Immagine che contiene testo, Software multimediale, software, schermata&#10;&#10;Descrizione generata automaticamente">
            <a:extLst>
              <a:ext uri="{FF2B5EF4-FFF2-40B4-BE49-F238E27FC236}">
                <a16:creationId xmlns:a16="http://schemas.microsoft.com/office/drawing/2014/main" id="{784D4CDC-0746-EBF4-A13B-430EDB9AD81E}"/>
              </a:ext>
            </a:extLst>
          </p:cNvPr>
          <p:cNvPicPr>
            <a:picLocks noChangeAspect="1"/>
          </p:cNvPicPr>
          <p:nvPr/>
        </p:nvPicPr>
        <p:blipFill>
          <a:blip r:embed="rId4"/>
          <a:srcRect l="334" r="-176" b="700"/>
          <a:stretch/>
        </p:blipFill>
        <p:spPr>
          <a:xfrm>
            <a:off x="2535156" y="244008"/>
            <a:ext cx="6572533" cy="1073247"/>
          </a:xfrm>
          <a:prstGeom prst="rect">
            <a:avLst/>
          </a:prstGeom>
        </p:spPr>
      </p:pic>
      <p:pic>
        <p:nvPicPr>
          <p:cNvPr id="13" name="Immagine 12" descr="Immagine che contiene testo, elettronica, schermata, Sito Web&#10;&#10;Descrizione generata automaticamente">
            <a:extLst>
              <a:ext uri="{FF2B5EF4-FFF2-40B4-BE49-F238E27FC236}">
                <a16:creationId xmlns:a16="http://schemas.microsoft.com/office/drawing/2014/main" id="{1A1DA8AF-2D40-97EB-D453-CDFE7055A2F7}"/>
              </a:ext>
            </a:extLst>
          </p:cNvPr>
          <p:cNvPicPr>
            <a:picLocks noChangeAspect="1"/>
          </p:cNvPicPr>
          <p:nvPr/>
        </p:nvPicPr>
        <p:blipFill>
          <a:blip r:embed="rId5"/>
          <a:srcRect l="46748" t="-1015" r="-738" b="17167"/>
          <a:stretch/>
        </p:blipFill>
        <p:spPr>
          <a:xfrm>
            <a:off x="4470864" y="1316430"/>
            <a:ext cx="3257658" cy="3613171"/>
          </a:xfrm>
          <a:prstGeom prst="rect">
            <a:avLst/>
          </a:prstGeom>
        </p:spPr>
      </p:pic>
      <p:pic>
        <p:nvPicPr>
          <p:cNvPr id="14" name="Immagine 13" descr="Immagine che contiene testo, elettronica, schermata, software&#10;&#10;Descrizione generata automaticamente">
            <a:extLst>
              <a:ext uri="{FF2B5EF4-FFF2-40B4-BE49-F238E27FC236}">
                <a16:creationId xmlns:a16="http://schemas.microsoft.com/office/drawing/2014/main" id="{8467B143-A02E-739A-BEA3-0D6E8D19A77F}"/>
              </a:ext>
            </a:extLst>
          </p:cNvPr>
          <p:cNvPicPr>
            <a:picLocks noChangeAspect="1"/>
          </p:cNvPicPr>
          <p:nvPr/>
        </p:nvPicPr>
        <p:blipFill>
          <a:blip r:embed="rId6"/>
          <a:srcRect t="701" r="-717" b="-269"/>
          <a:stretch/>
        </p:blipFill>
        <p:spPr>
          <a:xfrm>
            <a:off x="2536732" y="1319581"/>
            <a:ext cx="1944059" cy="4158387"/>
          </a:xfrm>
          <a:prstGeom prst="rect">
            <a:avLst/>
          </a:prstGeom>
        </p:spPr>
      </p:pic>
      <p:sp>
        <p:nvSpPr>
          <p:cNvPr id="16" name="Rettangolo 15">
            <a:extLst>
              <a:ext uri="{FF2B5EF4-FFF2-40B4-BE49-F238E27FC236}">
                <a16:creationId xmlns:a16="http://schemas.microsoft.com/office/drawing/2014/main" id="{2B79D037-DEE7-73ED-A2B2-8D74BA5B98A9}"/>
              </a:ext>
            </a:extLst>
          </p:cNvPr>
          <p:cNvSpPr/>
          <p:nvPr/>
        </p:nvSpPr>
        <p:spPr>
          <a:xfrm>
            <a:off x="4478883" y="780592"/>
            <a:ext cx="2147744" cy="2377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descr="Immagine che contiene testo, elettronica, schermata, Pagina Web&#10;&#10;Descrizione generata automaticamente">
            <a:extLst>
              <a:ext uri="{FF2B5EF4-FFF2-40B4-BE49-F238E27FC236}">
                <a16:creationId xmlns:a16="http://schemas.microsoft.com/office/drawing/2014/main" id="{4CAEC8A0-5C29-CF4C-F517-64A528F1AC94}"/>
              </a:ext>
            </a:extLst>
          </p:cNvPr>
          <p:cNvPicPr>
            <a:picLocks noChangeAspect="1"/>
          </p:cNvPicPr>
          <p:nvPr/>
        </p:nvPicPr>
        <p:blipFill>
          <a:blip r:embed="rId7"/>
          <a:stretch>
            <a:fillRect/>
          </a:stretch>
        </p:blipFill>
        <p:spPr>
          <a:xfrm>
            <a:off x="4463021" y="4950913"/>
            <a:ext cx="3254749" cy="1905001"/>
          </a:xfrm>
          <a:prstGeom prst="rect">
            <a:avLst/>
          </a:prstGeom>
        </p:spPr>
      </p:pic>
      <p:sp>
        <p:nvSpPr>
          <p:cNvPr id="18" name="Rettangolo 17">
            <a:extLst>
              <a:ext uri="{FF2B5EF4-FFF2-40B4-BE49-F238E27FC236}">
                <a16:creationId xmlns:a16="http://schemas.microsoft.com/office/drawing/2014/main" id="{399FFF88-E190-F47C-4623-604F045EC36B}"/>
              </a:ext>
            </a:extLst>
          </p:cNvPr>
          <p:cNvSpPr/>
          <p:nvPr/>
        </p:nvSpPr>
        <p:spPr>
          <a:xfrm>
            <a:off x="9252587" y="52209"/>
            <a:ext cx="2046893" cy="7196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846A69EF-4D51-7EA6-E5EE-CC433CB7BDB1}"/>
              </a:ext>
            </a:extLst>
          </p:cNvPr>
          <p:cNvSpPr txBox="1"/>
          <p:nvPr/>
        </p:nvSpPr>
        <p:spPr>
          <a:xfrm>
            <a:off x="9325322" y="51422"/>
            <a:ext cx="19013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a:ea typeface="Calibri"/>
                <a:cs typeface="Calibri"/>
              </a:rPr>
              <a:t>Sono i principali organi che governano la Regione </a:t>
            </a:r>
          </a:p>
        </p:txBody>
      </p:sp>
      <p:sp>
        <p:nvSpPr>
          <p:cNvPr id="21" name="Rettangolo 20">
            <a:extLst>
              <a:ext uri="{FF2B5EF4-FFF2-40B4-BE49-F238E27FC236}">
                <a16:creationId xmlns:a16="http://schemas.microsoft.com/office/drawing/2014/main" id="{698C1355-8D02-3F21-3DF8-1FA2814204C7}"/>
              </a:ext>
            </a:extLst>
          </p:cNvPr>
          <p:cNvSpPr/>
          <p:nvPr/>
        </p:nvSpPr>
        <p:spPr>
          <a:xfrm>
            <a:off x="2530416" y="1328514"/>
            <a:ext cx="1947994" cy="4192361"/>
          </a:xfrm>
          <a:prstGeom prst="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3932D3F4-5FE1-1CF3-FE56-E9C563DED2E6}"/>
              </a:ext>
            </a:extLst>
          </p:cNvPr>
          <p:cNvSpPr/>
          <p:nvPr/>
        </p:nvSpPr>
        <p:spPr>
          <a:xfrm>
            <a:off x="255621" y="241543"/>
            <a:ext cx="1959200" cy="2040833"/>
          </a:xfrm>
          <a:prstGeom prst="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3F9BC9FF-DA2A-E42B-6BD0-096B62089ED2}"/>
              </a:ext>
            </a:extLst>
          </p:cNvPr>
          <p:cNvSpPr txBox="1"/>
          <p:nvPr/>
        </p:nvSpPr>
        <p:spPr>
          <a:xfrm>
            <a:off x="257547" y="305527"/>
            <a:ext cx="19654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a:ea typeface="Calibri"/>
                <a:cs typeface="Calibri"/>
              </a:rPr>
              <a:t>Queste sono le aree tematiche e </a:t>
            </a:r>
            <a:r>
              <a:rPr lang="it-IT" sz="1400">
                <a:ea typeface="+mn-lt"/>
                <a:cs typeface="+mn-lt"/>
              </a:rPr>
              <a:t>rappresentano i vari ambiti di competenza della Regione e corrispondono ai settori specifici in cui opera l'amministrazione regionale</a:t>
            </a:r>
            <a:endParaRPr lang="it-IT" sz="1400">
              <a:ea typeface="Calibri"/>
              <a:cs typeface="Calibri"/>
            </a:endParaRPr>
          </a:p>
        </p:txBody>
      </p:sp>
      <p:sp>
        <p:nvSpPr>
          <p:cNvPr id="26" name="Rettangolo 25">
            <a:extLst>
              <a:ext uri="{FF2B5EF4-FFF2-40B4-BE49-F238E27FC236}">
                <a16:creationId xmlns:a16="http://schemas.microsoft.com/office/drawing/2014/main" id="{F448CFBC-65B1-4CCE-DADA-8B1FA37D7726}"/>
              </a:ext>
            </a:extLst>
          </p:cNvPr>
          <p:cNvSpPr/>
          <p:nvPr/>
        </p:nvSpPr>
        <p:spPr>
          <a:xfrm>
            <a:off x="4496498" y="1347484"/>
            <a:ext cx="3178307" cy="3544471"/>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70E190F0-8F3B-3EF3-7786-DAD79F045A50}"/>
              </a:ext>
            </a:extLst>
          </p:cNvPr>
          <p:cNvSpPr/>
          <p:nvPr/>
        </p:nvSpPr>
        <p:spPr>
          <a:xfrm>
            <a:off x="260674" y="2434452"/>
            <a:ext cx="1721544" cy="2054090"/>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81BA274E-ADE1-21EC-6741-01581FA3F1C8}"/>
              </a:ext>
            </a:extLst>
          </p:cNvPr>
          <p:cNvSpPr txBox="1"/>
          <p:nvPr/>
        </p:nvSpPr>
        <p:spPr>
          <a:xfrm>
            <a:off x="273961" y="2433794"/>
            <a:ext cx="171787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a:ea typeface="+mn-lt"/>
                <a:cs typeface="+mn-lt"/>
              </a:rPr>
              <a:t>Qui sono riportate le ultime notizie dalla Regione Basilicata che  riguardano incontri istituzionali, iniziative culturali e interventi su temi economici e sociali ecc.</a:t>
            </a:r>
            <a:endParaRPr lang="it-IT" sz="1400">
              <a:ea typeface="Calibri" panose="020F0502020204030204"/>
              <a:cs typeface="Calibri" panose="020F0502020204030204"/>
            </a:endParaRPr>
          </a:p>
        </p:txBody>
      </p:sp>
      <p:sp>
        <p:nvSpPr>
          <p:cNvPr id="29" name="Rettangolo 28">
            <a:extLst>
              <a:ext uri="{FF2B5EF4-FFF2-40B4-BE49-F238E27FC236}">
                <a16:creationId xmlns:a16="http://schemas.microsoft.com/office/drawing/2014/main" id="{F003C350-DEA8-5F7E-E8E9-DAB441CD78A9}"/>
              </a:ext>
            </a:extLst>
          </p:cNvPr>
          <p:cNvSpPr/>
          <p:nvPr/>
        </p:nvSpPr>
        <p:spPr>
          <a:xfrm>
            <a:off x="7728960" y="1313979"/>
            <a:ext cx="1380576" cy="4841221"/>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FBCA34CA-7C36-F081-C241-C6877AC528DE}"/>
              </a:ext>
            </a:extLst>
          </p:cNvPr>
          <p:cNvSpPr/>
          <p:nvPr/>
        </p:nvSpPr>
        <p:spPr>
          <a:xfrm>
            <a:off x="9465870" y="1325186"/>
            <a:ext cx="2142577" cy="2476778"/>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C1062B90-71B9-A39C-828D-83E1BF1349C7}"/>
              </a:ext>
            </a:extLst>
          </p:cNvPr>
          <p:cNvSpPr txBox="1"/>
          <p:nvPr/>
        </p:nvSpPr>
        <p:spPr>
          <a:xfrm>
            <a:off x="9464246" y="1356844"/>
            <a:ext cx="213946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a:ea typeface="+mn-lt"/>
                <a:cs typeface="+mn-lt"/>
              </a:rPr>
              <a:t>Questi elementi del sito possono essere descritti come "banner informativi interattivi". Si tratta di immagini cliccabili che indirizzano l'utente verso ulteriori informazioni su specifici servizi, agevolazioni o bandi offerti dalla Regione Basilicata.</a:t>
            </a:r>
            <a:endParaRPr lang="it-IT" sz="1400"/>
          </a:p>
        </p:txBody>
      </p:sp>
      <p:sp>
        <p:nvSpPr>
          <p:cNvPr id="33" name="Rettangolo 32">
            <a:extLst>
              <a:ext uri="{FF2B5EF4-FFF2-40B4-BE49-F238E27FC236}">
                <a16:creationId xmlns:a16="http://schemas.microsoft.com/office/drawing/2014/main" id="{31E3C595-DCF4-6752-1332-58D602FD5F89}"/>
              </a:ext>
            </a:extLst>
          </p:cNvPr>
          <p:cNvSpPr/>
          <p:nvPr/>
        </p:nvSpPr>
        <p:spPr>
          <a:xfrm>
            <a:off x="4490460" y="4955890"/>
            <a:ext cx="3240752" cy="1894073"/>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F36F8A90-868B-E52D-508A-1F9FD865A9C8}"/>
              </a:ext>
            </a:extLst>
          </p:cNvPr>
          <p:cNvSpPr/>
          <p:nvPr/>
        </p:nvSpPr>
        <p:spPr>
          <a:xfrm>
            <a:off x="9174518" y="6054065"/>
            <a:ext cx="2725283" cy="762280"/>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8EF8B3FE-A9AD-57FD-C7F7-0D4D0CB1A9FD}"/>
              </a:ext>
            </a:extLst>
          </p:cNvPr>
          <p:cNvSpPr txBox="1"/>
          <p:nvPr/>
        </p:nvSpPr>
        <p:spPr>
          <a:xfrm>
            <a:off x="9238487" y="6073163"/>
            <a:ext cx="270252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a:ea typeface="+mn-lt"/>
                <a:cs typeface="+mn-lt"/>
              </a:rPr>
              <a:t>Riunisce comunicazioni su bandi, procedure di gara e avvisi rivolti a cittadini, imprese e enti locali.</a:t>
            </a:r>
            <a:endParaRPr lang="it-IT" sz="1400"/>
          </a:p>
        </p:txBody>
      </p:sp>
    </p:spTree>
    <p:extLst>
      <p:ext uri="{BB962C8B-B14F-4D97-AF65-F5344CB8AC3E}">
        <p14:creationId xmlns:p14="http://schemas.microsoft.com/office/powerpoint/2010/main" val="13896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P spid="21" grpId="0" animBg="1"/>
      <p:bldP spid="22" grpId="0" animBg="1"/>
      <p:bldP spid="25" grpId="0"/>
      <p:bldP spid="26" grpId="0" animBg="1"/>
      <p:bldP spid="27" grpId="0" animBg="1"/>
      <p:bldP spid="28" grpId="0"/>
      <p:bldP spid="29" grpId="0" animBg="1"/>
      <p:bldP spid="30" grpId="0" animBg="1"/>
      <p:bldP spid="31" grpId="0"/>
      <p:bldP spid="33" grpId="0" animBg="1"/>
      <p:bldP spid="34" grpId="0" animBg="1"/>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90806635-A861-3F4B-EB0C-4C38A004B292}"/>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dirty="0" err="1">
                <a:latin typeface="+mj-lt"/>
                <a:ea typeface="+mj-ea"/>
                <a:cs typeface="+mj-cs"/>
              </a:rPr>
              <a:t>eIDAS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A7B5B2BA-EE0E-064C-D5E8-E2B2D362EC96}"/>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t>Il </a:t>
            </a:r>
            <a:r>
              <a:rPr lang="en-US" sz="2000" dirty="0" err="1"/>
              <a:t>regolamento</a:t>
            </a:r>
            <a:r>
              <a:rPr lang="en-US" sz="2000" dirty="0"/>
              <a:t> </a:t>
            </a:r>
            <a:r>
              <a:rPr lang="en-US" sz="2000" dirty="0" err="1"/>
              <a:t>eIDAS</a:t>
            </a:r>
            <a:r>
              <a:rPr lang="en-US" sz="2000" dirty="0"/>
              <a:t> è </a:t>
            </a:r>
            <a:r>
              <a:rPr lang="en-US" sz="2000" dirty="0" err="1"/>
              <a:t>una</a:t>
            </a:r>
            <a:r>
              <a:rPr lang="en-US" sz="2000" dirty="0"/>
              <a:t> </a:t>
            </a:r>
            <a:r>
              <a:rPr lang="en-US" sz="2000" dirty="0" err="1"/>
              <a:t>legge</a:t>
            </a:r>
            <a:r>
              <a:rPr lang="en-US" sz="2000" dirty="0"/>
              <a:t> </a:t>
            </a:r>
            <a:r>
              <a:rPr lang="en-US" sz="2000" dirty="0" err="1"/>
              <a:t>dell'Unione</a:t>
            </a:r>
            <a:r>
              <a:rPr lang="en-US" sz="2000" dirty="0"/>
              <a:t> Europea </a:t>
            </a:r>
            <a:r>
              <a:rPr lang="en-US" sz="2000" dirty="0" err="1"/>
              <a:t>che</a:t>
            </a:r>
            <a:r>
              <a:rPr lang="en-US" sz="2000" dirty="0"/>
              <a:t> </a:t>
            </a:r>
            <a:r>
              <a:rPr lang="en-US" sz="2000" dirty="0" err="1"/>
              <a:t>riguarda</a:t>
            </a:r>
            <a:r>
              <a:rPr lang="en-US" sz="2000" dirty="0"/>
              <a:t> </a:t>
            </a:r>
            <a:r>
              <a:rPr lang="en-US" sz="2000" dirty="0" err="1"/>
              <a:t>l'identificazione</a:t>
            </a:r>
            <a:r>
              <a:rPr lang="en-US" sz="2000" dirty="0"/>
              <a:t> </a:t>
            </a:r>
            <a:r>
              <a:rPr lang="en-US" sz="2000" dirty="0" err="1"/>
              <a:t>elettronica</a:t>
            </a:r>
            <a:r>
              <a:rPr lang="en-US" sz="2000" dirty="0"/>
              <a:t> e </a:t>
            </a:r>
            <a:r>
              <a:rPr lang="en-US" sz="2000" dirty="0" err="1"/>
              <a:t>i</a:t>
            </a:r>
            <a:r>
              <a:rPr lang="en-US" sz="2000" dirty="0"/>
              <a:t> </a:t>
            </a:r>
            <a:r>
              <a:rPr lang="en-US" sz="2000" dirty="0" err="1"/>
              <a:t>servizi</a:t>
            </a:r>
            <a:r>
              <a:rPr lang="en-US" sz="2000" dirty="0"/>
              <a:t> per </a:t>
            </a:r>
            <a:r>
              <a:rPr lang="en-US" sz="2000" dirty="0" err="1"/>
              <a:t>garantire</a:t>
            </a:r>
            <a:r>
              <a:rPr lang="en-US" sz="2000" dirty="0"/>
              <a:t> </a:t>
            </a:r>
            <a:r>
              <a:rPr lang="en-US" sz="2000" dirty="0" err="1"/>
              <a:t>sicurezza</a:t>
            </a:r>
            <a:r>
              <a:rPr lang="en-US" sz="2000" dirty="0"/>
              <a:t> e fiducia </a:t>
            </a:r>
            <a:r>
              <a:rPr lang="en-US" sz="2000" dirty="0" err="1"/>
              <a:t>nelle</a:t>
            </a:r>
            <a:r>
              <a:rPr lang="en-US" sz="2000" dirty="0"/>
              <a:t> </a:t>
            </a:r>
            <a:r>
              <a:rPr lang="en-US" sz="2000" dirty="0" err="1"/>
              <a:t>transazioni</a:t>
            </a:r>
            <a:r>
              <a:rPr lang="en-US" sz="2000" dirty="0"/>
              <a:t> </a:t>
            </a:r>
            <a:r>
              <a:rPr lang="en-US" sz="2000" dirty="0" err="1"/>
              <a:t>digitali</a:t>
            </a:r>
            <a:r>
              <a:rPr lang="en-US" sz="2000" dirty="0"/>
              <a:t> </a:t>
            </a:r>
            <a:r>
              <a:rPr lang="en-US" sz="2000" dirty="0" err="1"/>
              <a:t>nel</a:t>
            </a:r>
            <a:r>
              <a:rPr lang="en-US" sz="2000" dirty="0"/>
              <a:t> </a:t>
            </a:r>
            <a:r>
              <a:rPr lang="en-US" sz="2000" dirty="0" err="1"/>
              <a:t>mercato</a:t>
            </a:r>
            <a:r>
              <a:rPr lang="en-US" sz="2000" dirty="0"/>
              <a:t> </a:t>
            </a:r>
            <a:r>
              <a:rPr lang="en-US" sz="2000" dirty="0" err="1"/>
              <a:t>europeo</a:t>
            </a:r>
            <a:r>
              <a:rPr lang="en-US" sz="2000" dirty="0"/>
              <a:t>. In </a:t>
            </a:r>
            <a:r>
              <a:rPr lang="en-US" sz="2000" dirty="0" err="1"/>
              <a:t>pratica</a:t>
            </a:r>
            <a:r>
              <a:rPr lang="en-US" sz="2000" dirty="0"/>
              <a:t>, </a:t>
            </a:r>
            <a:r>
              <a:rPr lang="en-US" sz="2000" dirty="0" err="1"/>
              <a:t>stabilisce</a:t>
            </a:r>
            <a:r>
              <a:rPr lang="en-US" sz="2000" dirty="0"/>
              <a:t> </a:t>
            </a:r>
            <a:r>
              <a:rPr lang="en-US" sz="2000" dirty="0" err="1"/>
              <a:t>regole</a:t>
            </a:r>
            <a:r>
              <a:rPr lang="en-US" sz="2000" dirty="0"/>
              <a:t> </a:t>
            </a:r>
            <a:r>
              <a:rPr lang="en-US" sz="2000" dirty="0" err="1"/>
              <a:t>comuni</a:t>
            </a:r>
            <a:r>
              <a:rPr lang="en-US" sz="2000" dirty="0"/>
              <a:t> per </a:t>
            </a:r>
            <a:r>
              <a:rPr lang="en-US" sz="2000" dirty="0" err="1"/>
              <a:t>l'uso</a:t>
            </a:r>
            <a:r>
              <a:rPr lang="en-US" sz="2000" dirty="0"/>
              <a:t> di </a:t>
            </a:r>
            <a:r>
              <a:rPr lang="en-US" sz="2000" dirty="0" err="1"/>
              <a:t>identità</a:t>
            </a:r>
            <a:r>
              <a:rPr lang="en-US" sz="2000" dirty="0"/>
              <a:t> </a:t>
            </a:r>
            <a:r>
              <a:rPr lang="en-US" sz="2000" dirty="0" err="1"/>
              <a:t>digitali</a:t>
            </a:r>
            <a:r>
              <a:rPr lang="en-US" sz="2000" dirty="0"/>
              <a:t> e </a:t>
            </a:r>
            <a:r>
              <a:rPr lang="en-US" sz="2000" dirty="0" err="1"/>
              <a:t>firme</a:t>
            </a:r>
            <a:r>
              <a:rPr lang="en-US" sz="2000" dirty="0"/>
              <a:t> </a:t>
            </a:r>
            <a:r>
              <a:rPr lang="en-US" sz="2000" dirty="0" err="1"/>
              <a:t>elettroniche</a:t>
            </a:r>
            <a:r>
              <a:rPr lang="en-US" sz="2000" dirty="0"/>
              <a:t>, </a:t>
            </a:r>
            <a:r>
              <a:rPr lang="en-US" sz="2000" dirty="0" err="1"/>
              <a:t>permettendo</a:t>
            </a:r>
            <a:r>
              <a:rPr lang="en-US" sz="2000" dirty="0"/>
              <a:t> a </a:t>
            </a:r>
            <a:r>
              <a:rPr lang="en-US" sz="2000" dirty="0" err="1"/>
              <a:t>cittadini</a:t>
            </a:r>
            <a:r>
              <a:rPr lang="en-US" sz="2000" dirty="0"/>
              <a:t> e </a:t>
            </a:r>
            <a:r>
              <a:rPr lang="en-US" sz="2000" dirty="0" err="1"/>
              <a:t>imprese</a:t>
            </a:r>
            <a:r>
              <a:rPr lang="en-US" sz="2000" dirty="0"/>
              <a:t> di </a:t>
            </a:r>
            <a:r>
              <a:rPr lang="en-US" sz="2000" dirty="0" err="1"/>
              <a:t>operare</a:t>
            </a:r>
            <a:r>
              <a:rPr lang="en-US" sz="2000" dirty="0"/>
              <a:t> online in modo </a:t>
            </a:r>
            <a:r>
              <a:rPr lang="en-US" sz="2000" dirty="0" err="1"/>
              <a:t>sicuro</a:t>
            </a:r>
            <a:r>
              <a:rPr lang="en-US" sz="2000" dirty="0"/>
              <a:t> </a:t>
            </a:r>
            <a:r>
              <a:rPr lang="en-US" sz="2000" dirty="0" err="1"/>
              <a:t>all'interno</a:t>
            </a:r>
            <a:r>
              <a:rPr lang="en-US" sz="2000" dirty="0"/>
              <a:t> </a:t>
            </a:r>
            <a:r>
              <a:rPr lang="en-US" sz="2000" dirty="0" err="1"/>
              <a:t>dell'UE</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2FF1F943-EC50-DF2E-D743-668C20E7700F}"/>
              </a:ext>
            </a:extLst>
          </p:cNvPr>
          <p:cNvSpPr txBox="1"/>
          <p:nvPr/>
        </p:nvSpPr>
        <p:spPr>
          <a:xfrm>
            <a:off x="5396632" y="1273481"/>
            <a:ext cx="6701422" cy="4308872"/>
          </a:xfrm>
          <a:prstGeom prst="rect">
            <a:avLst/>
          </a:prstGeom>
          <a:solidFill>
            <a:schemeClr val="bg1"/>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b="1" dirty="0">
                <a:ea typeface="+mn-lt"/>
                <a:cs typeface="+mn-lt"/>
              </a:rPr>
              <a:t>COME FUNZIONA IL NODO </a:t>
            </a:r>
            <a:r>
              <a:rPr lang="it-IT" b="1" err="1">
                <a:ea typeface="+mn-lt"/>
                <a:cs typeface="+mn-lt"/>
              </a:rPr>
              <a:t>eIDAS</a:t>
            </a:r>
            <a:endParaRPr lang="it-IT" sz="1400" b="1">
              <a:ea typeface="+mn-lt"/>
              <a:cs typeface="+mn-lt"/>
            </a:endParaRPr>
          </a:p>
          <a:p>
            <a:endParaRPr lang="it-IT" sz="1400" dirty="0">
              <a:ea typeface="+mn-lt"/>
              <a:cs typeface="+mn-lt"/>
            </a:endParaRPr>
          </a:p>
          <a:p>
            <a:r>
              <a:rPr lang="it-IT" sz="1400" dirty="0">
                <a:ea typeface="+mn-lt"/>
                <a:cs typeface="+mn-lt"/>
              </a:rPr>
              <a:t>Di seguito la descrizione del modello di funzionamento del nodo </a:t>
            </a:r>
            <a:r>
              <a:rPr lang="it-IT" sz="1400" dirty="0" err="1">
                <a:ea typeface="+mn-lt"/>
                <a:cs typeface="+mn-lt"/>
              </a:rPr>
              <a:t>elDAS</a:t>
            </a:r>
            <a:r>
              <a:rPr lang="it-IT" sz="1400" dirty="0">
                <a:ea typeface="+mn-lt"/>
                <a:cs typeface="+mn-lt"/>
              </a:rPr>
              <a:t>, nel caso in cui un utente italiano richieda di fruire il servizio online di un altro</a:t>
            </a:r>
            <a:endParaRPr lang="it-IT" sz="1400">
              <a:ea typeface="Calibri"/>
              <a:cs typeface="Calibri"/>
            </a:endParaRPr>
          </a:p>
          <a:p>
            <a:r>
              <a:rPr lang="it-IT" sz="1400" dirty="0">
                <a:ea typeface="+mn-lt"/>
                <a:cs typeface="+mn-lt"/>
              </a:rPr>
              <a:t>stato membro della UE e viceversa di un cittadino straniero che chiede di</a:t>
            </a:r>
            <a:endParaRPr lang="it-IT" sz="1400">
              <a:ea typeface="Calibri"/>
              <a:cs typeface="Calibri"/>
            </a:endParaRPr>
          </a:p>
          <a:p>
            <a:r>
              <a:rPr lang="it-IT" sz="1400" dirty="0">
                <a:ea typeface="+mn-lt"/>
                <a:cs typeface="+mn-lt"/>
              </a:rPr>
              <a:t>accedere a fornitori di servizi italiani - pubblici o privati).</a:t>
            </a:r>
            <a:endParaRPr lang="it-IT" sz="1400">
              <a:ea typeface="Calibri"/>
              <a:cs typeface="Calibri"/>
            </a:endParaRPr>
          </a:p>
          <a:p>
            <a:endParaRPr lang="it-IT" sz="1400" dirty="0">
              <a:ea typeface="+mn-lt"/>
              <a:cs typeface="+mn-lt"/>
            </a:endParaRPr>
          </a:p>
          <a:p>
            <a:pPr marL="342900" indent="-342900">
              <a:buAutoNum type="arabicParenR"/>
            </a:pPr>
            <a:r>
              <a:rPr lang="it-IT" sz="1400">
                <a:ea typeface="+mn-lt"/>
                <a:cs typeface="+mn-lt"/>
              </a:rPr>
              <a:t>L'utente italiano richiede l'accesso al servizio di uno stato membro UE </a:t>
            </a:r>
            <a:endParaRPr lang="it-IT" sz="1400">
              <a:ea typeface="Calibri"/>
              <a:cs typeface="Calibri"/>
            </a:endParaRPr>
          </a:p>
          <a:p>
            <a:pPr marL="285750" indent="-285750">
              <a:buAutoNum type="arabicParenR"/>
            </a:pPr>
            <a:r>
              <a:rPr lang="it-IT" sz="1400">
                <a:ea typeface="+mn-lt"/>
                <a:cs typeface="+mn-lt"/>
              </a:rPr>
              <a:t>Il service provider dello stato membro invia una richiesta al proprio nodo </a:t>
            </a:r>
            <a:r>
              <a:rPr lang="it-IT" sz="1400" err="1">
                <a:ea typeface="+mn-lt"/>
                <a:cs typeface="+mn-lt"/>
              </a:rPr>
              <a:t>elDAS</a:t>
            </a:r>
            <a:r>
              <a:rPr lang="it-IT" sz="1400" dirty="0">
                <a:ea typeface="+mn-lt"/>
                <a:cs typeface="+mn-lt"/>
              </a:rPr>
              <a:t> </a:t>
            </a:r>
            <a:endParaRPr lang="it-IT" sz="1400" dirty="0">
              <a:ea typeface="Calibri"/>
              <a:cs typeface="Calibri"/>
            </a:endParaRPr>
          </a:p>
          <a:p>
            <a:pPr marL="285750" indent="-285750">
              <a:buAutoNum type="arabicParenR"/>
            </a:pPr>
            <a:r>
              <a:rPr lang="it-IT" sz="1400">
                <a:ea typeface="+mn-lt"/>
                <a:cs typeface="+mn-lt"/>
              </a:rPr>
              <a:t>Il nodo </a:t>
            </a:r>
            <a:r>
              <a:rPr lang="it-IT" sz="1400" err="1">
                <a:ea typeface="+mn-lt"/>
                <a:cs typeface="+mn-lt"/>
              </a:rPr>
              <a:t>elDAS</a:t>
            </a:r>
            <a:r>
              <a:rPr lang="it-IT" sz="1400" dirty="0">
                <a:ea typeface="+mn-lt"/>
                <a:cs typeface="+mn-lt"/>
              </a:rPr>
              <a:t> dello stato membro chiede all'utente italiano il suo paese di provenienza</a:t>
            </a:r>
            <a:endParaRPr lang="it-IT" sz="1400" dirty="0">
              <a:ea typeface="Calibri"/>
              <a:cs typeface="Calibri"/>
            </a:endParaRPr>
          </a:p>
          <a:p>
            <a:pPr marL="285750" indent="-285750">
              <a:buAutoNum type="arabicParenR"/>
            </a:pPr>
            <a:r>
              <a:rPr lang="it-IT" sz="1400" dirty="0">
                <a:ea typeface="+mn-lt"/>
                <a:cs typeface="+mn-lt"/>
              </a:rPr>
              <a:t>Nel momento in cui l'utente seleziona il proprio paese di provenienza, Il nodo </a:t>
            </a:r>
            <a:r>
              <a:rPr lang="it-IT" sz="1400" err="1">
                <a:ea typeface="+mn-lt"/>
                <a:cs typeface="+mn-lt"/>
              </a:rPr>
              <a:t>elDAS</a:t>
            </a:r>
            <a:r>
              <a:rPr lang="it-IT" sz="1400">
                <a:ea typeface="+mn-lt"/>
                <a:cs typeface="+mn-lt"/>
              </a:rPr>
              <a:t> dello stato membro inoltra una richiesta al nodo </a:t>
            </a:r>
            <a:r>
              <a:rPr lang="it-IT" sz="1400" err="1">
                <a:ea typeface="+mn-lt"/>
                <a:cs typeface="+mn-lt"/>
              </a:rPr>
              <a:t>elDAS</a:t>
            </a:r>
            <a:r>
              <a:rPr lang="it-IT" sz="1400" dirty="0">
                <a:ea typeface="+mn-lt"/>
                <a:cs typeface="+mn-lt"/>
              </a:rPr>
              <a:t> italiano</a:t>
            </a:r>
            <a:endParaRPr lang="it-IT" sz="1400" dirty="0">
              <a:ea typeface="Calibri"/>
              <a:cs typeface="Calibri"/>
            </a:endParaRPr>
          </a:p>
          <a:p>
            <a:pPr marL="285750" indent="-285750">
              <a:buAutoNum type="arabicParenR"/>
            </a:pPr>
            <a:r>
              <a:rPr lang="it-IT" sz="1400">
                <a:ea typeface="+mn-lt"/>
                <a:cs typeface="+mn-lt"/>
              </a:rPr>
              <a:t>Il nodo </a:t>
            </a:r>
            <a:r>
              <a:rPr lang="it-IT" sz="1400" err="1">
                <a:ea typeface="+mn-lt"/>
                <a:cs typeface="+mn-lt"/>
              </a:rPr>
              <a:t>elDAS</a:t>
            </a:r>
            <a:r>
              <a:rPr lang="it-IT" sz="1400" dirty="0">
                <a:ea typeface="+mn-lt"/>
                <a:cs typeface="+mn-lt"/>
              </a:rPr>
              <a:t> italiano risponde alla richiesta del nodo </a:t>
            </a:r>
            <a:r>
              <a:rPr lang="it-IT" sz="1400" err="1">
                <a:ea typeface="+mn-lt"/>
                <a:cs typeface="+mn-lt"/>
              </a:rPr>
              <a:t>elDAS</a:t>
            </a:r>
            <a:r>
              <a:rPr lang="it-IT" sz="1400" dirty="0">
                <a:ea typeface="+mn-lt"/>
                <a:cs typeface="+mn-lt"/>
              </a:rPr>
              <a:t> dello stato membro interpellando </a:t>
            </a:r>
            <a:r>
              <a:rPr lang="it-IT" sz="1400" err="1">
                <a:ea typeface="+mn-lt"/>
                <a:cs typeface="+mn-lt"/>
              </a:rPr>
              <a:t>l'identity</a:t>
            </a:r>
            <a:r>
              <a:rPr lang="it-IT" sz="1400" dirty="0">
                <a:ea typeface="+mn-lt"/>
                <a:cs typeface="+mn-lt"/>
              </a:rPr>
              <a:t> provider del richiedente, per l'autenticazione </a:t>
            </a:r>
            <a:endParaRPr lang="it-IT" sz="1400" dirty="0">
              <a:ea typeface="Calibri"/>
              <a:cs typeface="Calibri"/>
            </a:endParaRPr>
          </a:p>
          <a:p>
            <a:pPr marL="285750" indent="-285750">
              <a:buAutoNum type="arabicParenR"/>
            </a:pPr>
            <a:r>
              <a:rPr lang="it-IT" sz="1400">
                <a:ea typeface="+mn-lt"/>
                <a:cs typeface="+mn-lt"/>
              </a:rPr>
              <a:t>Una volta che l'autenticazione è andata a buon fine, il nodo </a:t>
            </a:r>
            <a:r>
              <a:rPr lang="it-IT" sz="1400" err="1">
                <a:ea typeface="+mn-lt"/>
                <a:cs typeface="+mn-lt"/>
              </a:rPr>
              <a:t>elDAS</a:t>
            </a:r>
            <a:r>
              <a:rPr lang="it-IT" sz="1400" dirty="0">
                <a:ea typeface="+mn-lt"/>
                <a:cs typeface="+mn-lt"/>
              </a:rPr>
              <a:t> italiano invia una conferma al nodo </a:t>
            </a:r>
            <a:r>
              <a:rPr lang="it-IT" sz="1400" err="1">
                <a:ea typeface="+mn-lt"/>
                <a:cs typeface="+mn-lt"/>
              </a:rPr>
              <a:t>elDAS</a:t>
            </a:r>
            <a:r>
              <a:rPr lang="it-IT" sz="1400" dirty="0">
                <a:ea typeface="+mn-lt"/>
                <a:cs typeface="+mn-lt"/>
              </a:rPr>
              <a:t> dello stato membro, che a sua volta inoltra la conferma al service provider</a:t>
            </a:r>
            <a:endParaRPr lang="it-IT" sz="1400" dirty="0">
              <a:ea typeface="Calibri"/>
              <a:cs typeface="Calibri"/>
            </a:endParaRPr>
          </a:p>
          <a:p>
            <a:pPr marL="285750" indent="-285750">
              <a:buAutoNum type="arabicParenR"/>
            </a:pPr>
            <a:r>
              <a:rPr lang="it-IT" sz="1400" dirty="0">
                <a:ea typeface="+mn-lt"/>
                <a:cs typeface="+mn-lt"/>
              </a:rPr>
              <a:t>II service provider permette all'utente italiano l'accesso al servizio</a:t>
            </a:r>
            <a:endParaRPr lang="it-IT" sz="1400" dirty="0">
              <a:ea typeface="Calibri" panose="020F0502020204030204"/>
              <a:cs typeface="Calibri" panose="020F0502020204030204"/>
            </a:endParaRPr>
          </a:p>
          <a:p>
            <a:pPr algn="l"/>
            <a:endParaRPr lang="it-IT" dirty="0">
              <a:ea typeface="Calibri"/>
              <a:cs typeface="Calibri"/>
            </a:endParaRPr>
          </a:p>
        </p:txBody>
      </p:sp>
    </p:spTree>
    <p:extLst>
      <p:ext uri="{BB962C8B-B14F-4D97-AF65-F5344CB8AC3E}">
        <p14:creationId xmlns:p14="http://schemas.microsoft.com/office/powerpoint/2010/main" val="2591116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sellaDiTesto 1">
            <a:extLst>
              <a:ext uri="{FF2B5EF4-FFF2-40B4-BE49-F238E27FC236}">
                <a16:creationId xmlns:a16="http://schemas.microsoft.com/office/drawing/2014/main" id="{6A867EA6-2074-736A-799E-65C2D99C60F6}"/>
              </a:ext>
            </a:extLst>
          </p:cNvPr>
          <p:cNvSpPr txBox="1"/>
          <p:nvPr/>
        </p:nvSpPr>
        <p:spPr>
          <a:xfrm>
            <a:off x="1314824" y="735106"/>
            <a:ext cx="10053763" cy="292847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kern="1200">
                <a:solidFill>
                  <a:srgbClr val="FFFFFF"/>
                </a:solidFill>
                <a:latin typeface="+mj-lt"/>
                <a:ea typeface="+mj-ea"/>
                <a:cs typeface="+mj-cs"/>
              </a:rPr>
              <a:t>GRAZIE PER L'ATTENZIONE</a:t>
            </a:r>
          </a:p>
        </p:txBody>
      </p:sp>
    </p:spTree>
    <p:extLst>
      <p:ext uri="{BB962C8B-B14F-4D97-AF65-F5344CB8AC3E}">
        <p14:creationId xmlns:p14="http://schemas.microsoft.com/office/powerpoint/2010/main" val="1950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elettronica, computer, schermata&#10;&#10;Descrizione generata automaticamente">
            <a:extLst>
              <a:ext uri="{FF2B5EF4-FFF2-40B4-BE49-F238E27FC236}">
                <a16:creationId xmlns:a16="http://schemas.microsoft.com/office/drawing/2014/main" id="{5158A179-5F14-7B6B-69A0-51042EED871B}"/>
              </a:ext>
            </a:extLst>
          </p:cNvPr>
          <p:cNvPicPr>
            <a:picLocks noChangeAspect="1"/>
          </p:cNvPicPr>
          <p:nvPr/>
        </p:nvPicPr>
        <p:blipFill>
          <a:blip r:embed="rId2"/>
          <a:srcRect l="-24" t="-37" r="348" b="77633"/>
          <a:stretch/>
        </p:blipFill>
        <p:spPr>
          <a:xfrm>
            <a:off x="-7572" y="7793"/>
            <a:ext cx="12186635" cy="2051303"/>
          </a:xfrm>
          <a:prstGeom prst="rect">
            <a:avLst/>
          </a:prstGeom>
        </p:spPr>
      </p:pic>
      <p:sp>
        <p:nvSpPr>
          <p:cNvPr id="6" name="Rettangolo 5">
            <a:extLst>
              <a:ext uri="{FF2B5EF4-FFF2-40B4-BE49-F238E27FC236}">
                <a16:creationId xmlns:a16="http://schemas.microsoft.com/office/drawing/2014/main" id="{C0DC7085-3382-F91D-9843-0803F1BFAE02}"/>
              </a:ext>
            </a:extLst>
          </p:cNvPr>
          <p:cNvSpPr/>
          <p:nvPr/>
        </p:nvSpPr>
        <p:spPr>
          <a:xfrm>
            <a:off x="-5276" y="1486902"/>
            <a:ext cx="7868290" cy="561176"/>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ADC60C70-5F57-F6E0-56AC-50E52CBA87A6}"/>
              </a:ext>
            </a:extLst>
          </p:cNvPr>
          <p:cNvSpPr txBox="1"/>
          <p:nvPr/>
        </p:nvSpPr>
        <p:spPr>
          <a:xfrm>
            <a:off x="350107" y="2522839"/>
            <a:ext cx="1104385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800">
                <a:ea typeface="+mn-lt"/>
                <a:cs typeface="+mn-lt"/>
              </a:rPr>
              <a:t>Questi bottoni rappresentano </a:t>
            </a:r>
            <a:r>
              <a:rPr lang="it-IT" sz="2800" b="1">
                <a:ea typeface="+mn-lt"/>
                <a:cs typeface="+mn-lt"/>
              </a:rPr>
              <a:t>accessi rapidi ai servizi essenziali</a:t>
            </a:r>
            <a:r>
              <a:rPr lang="it-IT" sz="2800">
                <a:ea typeface="+mn-lt"/>
                <a:cs typeface="+mn-lt"/>
              </a:rPr>
              <a:t> offerti dalla Regione Basilicata, come informazioni sull'amministrazione, servizi online, strumenti di autenticazione digitale e modalità di pagamento e comunicazione, per agevolare l'interazione tra cittadini e istituzioni.</a:t>
            </a:r>
            <a:endParaRPr lang="it-IT" sz="2800">
              <a:ea typeface="Calibri" panose="020F0502020204030204"/>
              <a:cs typeface="Calibri" panose="020F0502020204030204"/>
            </a:endParaRPr>
          </a:p>
        </p:txBody>
      </p:sp>
    </p:spTree>
    <p:extLst>
      <p:ext uri="{BB962C8B-B14F-4D97-AF65-F5344CB8AC3E}">
        <p14:creationId xmlns:p14="http://schemas.microsoft.com/office/powerpoint/2010/main" val="63721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40ED390-0EF3-ADB4-9365-F401C8BE160E}"/>
              </a:ext>
            </a:extLst>
          </p:cNvPr>
          <p:cNvSpPr>
            <a:spLocks noGrp="1"/>
          </p:cNvSpPr>
          <p:nvPr>
            <p:ph idx="1"/>
          </p:nvPr>
        </p:nvSpPr>
        <p:spPr>
          <a:xfrm>
            <a:off x="2058" y="2241747"/>
            <a:ext cx="12185085" cy="5238249"/>
          </a:xfrm>
        </p:spPr>
        <p:txBody>
          <a:bodyPr vert="horz" lIns="91440" tIns="45720" rIns="91440" bIns="45720" rtlCol="0" anchor="ctr">
            <a:noAutofit/>
          </a:bodyPr>
          <a:lstStyle/>
          <a:p>
            <a:r>
              <a:rPr lang="it-IT" sz="1800" b="1" dirty="0">
                <a:ea typeface="Calibri" panose="020F0502020204030204"/>
                <a:cs typeface="Calibri" panose="020F0502020204030204"/>
              </a:rPr>
              <a:t>CHI E'</a:t>
            </a:r>
            <a:endParaRPr lang="it-IT" dirty="0">
              <a:ea typeface="Calibri" panose="020F0502020204030204"/>
              <a:cs typeface="Calibri" panose="020F0502020204030204"/>
            </a:endParaRPr>
          </a:p>
          <a:p>
            <a:pPr marL="0" indent="0">
              <a:buNone/>
            </a:pPr>
            <a:r>
              <a:rPr lang="it-IT" sz="1400" dirty="0">
                <a:latin typeface="Calibri"/>
                <a:ea typeface="Calibri" panose="020F0502020204030204"/>
                <a:cs typeface="Calibri" panose="020F0502020204030204"/>
              </a:rPr>
              <a:t>Un elenco completo e aggiornato di numeri di telefono e contatti per chi desidera ricevere informazioni su dipendenti e personale esterno</a:t>
            </a:r>
          </a:p>
          <a:p>
            <a:endParaRPr lang="it-IT" sz="1400">
              <a:latin typeface="Calibri"/>
              <a:ea typeface="Calibri" panose="020F0502020204030204"/>
              <a:cs typeface="Calibri" panose="020F0502020204030204"/>
            </a:endParaRPr>
          </a:p>
          <a:p>
            <a:r>
              <a:rPr lang="it-IT" sz="1800" b="1" dirty="0">
                <a:latin typeface="Calibri"/>
                <a:ea typeface="Calibri" panose="020F0502020204030204"/>
                <a:cs typeface="Calibri" panose="020F0502020204030204"/>
              </a:rPr>
              <a:t>URP </a:t>
            </a:r>
          </a:p>
          <a:p>
            <a:pPr>
              <a:buNone/>
            </a:pPr>
            <a:r>
              <a:rPr lang="it-IT" sz="1400" dirty="0">
                <a:ea typeface="+mn-lt"/>
                <a:cs typeface="+mn-lt"/>
              </a:rPr>
              <a:t>L'URP (Ufficio Relazioni con il Pubblico) regionale è un servizio che ha l'obiettivo di facilitare la comunicazione tra i cittadini e l'amministrazione pubblica regionale. In particolare, l'URP svolge le seguenti funzioni:</a:t>
            </a:r>
            <a:endParaRPr lang="it-IT" sz="1400" dirty="0">
              <a:ea typeface="Calibri"/>
              <a:cs typeface="Calibri"/>
            </a:endParaRPr>
          </a:p>
          <a:p>
            <a:pPr>
              <a:buFont typeface="Calibri,Sans-Serif"/>
              <a:buChar char="-"/>
            </a:pPr>
            <a:r>
              <a:rPr lang="it-IT" sz="1400" b="1" dirty="0">
                <a:ea typeface="Calibri"/>
                <a:cs typeface="Calibri"/>
              </a:rPr>
              <a:t>Informazione ai Cittadini</a:t>
            </a:r>
            <a:r>
              <a:rPr lang="it-IT" sz="1400" dirty="0">
                <a:ea typeface="Calibri"/>
                <a:cs typeface="Calibri"/>
              </a:rPr>
              <a:t>: Fornisce informazioni sui servizi offerti dalla Regione, sulle attività amministrative, normative e sui procedimenti in corso. È un punto di riferimento per rispondere alle domande del pubblico riguardo a diritti, doveri e opportunità. </a:t>
            </a:r>
            <a:endParaRPr lang="en-US" sz="1400" dirty="0">
              <a:ea typeface="Calibri"/>
              <a:cs typeface="Calibri"/>
            </a:endParaRPr>
          </a:p>
          <a:p>
            <a:pPr>
              <a:buFont typeface="Calibri,Sans-Serif"/>
              <a:buChar char="-"/>
            </a:pPr>
            <a:r>
              <a:rPr lang="it-IT" sz="1400" b="1" dirty="0">
                <a:ea typeface="Calibri"/>
                <a:cs typeface="Calibri"/>
              </a:rPr>
              <a:t>Orientamento</a:t>
            </a:r>
            <a:r>
              <a:rPr lang="it-IT" sz="1400" dirty="0">
                <a:ea typeface="Calibri"/>
                <a:cs typeface="Calibri"/>
              </a:rPr>
              <a:t>: Aiuta i cittadini a orientarsi all'interno della struttura amministrativa regionale, indicando gli uffici competenti e le procedure da seguire per le diverse richieste o necessità. </a:t>
            </a:r>
            <a:endParaRPr lang="en-US" sz="1400" dirty="0">
              <a:ea typeface="Calibri"/>
              <a:cs typeface="Calibri"/>
            </a:endParaRPr>
          </a:p>
          <a:p>
            <a:pPr>
              <a:buFont typeface="Calibri,Sans-Serif"/>
              <a:buChar char="-"/>
            </a:pPr>
            <a:r>
              <a:rPr lang="it-IT" sz="1400" b="1" dirty="0">
                <a:ea typeface="Calibri"/>
                <a:cs typeface="Calibri"/>
              </a:rPr>
              <a:t>Assistenza</a:t>
            </a:r>
            <a:r>
              <a:rPr lang="it-IT" sz="1400" dirty="0">
                <a:ea typeface="Calibri"/>
                <a:cs typeface="Calibri"/>
              </a:rPr>
              <a:t>: Offre assistenza per la compilazione di modulistica, la presentazione di istanze, reclami e suggerimenti. </a:t>
            </a:r>
            <a:endParaRPr lang="en-US" sz="1400" dirty="0">
              <a:ea typeface="Calibri"/>
              <a:cs typeface="Calibri"/>
            </a:endParaRPr>
          </a:p>
          <a:p>
            <a:pPr>
              <a:buFont typeface="Calibri,Sans-Serif"/>
              <a:buChar char="-"/>
            </a:pPr>
            <a:r>
              <a:rPr lang="it-IT" sz="1400" b="1" dirty="0">
                <a:ea typeface="Calibri"/>
                <a:cs typeface="Calibri"/>
              </a:rPr>
              <a:t>Gestione Reclami e Segnalazioni</a:t>
            </a:r>
            <a:r>
              <a:rPr lang="it-IT" sz="1400" dirty="0">
                <a:ea typeface="Calibri"/>
                <a:cs typeface="Calibri"/>
              </a:rPr>
              <a:t>: Raccoglie reclami, segnalazioni e suggerimenti da parte dei cittadini, facilitando il dialogo con l'amministrazione per migliorare la qualità dei servizi offerti. </a:t>
            </a:r>
            <a:endParaRPr lang="en-US" sz="1400" dirty="0">
              <a:ea typeface="Calibri"/>
              <a:cs typeface="Calibri"/>
            </a:endParaRPr>
          </a:p>
          <a:p>
            <a:pPr>
              <a:buFont typeface="Calibri,Sans-Serif"/>
              <a:buChar char="-"/>
            </a:pPr>
            <a:r>
              <a:rPr lang="it-IT" sz="1400" b="1" dirty="0">
                <a:ea typeface="Calibri"/>
                <a:cs typeface="Calibri"/>
              </a:rPr>
              <a:t>Trasparenza Amministrativa</a:t>
            </a:r>
            <a:r>
              <a:rPr lang="it-IT" sz="1400" dirty="0">
                <a:ea typeface="Calibri"/>
                <a:cs typeface="Calibri"/>
              </a:rPr>
              <a:t>: Promuove la trasparenza amministrativa, assicurando che i cittadini abbiano accesso alle informazioni sui processi decisionali e sugli atti pubblici. </a:t>
            </a:r>
            <a:endParaRPr lang="en-US" sz="1400" dirty="0">
              <a:ea typeface="Calibri"/>
              <a:cs typeface="Calibri"/>
            </a:endParaRPr>
          </a:p>
          <a:p>
            <a:pPr>
              <a:buFont typeface="Calibri,Sans-Serif"/>
              <a:buChar char="-"/>
            </a:pPr>
            <a:r>
              <a:rPr lang="it-IT" sz="1400" b="1" dirty="0">
                <a:ea typeface="Calibri"/>
                <a:cs typeface="Calibri"/>
              </a:rPr>
              <a:t>Partecipazione e Coinvolgimento</a:t>
            </a:r>
            <a:r>
              <a:rPr lang="it-IT" sz="1400" dirty="0">
                <a:ea typeface="Calibri"/>
                <a:cs typeface="Calibri"/>
              </a:rPr>
              <a:t>: Favorisce la partecipazione dei cittadini alle attività dell'ente regionale, coinvolgendoli in iniziative di consultazione o di ascolto per migliorare i servizi.</a:t>
            </a:r>
            <a:endParaRPr lang="en-US" sz="1400" dirty="0">
              <a:ea typeface="Calibri"/>
              <a:cs typeface="Calibri"/>
            </a:endParaRPr>
          </a:p>
          <a:p>
            <a:pPr>
              <a:buFont typeface="Calibri,Sans-Serif"/>
              <a:buChar char="-"/>
            </a:pPr>
            <a:r>
              <a:rPr lang="it-IT" sz="1400" dirty="0">
                <a:ea typeface="+mn-lt"/>
                <a:cs typeface="+mn-lt"/>
              </a:rPr>
              <a:t>In sintesi, l'URP regionale funge da ponte tra l'amministrazione regionale e i cittadini, assicurando che le informazioni siano accessibili e che i diritti dei cittadini siano rispettati.</a:t>
            </a:r>
            <a:endParaRPr lang="en-US" sz="1400" dirty="0">
              <a:ea typeface="Calibri" panose="020F0502020204030204"/>
              <a:cs typeface="Calibri" panose="020F0502020204030204"/>
            </a:endParaRPr>
          </a:p>
          <a:p>
            <a:pPr>
              <a:buFont typeface="Calibri,Sans-Serif"/>
              <a:buChar char="-"/>
            </a:pPr>
            <a:endParaRPr lang="it-IT" sz="800" dirty="0">
              <a:ea typeface="Calibri" panose="020F0502020204030204"/>
              <a:cs typeface="Calibri" panose="020F0502020204030204"/>
            </a:endParaRPr>
          </a:p>
          <a:p>
            <a:pPr>
              <a:buFont typeface="Calibri,Sans-Serif"/>
              <a:buChar char="-"/>
            </a:pPr>
            <a:endParaRPr lang="it-IT" dirty="0">
              <a:ea typeface="Calibri" panose="020F0502020204030204"/>
              <a:cs typeface="Calibri" panose="020F0502020204030204"/>
            </a:endParaRPr>
          </a:p>
          <a:p>
            <a:pPr>
              <a:buFont typeface="Arial"/>
              <a:buChar char="•"/>
            </a:pPr>
            <a:endParaRPr lang="it-IT" sz="1400" dirty="0">
              <a:ea typeface="Calibri" panose="020F0502020204030204"/>
              <a:cs typeface="Calibri" panose="020F0502020204030204"/>
            </a:endParaRPr>
          </a:p>
          <a:p>
            <a:pPr marL="0" indent="0">
              <a:buNone/>
            </a:pPr>
            <a:endParaRPr lang="it-IT" sz="800">
              <a:ea typeface="Calibri" panose="020F0502020204030204"/>
              <a:cs typeface="Calibri" panose="020F0502020204030204"/>
            </a:endParaRPr>
          </a:p>
        </p:txBody>
      </p:sp>
    </p:spTree>
    <p:extLst>
      <p:ext uri="{BB962C8B-B14F-4D97-AF65-F5344CB8AC3E}">
        <p14:creationId xmlns:p14="http://schemas.microsoft.com/office/powerpoint/2010/main" val="186009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contenuto 2">
            <a:extLst>
              <a:ext uri="{FF2B5EF4-FFF2-40B4-BE49-F238E27FC236}">
                <a16:creationId xmlns:a16="http://schemas.microsoft.com/office/drawing/2014/main" id="{54966118-6F73-DE8A-A0AD-4C450DBCFE43}"/>
              </a:ext>
            </a:extLst>
          </p:cNvPr>
          <p:cNvSpPr>
            <a:spLocks noGrp="1"/>
          </p:cNvSpPr>
          <p:nvPr>
            <p:ph idx="1"/>
          </p:nvPr>
        </p:nvSpPr>
        <p:spPr>
          <a:xfrm>
            <a:off x="278920" y="3094574"/>
            <a:ext cx="11909388" cy="2906981"/>
          </a:xfrm>
        </p:spPr>
        <p:txBody>
          <a:bodyPr vert="horz" lIns="91440" tIns="45720" rIns="91440" bIns="45720" rtlCol="0" anchor="ctr">
            <a:noAutofit/>
          </a:bodyPr>
          <a:lstStyle/>
          <a:p>
            <a:r>
              <a:rPr lang="it-IT" sz="1400" b="1" dirty="0">
                <a:ea typeface="Calibri" panose="020F0502020204030204"/>
                <a:cs typeface="Calibri" panose="020F0502020204030204"/>
              </a:rPr>
              <a:t>SERVIZI ONLINE</a:t>
            </a:r>
          </a:p>
          <a:p>
            <a:pPr marL="0" indent="0">
              <a:buNone/>
            </a:pPr>
            <a:r>
              <a:rPr lang="it-IT" sz="1400" dirty="0">
                <a:ea typeface="+mn-lt"/>
                <a:cs typeface="+mn-lt"/>
              </a:rPr>
              <a:t>I</a:t>
            </a:r>
            <a:r>
              <a:rPr lang="it-IT" sz="1400" dirty="0">
                <a:solidFill>
                  <a:schemeClr val="accent1">
                    <a:lumMod val="76000"/>
                  </a:schemeClr>
                </a:solidFill>
                <a:ea typeface="+mn-lt"/>
                <a:cs typeface="+mn-lt"/>
              </a:rPr>
              <a:t> </a:t>
            </a:r>
            <a:r>
              <a:rPr lang="it-IT" sz="1400" dirty="0">
                <a:solidFill>
                  <a:schemeClr val="accent1">
                    <a:lumMod val="76000"/>
                  </a:schemeClr>
                </a:solidFill>
                <a:ea typeface="+mn-lt"/>
                <a:cs typeface="+mn-lt"/>
                <a:hlinkClick r:id="rId2">
                  <a:extLst>
                    <a:ext uri="{A12FA001-AC4F-418D-AE19-62706E023703}">
                      <ahyp:hlinkClr xmlns:ahyp="http://schemas.microsoft.com/office/drawing/2018/hyperlinkcolor" val="tx"/>
                    </a:ext>
                  </a:extLst>
                </a:hlinkClick>
              </a:rPr>
              <a:t>servizi online</a:t>
            </a:r>
            <a:r>
              <a:rPr lang="it-IT" sz="1400" u="sng" dirty="0">
                <a:ea typeface="+mn-lt"/>
                <a:cs typeface="+mn-lt"/>
              </a:rPr>
              <a:t> </a:t>
            </a:r>
            <a:r>
              <a:rPr lang="it-IT" sz="1400" dirty="0">
                <a:ea typeface="+mn-lt"/>
                <a:cs typeface="+mn-lt"/>
              </a:rPr>
              <a:t>sul sito della Regione Basilicata sono strumenti digitali messi a disposizione dei cittadini, professionisti e dipendenti pubblici per accedere a varie funzionalità, senza la necessità di recarsi fisicamente presso gli uffici regionali. Questi servizi coprono una gamma di esigenze e operazioni diverse, che vanno dalla formazione alla gestione di dati sanitari e documentali. In sintesi, i servizi online della Regione Basilicata semplificano l'accesso a informazioni, formazione e strumenti di gestione per i cittadini, professionisti e funzionari pubblici, utilizzando piattaforme digitali per migliorare la trasparenza e l'efficienza.</a:t>
            </a:r>
          </a:p>
          <a:p>
            <a:pPr marL="0" indent="0">
              <a:buNone/>
            </a:pPr>
            <a:endParaRPr lang="it-IT" sz="1400" dirty="0">
              <a:ea typeface="+mn-lt"/>
              <a:cs typeface="+mn-lt"/>
            </a:endParaRPr>
          </a:p>
          <a:p>
            <a:r>
              <a:rPr lang="it-IT" sz="1400" b="1" dirty="0">
                <a:ea typeface="+mn-lt"/>
                <a:cs typeface="+mn-lt"/>
              </a:rPr>
              <a:t>PUBBLICITA' LEGALE</a:t>
            </a:r>
          </a:p>
          <a:p>
            <a:pPr marL="0" indent="0">
              <a:buNone/>
            </a:pPr>
            <a:r>
              <a:rPr lang="it-IT" sz="1400" dirty="0">
                <a:ea typeface="+mn-lt"/>
                <a:cs typeface="+mn-lt"/>
              </a:rPr>
              <a:t>La pubblicità legale è l'insieme delle attività attraverso cui una pubblica amministrazione, come la Regione Basilicata, rende noti atti ufficiali, documenti, avvisi e decisioni che devono essere portati a conoscenza del pubblico per legge. L'obiettivo è garantire trasparenza e accesso alle informazioni di interesse generale.</a:t>
            </a:r>
          </a:p>
          <a:p>
            <a:pPr marL="342900" indent="-342900">
              <a:buFont typeface="Calibri,Sans-Serif"/>
              <a:buChar char="-"/>
            </a:pPr>
            <a:r>
              <a:rPr lang="it-IT" sz="1400" dirty="0">
                <a:ea typeface="Calibri"/>
                <a:cs typeface="Calibri"/>
              </a:rPr>
              <a:t>BUR (Bollettino Ufficiale della Regione): È la pubblicazione ufficiale in cui la Regione rende pubblici leggi, decreti, regolamenti e altre decisioni ufficiali.</a:t>
            </a:r>
          </a:p>
          <a:p>
            <a:pPr marL="342900" indent="-342900">
              <a:buFont typeface="Calibri,Sans-Serif"/>
              <a:buChar char="-"/>
            </a:pPr>
            <a:r>
              <a:rPr lang="it-IT" sz="1400" dirty="0">
                <a:ea typeface="Calibri"/>
                <a:cs typeface="Calibri"/>
              </a:rPr>
              <a:t>Avvisi e Bandi: Sezione dove vengono pubblicati avvisi pubblici e bandi di gara, come gare d'appalto, concorsi, e altre opportunità aperte a cittadini e imprese.</a:t>
            </a:r>
            <a:endParaRPr lang="en-US" sz="1400">
              <a:ea typeface="Calibri"/>
              <a:cs typeface="Calibri"/>
            </a:endParaRPr>
          </a:p>
          <a:p>
            <a:pPr marL="342900" indent="-342900">
              <a:buFont typeface="Calibri,Sans-Serif"/>
              <a:buChar char="-"/>
            </a:pPr>
            <a:r>
              <a:rPr lang="it-IT" sz="1400" dirty="0">
                <a:ea typeface="Calibri"/>
                <a:cs typeface="Calibri"/>
              </a:rPr>
              <a:t>S.I.A.B. (Sistema Informativo Appalti Basilicata): È una piattaforma dedicata alla gestione e alla pubblicazione delle procedure di appalto gestite dalla Regione Basilicata.</a:t>
            </a:r>
            <a:endParaRPr lang="en-US" sz="1400">
              <a:ea typeface="Calibri"/>
              <a:cs typeface="Calibri"/>
            </a:endParaRPr>
          </a:p>
          <a:p>
            <a:pPr marL="342900" indent="-342900">
              <a:buFont typeface="Calibri,Sans-Serif"/>
              <a:buChar char="-"/>
            </a:pPr>
            <a:r>
              <a:rPr lang="it-IT" sz="1400" dirty="0">
                <a:ea typeface="Calibri"/>
                <a:cs typeface="Calibri"/>
              </a:rPr>
              <a:t>Leggi: Qui si trovano le leggi regionali approvate, disponibili per la consultazione pubblica.</a:t>
            </a:r>
            <a:endParaRPr lang="en-US" sz="1400">
              <a:ea typeface="Calibri"/>
              <a:cs typeface="Calibri"/>
            </a:endParaRPr>
          </a:p>
          <a:p>
            <a:pPr marL="342900" indent="-342900">
              <a:buFont typeface="Calibri,Sans-Serif"/>
              <a:buChar char="-"/>
            </a:pPr>
            <a:r>
              <a:rPr lang="it-IT" sz="1400" dirty="0">
                <a:ea typeface="Calibri"/>
                <a:cs typeface="Calibri"/>
              </a:rPr>
              <a:t>Disegni di Legge di Iniziativa della Giunta Regionale: Proposte di legge elaborate dalla Giunta regionale prima di essere discusse e votate dal Consiglio.</a:t>
            </a:r>
            <a:endParaRPr lang="en-US" sz="1400">
              <a:ea typeface="Calibri"/>
              <a:cs typeface="Calibri"/>
            </a:endParaRPr>
          </a:p>
          <a:p>
            <a:pPr marL="342900" indent="-342900">
              <a:buFont typeface="Calibri,Sans-Serif"/>
              <a:buChar char="-"/>
            </a:pPr>
            <a:r>
              <a:rPr lang="it-IT" sz="1400" dirty="0">
                <a:ea typeface="Calibri"/>
                <a:cs typeface="Calibri"/>
              </a:rPr>
              <a:t>Regolamenti: Regolamenti approvati dalla Regione per disciplinare aspetti specifici delle attività regionali e dei servizi. Questa sezione serve a garantire la trasparenza e l'accesso a tutte le informazioni legali e normative della Regione Basilicata.</a:t>
            </a:r>
          </a:p>
          <a:p>
            <a:pPr marL="0" indent="0">
              <a:buNone/>
            </a:pPr>
            <a:endParaRPr lang="it-IT" sz="1000">
              <a:ea typeface="+mn-lt"/>
              <a:cs typeface="+mn-lt"/>
            </a:endParaRPr>
          </a:p>
          <a:p>
            <a:pPr marL="0" indent="0">
              <a:buNone/>
            </a:pPr>
            <a:endParaRPr lang="it-IT" sz="1000">
              <a:ea typeface="Calibri" panose="020F0502020204030204"/>
              <a:cs typeface="Calibri" panose="020F0502020204030204"/>
            </a:endParaRPr>
          </a:p>
        </p:txBody>
      </p:sp>
    </p:spTree>
    <p:extLst>
      <p:ext uri="{BB962C8B-B14F-4D97-AF65-F5344CB8AC3E}">
        <p14:creationId xmlns:p14="http://schemas.microsoft.com/office/powerpoint/2010/main" val="342235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contenuto 2">
            <a:extLst>
              <a:ext uri="{FF2B5EF4-FFF2-40B4-BE49-F238E27FC236}">
                <a16:creationId xmlns:a16="http://schemas.microsoft.com/office/drawing/2014/main" id="{6091EAE4-707C-6661-3B1C-44C0B603082E}"/>
              </a:ext>
            </a:extLst>
          </p:cNvPr>
          <p:cNvSpPr>
            <a:spLocks noGrp="1"/>
          </p:cNvSpPr>
          <p:nvPr>
            <p:ph idx="1"/>
          </p:nvPr>
        </p:nvSpPr>
        <p:spPr>
          <a:xfrm>
            <a:off x="391842" y="2270345"/>
            <a:ext cx="11408243" cy="4183684"/>
          </a:xfrm>
        </p:spPr>
        <p:txBody>
          <a:bodyPr vert="horz" lIns="91440" tIns="45720" rIns="91440" bIns="45720" rtlCol="0" anchor="ctr">
            <a:noAutofit/>
          </a:bodyPr>
          <a:lstStyle/>
          <a:p>
            <a:r>
              <a:rPr lang="it-IT" sz="2000" b="1">
                <a:ea typeface="+mn-lt"/>
                <a:cs typeface="+mn-lt"/>
              </a:rPr>
              <a:t>PEC</a:t>
            </a:r>
          </a:p>
          <a:p>
            <a:pPr marL="0" indent="0">
              <a:buNone/>
            </a:pPr>
            <a:r>
              <a:rPr lang="it-IT" sz="2000">
                <a:ea typeface="Calibri" panose="020F0502020204030204"/>
                <a:cs typeface="Calibri" panose="020F0502020204030204"/>
              </a:rPr>
              <a:t>Il servizio offerto dalla Regione Basilicata è rivolto a tutti i cittadini ed imprese che hanno l'esigenza di comunicare con la Pubblica Amministrazione in modo veloce, diretto e sicuro ed avere la certezza della consegna di messaggi o allegati, eliminando code e lunghe attese.</a:t>
            </a:r>
          </a:p>
          <a:p>
            <a:pPr marL="0" indent="0">
              <a:buNone/>
            </a:pPr>
            <a:r>
              <a:rPr lang="it-IT" sz="2000">
                <a:ea typeface="Calibri" panose="020F0502020204030204"/>
                <a:cs typeface="Calibri" panose="020F0502020204030204"/>
              </a:rPr>
              <a:t>In questa sezione si possono trovare tutte le info utili per richiedere o ricevere assistenza sulla posta elettronica certificata.</a:t>
            </a:r>
            <a:endParaRPr lang="en-US" sz="2000">
              <a:ea typeface="Calibri" panose="020F0502020204030204"/>
              <a:cs typeface="Calibri" panose="020F0502020204030204"/>
            </a:endParaRPr>
          </a:p>
          <a:p>
            <a:pPr marL="0" indent="0">
              <a:buNone/>
            </a:pPr>
            <a:r>
              <a:rPr lang="it-IT" sz="2000">
                <a:latin typeface="Calibri"/>
                <a:ea typeface="Calibri" panose="020F0502020204030204"/>
                <a:cs typeface="Calibri" panose="020F0502020204030204"/>
              </a:rPr>
              <a:t>Per richiedere l'attivazione di una casella di P.E.C. basta compilare il Modulo di Adesione, allegare copia di un documento di identità in corso di validità e del Codice Fiscale ed inoltrare la richiesta al Centro Servizi Basilicata all'indirizzo </a:t>
            </a:r>
            <a:r>
              <a:rPr lang="it-IT" sz="2000">
                <a:latin typeface="Calibri"/>
                <a:ea typeface="Calibri" panose="020F0502020204030204"/>
                <a:cs typeface="Calibri" panose="020F0502020204030204"/>
                <a:hlinkClick r:id="rId2">
                  <a:extLst>
                    <a:ext uri="{A12FA001-AC4F-418D-AE19-62706E023703}">
                      <ahyp:hlinkClr xmlns:ahyp="http://schemas.microsoft.com/office/drawing/2018/hyperlinkcolor" val="tx"/>
                    </a:ext>
                  </a:extLst>
                </a:hlinkClick>
              </a:rPr>
              <a:t>centroservizi@regione.basilicata.it</a:t>
            </a:r>
            <a:r>
              <a:rPr lang="it-IT" sz="2000">
                <a:latin typeface="Calibri"/>
                <a:ea typeface="Calibri" panose="020F0502020204030204"/>
                <a:cs typeface="Calibri" panose="020F0502020204030204"/>
              </a:rPr>
              <a:t>.</a:t>
            </a:r>
            <a:br>
              <a:rPr lang="it-IT" sz="2000">
                <a:latin typeface="Calibri"/>
                <a:ea typeface="Calibri" panose="020F0502020204030204"/>
                <a:cs typeface="Calibri" panose="020F0502020204030204"/>
              </a:rPr>
            </a:br>
            <a:br>
              <a:rPr lang="it-IT" sz="2000">
                <a:latin typeface="Calibri"/>
                <a:ea typeface="Calibri" panose="020F0502020204030204"/>
                <a:cs typeface="Calibri" panose="020F0502020204030204"/>
              </a:rPr>
            </a:br>
            <a:r>
              <a:rPr lang="it-IT" sz="2000">
                <a:latin typeface="Calibri"/>
                <a:ea typeface="Calibri" panose="020F0502020204030204"/>
                <a:cs typeface="Calibri" panose="020F0502020204030204"/>
              </a:rPr>
              <a:t>Selezionare il campo </a:t>
            </a:r>
            <a:r>
              <a:rPr lang="it-IT" sz="2000">
                <a:latin typeface="Calibri"/>
                <a:ea typeface="Calibri" panose="020F0502020204030204"/>
                <a:cs typeface="Calibri" panose="020F0502020204030204"/>
                <a:hlinkClick r:id="rId3"/>
              </a:rPr>
              <a:t>modulistica e guide</a:t>
            </a:r>
            <a:r>
              <a:rPr lang="it-IT" sz="2000">
                <a:latin typeface="Calibri"/>
                <a:ea typeface="Calibri" panose="020F0502020204030204"/>
                <a:cs typeface="Calibri" panose="020F0502020204030204"/>
              </a:rPr>
              <a:t> in base al servizio </a:t>
            </a:r>
            <a:r>
              <a:rPr lang="it-IT" sz="2000" err="1">
                <a:latin typeface="Calibri"/>
                <a:ea typeface="Calibri" panose="020F0502020204030204"/>
                <a:cs typeface="Calibri" panose="020F0502020204030204"/>
              </a:rPr>
              <a:t>pec</a:t>
            </a:r>
            <a:r>
              <a:rPr lang="it-IT" sz="2000">
                <a:latin typeface="Calibri"/>
                <a:ea typeface="Calibri" panose="020F0502020204030204"/>
                <a:cs typeface="Calibri" panose="020F0502020204030204"/>
              </a:rPr>
              <a:t> che si vuole ottenere.</a:t>
            </a:r>
          </a:p>
          <a:p>
            <a:pPr marL="0" indent="0">
              <a:buNone/>
            </a:pPr>
            <a:endParaRPr lang="it-IT" sz="2000">
              <a:latin typeface="Calibri"/>
              <a:ea typeface="Calibri" panose="020F0502020204030204"/>
              <a:cs typeface="Calibri" panose="020F0502020204030204"/>
            </a:endParaRPr>
          </a:p>
          <a:p>
            <a:r>
              <a:rPr lang="it-IT" sz="2000" b="1">
                <a:ea typeface="Calibri" panose="020F0502020204030204"/>
                <a:cs typeface="Calibri" panose="020F0502020204030204"/>
              </a:rPr>
              <a:t>WEBMAIL</a:t>
            </a:r>
          </a:p>
          <a:p>
            <a:pPr marL="0" indent="0">
              <a:buNone/>
            </a:pPr>
            <a:r>
              <a:rPr lang="it-IT" sz="2000">
                <a:latin typeface="Calibri" panose="020F0502020204030204"/>
                <a:ea typeface="Calibri" panose="020F0502020204030204"/>
                <a:cs typeface="Calibri" panose="020F0502020204030204"/>
                <a:hlinkClick r:id="rId4"/>
              </a:rPr>
              <a:t>Parametri</a:t>
            </a:r>
            <a:r>
              <a:rPr lang="it-IT" sz="2000">
                <a:latin typeface="Calibri" panose="020F0502020204030204"/>
                <a:ea typeface="Calibri" panose="020F0502020204030204"/>
                <a:cs typeface="Calibri" panose="020F0502020204030204"/>
              </a:rPr>
              <a:t> di configurazione della casella di posta divisi per provider.</a:t>
            </a:r>
          </a:p>
          <a:p>
            <a:pPr marL="0" indent="0">
              <a:buNone/>
            </a:pPr>
            <a:endParaRPr lang="it-IT" sz="1900">
              <a:latin typeface="Titillium Web"/>
              <a:ea typeface="Calibri" panose="020F0502020204030204"/>
              <a:cs typeface="Calibri" panose="020F0502020204030204"/>
            </a:endParaRPr>
          </a:p>
          <a:p>
            <a:pPr marL="0" indent="0">
              <a:buNone/>
            </a:pPr>
            <a:endParaRPr lang="it-IT" sz="1900">
              <a:latin typeface="Titillium Web"/>
              <a:ea typeface="Calibri" panose="020F0502020204030204"/>
              <a:cs typeface="Calibri" panose="020F0502020204030204"/>
            </a:endParaRPr>
          </a:p>
        </p:txBody>
      </p:sp>
    </p:spTree>
    <p:extLst>
      <p:ext uri="{BB962C8B-B14F-4D97-AF65-F5344CB8AC3E}">
        <p14:creationId xmlns:p14="http://schemas.microsoft.com/office/powerpoint/2010/main" val="334591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contenuto 2">
            <a:extLst>
              <a:ext uri="{FF2B5EF4-FFF2-40B4-BE49-F238E27FC236}">
                <a16:creationId xmlns:a16="http://schemas.microsoft.com/office/drawing/2014/main" id="{A659D7B3-2168-98BB-A249-83B3FD96A9F3}"/>
              </a:ext>
            </a:extLst>
          </p:cNvPr>
          <p:cNvSpPr>
            <a:spLocks noGrp="1"/>
          </p:cNvSpPr>
          <p:nvPr>
            <p:ph idx="1"/>
          </p:nvPr>
        </p:nvSpPr>
        <p:spPr>
          <a:xfrm>
            <a:off x="-612" y="2692407"/>
            <a:ext cx="11922420" cy="3776740"/>
          </a:xfrm>
        </p:spPr>
        <p:txBody>
          <a:bodyPr vert="horz" lIns="91440" tIns="45720" rIns="91440" bIns="45720" rtlCol="0" anchor="ctr">
            <a:noAutofit/>
          </a:bodyPr>
          <a:lstStyle/>
          <a:p>
            <a:r>
              <a:rPr lang="it-IT" sz="2400" b="1" dirty="0">
                <a:ea typeface="+mn-lt"/>
                <a:cs typeface="+mn-lt"/>
              </a:rPr>
              <a:t>SPID</a:t>
            </a:r>
            <a:endParaRPr lang="it-IT" sz="2400" b="1" dirty="0">
              <a:ea typeface="Calibri"/>
              <a:cs typeface="Calibri"/>
            </a:endParaRPr>
          </a:p>
          <a:p>
            <a:pPr marL="0" indent="0">
              <a:buNone/>
            </a:pPr>
            <a:r>
              <a:rPr lang="it-IT" sz="2400" dirty="0">
                <a:latin typeface="Calibri"/>
                <a:ea typeface="Calibri" panose="020F0502020204030204"/>
                <a:cs typeface="Calibri" panose="020F0502020204030204"/>
              </a:rPr>
              <a:t>Acronimo di Sistema Pubblico di Identità Digitale, utile ad accedere ai servizi on-line della Regione Basilicata (Pagamenti on-line e tributi, bandi, consultazione e istanze on-line).</a:t>
            </a:r>
          </a:p>
          <a:p>
            <a:r>
              <a:rPr lang="it-IT" sz="2400" b="1" dirty="0">
                <a:latin typeface="Calibri"/>
                <a:ea typeface="Calibri" panose="020F0502020204030204"/>
                <a:cs typeface="Calibri" panose="020F0502020204030204"/>
              </a:rPr>
              <a:t>PAGOPA</a:t>
            </a:r>
          </a:p>
          <a:p>
            <a:pPr marL="0" indent="0">
              <a:buNone/>
            </a:pPr>
            <a:r>
              <a:rPr lang="it-IT" sz="2400" dirty="0" err="1">
                <a:ea typeface="+mn-lt"/>
                <a:cs typeface="+mn-lt"/>
              </a:rPr>
              <a:t>PagoPA</a:t>
            </a:r>
            <a:r>
              <a:rPr lang="it-IT" sz="2400" dirty="0">
                <a:ea typeface="+mn-lt"/>
                <a:cs typeface="+mn-lt"/>
              </a:rPr>
              <a:t> è un sistema di pagamento elettronico utilizzato dalla pubblica amministrazione in Italia, compresa la Regione Basilicata, per consentire ai cittadini e alle imprese di pagare in modo semplice e sicuro vari servizi e tributi.</a:t>
            </a:r>
            <a:endParaRPr lang="it-IT" sz="2400" dirty="0">
              <a:ea typeface="Calibri"/>
              <a:cs typeface="Calibri"/>
            </a:endParaRPr>
          </a:p>
          <a:p>
            <a:r>
              <a:rPr lang="it-IT" sz="2400" b="1" dirty="0">
                <a:latin typeface="Calibri"/>
                <a:ea typeface="Calibri" panose="020F0502020204030204"/>
                <a:cs typeface="Calibri" panose="020F0502020204030204"/>
              </a:rPr>
              <a:t>DATI</a:t>
            </a:r>
            <a:r>
              <a:rPr lang="it-IT" sz="2400" dirty="0">
                <a:latin typeface="Calibri"/>
                <a:ea typeface="Calibri" panose="020F0502020204030204"/>
                <a:cs typeface="Calibri" panose="020F0502020204030204"/>
              </a:rPr>
              <a:t> </a:t>
            </a:r>
            <a:r>
              <a:rPr lang="it-IT" sz="2400" b="1" dirty="0">
                <a:latin typeface="Calibri"/>
                <a:ea typeface="Calibri" panose="020F0502020204030204"/>
                <a:cs typeface="Calibri" panose="020F0502020204030204"/>
              </a:rPr>
              <a:t>PERSONALI</a:t>
            </a:r>
          </a:p>
          <a:p>
            <a:pPr marL="0" indent="0">
              <a:buNone/>
            </a:pPr>
            <a:r>
              <a:rPr lang="it-IT" sz="2400" dirty="0">
                <a:ea typeface="+mn-lt"/>
                <a:cs typeface="+mn-lt"/>
              </a:rPr>
              <a:t>Sul sito della Regione Basilicata, i </a:t>
            </a:r>
            <a:r>
              <a:rPr lang="it-IT" sz="2400" b="1" dirty="0">
                <a:ea typeface="+mn-lt"/>
                <a:cs typeface="+mn-lt"/>
              </a:rPr>
              <a:t>dati personali</a:t>
            </a:r>
            <a:r>
              <a:rPr lang="it-IT" sz="2400" dirty="0">
                <a:ea typeface="+mn-lt"/>
                <a:cs typeface="+mn-lt"/>
              </a:rPr>
              <a:t> sono le informazioni che identificano o rendono identificabile una persona fisica. Questi dati sono raccolti, trattati e protetti in conformità alle normative vigenti, come il </a:t>
            </a:r>
            <a:r>
              <a:rPr lang="it-IT" sz="2400" b="1" dirty="0">
                <a:ea typeface="+mn-lt"/>
                <a:cs typeface="+mn-lt"/>
              </a:rPr>
              <a:t>Regolamento Generale sulla Protezione dei Dati (GDPR)</a:t>
            </a:r>
            <a:r>
              <a:rPr lang="it-IT" sz="2400" dirty="0">
                <a:ea typeface="+mn-lt"/>
                <a:cs typeface="+mn-lt"/>
              </a:rPr>
              <a:t> dell'Unione Europea.</a:t>
            </a:r>
            <a:endParaRPr lang="it-IT" sz="2400" dirty="0">
              <a:ea typeface="Calibri" panose="020F0502020204030204"/>
              <a:cs typeface="Calibri" panose="020F0502020204030204"/>
            </a:endParaRPr>
          </a:p>
          <a:p>
            <a:pPr marL="0" indent="0">
              <a:buNone/>
            </a:pPr>
            <a:endParaRPr lang="it-IT" sz="1700">
              <a:latin typeface="Calibri"/>
              <a:ea typeface="Calibri" panose="020F0502020204030204"/>
              <a:cs typeface="Calibri" panose="020F0502020204030204"/>
            </a:endParaRPr>
          </a:p>
          <a:p>
            <a:pPr marL="0" indent="0">
              <a:buNone/>
            </a:pPr>
            <a:endParaRPr lang="it-IT" sz="1700">
              <a:latin typeface="Calibri"/>
              <a:ea typeface="Calibri" panose="020F0502020204030204"/>
              <a:cs typeface="Calibri" panose="020F0502020204030204"/>
            </a:endParaRPr>
          </a:p>
          <a:p>
            <a:pPr marL="0" indent="0">
              <a:buNone/>
            </a:pPr>
            <a:endParaRPr lang="it-IT" sz="1700">
              <a:latin typeface="Titillium Web"/>
              <a:ea typeface="Calibri" panose="020F0502020204030204"/>
              <a:cs typeface="Calibri" panose="020F0502020204030204"/>
            </a:endParaRPr>
          </a:p>
        </p:txBody>
      </p:sp>
    </p:spTree>
    <p:extLst>
      <p:ext uri="{BB962C8B-B14F-4D97-AF65-F5344CB8AC3E}">
        <p14:creationId xmlns:p14="http://schemas.microsoft.com/office/powerpoint/2010/main" val="63443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66722" y="586855"/>
            <a:ext cx="3201366" cy="3387497"/>
          </a:xfrm>
        </p:spPr>
        <p:txBody>
          <a:bodyPr anchor="b">
            <a:normAutofit/>
          </a:bodyPr>
          <a:lstStyle/>
          <a:p>
            <a:pPr algn="r"/>
            <a:r>
              <a:rPr lang="it-IT" sz="4000" b="1">
                <a:solidFill>
                  <a:srgbClr val="FFFFFF"/>
                </a:solidFill>
                <a:latin typeface="+mn-lt"/>
              </a:rPr>
              <a:t>ALCUNI DEI SERVIZI</a:t>
            </a:r>
            <a:endParaRPr lang="it-IT" sz="4000" b="1">
              <a:solidFill>
                <a:srgbClr val="FFFFFF"/>
              </a:solidFill>
              <a:latin typeface="+mn-lt"/>
              <a:ea typeface="Calibri"/>
              <a:cs typeface="Calibri"/>
            </a:endParaRPr>
          </a:p>
        </p:txBody>
      </p:sp>
      <p:sp>
        <p:nvSpPr>
          <p:cNvPr id="3" name="Segnaposto contenuto 2"/>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endParaRPr lang="it-IT" sz="1700">
              <a:ea typeface="Calibri"/>
              <a:cs typeface="Calibri"/>
            </a:endParaRPr>
          </a:p>
          <a:p>
            <a:r>
              <a:rPr lang="it-IT" sz="2000" b="1"/>
              <a:t>SPID </a:t>
            </a:r>
            <a:endParaRPr lang="it-IT" sz="2000" b="1">
              <a:ea typeface="Calibri"/>
              <a:cs typeface="Calibri"/>
            </a:endParaRPr>
          </a:p>
          <a:p>
            <a:pPr marL="0" indent="0">
              <a:buNone/>
            </a:pPr>
            <a:r>
              <a:rPr lang="it-IT" sz="1700"/>
              <a:t>Il servizio SPID, rilasciato gratuitamente da Regione Basilicata a tutti i cittadini lucani, permette di accedere via computer, tablet o smartphone a tutti i servizi on line della Pubblica Amministrazione utilizzando un’unica identità digitale attraverso credenziali di livello 1 (nome utente e password) e di livello 2 (nome utente, password e codice OTP – One Time Password).</a:t>
            </a:r>
            <a:endParaRPr lang="it-IT" sz="1700">
              <a:ea typeface="Calibri"/>
              <a:cs typeface="Calibri"/>
            </a:endParaRPr>
          </a:p>
          <a:p>
            <a:pPr marL="0" indent="0">
              <a:buNone/>
            </a:pPr>
            <a:endParaRPr lang="it-IT" sz="2000">
              <a:ea typeface="Calibri"/>
              <a:cs typeface="Calibri"/>
            </a:endParaRPr>
          </a:p>
          <a:p>
            <a:r>
              <a:rPr lang="it-IT" sz="2000" b="1"/>
              <a:t>FIRMA DIGITALE</a:t>
            </a:r>
            <a:endParaRPr lang="it-IT" sz="1700" b="1">
              <a:ea typeface="Calibri"/>
              <a:cs typeface="Calibri"/>
            </a:endParaRPr>
          </a:p>
          <a:p>
            <a:pPr marL="0" indent="0">
              <a:buNone/>
            </a:pPr>
            <a:r>
              <a:rPr lang="it-IT" sz="1700"/>
              <a:t>L’utente, dotato di firma digitale, può, sottoscrivere e trasmettere documenti digitali utilizzando il proprio smartphone, o qualsiasi altro dispositivo connesso ad internet, e, quindi, fruire del servizio in qualsiasi luogo e in qualsiasi ora della giornata, senza dover disporre, per lo scopo, di una postazione fissa o di particolare equipaggiamento.</a:t>
            </a:r>
            <a:endParaRPr lang="it-IT" sz="1700">
              <a:ea typeface="Calibri"/>
              <a:cs typeface="Calibri"/>
            </a:endParaRPr>
          </a:p>
          <a:p>
            <a:pPr marL="0" indent="0">
              <a:buNone/>
            </a:pPr>
            <a:r>
              <a:rPr lang="it-IT" sz="1700"/>
              <a:t>Ciascun cittadino, professionista ed operatore economico potrà richiedere, senza alcun onere, un certificato di firma digitale remota presso gli sportelli al cittadino, già da tempo riferimento per tutta la comunità per la promozione e diffusione dei servizi digitali sul territorio.</a:t>
            </a:r>
            <a:endParaRPr lang="it-IT" sz="1700">
              <a:ea typeface="Calibri"/>
              <a:cs typeface="Calibri"/>
            </a:endParaRPr>
          </a:p>
          <a:p>
            <a:pPr marL="0" indent="0">
              <a:buNone/>
            </a:pPr>
            <a:endParaRPr lang="it-IT" sz="1700"/>
          </a:p>
          <a:p>
            <a:pPr marL="0" indent="0">
              <a:buNone/>
            </a:pPr>
            <a:endParaRPr lang="it-IT" sz="1700"/>
          </a:p>
        </p:txBody>
      </p:sp>
    </p:spTree>
    <p:extLst>
      <p:ext uri="{BB962C8B-B14F-4D97-AF65-F5344CB8AC3E}">
        <p14:creationId xmlns:p14="http://schemas.microsoft.com/office/powerpoint/2010/main" val="64205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0</Notes>
  <HiddenSlides>0</HiddenSlide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Tema di Office</vt:lpstr>
      <vt:lpstr>ACCESSO AI SERVIZI ONLINE</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ALCUNI DEI SERVIZI</vt:lpstr>
      <vt:lpstr>ALCUNI DEI SERVIZI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MODALITA' DI ACCESSO AI SERVIZI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ACCESSO ONLINE AL SITO</dc:title>
  <dc:creator>Ianuzziello Nicola</dc:creator>
  <cp:revision>107</cp:revision>
  <dcterms:created xsi:type="dcterms:W3CDTF">2024-07-30T07:03:00Z</dcterms:created>
  <dcterms:modified xsi:type="dcterms:W3CDTF">2024-09-12T15:01:29Z</dcterms:modified>
</cp:coreProperties>
</file>