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93" r:id="rId5"/>
    <p:sldId id="262" r:id="rId6"/>
    <p:sldId id="263" r:id="rId7"/>
    <p:sldId id="280" r:id="rId8"/>
    <p:sldId id="281" r:id="rId9"/>
    <p:sldId id="259" r:id="rId10"/>
    <p:sldId id="291" r:id="rId11"/>
    <p:sldId id="274" r:id="rId12"/>
    <p:sldId id="275" r:id="rId13"/>
    <p:sldId id="277" r:id="rId14"/>
    <p:sldId id="276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78" r:id="rId23"/>
    <p:sldId id="279" r:id="rId24"/>
    <p:sldId id="264" r:id="rId25"/>
    <p:sldId id="265" r:id="rId26"/>
    <p:sldId id="292" r:id="rId27"/>
    <p:sldId id="268" r:id="rId28"/>
    <p:sldId id="269" r:id="rId29"/>
    <p:sldId id="270" r:id="rId30"/>
    <p:sldId id="282" r:id="rId31"/>
    <p:sldId id="29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0E515-78D6-2E45-0AD6-87206102D5D0}" v="4" dt="2024-09-11T14:04:52.291"/>
    <p1510:client id="{CE311A95-9EB6-5B60-BE75-4F1847A8CBD5}" v="51" dt="2024-09-12T09:43:44.629"/>
    <p1510:client id="{EA782E57-703F-97AC-EE91-A024A542437C}" v="143" dt="2024-09-12T15:16:40.311"/>
    <p1510:client id="{F8B3268B-C495-2E44-3630-5891F315CF88}" v="1" dt="2024-09-11T15:20:16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8129DD-E06F-4471-B896-59CFECBD5CF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91C563C-5D8A-4C33-822F-D11D46CE5C71}">
      <dgm:prSet/>
      <dgm:spPr/>
      <dgm:t>
        <a:bodyPr/>
        <a:lstStyle/>
        <a:p>
          <a:r>
            <a:rPr lang="it-IT" dirty="0"/>
            <a:t>Il Comune gestisce i servizi elettorali, di anagrafe, di stato civile e di statistica.</a:t>
          </a:r>
          <a:endParaRPr lang="en-US" dirty="0"/>
        </a:p>
      </dgm:t>
    </dgm:pt>
    <dgm:pt modelId="{89CDA341-B37D-483D-9727-B2E307BE7C79}" type="parTrans" cxnId="{45C20545-2BED-4C11-BD15-3AC09855C37B}">
      <dgm:prSet/>
      <dgm:spPr/>
      <dgm:t>
        <a:bodyPr/>
        <a:lstStyle/>
        <a:p>
          <a:endParaRPr lang="en-US"/>
        </a:p>
      </dgm:t>
    </dgm:pt>
    <dgm:pt modelId="{0F14C62E-48CF-45B9-BAA7-755F8E5AFC90}" type="sibTrans" cxnId="{45C20545-2BED-4C11-BD15-3AC09855C37B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0EE4ADD0-E710-42E3-BA13-E72B71B4AE9A}">
      <dgm:prSet/>
      <dgm:spPr/>
      <dgm:t>
        <a:bodyPr/>
        <a:lstStyle/>
        <a:p>
          <a:r>
            <a:rPr lang="it-IT" dirty="0"/>
            <a:t>Le relative funzioni sono esercitate dal Sindaco quale Ufficiale di Governo.</a:t>
          </a:r>
          <a:endParaRPr lang="en-US" dirty="0"/>
        </a:p>
      </dgm:t>
    </dgm:pt>
    <dgm:pt modelId="{74A15823-51D8-4BDA-9A07-5A7FA0B7646C}" type="parTrans" cxnId="{77E14137-DAB8-4EE7-9003-340D2E6350D9}">
      <dgm:prSet/>
      <dgm:spPr/>
      <dgm:t>
        <a:bodyPr/>
        <a:lstStyle/>
        <a:p>
          <a:endParaRPr lang="en-US"/>
        </a:p>
      </dgm:t>
    </dgm:pt>
    <dgm:pt modelId="{F497E7BD-DDDC-4462-A569-7BA702A46BD1}" type="sibTrans" cxnId="{77E14137-DAB8-4EE7-9003-340D2E6350D9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BF725B5-8856-468D-8CFA-E8A667202509}">
      <dgm:prSet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dirty="0"/>
            <a:t>Il Comune può gestire alcuni servizi che sono solitamente di competenza dello Stato, come ad esempio la registrazione degli atti civili o la gestione delle scuole. La legge decide come il Comune deve svolgere questi compiti e garantisce che riceva i fondi necessari per farlo.</a:t>
          </a:r>
        </a:p>
      </dgm:t>
    </dgm:pt>
    <dgm:pt modelId="{75DD716F-503A-40A7-B9F6-5C365B0BD3B2}" type="sibTrans" cxnId="{424503B6-C046-41DC-B2F0-D54B00CFEC7B}">
      <dgm:prSet/>
      <dgm:spPr/>
      <dgm:t>
        <a:bodyPr/>
        <a:lstStyle/>
        <a:p>
          <a:r>
            <a:rPr lang="it-IT" dirty="0"/>
            <a:t>3</a:t>
          </a:r>
        </a:p>
      </dgm:t>
    </dgm:pt>
    <dgm:pt modelId="{74CA8D3A-3BB1-473C-84CF-04494F7B6721}" type="parTrans" cxnId="{424503B6-C046-41DC-B2F0-D54B00CFEC7B}">
      <dgm:prSet/>
      <dgm:spPr/>
      <dgm:t>
        <a:bodyPr/>
        <a:lstStyle/>
        <a:p>
          <a:endParaRPr lang="it-IT"/>
        </a:p>
      </dgm:t>
    </dgm:pt>
    <dgm:pt modelId="{A2E256A3-9061-4917-86D4-AE6C22725651}" type="pres">
      <dgm:prSet presAssocID="{018129DD-E06F-4471-B896-59CFECBD5CF5}" presName="Name0" presStyleCnt="0">
        <dgm:presLayoutVars>
          <dgm:animLvl val="lvl"/>
          <dgm:resizeHandles val="exact"/>
        </dgm:presLayoutVars>
      </dgm:prSet>
      <dgm:spPr/>
    </dgm:pt>
    <dgm:pt modelId="{14397123-256D-41AF-9589-2B15E0273DC5}" type="pres">
      <dgm:prSet presAssocID="{891C563C-5D8A-4C33-822F-D11D46CE5C71}" presName="compositeNode" presStyleCnt="0">
        <dgm:presLayoutVars>
          <dgm:bulletEnabled val="1"/>
        </dgm:presLayoutVars>
      </dgm:prSet>
      <dgm:spPr/>
    </dgm:pt>
    <dgm:pt modelId="{6094F101-E585-442C-8DB4-DB7B7F749DA1}" type="pres">
      <dgm:prSet presAssocID="{891C563C-5D8A-4C33-822F-D11D46CE5C71}" presName="bgRect" presStyleLbl="bgAccFollowNode1" presStyleIdx="0" presStyleCnt="3" custScaleY="128698" custLinFactNeighborX="-2809" custLinFactNeighborY="27047"/>
      <dgm:spPr/>
    </dgm:pt>
    <dgm:pt modelId="{E7AC08F5-D0BA-4921-8F98-0732BAB95D52}" type="pres">
      <dgm:prSet presAssocID="{0F14C62E-48CF-45B9-BAA7-755F8E5AFC90}" presName="sibTransNodeCircle" presStyleLbl="alignNode1" presStyleIdx="0" presStyleCnt="6" custLinFactNeighborX="-12584" custLinFactNeighborY="-63291">
        <dgm:presLayoutVars>
          <dgm:chMax val="0"/>
          <dgm:bulletEnabled/>
        </dgm:presLayoutVars>
      </dgm:prSet>
      <dgm:spPr/>
    </dgm:pt>
    <dgm:pt modelId="{6BBFD359-C15F-4BED-8898-04B31D0B5CDC}" type="pres">
      <dgm:prSet presAssocID="{891C563C-5D8A-4C33-822F-D11D46CE5C71}" presName="bottomLine" presStyleLbl="alignNode1" presStyleIdx="1" presStyleCnt="6">
        <dgm:presLayoutVars/>
      </dgm:prSet>
      <dgm:spPr/>
    </dgm:pt>
    <dgm:pt modelId="{30C32D6B-8D53-4E3F-99E4-630FD8E444DA}" type="pres">
      <dgm:prSet presAssocID="{891C563C-5D8A-4C33-822F-D11D46CE5C71}" presName="nodeText" presStyleLbl="bgAccFollowNode1" presStyleIdx="0" presStyleCnt="3">
        <dgm:presLayoutVars>
          <dgm:bulletEnabled val="1"/>
        </dgm:presLayoutVars>
      </dgm:prSet>
      <dgm:spPr/>
    </dgm:pt>
    <dgm:pt modelId="{C4A9B6A4-81E1-4F72-83E5-674B0D10015B}" type="pres">
      <dgm:prSet presAssocID="{0F14C62E-48CF-45B9-BAA7-755F8E5AFC90}" presName="sibTrans" presStyleCnt="0"/>
      <dgm:spPr/>
    </dgm:pt>
    <dgm:pt modelId="{C5CDA300-D3DB-439E-B0EE-ECDF5DDD9215}" type="pres">
      <dgm:prSet presAssocID="{0EE4ADD0-E710-42E3-BA13-E72B71B4AE9A}" presName="compositeNode" presStyleCnt="0">
        <dgm:presLayoutVars>
          <dgm:bulletEnabled val="1"/>
        </dgm:presLayoutVars>
      </dgm:prSet>
      <dgm:spPr/>
    </dgm:pt>
    <dgm:pt modelId="{62B07090-ECCB-4A39-AB04-24B6D2E99498}" type="pres">
      <dgm:prSet presAssocID="{0EE4ADD0-E710-42E3-BA13-E72B71B4AE9A}" presName="bgRect" presStyleLbl="bgAccFollowNode1" presStyleIdx="1" presStyleCnt="3" custScaleY="128698" custLinFactNeighborX="-2005" custLinFactNeighborY="7425"/>
      <dgm:spPr/>
    </dgm:pt>
    <dgm:pt modelId="{5EB9005D-9965-4637-8E54-4601C823A5AD}" type="pres">
      <dgm:prSet presAssocID="{F497E7BD-DDDC-4462-A569-7BA702A46BD1}" presName="sibTransNodeCircle" presStyleLbl="alignNode1" presStyleIdx="2" presStyleCnt="6" custLinFactNeighborX="-4576" custLinFactNeighborY="-63291">
        <dgm:presLayoutVars>
          <dgm:chMax val="0"/>
          <dgm:bulletEnabled/>
        </dgm:presLayoutVars>
      </dgm:prSet>
      <dgm:spPr/>
    </dgm:pt>
    <dgm:pt modelId="{6A3DAA10-CCA9-4620-818A-7DF070FE791C}" type="pres">
      <dgm:prSet presAssocID="{0EE4ADD0-E710-42E3-BA13-E72B71B4AE9A}" presName="bottomLine" presStyleLbl="alignNode1" presStyleIdx="3" presStyleCnt="6">
        <dgm:presLayoutVars/>
      </dgm:prSet>
      <dgm:spPr/>
    </dgm:pt>
    <dgm:pt modelId="{59CDDB9B-C2CE-4D8E-9721-BAF8BBCDB153}" type="pres">
      <dgm:prSet presAssocID="{0EE4ADD0-E710-42E3-BA13-E72B71B4AE9A}" presName="nodeText" presStyleLbl="bgAccFollowNode1" presStyleIdx="1" presStyleCnt="3">
        <dgm:presLayoutVars>
          <dgm:bulletEnabled val="1"/>
        </dgm:presLayoutVars>
      </dgm:prSet>
      <dgm:spPr/>
    </dgm:pt>
    <dgm:pt modelId="{BB0E982E-7FF0-45CE-B288-8BA8C3536BF0}" type="pres">
      <dgm:prSet presAssocID="{F497E7BD-DDDC-4462-A569-7BA702A46BD1}" presName="sibTrans" presStyleCnt="0"/>
      <dgm:spPr/>
    </dgm:pt>
    <dgm:pt modelId="{A849CEB2-F81E-441B-83CF-B89F0CF70C73}" type="pres">
      <dgm:prSet presAssocID="{ABF725B5-8856-468D-8CFA-E8A667202509}" presName="compositeNode" presStyleCnt="0">
        <dgm:presLayoutVars>
          <dgm:bulletEnabled val="1"/>
        </dgm:presLayoutVars>
      </dgm:prSet>
      <dgm:spPr/>
    </dgm:pt>
    <dgm:pt modelId="{256108AE-97CC-4F2C-BF04-D65755830ECF}" type="pres">
      <dgm:prSet presAssocID="{ABF725B5-8856-468D-8CFA-E8A667202509}" presName="bgRect" presStyleLbl="bgAccFollowNode1" presStyleIdx="2" presStyleCnt="3" custScaleY="128698" custLinFactNeighborX="0" custLinFactNeighborY="6864"/>
      <dgm:spPr/>
    </dgm:pt>
    <dgm:pt modelId="{7062539A-D0B0-4994-88FE-16D32A8FE940}" type="pres">
      <dgm:prSet presAssocID="{75DD716F-503A-40A7-B9F6-5C365B0BD3B2}" presName="sibTransNodeCircle" presStyleLbl="alignNode1" presStyleIdx="4" presStyleCnt="6" custLinFactNeighborY="-67495">
        <dgm:presLayoutVars>
          <dgm:chMax val="0"/>
          <dgm:bulletEnabled/>
        </dgm:presLayoutVars>
      </dgm:prSet>
      <dgm:spPr/>
    </dgm:pt>
    <dgm:pt modelId="{9A764677-6FB7-4A15-B0D7-3F049B206AD9}" type="pres">
      <dgm:prSet presAssocID="{ABF725B5-8856-468D-8CFA-E8A667202509}" presName="bottomLine" presStyleLbl="alignNode1" presStyleIdx="5" presStyleCnt="6">
        <dgm:presLayoutVars/>
      </dgm:prSet>
      <dgm:spPr/>
    </dgm:pt>
    <dgm:pt modelId="{2C0039A9-E050-4ED2-9F6D-A9EF1ACB60A7}" type="pres">
      <dgm:prSet presAssocID="{ABF725B5-8856-468D-8CFA-E8A66720250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E5F15E33-184B-40EB-9543-4495345A5292}" type="presOf" srcId="{0F14C62E-48CF-45B9-BAA7-755F8E5AFC90}" destId="{E7AC08F5-D0BA-4921-8F98-0732BAB95D52}" srcOrd="0" destOrd="0" presId="urn:microsoft.com/office/officeart/2016/7/layout/BasicLinearProcessNumbered"/>
    <dgm:cxn modelId="{77E14137-DAB8-4EE7-9003-340D2E6350D9}" srcId="{018129DD-E06F-4471-B896-59CFECBD5CF5}" destId="{0EE4ADD0-E710-42E3-BA13-E72B71B4AE9A}" srcOrd="1" destOrd="0" parTransId="{74A15823-51D8-4BDA-9A07-5A7FA0B7646C}" sibTransId="{F497E7BD-DDDC-4462-A569-7BA702A46BD1}"/>
    <dgm:cxn modelId="{45C20545-2BED-4C11-BD15-3AC09855C37B}" srcId="{018129DD-E06F-4471-B896-59CFECBD5CF5}" destId="{891C563C-5D8A-4C33-822F-D11D46CE5C71}" srcOrd="0" destOrd="0" parTransId="{89CDA341-B37D-483D-9727-B2E307BE7C79}" sibTransId="{0F14C62E-48CF-45B9-BAA7-755F8E5AFC90}"/>
    <dgm:cxn modelId="{6FBCFE69-3FEF-4860-8D43-1CF8B95B63D1}" type="presOf" srcId="{F497E7BD-DDDC-4462-A569-7BA702A46BD1}" destId="{5EB9005D-9965-4637-8E54-4601C823A5AD}" srcOrd="0" destOrd="0" presId="urn:microsoft.com/office/officeart/2016/7/layout/BasicLinearProcessNumbered"/>
    <dgm:cxn modelId="{6ABB3A78-B6CE-4574-80A6-F6780E4DE4DC}" type="presOf" srcId="{ABF725B5-8856-468D-8CFA-E8A667202509}" destId="{256108AE-97CC-4F2C-BF04-D65755830ECF}" srcOrd="0" destOrd="0" presId="urn:microsoft.com/office/officeart/2016/7/layout/BasicLinearProcessNumbered"/>
    <dgm:cxn modelId="{08A89E7C-9143-48C0-8D95-E335C730C853}" type="presOf" srcId="{891C563C-5D8A-4C33-822F-D11D46CE5C71}" destId="{30C32D6B-8D53-4E3F-99E4-630FD8E444DA}" srcOrd="1" destOrd="0" presId="urn:microsoft.com/office/officeart/2016/7/layout/BasicLinearProcessNumbered"/>
    <dgm:cxn modelId="{DC391991-D916-4332-9863-9F70C76C4498}" type="presOf" srcId="{891C563C-5D8A-4C33-822F-D11D46CE5C71}" destId="{6094F101-E585-442C-8DB4-DB7B7F749DA1}" srcOrd="0" destOrd="0" presId="urn:microsoft.com/office/officeart/2016/7/layout/BasicLinearProcessNumbered"/>
    <dgm:cxn modelId="{8953A7A8-57EF-48C0-80EE-154B814FC1BC}" type="presOf" srcId="{75DD716F-503A-40A7-B9F6-5C365B0BD3B2}" destId="{7062539A-D0B0-4994-88FE-16D32A8FE940}" srcOrd="0" destOrd="0" presId="urn:microsoft.com/office/officeart/2016/7/layout/BasicLinearProcessNumbered"/>
    <dgm:cxn modelId="{424503B6-C046-41DC-B2F0-D54B00CFEC7B}" srcId="{018129DD-E06F-4471-B896-59CFECBD5CF5}" destId="{ABF725B5-8856-468D-8CFA-E8A667202509}" srcOrd="2" destOrd="0" parTransId="{74CA8D3A-3BB1-473C-84CF-04494F7B6721}" sibTransId="{75DD716F-503A-40A7-B9F6-5C365B0BD3B2}"/>
    <dgm:cxn modelId="{2CA93EBA-65B5-428A-B778-B88EC52A217C}" type="presOf" srcId="{ABF725B5-8856-468D-8CFA-E8A667202509}" destId="{2C0039A9-E050-4ED2-9F6D-A9EF1ACB60A7}" srcOrd="1" destOrd="0" presId="urn:microsoft.com/office/officeart/2016/7/layout/BasicLinearProcessNumbered"/>
    <dgm:cxn modelId="{071560C2-813F-47EA-8542-2E52AD3CE61E}" type="presOf" srcId="{0EE4ADD0-E710-42E3-BA13-E72B71B4AE9A}" destId="{62B07090-ECCB-4A39-AB04-24B6D2E99498}" srcOrd="0" destOrd="0" presId="urn:microsoft.com/office/officeart/2016/7/layout/BasicLinearProcessNumbered"/>
    <dgm:cxn modelId="{A0DABEF4-D0A8-40B6-9E3D-C4C4BE3F1435}" type="presOf" srcId="{0EE4ADD0-E710-42E3-BA13-E72B71B4AE9A}" destId="{59CDDB9B-C2CE-4D8E-9721-BAF8BBCDB153}" srcOrd="1" destOrd="0" presId="urn:microsoft.com/office/officeart/2016/7/layout/BasicLinearProcessNumbered"/>
    <dgm:cxn modelId="{E52D72FC-01E9-44F9-ACD4-E7FADC3BF138}" type="presOf" srcId="{018129DD-E06F-4471-B896-59CFECBD5CF5}" destId="{A2E256A3-9061-4917-86D4-AE6C22725651}" srcOrd="0" destOrd="0" presId="urn:microsoft.com/office/officeart/2016/7/layout/BasicLinearProcessNumbered"/>
    <dgm:cxn modelId="{CF788CA5-F798-477A-9A8C-B968D19E6718}" type="presParOf" srcId="{A2E256A3-9061-4917-86D4-AE6C22725651}" destId="{14397123-256D-41AF-9589-2B15E0273DC5}" srcOrd="0" destOrd="0" presId="urn:microsoft.com/office/officeart/2016/7/layout/BasicLinearProcessNumbered"/>
    <dgm:cxn modelId="{5EDA7FF7-1C84-4A17-85F1-8AA6A772DC4D}" type="presParOf" srcId="{14397123-256D-41AF-9589-2B15E0273DC5}" destId="{6094F101-E585-442C-8DB4-DB7B7F749DA1}" srcOrd="0" destOrd="0" presId="urn:microsoft.com/office/officeart/2016/7/layout/BasicLinearProcessNumbered"/>
    <dgm:cxn modelId="{E67B9F33-FC0B-423D-B81C-69AF99EF71AA}" type="presParOf" srcId="{14397123-256D-41AF-9589-2B15E0273DC5}" destId="{E7AC08F5-D0BA-4921-8F98-0732BAB95D52}" srcOrd="1" destOrd="0" presId="urn:microsoft.com/office/officeart/2016/7/layout/BasicLinearProcessNumbered"/>
    <dgm:cxn modelId="{85C70400-6629-43CE-BDE0-0DEE2EDC0831}" type="presParOf" srcId="{14397123-256D-41AF-9589-2B15E0273DC5}" destId="{6BBFD359-C15F-4BED-8898-04B31D0B5CDC}" srcOrd="2" destOrd="0" presId="urn:microsoft.com/office/officeart/2016/7/layout/BasicLinearProcessNumbered"/>
    <dgm:cxn modelId="{C5A5C303-72F0-466B-A2AC-F409F8575068}" type="presParOf" srcId="{14397123-256D-41AF-9589-2B15E0273DC5}" destId="{30C32D6B-8D53-4E3F-99E4-630FD8E444DA}" srcOrd="3" destOrd="0" presId="urn:microsoft.com/office/officeart/2016/7/layout/BasicLinearProcessNumbered"/>
    <dgm:cxn modelId="{99B027B1-7334-42CA-A5DE-333B83AA5120}" type="presParOf" srcId="{A2E256A3-9061-4917-86D4-AE6C22725651}" destId="{C4A9B6A4-81E1-4F72-83E5-674B0D10015B}" srcOrd="1" destOrd="0" presId="urn:microsoft.com/office/officeart/2016/7/layout/BasicLinearProcessNumbered"/>
    <dgm:cxn modelId="{0DFBF7AF-C600-44DE-B6A3-ABB0A71B7787}" type="presParOf" srcId="{A2E256A3-9061-4917-86D4-AE6C22725651}" destId="{C5CDA300-D3DB-439E-B0EE-ECDF5DDD9215}" srcOrd="2" destOrd="0" presId="urn:microsoft.com/office/officeart/2016/7/layout/BasicLinearProcessNumbered"/>
    <dgm:cxn modelId="{ECB8AF81-DC54-4164-9296-FE99EB72B92C}" type="presParOf" srcId="{C5CDA300-D3DB-439E-B0EE-ECDF5DDD9215}" destId="{62B07090-ECCB-4A39-AB04-24B6D2E99498}" srcOrd="0" destOrd="0" presId="urn:microsoft.com/office/officeart/2016/7/layout/BasicLinearProcessNumbered"/>
    <dgm:cxn modelId="{D9F371BB-1D5C-4AFF-9A2D-DA5121C38912}" type="presParOf" srcId="{C5CDA300-D3DB-439E-B0EE-ECDF5DDD9215}" destId="{5EB9005D-9965-4637-8E54-4601C823A5AD}" srcOrd="1" destOrd="0" presId="urn:microsoft.com/office/officeart/2016/7/layout/BasicLinearProcessNumbered"/>
    <dgm:cxn modelId="{01269F0A-3E8E-4212-9D22-B25BEC23ABD7}" type="presParOf" srcId="{C5CDA300-D3DB-439E-B0EE-ECDF5DDD9215}" destId="{6A3DAA10-CCA9-4620-818A-7DF070FE791C}" srcOrd="2" destOrd="0" presId="urn:microsoft.com/office/officeart/2016/7/layout/BasicLinearProcessNumbered"/>
    <dgm:cxn modelId="{F0BAF57C-B98F-4FAF-B5C0-2364A969A833}" type="presParOf" srcId="{C5CDA300-D3DB-439E-B0EE-ECDF5DDD9215}" destId="{59CDDB9B-C2CE-4D8E-9721-BAF8BBCDB153}" srcOrd="3" destOrd="0" presId="urn:microsoft.com/office/officeart/2016/7/layout/BasicLinearProcessNumbered"/>
    <dgm:cxn modelId="{24771A44-E9BD-4785-A2A1-EEC4E42A4A19}" type="presParOf" srcId="{A2E256A3-9061-4917-86D4-AE6C22725651}" destId="{BB0E982E-7FF0-45CE-B288-8BA8C3536BF0}" srcOrd="3" destOrd="0" presId="urn:microsoft.com/office/officeart/2016/7/layout/BasicLinearProcessNumbered"/>
    <dgm:cxn modelId="{B10C650D-7205-4CB7-BF0D-17D4A4284DEE}" type="presParOf" srcId="{A2E256A3-9061-4917-86D4-AE6C22725651}" destId="{A849CEB2-F81E-441B-83CF-B89F0CF70C73}" srcOrd="4" destOrd="0" presId="urn:microsoft.com/office/officeart/2016/7/layout/BasicLinearProcessNumbered"/>
    <dgm:cxn modelId="{F1FD658C-A611-432F-AEFB-2D570D6AEAFC}" type="presParOf" srcId="{A849CEB2-F81E-441B-83CF-B89F0CF70C73}" destId="{256108AE-97CC-4F2C-BF04-D65755830ECF}" srcOrd="0" destOrd="0" presId="urn:microsoft.com/office/officeart/2016/7/layout/BasicLinearProcessNumbered"/>
    <dgm:cxn modelId="{FE354B5D-122F-4744-BF7C-E611739A030B}" type="presParOf" srcId="{A849CEB2-F81E-441B-83CF-B89F0CF70C73}" destId="{7062539A-D0B0-4994-88FE-16D32A8FE940}" srcOrd="1" destOrd="0" presId="urn:microsoft.com/office/officeart/2016/7/layout/BasicLinearProcessNumbered"/>
    <dgm:cxn modelId="{3DAEBDAF-7ED2-4965-810B-2EA8C12C41A7}" type="presParOf" srcId="{A849CEB2-F81E-441B-83CF-B89F0CF70C73}" destId="{9A764677-6FB7-4A15-B0D7-3F049B206AD9}" srcOrd="2" destOrd="0" presId="urn:microsoft.com/office/officeart/2016/7/layout/BasicLinearProcessNumbered"/>
    <dgm:cxn modelId="{CBEC6492-D0AE-46EA-8E81-84109689544B}" type="presParOf" srcId="{A849CEB2-F81E-441B-83CF-B89F0CF70C73}" destId="{2C0039A9-E050-4ED2-9F6D-A9EF1ACB60A7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96067D-5350-4F43-8254-7CB1D873AE1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86726E7-30C8-4AC2-9899-55956E9E4409}">
      <dgm:prSet/>
      <dgm:spPr/>
      <dgm:t>
        <a:bodyPr/>
        <a:lstStyle/>
        <a:p>
          <a:r>
            <a:rPr lang="it-IT" dirty="0"/>
            <a:t>Le modalità di accesso alle prenotazioni online sul sito ufficiale del Comune di Matera sono:</a:t>
          </a:r>
          <a:endParaRPr lang="en-US" dirty="0"/>
        </a:p>
      </dgm:t>
    </dgm:pt>
    <dgm:pt modelId="{CC1868ED-6697-4543-A8F1-462B64866724}" type="parTrans" cxnId="{31422D60-0E92-4A8C-A5BD-AB488B294E2B}">
      <dgm:prSet/>
      <dgm:spPr/>
      <dgm:t>
        <a:bodyPr/>
        <a:lstStyle/>
        <a:p>
          <a:endParaRPr lang="en-US"/>
        </a:p>
      </dgm:t>
    </dgm:pt>
    <dgm:pt modelId="{56C7BCFD-5DB5-4D72-8574-916C18EC8B18}" type="sibTrans" cxnId="{31422D60-0E92-4A8C-A5BD-AB488B294E2B}">
      <dgm:prSet/>
      <dgm:spPr/>
      <dgm:t>
        <a:bodyPr/>
        <a:lstStyle/>
        <a:p>
          <a:endParaRPr lang="en-US"/>
        </a:p>
      </dgm:t>
    </dgm:pt>
    <dgm:pt modelId="{A72C7A22-ACE3-4140-B74D-469965671B99}">
      <dgm:prSet/>
      <dgm:spPr/>
      <dgm:t>
        <a:bodyPr/>
        <a:lstStyle/>
        <a:p>
          <a:r>
            <a:rPr lang="it-IT" b="1" dirty="0"/>
            <a:t>SPID</a:t>
          </a:r>
          <a:endParaRPr lang="en-US" b="1" dirty="0"/>
        </a:p>
      </dgm:t>
    </dgm:pt>
    <dgm:pt modelId="{9F1453F6-5667-46C1-BAF9-71801D547769}" type="parTrans" cxnId="{C4DF619B-8CFA-4824-BA9B-A694F19AC75C}">
      <dgm:prSet/>
      <dgm:spPr/>
      <dgm:t>
        <a:bodyPr/>
        <a:lstStyle/>
        <a:p>
          <a:endParaRPr lang="en-US"/>
        </a:p>
      </dgm:t>
    </dgm:pt>
    <dgm:pt modelId="{4DD37D73-7FCE-4649-8467-8F1ECF18136B}" type="sibTrans" cxnId="{C4DF619B-8CFA-4824-BA9B-A694F19AC75C}">
      <dgm:prSet/>
      <dgm:spPr/>
      <dgm:t>
        <a:bodyPr/>
        <a:lstStyle/>
        <a:p>
          <a:endParaRPr lang="en-US"/>
        </a:p>
      </dgm:t>
    </dgm:pt>
    <dgm:pt modelId="{BB08EEE7-4D64-4F94-8FE7-4904634BD805}">
      <dgm:prSet/>
      <dgm:spPr/>
      <dgm:t>
        <a:bodyPr/>
        <a:lstStyle/>
        <a:p>
          <a:r>
            <a:rPr lang="it-IT" b="1" dirty="0"/>
            <a:t>CIE </a:t>
          </a:r>
          <a:endParaRPr lang="en-US" b="1" dirty="0"/>
        </a:p>
      </dgm:t>
    </dgm:pt>
    <dgm:pt modelId="{67B42626-9AF0-4BF6-BF21-824B59D571A5}" type="parTrans" cxnId="{46742043-7DBC-4D56-8334-141534F74C8B}">
      <dgm:prSet/>
      <dgm:spPr/>
      <dgm:t>
        <a:bodyPr/>
        <a:lstStyle/>
        <a:p>
          <a:endParaRPr lang="en-US"/>
        </a:p>
      </dgm:t>
    </dgm:pt>
    <dgm:pt modelId="{1364E2A7-FA85-4B2E-9430-31B6D7041B9C}" type="sibTrans" cxnId="{46742043-7DBC-4D56-8334-141534F74C8B}">
      <dgm:prSet/>
      <dgm:spPr/>
      <dgm:t>
        <a:bodyPr/>
        <a:lstStyle/>
        <a:p>
          <a:endParaRPr lang="en-US"/>
        </a:p>
      </dgm:t>
    </dgm:pt>
    <dgm:pt modelId="{F5219DA8-8C45-4C49-B455-5A4BB7325E11}" type="pres">
      <dgm:prSet presAssocID="{A896067D-5350-4F43-8254-7CB1D873AE17}" presName="cycle" presStyleCnt="0">
        <dgm:presLayoutVars>
          <dgm:dir/>
          <dgm:resizeHandles val="exact"/>
        </dgm:presLayoutVars>
      </dgm:prSet>
      <dgm:spPr/>
    </dgm:pt>
    <dgm:pt modelId="{04899035-27AE-40EE-8EFA-244F41347568}" type="pres">
      <dgm:prSet presAssocID="{F86726E7-30C8-4AC2-9899-55956E9E4409}" presName="node" presStyleLbl="revTx" presStyleIdx="0" presStyleCnt="1">
        <dgm:presLayoutVars>
          <dgm:bulletEnabled val="1"/>
        </dgm:presLayoutVars>
      </dgm:prSet>
      <dgm:spPr/>
    </dgm:pt>
  </dgm:ptLst>
  <dgm:cxnLst>
    <dgm:cxn modelId="{4459D201-EBC7-4627-8A42-C7835EE8FB13}" type="presOf" srcId="{F86726E7-30C8-4AC2-9899-55956E9E4409}" destId="{04899035-27AE-40EE-8EFA-244F41347568}" srcOrd="0" destOrd="0" presId="urn:microsoft.com/office/officeart/2005/8/layout/cycle1"/>
    <dgm:cxn modelId="{0A43E61C-ECAA-40AB-92C0-0FE9C1F7F9AA}" type="presOf" srcId="{BB08EEE7-4D64-4F94-8FE7-4904634BD805}" destId="{04899035-27AE-40EE-8EFA-244F41347568}" srcOrd="0" destOrd="2" presId="urn:microsoft.com/office/officeart/2005/8/layout/cycle1"/>
    <dgm:cxn modelId="{31422D60-0E92-4A8C-A5BD-AB488B294E2B}" srcId="{A896067D-5350-4F43-8254-7CB1D873AE17}" destId="{F86726E7-30C8-4AC2-9899-55956E9E4409}" srcOrd="0" destOrd="0" parTransId="{CC1868ED-6697-4543-A8F1-462B64866724}" sibTransId="{56C7BCFD-5DB5-4D72-8574-916C18EC8B18}"/>
    <dgm:cxn modelId="{46742043-7DBC-4D56-8334-141534F74C8B}" srcId="{F86726E7-30C8-4AC2-9899-55956E9E4409}" destId="{BB08EEE7-4D64-4F94-8FE7-4904634BD805}" srcOrd="1" destOrd="0" parTransId="{67B42626-9AF0-4BF6-BF21-824B59D571A5}" sibTransId="{1364E2A7-FA85-4B2E-9430-31B6D7041B9C}"/>
    <dgm:cxn modelId="{679F1173-355D-44BC-AFB7-AE1BC189F65D}" type="presOf" srcId="{A72C7A22-ACE3-4140-B74D-469965671B99}" destId="{04899035-27AE-40EE-8EFA-244F41347568}" srcOrd="0" destOrd="1" presId="urn:microsoft.com/office/officeart/2005/8/layout/cycle1"/>
    <dgm:cxn modelId="{C4DF619B-8CFA-4824-BA9B-A694F19AC75C}" srcId="{F86726E7-30C8-4AC2-9899-55956E9E4409}" destId="{A72C7A22-ACE3-4140-B74D-469965671B99}" srcOrd="0" destOrd="0" parTransId="{9F1453F6-5667-46C1-BAF9-71801D547769}" sibTransId="{4DD37D73-7FCE-4649-8467-8F1ECF18136B}"/>
    <dgm:cxn modelId="{D612C7C1-324F-4827-8704-2EA45E2BEBEC}" type="presOf" srcId="{A896067D-5350-4F43-8254-7CB1D873AE17}" destId="{F5219DA8-8C45-4C49-B455-5A4BB7325E11}" srcOrd="0" destOrd="0" presId="urn:microsoft.com/office/officeart/2005/8/layout/cycle1"/>
    <dgm:cxn modelId="{4FDB7C4C-BDB3-448D-B77D-E49BD45F7C62}" type="presParOf" srcId="{F5219DA8-8C45-4C49-B455-5A4BB7325E11}" destId="{04899035-27AE-40EE-8EFA-244F41347568}" srcOrd="0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4F101-E585-442C-8DB4-DB7B7F749DA1}">
      <dsp:nvSpPr>
        <dsp:cNvPr id="0" name=""/>
        <dsp:cNvSpPr/>
      </dsp:nvSpPr>
      <dsp:spPr>
        <a:xfrm>
          <a:off x="0" y="-5"/>
          <a:ext cx="3806259" cy="68580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751" tIns="330200" rIns="2967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Il Comune gestisce i servizi elettorali, di anagrafe, di stato civile e di statistica.</a:t>
          </a:r>
          <a:endParaRPr lang="en-US" sz="2600" kern="1200" dirty="0"/>
        </a:p>
      </dsp:txBody>
      <dsp:txXfrm>
        <a:off x="0" y="2606038"/>
        <a:ext cx="3806259" cy="4114806"/>
      </dsp:txXfrm>
    </dsp:sp>
    <dsp:sp modelId="{E7AC08F5-D0BA-4921-8F98-0732BAB95D52}">
      <dsp:nvSpPr>
        <dsp:cNvPr id="0" name=""/>
        <dsp:cNvSpPr/>
      </dsp:nvSpPr>
      <dsp:spPr>
        <a:xfrm>
          <a:off x="902643" y="285706"/>
          <a:ext cx="1598628" cy="15986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635" tIns="12700" rIns="1246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36757" y="519820"/>
        <a:ext cx="1130400" cy="1130400"/>
      </dsp:txXfrm>
    </dsp:sp>
    <dsp:sp modelId="{6BBFD359-C15F-4BED-8898-04B31D0B5CDC}">
      <dsp:nvSpPr>
        <dsp:cNvPr id="0" name=""/>
        <dsp:cNvSpPr/>
      </dsp:nvSpPr>
      <dsp:spPr>
        <a:xfrm>
          <a:off x="0" y="6093309"/>
          <a:ext cx="3806259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07090-ECCB-4A39-AB04-24B6D2E99498}">
      <dsp:nvSpPr>
        <dsp:cNvPr id="0" name=""/>
        <dsp:cNvSpPr/>
      </dsp:nvSpPr>
      <dsp:spPr>
        <a:xfrm>
          <a:off x="4110569" y="-5"/>
          <a:ext cx="3806259" cy="685801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751" tIns="330200" rIns="296751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/>
            <a:t>Le relative funzioni sono esercitate dal Sindaco quale Ufficiale di Governo.</a:t>
          </a:r>
          <a:endParaRPr lang="en-US" sz="2600" kern="1200" dirty="0"/>
        </a:p>
      </dsp:txBody>
      <dsp:txXfrm>
        <a:off x="4110569" y="2606038"/>
        <a:ext cx="3806259" cy="4114806"/>
      </dsp:txXfrm>
    </dsp:sp>
    <dsp:sp modelId="{5EB9005D-9965-4637-8E54-4601C823A5AD}">
      <dsp:nvSpPr>
        <dsp:cNvPr id="0" name=""/>
        <dsp:cNvSpPr/>
      </dsp:nvSpPr>
      <dsp:spPr>
        <a:xfrm>
          <a:off x="5217546" y="285706"/>
          <a:ext cx="1598628" cy="1598628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635" tIns="12700" rIns="1246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451660" y="519820"/>
        <a:ext cx="1130400" cy="1130400"/>
      </dsp:txXfrm>
    </dsp:sp>
    <dsp:sp modelId="{6A3DAA10-CCA9-4620-818A-7DF070FE791C}">
      <dsp:nvSpPr>
        <dsp:cNvPr id="0" name=""/>
        <dsp:cNvSpPr/>
      </dsp:nvSpPr>
      <dsp:spPr>
        <a:xfrm>
          <a:off x="4186884" y="6093309"/>
          <a:ext cx="3806259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108AE-97CC-4F2C-BF04-D65755830ECF}">
      <dsp:nvSpPr>
        <dsp:cNvPr id="0" name=""/>
        <dsp:cNvSpPr/>
      </dsp:nvSpPr>
      <dsp:spPr>
        <a:xfrm>
          <a:off x="8373769" y="-5"/>
          <a:ext cx="3806259" cy="685801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751" tIns="330200" rIns="296751" bIns="3302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000" kern="1200" dirty="0"/>
            <a:t>Il Comune può gestire alcuni servizi che sono solitamente di competenza dello Stato, come ad esempio la registrazione degli atti civili o la gestione delle scuole. La legge decide come il Comune deve svolgere questi compiti e garantisce che riceva i fondi necessari per farlo.</a:t>
          </a:r>
        </a:p>
      </dsp:txBody>
      <dsp:txXfrm>
        <a:off x="8373769" y="2606038"/>
        <a:ext cx="3806259" cy="4114806"/>
      </dsp:txXfrm>
    </dsp:sp>
    <dsp:sp modelId="{7062539A-D0B0-4994-88FE-16D32A8FE940}">
      <dsp:nvSpPr>
        <dsp:cNvPr id="0" name=""/>
        <dsp:cNvSpPr/>
      </dsp:nvSpPr>
      <dsp:spPr>
        <a:xfrm>
          <a:off x="9477585" y="218500"/>
          <a:ext cx="1598628" cy="1598628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635" tIns="12700" rIns="12463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 dirty="0"/>
            <a:t>3</a:t>
          </a:r>
        </a:p>
      </dsp:txBody>
      <dsp:txXfrm>
        <a:off x="9711699" y="452614"/>
        <a:ext cx="1130400" cy="1130400"/>
      </dsp:txXfrm>
    </dsp:sp>
    <dsp:sp modelId="{9A764677-6FB7-4A15-B0D7-3F049B206AD9}">
      <dsp:nvSpPr>
        <dsp:cNvPr id="0" name=""/>
        <dsp:cNvSpPr/>
      </dsp:nvSpPr>
      <dsp:spPr>
        <a:xfrm>
          <a:off x="8373769" y="6093309"/>
          <a:ext cx="3806259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99035-27AE-40EE-8EFA-244F41347568}">
      <dsp:nvSpPr>
        <dsp:cNvPr id="0" name=""/>
        <dsp:cNvSpPr/>
      </dsp:nvSpPr>
      <dsp:spPr>
        <a:xfrm>
          <a:off x="0" y="75345"/>
          <a:ext cx="4152774" cy="4152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600" kern="1200" dirty="0"/>
            <a:t>Le modalità di accesso alle prenotazioni online sul sito ufficiale del Comune di Matera sono:</a:t>
          </a:r>
          <a:endParaRPr lang="en-US" sz="36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b="1" kern="1200" dirty="0"/>
            <a:t>SPID</a:t>
          </a:r>
          <a:endParaRPr lang="en-US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800" b="1" kern="1200" dirty="0"/>
            <a:t>CIE </a:t>
          </a:r>
          <a:endParaRPr lang="en-US" sz="2800" b="1" kern="1200" dirty="0"/>
        </a:p>
      </dsp:txBody>
      <dsp:txXfrm>
        <a:off x="0" y="75345"/>
        <a:ext cx="4152774" cy="4152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85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228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02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646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52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14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17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537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3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84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79497-18EC-4BE6-9DE8-22C450C7A97B}" type="datetimeFigureOut">
              <a:rPr lang="it-IT" smtClean="0"/>
              <a:t>12/09/2024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F9818-DE96-4DB8-94A3-206BA4CFCB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8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aliadomani.gov.it/content/sogei-ng/it/it/hom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id.gov.it/cos-e-spid/come-attivare-spid/" TargetMode="External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hyperlink" Target="https://www.cartaidentita.interno.gov.it/info-utili/identificazione-digitale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comune.matera.i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38C2AD68-336A-86EB-9C86-B5ADBA09757E}"/>
              </a:ext>
            </a:extLst>
          </p:cNvPr>
          <p:cNvSpPr txBox="1"/>
          <p:nvPr/>
        </p:nvSpPr>
        <p:spPr>
          <a:xfrm>
            <a:off x="1958190" y="1549986"/>
            <a:ext cx="7794846" cy="308781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atin typeface="+mj-lt"/>
                <a:ea typeface="+mj-ea"/>
                <a:cs typeface="+mj-cs"/>
              </a:rPr>
              <a:t>COMUNE DI MATERA</a:t>
            </a:r>
            <a:endParaRPr lang="en-US" sz="6000" b="1" kern="1200" dirty="0">
              <a:latin typeface="+mj-l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latin typeface="+mj-lt"/>
                <a:ea typeface="+mj-ea"/>
                <a:cs typeface="+mj-cs"/>
              </a:rPr>
              <a:t>    Accesso al </a:t>
            </a:r>
            <a:r>
              <a:rPr lang="en-US" sz="6000" b="1" kern="1200" err="1">
                <a:latin typeface="+mj-lt"/>
                <a:ea typeface="+mj-ea"/>
                <a:cs typeface="+mj-cs"/>
              </a:rPr>
              <a:t>sito</a:t>
            </a:r>
            <a:endParaRPr lang="en-US" sz="6000" b="1" kern="1200">
              <a:latin typeface="+mj-lt"/>
              <a:ea typeface="Calibri Light"/>
              <a:cs typeface="Calibri Light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cresta, corona, emblema&#10;&#10;Descrizione generata automaticamente">
            <a:extLst>
              <a:ext uri="{FF2B5EF4-FFF2-40B4-BE49-F238E27FC236}">
                <a16:creationId xmlns:a16="http://schemas.microsoft.com/office/drawing/2014/main" id="{9679C8F9-CB21-FD7C-AD7D-8D5565509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120" y="1274269"/>
            <a:ext cx="2393772" cy="30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31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2173FDDF-E5D5-20EC-4CD8-E3E89F5C6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A53AEEEE-96EF-7908-D884-4BA89CB0C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775D6D5B-06B1-5092-A1D6-12105E313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E304B7E-F701-5A04-11CC-32F9F36E3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724A9C78-04B2-B3B4-0C36-B842FEA70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olo 1">
            <a:extLst>
              <a:ext uri="{FF2B5EF4-FFF2-40B4-BE49-F238E27FC236}">
                <a16:creationId xmlns:a16="http://schemas.microsoft.com/office/drawing/2014/main" id="{90E137DC-C385-716A-F1F4-22342A47A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L'AMMINISTRAZIONE</a:t>
            </a:r>
          </a:p>
        </p:txBody>
      </p:sp>
      <p:sp>
        <p:nvSpPr>
          <p:cNvPr id="31" name="Segnaposto contenuto 2">
            <a:extLst>
              <a:ext uri="{FF2B5EF4-FFF2-40B4-BE49-F238E27FC236}">
                <a16:creationId xmlns:a16="http://schemas.microsoft.com/office/drawing/2014/main" id="{740D4E77-24D8-BF5B-0EDD-F7244BB52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326" y="1336833"/>
            <a:ext cx="10035758" cy="4191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1800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b="1" dirty="0"/>
              <a:t>4) Commissioni consiliari</a:t>
            </a:r>
            <a:endParaRPr lang="it-IT" sz="2400" b="1" dirty="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 dirty="0">
                <a:ea typeface="+mn-lt"/>
                <a:cs typeface="+mn-lt"/>
              </a:rPr>
              <a:t>Le </a:t>
            </a:r>
            <a:r>
              <a:rPr lang="it-IT" sz="2000" b="1" dirty="0">
                <a:ea typeface="+mn-lt"/>
                <a:cs typeface="+mn-lt"/>
              </a:rPr>
              <a:t>commissioni consiliari</a:t>
            </a:r>
            <a:r>
              <a:rPr lang="it-IT" sz="2000" dirty="0">
                <a:ea typeface="+mn-lt"/>
                <a:cs typeface="+mn-lt"/>
              </a:rPr>
              <a:t> del Comune di Matera (e in generale nei comuni italiani) sono organi istituzionali che affiancano il Consiglio Comunale nello svolgimento delle sue funzioni. Il loro compito principale è quello di approfondire specifici argomenti di interesse pubblico e di rilevanza per l'amministrazione comunale, per poi fornire pareri o proposte al Consiglio Comunale stesso.</a:t>
            </a:r>
            <a:endParaRPr lang="it-IT" dirty="0"/>
          </a:p>
          <a:p>
            <a:pPr>
              <a:buAutoNum type="arabicParenR"/>
            </a:pPr>
            <a:endParaRPr lang="it-IT" sz="16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b="1" dirty="0"/>
              <a:t>5) Il Capo di Gabinetto</a:t>
            </a:r>
            <a:endParaRPr lang="it-IT" sz="2400" b="1" dirty="0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it-IT" sz="2000" dirty="0">
                <a:ea typeface="+mn-lt"/>
                <a:cs typeface="+mn-lt"/>
              </a:rPr>
              <a:t>Ha un ruolo chiave di supporto e coordinamento nell'amministrazione comunale. I suoi </a:t>
            </a:r>
            <a:r>
              <a:rPr lang="it-IT" sz="2000" dirty="0" err="1">
                <a:ea typeface="+mn-lt"/>
                <a:cs typeface="+mn-lt"/>
              </a:rPr>
              <a:t>compiiti</a:t>
            </a:r>
            <a:r>
              <a:rPr lang="it-IT" sz="2000" dirty="0">
                <a:ea typeface="+mn-lt"/>
                <a:cs typeface="+mn-lt"/>
              </a:rPr>
              <a:t> principali sono: Supporto al Sindaco, Coordinamento dell'Ufficio di Staff, Consulenza Politica e Amministrativa, Gestione delle Relazioni Istituzionali e Monitoraggio delle Attività Comunali.</a:t>
            </a:r>
            <a:endParaRPr lang="it-IT" dirty="0">
              <a:ea typeface="+mn-lt"/>
              <a:cs typeface="+mn-lt"/>
            </a:endParaRPr>
          </a:p>
          <a:p>
            <a:pPr>
              <a:buNone/>
            </a:pPr>
            <a:endParaRPr lang="it-IT" sz="1800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621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5AB30387-011C-6C66-4D38-08457B367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1" y="431739"/>
            <a:ext cx="12039600" cy="551266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641F6B88-0BFC-6EA4-75C3-011E71FC5D93}"/>
              </a:ext>
            </a:extLst>
          </p:cNvPr>
          <p:cNvSpPr/>
          <p:nvPr/>
        </p:nvSpPr>
        <p:spPr>
          <a:xfrm>
            <a:off x="4139877" y="1456890"/>
            <a:ext cx="937602" cy="259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a gomito 8">
            <a:extLst>
              <a:ext uri="{FF2B5EF4-FFF2-40B4-BE49-F238E27FC236}">
                <a16:creationId xmlns:a16="http://schemas.microsoft.com/office/drawing/2014/main" id="{28959657-EBFF-8643-B62C-575BE09EBB9A}"/>
              </a:ext>
            </a:extLst>
          </p:cNvPr>
          <p:cNvCxnSpPr/>
          <p:nvPr/>
        </p:nvCxnSpPr>
        <p:spPr>
          <a:xfrm flipH="1">
            <a:off x="1319876" y="1459008"/>
            <a:ext cx="2877813" cy="239201"/>
          </a:xfrm>
          <a:prstGeom prst="bentConnector3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520C7EB-B18C-D446-AC22-334DE6E19DB9}"/>
              </a:ext>
            </a:extLst>
          </p:cNvPr>
          <p:cNvSpPr txBox="1"/>
          <p:nvPr/>
        </p:nvSpPr>
        <p:spPr>
          <a:xfrm>
            <a:off x="100972" y="1702109"/>
            <a:ext cx="1716534" cy="23083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ea typeface="Calibri"/>
                <a:cs typeface="Calibri"/>
              </a:rPr>
              <a:t>PER ACCEDERE ALLE AREE TEMATICHE, FARE DOPPIO CLICK, O CLICK SINGOLO PER IL MENU' A TENDINA</a:t>
            </a:r>
          </a:p>
        </p:txBody>
      </p:sp>
    </p:spTree>
    <p:extLst>
      <p:ext uri="{BB962C8B-B14F-4D97-AF65-F5344CB8AC3E}">
        <p14:creationId xmlns:p14="http://schemas.microsoft.com/office/powerpoint/2010/main" val="235542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accent1">
              <a:lumMod val="40000"/>
              <a:lumOff val="60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8890ED-AA3F-6DC3-9D84-A2EB45BE878A}"/>
              </a:ext>
            </a:extLst>
          </p:cNvPr>
          <p:cNvSpPr txBox="1"/>
          <p:nvPr/>
        </p:nvSpPr>
        <p:spPr>
          <a:xfrm>
            <a:off x="716973" y="1998157"/>
            <a:ext cx="2848263" cy="2485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SELEZIONARE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L'AREA DI </a:t>
            </a:r>
            <a:r>
              <a:rPr lang="en-US" sz="3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INTERESSE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Immagine che contiene testo, collage, schermata, Brochure&#10;&#10;Descrizione generata automaticamente">
            <a:extLst>
              <a:ext uri="{FF2B5EF4-FFF2-40B4-BE49-F238E27FC236}">
                <a16:creationId xmlns:a16="http://schemas.microsoft.com/office/drawing/2014/main" id="{D8A443D5-FA08-F77C-7864-7BBFF7D4E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478" y="181648"/>
            <a:ext cx="6515465" cy="6503919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8EB7F4E-AE45-C736-2427-FA1551D6C98E}"/>
              </a:ext>
            </a:extLst>
          </p:cNvPr>
          <p:cNvSpPr txBox="1"/>
          <p:nvPr/>
        </p:nvSpPr>
        <p:spPr>
          <a:xfrm>
            <a:off x="361007" y="4907418"/>
            <a:ext cx="456409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+mn-lt"/>
                <a:cs typeface="+mn-lt"/>
              </a:rPr>
              <a:t>le "aree tematiche" rappresentano le diverse categorie di servizi, informazioni e iniziative che l'amministrazione comunale gestisce. Ogni area tematica si focalizza su un aspetto specifico della vita cittadina e offre risorse e dettagli pertinenti a quel settore.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71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092E38C-674D-3F1B-336E-C4AAD2214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17" y="857563"/>
            <a:ext cx="11961158" cy="550146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DF4F40A6-B7FC-D7BC-870D-AEE87ABEE437}"/>
              </a:ext>
            </a:extLst>
          </p:cNvPr>
          <p:cNvSpPr/>
          <p:nvPr/>
        </p:nvSpPr>
        <p:spPr>
          <a:xfrm>
            <a:off x="5611192" y="1860781"/>
            <a:ext cx="634685" cy="2596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81A1AB-2A0C-1298-3965-463FBE6302F4}"/>
              </a:ext>
            </a:extLst>
          </p:cNvPr>
          <p:cNvSpPr txBox="1"/>
          <p:nvPr/>
        </p:nvSpPr>
        <p:spPr>
          <a:xfrm>
            <a:off x="459560" y="2105523"/>
            <a:ext cx="2019092" cy="20313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ea typeface="Calibri"/>
                <a:cs typeface="Calibri"/>
              </a:rPr>
              <a:t>PER ACCEDERE AI SERVIZI, FARE DOPPIO CLICK PER VISUALIZZARE LE ICONE, O CLICK SINGOLO PER IL MENU' A TENDINA</a:t>
            </a:r>
          </a:p>
        </p:txBody>
      </p:sp>
      <p:cxnSp>
        <p:nvCxnSpPr>
          <p:cNvPr id="11" name="Connettore a gomito 10">
            <a:extLst>
              <a:ext uri="{FF2B5EF4-FFF2-40B4-BE49-F238E27FC236}">
                <a16:creationId xmlns:a16="http://schemas.microsoft.com/office/drawing/2014/main" id="{B04BCE32-DBBB-2BF1-892C-6CDED14F7CAD}"/>
              </a:ext>
            </a:extLst>
          </p:cNvPr>
          <p:cNvCxnSpPr/>
          <p:nvPr/>
        </p:nvCxnSpPr>
        <p:spPr>
          <a:xfrm flipH="1">
            <a:off x="2048436" y="1862418"/>
            <a:ext cx="3590365" cy="242050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6960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DA891F1-EEB2-91BC-701C-36C86BBB6D90}"/>
              </a:ext>
            </a:extLst>
          </p:cNvPr>
          <p:cNvSpPr txBox="1"/>
          <p:nvPr/>
        </p:nvSpPr>
        <p:spPr>
          <a:xfrm>
            <a:off x="640080" y="2074363"/>
            <a:ext cx="2886824" cy="27092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74625" cmpd="thinThick">
            <a:solidFill>
              <a:srgbClr val="262626"/>
            </a:solidFill>
          </a:ln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b="1" kern="1200" dirty="0">
                <a:latin typeface="+mj-lt"/>
                <a:ea typeface="+mj-ea"/>
                <a:cs typeface="+mj-cs"/>
              </a:rPr>
              <a:t>SELEZIONARE IL SERVIZIO DI INTERESSE</a:t>
            </a:r>
          </a:p>
        </p:txBody>
      </p:sp>
      <p:pic>
        <p:nvPicPr>
          <p:cNvPr id="4" name="Immagine 3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79896054-27D6-9C08-6757-2423ED381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58212"/>
            <a:ext cx="8532904" cy="525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8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0EE810A-6D95-054C-13A5-56E1A6BCD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A5D6C7-4368-174D-B110-A116DF442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" y="1332080"/>
            <a:ext cx="10811001" cy="3929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>
                <a:ea typeface="+mn-lt"/>
                <a:cs typeface="+mn-lt"/>
              </a:rPr>
              <a:t>Ufficio Elettorale</a:t>
            </a:r>
            <a:endParaRPr lang="it-IT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E' un servizio del Comune di Matera che si occupa di gestire tutte le attività connesse alle elezioni, come la registrazione degli elettori, la preparazione e gestione delle liste elettorali, la distribuzione delle tessere elettorali e l'organizzazione delle votazioni. Fornisce anche informazioni riguardanti prossime elezioni regionali, europee o comunali. Inoltre, permette ai cittadini di richiedere certificati elettorali e di consultare la normativa locale. Questo ufficio svolge un ruolo cruciale nel garantire la trasparenza e correttezza delle elezioni.</a:t>
            </a:r>
            <a:endParaRPr lang="it-IT" sz="24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3807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E5149FF-6209-D911-6690-A1192B763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031B034-D3AD-8C73-094B-4B255FF3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7FC224CA-12B0-37CC-0933-8D5306111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CAB97C87-C212-2CAC-8348-EC5AEECF4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7105B738-93DA-7D17-7CFF-CC333E6CF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49DD6526-1AAD-68A9-E36F-18730B4F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7" name="Segnaposto contenuto 2">
            <a:extLst>
              <a:ext uri="{FF2B5EF4-FFF2-40B4-BE49-F238E27FC236}">
                <a16:creationId xmlns:a16="http://schemas.microsoft.com/office/drawing/2014/main" id="{6F5FF258-1DCB-79A7-E234-BD9219790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57" y="1881169"/>
            <a:ext cx="10463619" cy="25179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b="1" dirty="0">
                <a:ea typeface="+mn-lt"/>
                <a:cs typeface="+mn-lt"/>
              </a:rPr>
              <a:t>Z.T.L. / A.P.U.</a:t>
            </a:r>
            <a:endParaRPr lang="it-IT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La ZTL (Zona a Traffico Limitato) o APU (Area Pedonale Urbana) è un'area urbana in cui l'accesso e la circolazione dei veicoli sono limitati per ridurre traffico e inquinamento, solitamente nei centri storici. A Matera, ad esempio, la ZTL riguarda il centro e i Rioni Sassi. I residenti e autorizzati possono richiedere pass per il transito, mentre i non autorizzati possono incorrere in multe. L'accesso è monitorato da telecamere e regole precise per diverse categorie di utenti.</a:t>
            </a:r>
          </a:p>
          <a:p>
            <a:pPr>
              <a:buNone/>
            </a:pPr>
            <a:r>
              <a:rPr lang="it-IT" sz="2400" dirty="0">
                <a:ea typeface="+mn-lt"/>
                <a:cs typeface="+mn-lt"/>
              </a:rPr>
              <a:t>  </a:t>
            </a:r>
            <a:endParaRPr lang="it-IT" sz="2400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400" dirty="0">
              <a:ea typeface="Calibri"/>
              <a:cs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D448A3F-67CE-95C8-5C9F-2677759FE7DE}"/>
              </a:ext>
            </a:extLst>
          </p:cNvPr>
          <p:cNvSpPr txBox="1"/>
          <p:nvPr/>
        </p:nvSpPr>
        <p:spPr>
          <a:xfrm>
            <a:off x="337602" y="4315684"/>
            <a:ext cx="980594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dirty="0">
                <a:ea typeface="Calibri"/>
                <a:cs typeface="Calibri"/>
              </a:rPr>
              <a:t>Il sito del Comune di Matera dedicato alla ZTL fornisce informazioni dettagliate sulle zone a traffico limitato e le aree pedonali urbane. Viene spiegato come funzionano i varchi di accesso, i criteri per ottenere permessi di transito, e le modalità di controllo elettronico. Sono presenti sezioni per scaricare moduli di richiesta, visualizzare mappe delle aree coinvolte, e consultare orari specifici per i veicoli autorizzati.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78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903FD57-232F-C178-3427-1C7DDF3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BE538D0-9D75-E605-3BD8-CA972AAD3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DDD5AE1-26C7-9D74-C83F-B39CFD1EB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A876045D-BC4A-7FC6-093F-DFA74D95A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170A755F-F171-58D9-A77E-A63F89E11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F68F6CE-AD60-91B7-FDB9-80DC6DF0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" y="1018315"/>
            <a:ext cx="10811001" cy="392988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>
                <a:ea typeface="+mn-lt"/>
                <a:cs typeface="+mn-lt"/>
              </a:rPr>
              <a:t>Servizio Prenotazione e Accesso Uffici</a:t>
            </a:r>
            <a:endParaRPr lang="it-IT" sz="24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La pagina del Comune di Matera dedicata al "Servizio di prenotazione accesso uffici" fornisce informazioni sulle modalità per accedere agli uffici comunali, che richiede una prenotazione obbligatoria. È possibile prenotare tramite il sito istituzionale con SPID o CIE, telefonicamente o recandosi direttamente allo sportello URP. Gli orari di accesso sono indicati per le mattine e i pomeriggi di determinati giorni della settimana.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3420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55B8C50E-BDFC-D092-A406-05D7F2B87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DF0CFB6-2A4E-B42F-E9ED-E21F675254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9A2ABE3-F58E-8CF4-D652-5B15F4074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93599F16-3670-013D-2003-435F18301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C4BB53B1-505F-E586-09AB-C41D767B7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6D945CC8-ED69-B159-9469-7212455D6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" y="1601020"/>
            <a:ext cx="12066059" cy="50840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>
                <a:ea typeface="+mn-lt"/>
                <a:cs typeface="+mn-lt"/>
              </a:rPr>
              <a:t>Servizio Mensa scolastica</a:t>
            </a:r>
            <a:endParaRPr lang="it-IT" dirty="0">
              <a:ea typeface="+mn-lt"/>
              <a:cs typeface="+mn-lt"/>
            </a:endParaRPr>
          </a:p>
          <a:p>
            <a:pPr>
              <a:buNone/>
            </a:pPr>
            <a:r>
              <a:rPr lang="it-IT" dirty="0">
                <a:ea typeface="+mn-lt"/>
                <a:cs typeface="+mn-lt"/>
              </a:rPr>
              <a:t>   Il sito "matera.ristonova.it" è una piattaforma per la gestione delle mense scolastiche e servizi correlati. </a:t>
            </a:r>
          </a:p>
          <a:p>
            <a:pPr>
              <a:buNone/>
            </a:pPr>
            <a:r>
              <a:rPr lang="it-IT" dirty="0">
                <a:ea typeface="+mn-lt"/>
                <a:cs typeface="+mn-lt"/>
              </a:rPr>
              <a:t>   Gli utenti, principalmente genitori o tutori, possono gestire i pasti dei loro figli, verificare il saldo del conto, effettuare pagamenti online e controllare i menu. Il sistema richiede il login con credenziali SPID per garantire la sicurezza e la personalizzazione del servizio.</a:t>
            </a:r>
            <a:endParaRPr lang="it-IT"/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791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0674C37F-BC9B-0D57-D31E-7D98C0D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CA357556-FEC4-8082-5405-A1AD680C9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C1177BD-8899-0CE3-1896-41A8950AB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7ABD106F-4A61-9EC1-1B5A-AC49ABE128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61481E93-035A-BA3A-AEC0-569638E93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1A759863-37D8-D298-F812-4A6D404AE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" y="1601020"/>
            <a:ext cx="12066059" cy="50840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>
                <a:ea typeface="+mn-lt"/>
                <a:cs typeface="+mn-lt"/>
              </a:rPr>
              <a:t>Certificazione anagrafica on-line </a:t>
            </a:r>
            <a:endParaRPr lang="it-IT" b="1" dirty="0"/>
          </a:p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Il servizio di certificazione anagrafica online del Comune di Matera permette ai cittadini di richiedere certificati anagrafici digitalmente tramite la piattaforma Smart ANPR, accessibile con SPID o Carta d'Identità Elettronica (CIE). È possibile ottenere certificati come residenza, stato civile, e cittadinanza, tra altri. Alcuni documenti richiedono una marca da bollo, mentre altri sono esenti in base all'uso. Il servizio consente di risparmiare tempo, eliminando la necessità di andare di persona all'ufficio.</a:t>
            </a:r>
            <a:endParaRPr lang="it-IT" dirty="0"/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78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it-IT" sz="4000">
                <a:solidFill>
                  <a:srgbClr val="FFFFFF"/>
                </a:solidFill>
              </a:rPr>
              <a:t>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000" dirty="0"/>
              <a:t>Spettano al Comune tutte le funzioni amministrative che riguardano la popolazione ed il territorio comunale, precipuamente nei settori organici dei servizi sociali, dell’assetto ed utilizzazione del territorio e dello sviluppo economico, salvo quanto non sia espressamente attribuito ad altri soggetti dalla legge statale o regionale, secondo le rispettive competenze.</a:t>
            </a:r>
            <a:endParaRPr lang="it-IT" sz="2000" dirty="0">
              <a:ea typeface="Calibri"/>
              <a:cs typeface="Calibri"/>
            </a:endParaRPr>
          </a:p>
          <a:p>
            <a:r>
              <a:rPr lang="it-IT" sz="2000" dirty="0"/>
              <a:t>Il Comune, per l’esercizio delle funzioni in ambiti territoriali adeguati, attua forme sia di decentramento sia di cooperazione con altri Comuni e con la Provincia.</a:t>
            </a:r>
            <a:endParaRPr lang="it-IT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818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429696E0-27D1-F874-00E2-A0022ED69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4874D250-8AEC-D87D-A5EF-0A7393A5F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25E73912-1F2A-0204-B210-9FB43BB6A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F4AF5D10-BD45-2BCC-AA30-60508AD8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4866D7AF-9019-F0CF-3B0C-0D70EA20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2E4B6313-B786-8934-0185-7999CDC8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" y="1601020"/>
            <a:ext cx="12066059" cy="50840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>
                <a:ea typeface="+mn-lt"/>
                <a:cs typeface="+mn-lt"/>
              </a:rPr>
              <a:t>Richiesta atti incidenti stradali</a:t>
            </a:r>
          </a:p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Il sito "incidentistradali.com" è una piattaforma telematica che permette agli utenti di richiedere e ottenere copie degli atti relativi ai rilievi di incidenti stradali, raccolti dalla Polizia Locale e Municipale. Per utilizzarlo, è necessario registrarsi o loggarsi tramite SPID. Il processo include l'autenticazione dell'utente e il pagamento delle spese, che varia in base al comando competente.</a:t>
            </a:r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8361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8D91B01-EDE0-4513-E4DF-B0046C639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AABD98A-C457-798F-7B79-4F47152BC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E642307-3BEB-0908-D76B-26DAFA255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0AA535F4-26A5-40F1-A3DF-124BB2482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9431BC32-420E-F4F5-262B-E97B9A55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  <a:ea typeface="Calibri Light"/>
                <a:cs typeface="Calibri Light"/>
              </a:rPr>
              <a:t>ALCUNI SERVIZI </a:t>
            </a:r>
            <a:endParaRPr lang="it-IT" sz="4000" dirty="0">
              <a:solidFill>
                <a:srgbClr val="FFFFFF"/>
              </a:solidFill>
            </a:endParaRPr>
          </a:p>
        </p:txBody>
      </p:sp>
      <p:sp>
        <p:nvSpPr>
          <p:cNvPr id="15" name="Segnaposto contenuto 2">
            <a:extLst>
              <a:ext uri="{FF2B5EF4-FFF2-40B4-BE49-F238E27FC236}">
                <a16:creationId xmlns:a16="http://schemas.microsoft.com/office/drawing/2014/main" id="{B3F488D0-FD74-5B7C-C42C-9A78875BD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" y="1601020"/>
            <a:ext cx="12066059" cy="508409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b="1" dirty="0" err="1">
                <a:ea typeface="+mn-lt"/>
                <a:cs typeface="+mn-lt"/>
              </a:rPr>
              <a:t>MateraPulita</a:t>
            </a:r>
            <a:r>
              <a:rPr lang="it-IT" b="1" dirty="0">
                <a:ea typeface="+mn-lt"/>
                <a:cs typeface="+mn-lt"/>
              </a:rPr>
              <a:t> / Rifiuti: facciamo la DIFFERENZIATA </a:t>
            </a:r>
          </a:p>
          <a:p>
            <a:pPr marL="0" indent="0">
              <a:buNone/>
            </a:pPr>
            <a:r>
              <a:rPr lang="it-IT" dirty="0">
                <a:ea typeface="+mn-lt"/>
                <a:cs typeface="+mn-lt"/>
              </a:rPr>
              <a:t>Entrambe le sezioni sono dedicate alla gestione dei rifiuti e alla raccolta differenziata. Spiegano il funzionamento del servizio "porta a porta" per la separazione di carta, plastica, vetro, organico e rifiuti indifferenziati. Forniscono informazioni su come smaltire rifiuti ingombranti, la posizione del Centro Comunale di Raccolta e l'importanza del corretto conferimento per l'ambiente. Includono contatti e moduli per richiedere servizi come il ritiro della compostiera e dei pannolini, pannoloni e traverse.</a:t>
            </a:r>
          </a:p>
          <a:p>
            <a:pPr marL="0" indent="0">
              <a:buNone/>
            </a:pPr>
            <a:endParaRPr lang="it-IT" b="1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997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B4415743-D2A8-8CAB-CE76-7ECEF1829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42" y="711887"/>
            <a:ext cx="11871511" cy="543422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CD297A6-D128-A9CA-380F-46A956A9B41B}"/>
              </a:ext>
            </a:extLst>
          </p:cNvPr>
          <p:cNvSpPr/>
          <p:nvPr/>
        </p:nvSpPr>
        <p:spPr>
          <a:xfrm>
            <a:off x="6592069" y="1644410"/>
            <a:ext cx="1182822" cy="288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a gomito 7">
            <a:extLst>
              <a:ext uri="{FF2B5EF4-FFF2-40B4-BE49-F238E27FC236}">
                <a16:creationId xmlns:a16="http://schemas.microsoft.com/office/drawing/2014/main" id="{D251E146-BD64-DEFC-E1D9-2298897448F0}"/>
              </a:ext>
            </a:extLst>
          </p:cNvPr>
          <p:cNvCxnSpPr/>
          <p:nvPr/>
        </p:nvCxnSpPr>
        <p:spPr>
          <a:xfrm flipH="1" flipV="1">
            <a:off x="7640171" y="1947585"/>
            <a:ext cx="3769659" cy="744068"/>
          </a:xfrm>
          <a:prstGeom prst="bent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D8CD45-9620-B603-8C30-128052B89375}"/>
              </a:ext>
            </a:extLst>
          </p:cNvPr>
          <p:cNvSpPr txBox="1"/>
          <p:nvPr/>
        </p:nvSpPr>
        <p:spPr>
          <a:xfrm>
            <a:off x="9523495" y="2690974"/>
            <a:ext cx="1881520" cy="14773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Calibri"/>
                <a:cs typeface="Calibri"/>
              </a:rPr>
              <a:t>PER  CONSULTARE L'ATTUAZIONE DELLE MISURE PNRR, CLICCARE QUI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6035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4E151ACC-8240-E7E5-78E3-4EAA8FB5C7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24" r="1052" b="1619"/>
          <a:stretch/>
        </p:blipFill>
        <p:spPr>
          <a:xfrm>
            <a:off x="121023" y="647700"/>
            <a:ext cx="11961280" cy="5441017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BBD0757-21F5-DB49-528F-C895AD2EA303}"/>
              </a:ext>
            </a:extLst>
          </p:cNvPr>
          <p:cNvSpPr/>
          <p:nvPr/>
        </p:nvSpPr>
        <p:spPr>
          <a:xfrm>
            <a:off x="2466617" y="4888289"/>
            <a:ext cx="1327068" cy="266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95323335-FB00-B5B8-2B35-91D4FF4DE78F}"/>
              </a:ext>
            </a:extLst>
          </p:cNvPr>
          <p:cNvCxnSpPr/>
          <p:nvPr/>
        </p:nvCxnSpPr>
        <p:spPr>
          <a:xfrm flipV="1">
            <a:off x="3801037" y="4961963"/>
            <a:ext cx="1822075" cy="448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6A103C-E071-3B82-632A-D75BAB29E07C}"/>
              </a:ext>
            </a:extLst>
          </p:cNvPr>
          <p:cNvSpPr txBox="1"/>
          <p:nvPr/>
        </p:nvSpPr>
        <p:spPr>
          <a:xfrm>
            <a:off x="5628836" y="4696001"/>
            <a:ext cx="210158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Calibri"/>
                <a:cs typeface="Calibri"/>
              </a:rPr>
              <a:t>CLICCARE QUI PER SCOPRIRE DI PIU' SUL PNRR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275E53D-F944-4807-7DEC-6BC76B80539C}"/>
              </a:ext>
            </a:extLst>
          </p:cNvPr>
          <p:cNvSpPr txBox="1"/>
          <p:nvPr/>
        </p:nvSpPr>
        <p:spPr>
          <a:xfrm>
            <a:off x="2494766" y="4916465"/>
            <a:ext cx="1273479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900" dirty="0">
                <a:ea typeface="Calibri"/>
                <a:cs typeface="Calibri"/>
                <a:hlinkClick r:id="rId3"/>
              </a:rPr>
              <a:t>Scopri di più sul PNRR</a:t>
            </a:r>
            <a:endParaRPr lang="it-IT" sz="105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7735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8F8C8996-53BF-0258-0369-4A10C59CE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1" y="693637"/>
            <a:ext cx="11908971" cy="5470726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A30E017-0215-F63F-072F-131E4584165A}"/>
              </a:ext>
            </a:extLst>
          </p:cNvPr>
          <p:cNvSpPr/>
          <p:nvPr/>
        </p:nvSpPr>
        <p:spPr>
          <a:xfrm>
            <a:off x="8197385" y="1711188"/>
            <a:ext cx="1090039" cy="258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5630F5F-1639-D885-BC32-B26736253675}"/>
              </a:ext>
            </a:extLst>
          </p:cNvPr>
          <p:cNvSpPr txBox="1"/>
          <p:nvPr/>
        </p:nvSpPr>
        <p:spPr>
          <a:xfrm>
            <a:off x="10069285" y="2435678"/>
            <a:ext cx="1918607" cy="1374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A983F34-9EEC-2B89-6939-05C2D7C598FD}"/>
              </a:ext>
            </a:extLst>
          </p:cNvPr>
          <p:cNvSpPr txBox="1"/>
          <p:nvPr/>
        </p:nvSpPr>
        <p:spPr>
          <a:xfrm>
            <a:off x="10076351" y="2355009"/>
            <a:ext cx="1840253" cy="14773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ea typeface="Calibri"/>
                <a:cs typeface="Calibri"/>
              </a:rPr>
              <a:t>Per prenotare online un servizio cliccare su "Prenotazioni on line"</a:t>
            </a:r>
            <a:endParaRPr lang="it-IT" b="1" dirty="0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D7A597CD-CED6-815A-B644-ABFBEF4078FB}"/>
              </a:ext>
            </a:extLst>
          </p:cNvPr>
          <p:cNvCxnSpPr/>
          <p:nvPr/>
        </p:nvCxnSpPr>
        <p:spPr>
          <a:xfrm>
            <a:off x="9322658" y="1877711"/>
            <a:ext cx="729048" cy="49221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04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39DDB947-BCA7-1843-5C5B-E0E26853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" y="678269"/>
            <a:ext cx="11994776" cy="5523874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E0060609-EA00-8E01-1F79-53626F5AA4D2}"/>
              </a:ext>
            </a:extLst>
          </p:cNvPr>
          <p:cNvSpPr/>
          <p:nvPr/>
        </p:nvSpPr>
        <p:spPr>
          <a:xfrm>
            <a:off x="8913517" y="672958"/>
            <a:ext cx="1752229" cy="393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51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94352-1452-E076-2559-0F742867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t-IT" sz="4000">
                <a:ea typeface="Calibri Light"/>
                <a:cs typeface="Calibri Light"/>
              </a:rPr>
              <a:t>MODALITA' DI ACCESSO </a:t>
            </a:r>
            <a:endParaRPr lang="it-IT" sz="4000"/>
          </a:p>
        </p:txBody>
      </p:sp>
      <p:graphicFrame>
        <p:nvGraphicFramePr>
          <p:cNvPr id="11" name="Segnaposto contenuto 2">
            <a:extLst>
              <a:ext uri="{FF2B5EF4-FFF2-40B4-BE49-F238E27FC236}">
                <a16:creationId xmlns:a16="http://schemas.microsoft.com/office/drawing/2014/main" id="{D3D42BE2-FB37-0E20-662D-F2BB0B4DE6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4152774" cy="4303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058FA0B8-C796-086F-BEFF-8D34257CBCF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494" r="5" b="66893"/>
          <a:stretch/>
        </p:blipFill>
        <p:spPr>
          <a:xfrm>
            <a:off x="5183500" y="1981447"/>
            <a:ext cx="6169967" cy="1301223"/>
          </a:xfrm>
          <a:prstGeom prst="rect">
            <a:avLst/>
          </a:prstGeom>
        </p:spPr>
      </p:pic>
      <p:pic>
        <p:nvPicPr>
          <p:cNvPr id="6" name="Immagine 5" descr="Immagine che contiene testo, schermata, Carattere, logo&#10;&#10;Descrizione generata automaticamente">
            <a:extLst>
              <a:ext uri="{FF2B5EF4-FFF2-40B4-BE49-F238E27FC236}">
                <a16:creationId xmlns:a16="http://schemas.microsoft.com/office/drawing/2014/main" id="{1557008E-1DB1-EA3F-E566-5011C6FF155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1636" r="5781" b="17233"/>
          <a:stretch/>
        </p:blipFill>
        <p:spPr>
          <a:xfrm>
            <a:off x="5183500" y="4143525"/>
            <a:ext cx="6170484" cy="141005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79AA7F6-57D5-6444-36A6-89EED55B50FB}"/>
              </a:ext>
            </a:extLst>
          </p:cNvPr>
          <p:cNvSpPr txBox="1"/>
          <p:nvPr/>
        </p:nvSpPr>
        <p:spPr>
          <a:xfrm>
            <a:off x="5302685" y="3292839"/>
            <a:ext cx="6045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ea typeface="Calibri"/>
                <a:cs typeface="Calibri"/>
                <a:hlinkClick r:id="rId8"/>
              </a:rPr>
              <a:t>INFORMAZIONI SU SPID</a:t>
            </a:r>
            <a:endParaRPr lang="it-IT" sz="3600" dirty="0">
              <a:ea typeface="Calibri"/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92B26E-A34B-23DD-42C2-7BB7E6DFEDDE}"/>
              </a:ext>
            </a:extLst>
          </p:cNvPr>
          <p:cNvSpPr txBox="1"/>
          <p:nvPr/>
        </p:nvSpPr>
        <p:spPr>
          <a:xfrm>
            <a:off x="5186938" y="5549902"/>
            <a:ext cx="60455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ea typeface="Calibri"/>
                <a:cs typeface="Calibri"/>
                <a:hlinkClick r:id="rId9"/>
              </a:rPr>
              <a:t>INFORMAZIONI SU CIE</a:t>
            </a:r>
          </a:p>
        </p:txBody>
      </p:sp>
    </p:spTree>
    <p:extLst>
      <p:ext uri="{BB962C8B-B14F-4D97-AF65-F5344CB8AC3E}">
        <p14:creationId xmlns:p14="http://schemas.microsoft.com/office/powerpoint/2010/main" val="1169568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3FF43A44-B757-AE21-B65D-04D6E4EC9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0160"/>
            <a:ext cx="7528559" cy="6847840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EFBEFDC-4242-564B-D6D3-3EB5EA84D5A3}"/>
              </a:ext>
            </a:extLst>
          </p:cNvPr>
          <p:cNvSpPr/>
          <p:nvPr/>
        </p:nvSpPr>
        <p:spPr>
          <a:xfrm>
            <a:off x="7429500" y="2131060"/>
            <a:ext cx="1264920" cy="4724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8E6FA7B-9D87-D021-9756-1AE5106BA3B9}"/>
              </a:ext>
            </a:extLst>
          </p:cNvPr>
          <p:cNvSpPr txBox="1"/>
          <p:nvPr/>
        </p:nvSpPr>
        <p:spPr>
          <a:xfrm>
            <a:off x="10020300" y="1993900"/>
            <a:ext cx="1879600" cy="1477328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b="1" dirty="0">
                <a:ea typeface="Calibri"/>
                <a:cs typeface="Calibri"/>
              </a:rPr>
              <a:t>SELEZIONARE IL PROVIDER DI APPARTENENZA TRA QUELLI ELENCATI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066C7F45-A499-39DD-0325-E740EF8B9BB9}"/>
              </a:ext>
            </a:extLst>
          </p:cNvPr>
          <p:cNvCxnSpPr/>
          <p:nvPr/>
        </p:nvCxnSpPr>
        <p:spPr>
          <a:xfrm flipV="1">
            <a:off x="8717915" y="2525395"/>
            <a:ext cx="1300480" cy="172720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3376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elettronica, schermata, software&#10;&#10;Descrizione generata automaticamente">
            <a:extLst>
              <a:ext uri="{FF2B5EF4-FFF2-40B4-BE49-F238E27FC236}">
                <a16:creationId xmlns:a16="http://schemas.microsoft.com/office/drawing/2014/main" id="{C9273B50-4A8D-98C0-11BD-4757B0CFC1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0"/>
          <a:stretch/>
        </p:blipFill>
        <p:spPr>
          <a:xfrm>
            <a:off x="221876" y="322729"/>
            <a:ext cx="11748247" cy="621254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909D15F2-4843-D3DD-0F46-11442F014A5F}"/>
              </a:ext>
            </a:extLst>
          </p:cNvPr>
          <p:cNvSpPr/>
          <p:nvPr/>
        </p:nvSpPr>
        <p:spPr>
          <a:xfrm>
            <a:off x="8178874" y="4049269"/>
            <a:ext cx="1985492" cy="4515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457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testo, schermata, Sistema operativo, design&#10;&#10;Descrizione generata automaticamente">
            <a:extLst>
              <a:ext uri="{FF2B5EF4-FFF2-40B4-BE49-F238E27FC236}">
                <a16:creationId xmlns:a16="http://schemas.microsoft.com/office/drawing/2014/main" id="{3149E1F9-0B72-D60C-F6DB-61968378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80" y="244288"/>
            <a:ext cx="10117845" cy="63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2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4E51F6AC-E49C-DCC7-A1AB-2EB6BBF5F8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5271536"/>
              </p:ext>
            </p:extLst>
          </p:nvPr>
        </p:nvGraphicFramePr>
        <p:xfrm>
          <a:off x="0" y="0"/>
          <a:ext cx="1218002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32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913AE63C-D5B4-45D1-ACFC-648CFFCF9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EF60B-EF3F-4A5E-BDC6-A2D840B90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99CE9C4B-76CC-43D8-BCEF-0CE3808867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324D64-DFBA-4803-8BE2-87DDFA57A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olor">
            <a:extLst>
              <a:ext uri="{FF2B5EF4-FFF2-40B4-BE49-F238E27FC236}">
                <a16:creationId xmlns:a16="http://schemas.microsoft.com/office/drawing/2014/main" id="{BF9E7B5D-88C3-4C36-A22E-93AA384BA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804" y="598259"/>
            <a:ext cx="10889442" cy="5680742"/>
          </a:xfrm>
          <a:prstGeom prst="rect">
            <a:avLst/>
          </a:prstGeom>
          <a:solidFill>
            <a:srgbClr val="E36F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 descr="Immagine che contiene testo, schermata, software, Carattere&#10;&#10;Descrizione generata automaticamente">
            <a:extLst>
              <a:ext uri="{FF2B5EF4-FFF2-40B4-BE49-F238E27FC236}">
                <a16:creationId xmlns:a16="http://schemas.microsoft.com/office/drawing/2014/main" id="{1DB5D9AC-1E71-33C7-9BFF-A76F9DEA6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49" y="1169463"/>
            <a:ext cx="7080865" cy="431780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D7C4F0C-0C51-9269-BA0D-0E58656775DB}"/>
              </a:ext>
            </a:extLst>
          </p:cNvPr>
          <p:cNvSpPr txBox="1"/>
          <p:nvPr/>
        </p:nvSpPr>
        <p:spPr>
          <a:xfrm>
            <a:off x="786385" y="723127"/>
            <a:ext cx="3778989" cy="31033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latin typeface="+mj-lt"/>
                <a:ea typeface="+mj-ea"/>
                <a:cs typeface="+mj-cs"/>
              </a:rPr>
              <a:t>INFO UTILI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3E5959-8E9E-3222-3B77-A84862CFBE11}"/>
              </a:ext>
            </a:extLst>
          </p:cNvPr>
          <p:cNvSpPr txBox="1"/>
          <p:nvPr/>
        </p:nvSpPr>
        <p:spPr>
          <a:xfrm>
            <a:off x="786384" y="3813621"/>
            <a:ext cx="3778988" cy="23677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err="1"/>
              <a:t>Generalmente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</a:t>
            </a:r>
            <a:r>
              <a:rPr lang="en-US" sz="3200" dirty="0" err="1"/>
              <a:t>riportate</a:t>
            </a:r>
            <a:r>
              <a:rPr lang="en-US" sz="3200" dirty="0"/>
              <a:t> a </a:t>
            </a:r>
            <a:r>
              <a:rPr lang="en-US" sz="3200" dirty="0" err="1"/>
              <a:t>piè</a:t>
            </a:r>
            <a:r>
              <a:rPr lang="en-US" sz="3200" dirty="0"/>
              <a:t> di </a:t>
            </a:r>
            <a:r>
              <a:rPr lang="en-US" sz="3200" dirty="0" err="1"/>
              <a:t>pagina</a:t>
            </a:r>
            <a:endParaRPr lang="en-US" sz="3200" dirty="0" err="1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9702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6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58DE32-00A8-F5FE-A151-D4DDC2F26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2567" y="818984"/>
            <a:ext cx="6714699" cy="317868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GRAZIE PER L'ATTENZIONE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21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38938AB-3A0D-EF5D-E07D-B8A89BEDE6C8}"/>
              </a:ext>
            </a:extLst>
          </p:cNvPr>
          <p:cNvSpPr txBox="1"/>
          <p:nvPr/>
        </p:nvSpPr>
        <p:spPr>
          <a:xfrm>
            <a:off x="466722" y="586855"/>
            <a:ext cx="3201366" cy="338749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cercare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un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sito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web di un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comune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Google: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C8C3C2-BC46-0F6D-C04A-D1E077058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874860"/>
            <a:ext cx="6555347" cy="554604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/>
            <a:r>
              <a:rPr lang="en-US" sz="1800" dirty="0"/>
              <a:t> </a:t>
            </a:r>
            <a:r>
              <a:rPr lang="en-US" sz="1800" b="1" dirty="0"/>
              <a:t>Apri Google: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/>
              <a:t>Vai </a:t>
            </a:r>
            <a:r>
              <a:rPr lang="en-US" sz="1800" err="1"/>
              <a:t>su</a:t>
            </a:r>
            <a:r>
              <a:rPr lang="en-US" sz="1800" dirty="0"/>
              <a:t> </a:t>
            </a:r>
            <a:r>
              <a:rPr lang="en-US" sz="1800" dirty="0">
                <a:hlinkClick r:id="rId2"/>
              </a:rPr>
              <a:t>www.google.com</a:t>
            </a:r>
            <a:r>
              <a:rPr lang="en-US" sz="1800" dirty="0"/>
              <a:t> </a:t>
            </a:r>
            <a:r>
              <a:rPr lang="en-US" sz="1800" err="1"/>
              <a:t>tramite</a:t>
            </a:r>
            <a:r>
              <a:rPr lang="en-US" sz="1800" dirty="0"/>
              <a:t> il browser </a:t>
            </a:r>
            <a:r>
              <a:rPr lang="en-US" sz="1800" err="1"/>
              <a:t>sul</a:t>
            </a:r>
            <a:r>
              <a:rPr lang="en-US" sz="1800" dirty="0"/>
              <a:t> </a:t>
            </a:r>
            <a:r>
              <a:rPr lang="en-US" sz="1800" err="1"/>
              <a:t>tuo</a:t>
            </a:r>
            <a:r>
              <a:rPr lang="en-US" sz="1800" dirty="0"/>
              <a:t> </a:t>
            </a:r>
            <a:r>
              <a:rPr lang="en-US" sz="1800" err="1"/>
              <a:t>dispositivo</a:t>
            </a:r>
            <a:r>
              <a:rPr lang="en-US" sz="1800" dirty="0"/>
              <a:t>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 err="1"/>
              <a:t>Scrivi</a:t>
            </a:r>
            <a:r>
              <a:rPr lang="en-US" sz="1800" b="1" dirty="0"/>
              <a:t> il </a:t>
            </a:r>
            <a:r>
              <a:rPr lang="en-US" sz="1800" b="1" err="1"/>
              <a:t>nome</a:t>
            </a:r>
            <a:r>
              <a:rPr lang="en-US" sz="1800" b="1" dirty="0"/>
              <a:t> del </a:t>
            </a:r>
            <a:r>
              <a:rPr lang="en-US" sz="1800" b="1" err="1"/>
              <a:t>comune</a:t>
            </a:r>
            <a:r>
              <a:rPr lang="en-US" sz="1800" b="1" dirty="0"/>
              <a:t>: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/>
              <a:t>Nella barra di </a:t>
            </a:r>
            <a:r>
              <a:rPr lang="en-US" sz="1800" err="1"/>
              <a:t>ricerca</a:t>
            </a:r>
            <a:r>
              <a:rPr lang="en-US" sz="1800" dirty="0"/>
              <a:t>, </a:t>
            </a:r>
            <a:r>
              <a:rPr lang="en-US" sz="1800" err="1"/>
              <a:t>inserisci</a:t>
            </a:r>
            <a:r>
              <a:rPr lang="en-US" sz="1800" dirty="0"/>
              <a:t> il </a:t>
            </a:r>
            <a:r>
              <a:rPr lang="en-US" sz="1800" err="1"/>
              <a:t>nome</a:t>
            </a:r>
            <a:r>
              <a:rPr lang="en-US" sz="1800" dirty="0"/>
              <a:t> del </a:t>
            </a:r>
            <a:r>
              <a:rPr lang="en-US" sz="1800" err="1"/>
              <a:t>comune</a:t>
            </a:r>
            <a:r>
              <a:rPr lang="en-US" sz="1800" dirty="0"/>
              <a:t> </a:t>
            </a:r>
            <a:r>
              <a:rPr lang="en-US" sz="1800" err="1"/>
              <a:t>che</a:t>
            </a:r>
            <a:r>
              <a:rPr lang="en-US" sz="1800" dirty="0"/>
              <a:t> </a:t>
            </a:r>
            <a:r>
              <a:rPr lang="en-US" sz="1800" err="1"/>
              <a:t>ti</a:t>
            </a:r>
            <a:r>
              <a:rPr lang="en-US" sz="1800" dirty="0"/>
              <a:t> </a:t>
            </a:r>
            <a:r>
              <a:rPr lang="en-US" sz="1800" err="1"/>
              <a:t>interessa</a:t>
            </a:r>
            <a:r>
              <a:rPr lang="en-US" sz="1800" dirty="0"/>
              <a:t>. Ad </a:t>
            </a:r>
            <a:r>
              <a:rPr lang="en-US" sz="1800" err="1"/>
              <a:t>esempio</a:t>
            </a:r>
            <a:r>
              <a:rPr lang="en-US" sz="1800" dirty="0"/>
              <a:t>, se </a:t>
            </a:r>
            <a:r>
              <a:rPr lang="en-US" sz="1800" err="1"/>
              <a:t>stai</a:t>
            </a:r>
            <a:r>
              <a:rPr lang="en-US" sz="1800" dirty="0"/>
              <a:t> </a:t>
            </a:r>
            <a:r>
              <a:rPr lang="en-US" sz="1800" err="1"/>
              <a:t>cercando</a:t>
            </a:r>
            <a:r>
              <a:rPr lang="en-US" sz="1800" dirty="0"/>
              <a:t> il </a:t>
            </a:r>
            <a:r>
              <a:rPr lang="en-US" sz="1800" err="1"/>
              <a:t>sito</a:t>
            </a:r>
            <a:r>
              <a:rPr lang="en-US" sz="1800" dirty="0"/>
              <a:t> del </a:t>
            </a:r>
            <a:r>
              <a:rPr lang="en-US" sz="1800" err="1"/>
              <a:t>Comune</a:t>
            </a:r>
            <a:r>
              <a:rPr lang="en-US" sz="1800" dirty="0"/>
              <a:t> di Matera, </a:t>
            </a:r>
            <a:r>
              <a:rPr lang="en-US" sz="1800" err="1"/>
              <a:t>scrivi</a:t>
            </a:r>
            <a:r>
              <a:rPr lang="en-US" sz="1800" dirty="0"/>
              <a:t>:</a:t>
            </a:r>
            <a:endParaRPr lang="en-US" sz="1800">
              <a:ea typeface="Calibri"/>
              <a:cs typeface="Calibri"/>
            </a:endParaRPr>
          </a:p>
          <a:p>
            <a:pPr lvl="1"/>
            <a:r>
              <a:rPr lang="en-US" sz="1800" dirty="0"/>
              <a:t>"</a:t>
            </a:r>
            <a:r>
              <a:rPr lang="en-US" sz="1800" dirty="0" err="1"/>
              <a:t>Comune</a:t>
            </a:r>
            <a:r>
              <a:rPr lang="en-US" sz="1800" dirty="0"/>
              <a:t> di Matera </a:t>
            </a:r>
            <a:r>
              <a:rPr lang="en-US" sz="1800" dirty="0" err="1"/>
              <a:t>sito</a:t>
            </a:r>
            <a:r>
              <a:rPr lang="en-US" sz="1800" dirty="0"/>
              <a:t> </a:t>
            </a:r>
            <a:r>
              <a:rPr lang="en-US" sz="1800" dirty="0" err="1"/>
              <a:t>ufficiale</a:t>
            </a:r>
            <a:r>
              <a:rPr lang="en-US" sz="1800" dirty="0"/>
              <a:t>"</a:t>
            </a:r>
            <a:endParaRPr lang="en-US" sz="1800" dirty="0">
              <a:ea typeface="Calibri"/>
              <a:cs typeface="Calibri"/>
            </a:endParaRPr>
          </a:p>
          <a:p>
            <a:pPr lvl="1"/>
            <a:endParaRPr lang="en-US" sz="1800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1800" b="1" dirty="0">
                <a:ea typeface="Calibri" panose="020F0502020204030204"/>
                <a:cs typeface="Calibri" panose="020F0502020204030204"/>
              </a:rPr>
              <a:t>Premi </a:t>
            </a:r>
            <a:r>
              <a:rPr lang="en-US" sz="1800" b="1" dirty="0" err="1">
                <a:ea typeface="Calibri" panose="020F0502020204030204"/>
                <a:cs typeface="Calibri" panose="020F0502020204030204"/>
              </a:rPr>
              <a:t>Invio</a:t>
            </a:r>
            <a:r>
              <a:rPr lang="en-US" sz="1800" b="1" dirty="0">
                <a:ea typeface="Calibri" panose="020F0502020204030204"/>
                <a:cs typeface="Calibri" panose="020F0502020204030204"/>
              </a:rPr>
              <a:t>:</a:t>
            </a:r>
            <a:endParaRPr lang="en-US" sz="1800">
              <a:ea typeface="Calibri" panose="020F0502020204030204"/>
              <a:cs typeface="Calibri" panose="020F0502020204030204"/>
            </a:endParaRPr>
          </a:p>
          <a:p>
            <a:r>
              <a:rPr lang="en-US" sz="1800" dirty="0"/>
              <a:t>Dopo aver </a:t>
            </a:r>
            <a:r>
              <a:rPr lang="en-US" sz="1800" err="1"/>
              <a:t>scritto</a:t>
            </a:r>
            <a:r>
              <a:rPr lang="en-US" sz="1800" dirty="0"/>
              <a:t> </a:t>
            </a:r>
            <a:r>
              <a:rPr lang="en-US" sz="1800" err="1"/>
              <a:t>i</a:t>
            </a:r>
            <a:r>
              <a:rPr lang="en-US" sz="1800" dirty="0"/>
              <a:t> termini di </a:t>
            </a:r>
            <a:r>
              <a:rPr lang="en-US" sz="1800" err="1"/>
              <a:t>ricerca</a:t>
            </a:r>
            <a:r>
              <a:rPr lang="en-US" sz="1800" dirty="0"/>
              <a:t>, </a:t>
            </a:r>
            <a:r>
              <a:rPr lang="en-US" sz="1800" err="1"/>
              <a:t>premi</a:t>
            </a:r>
            <a:r>
              <a:rPr lang="en-US" sz="1800" dirty="0"/>
              <a:t> </a:t>
            </a:r>
            <a:r>
              <a:rPr lang="en-US" sz="1800" b="1" err="1"/>
              <a:t>Invio</a:t>
            </a:r>
            <a:r>
              <a:rPr lang="en-US" sz="1800" dirty="0"/>
              <a:t> </a:t>
            </a:r>
            <a:r>
              <a:rPr lang="en-US" sz="1800" err="1"/>
              <a:t>sulla</a:t>
            </a:r>
            <a:r>
              <a:rPr lang="en-US" sz="1800" dirty="0"/>
              <a:t> </a:t>
            </a:r>
            <a:r>
              <a:rPr lang="en-US" sz="1800" err="1"/>
              <a:t>tastiera</a:t>
            </a:r>
            <a:r>
              <a:rPr lang="en-US" sz="1800" dirty="0"/>
              <a:t> o </a:t>
            </a:r>
            <a:r>
              <a:rPr lang="en-US" sz="1800" err="1"/>
              <a:t>clicca</a:t>
            </a:r>
            <a:r>
              <a:rPr lang="en-US" sz="1800" dirty="0"/>
              <a:t> </a:t>
            </a:r>
            <a:r>
              <a:rPr lang="en-US" sz="1800" err="1"/>
              <a:t>l’icona</a:t>
            </a:r>
            <a:r>
              <a:rPr lang="en-US" sz="1800" dirty="0"/>
              <a:t> di </a:t>
            </a:r>
            <a:r>
              <a:rPr lang="en-US" sz="1800" err="1"/>
              <a:t>ricerca</a:t>
            </a:r>
            <a:r>
              <a:rPr lang="en-US" sz="1800" dirty="0"/>
              <a:t> (lente </a:t>
            </a:r>
            <a:r>
              <a:rPr lang="en-US" sz="1800" err="1"/>
              <a:t>d’ingrandimento</a:t>
            </a:r>
            <a:r>
              <a:rPr lang="en-US" sz="1800" dirty="0"/>
              <a:t>).</a:t>
            </a:r>
            <a:endParaRPr lang="en-US" sz="1800">
              <a:ea typeface="Calibri"/>
              <a:cs typeface="Calibri"/>
            </a:endParaRPr>
          </a:p>
          <a:p>
            <a:r>
              <a:rPr lang="en-US" sz="1800" b="1" err="1"/>
              <a:t>Esamina</a:t>
            </a:r>
            <a:r>
              <a:rPr lang="en-US" sz="1800" b="1" dirty="0"/>
              <a:t> </a:t>
            </a:r>
            <a:r>
              <a:rPr lang="en-US" sz="1800" b="1" err="1"/>
              <a:t>i</a:t>
            </a:r>
            <a:r>
              <a:rPr lang="en-US" sz="1800" b="1" dirty="0"/>
              <a:t> </a:t>
            </a:r>
            <a:r>
              <a:rPr lang="en-US" sz="1800" b="1" err="1"/>
              <a:t>risultati</a:t>
            </a:r>
            <a:r>
              <a:rPr lang="en-US" sz="1800" b="1" dirty="0"/>
              <a:t>: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dirty="0"/>
              <a:t>I </a:t>
            </a:r>
            <a:r>
              <a:rPr lang="en-US" sz="1800" dirty="0" err="1"/>
              <a:t>primi</a:t>
            </a:r>
            <a:r>
              <a:rPr lang="en-US" sz="1800" dirty="0"/>
              <a:t> </a:t>
            </a:r>
            <a:r>
              <a:rPr lang="en-US" sz="1800" dirty="0" err="1"/>
              <a:t>risultati</a:t>
            </a:r>
            <a:r>
              <a:rPr lang="en-US" sz="1800" dirty="0"/>
              <a:t> </a:t>
            </a:r>
            <a:r>
              <a:rPr lang="en-US" sz="1800" dirty="0" err="1"/>
              <a:t>dovrebbero</a:t>
            </a:r>
            <a:r>
              <a:rPr lang="en-US" sz="1800" dirty="0"/>
              <a:t> </a:t>
            </a:r>
            <a:r>
              <a:rPr lang="en-US" sz="1800" dirty="0" err="1"/>
              <a:t>includere</a:t>
            </a:r>
            <a:r>
              <a:rPr lang="en-US" sz="1800" dirty="0"/>
              <a:t> il </a:t>
            </a:r>
            <a:r>
              <a:rPr lang="en-US" sz="1800" dirty="0" err="1"/>
              <a:t>sito</a:t>
            </a:r>
            <a:r>
              <a:rPr lang="en-US" sz="1800" dirty="0"/>
              <a:t> </a:t>
            </a:r>
            <a:r>
              <a:rPr lang="en-US" sz="1800" dirty="0" err="1"/>
              <a:t>ufficiale</a:t>
            </a:r>
            <a:r>
              <a:rPr lang="en-US" sz="1800" dirty="0"/>
              <a:t> del </a:t>
            </a:r>
            <a:r>
              <a:rPr lang="en-US" sz="1800" dirty="0" err="1"/>
              <a:t>comune</a:t>
            </a:r>
            <a:r>
              <a:rPr lang="en-US" sz="1800" dirty="0"/>
              <a:t>. </a:t>
            </a:r>
            <a:endParaRPr lang="en-US" sz="1800" dirty="0">
              <a:ea typeface="Calibri"/>
              <a:cs typeface="Calibri"/>
            </a:endParaRPr>
          </a:p>
          <a:p>
            <a:r>
              <a:rPr lang="en-US" sz="1800" err="1"/>
              <a:t>Controlla</a:t>
            </a:r>
            <a:r>
              <a:rPr lang="en-US" sz="1800" dirty="0"/>
              <a:t> </a:t>
            </a:r>
            <a:r>
              <a:rPr lang="en-US" sz="1800" err="1"/>
              <a:t>che</a:t>
            </a:r>
            <a:r>
              <a:rPr lang="en-US" sz="1800" dirty="0"/>
              <a:t> </a:t>
            </a:r>
            <a:r>
              <a:rPr lang="en-US" sz="1800" err="1"/>
              <a:t>sia</a:t>
            </a:r>
            <a:r>
              <a:rPr lang="en-US" sz="1800" dirty="0"/>
              <a:t> il </a:t>
            </a:r>
            <a:r>
              <a:rPr lang="en-US" sz="1800" err="1"/>
              <a:t>sito</a:t>
            </a:r>
            <a:r>
              <a:rPr lang="en-US" sz="1800" dirty="0"/>
              <a:t> </a:t>
            </a:r>
            <a:r>
              <a:rPr lang="en-US" sz="1800" err="1"/>
              <a:t>corretto</a:t>
            </a:r>
            <a:r>
              <a:rPr lang="en-US" sz="1800" dirty="0"/>
              <a:t> </a:t>
            </a:r>
            <a:r>
              <a:rPr lang="en-US" sz="1800" err="1"/>
              <a:t>cliccando</a:t>
            </a:r>
            <a:r>
              <a:rPr lang="en-US" sz="1800" dirty="0"/>
              <a:t> </a:t>
            </a:r>
            <a:r>
              <a:rPr lang="en-US" sz="1800" err="1"/>
              <a:t>sul</a:t>
            </a:r>
            <a:r>
              <a:rPr lang="en-US" sz="1800" dirty="0"/>
              <a:t> </a:t>
            </a:r>
            <a:r>
              <a:rPr lang="en-US" sz="1800" err="1"/>
              <a:t>risultato</a:t>
            </a:r>
            <a:r>
              <a:rPr lang="en-US" sz="1800" dirty="0"/>
              <a:t>.</a:t>
            </a:r>
            <a:endParaRPr lang="en-US" sz="1800" dirty="0">
              <a:ea typeface="Calibri"/>
              <a:cs typeface="Calibri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31419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D4A4CDD-15AB-AD7E-7303-30D0C348E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85" y="-1063"/>
            <a:ext cx="5315189" cy="35350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dirty="0">
                <a:ea typeface="+mn-lt"/>
                <a:cs typeface="+mn-lt"/>
              </a:rPr>
              <a:t>Generalmente, i siti comunali, sono simili tra loro. </a:t>
            </a:r>
          </a:p>
          <a:p>
            <a:pPr marL="0" indent="0">
              <a:buNone/>
            </a:pPr>
            <a:r>
              <a:rPr lang="it-IT" sz="2400">
                <a:ea typeface="+mn-lt"/>
                <a:cs typeface="+mn-lt"/>
              </a:rPr>
              <a:t>Ad </a:t>
            </a:r>
            <a:r>
              <a:rPr lang="it-IT" sz="2400" dirty="0">
                <a:ea typeface="+mn-lt"/>
                <a:cs typeface="+mn-lt"/>
              </a:rPr>
              <a:t>esempio, il Comune di Matera dispone di un sito web ufficiale dove è possibile accedere a diversi servizi online, modulistica e informazioni utili:</a:t>
            </a:r>
            <a:endParaRPr lang="it-IT" sz="2400" dirty="0">
              <a:ea typeface="Calibri" panose="020F0502020204030204"/>
              <a:cs typeface="Calibri" panose="020F0502020204030204"/>
            </a:endParaRPr>
          </a:p>
          <a:p>
            <a:r>
              <a:rPr lang="it-IT" sz="2400" b="1" dirty="0">
                <a:ea typeface="+mn-lt"/>
                <a:cs typeface="+mn-lt"/>
              </a:rPr>
              <a:t>Indirizzo sito web:</a:t>
            </a:r>
            <a:r>
              <a:rPr lang="it-IT" sz="2400" dirty="0">
                <a:ea typeface="+mn-lt"/>
                <a:cs typeface="+mn-lt"/>
              </a:rPr>
              <a:t> </a:t>
            </a:r>
            <a:r>
              <a:rPr lang="it-IT" sz="2400" dirty="0">
                <a:ea typeface="+mn-lt"/>
                <a:cs typeface="+mn-lt"/>
                <a:hlinkClick r:id="rId2"/>
              </a:rPr>
              <a:t>www.comune.matera.it</a:t>
            </a:r>
            <a:endParaRPr lang="it-IT" sz="2400" dirty="0">
              <a:ea typeface="Calibri"/>
              <a:cs typeface="Calibri"/>
            </a:endParaRPr>
          </a:p>
          <a:p>
            <a:r>
              <a:rPr lang="it-IT" sz="2400" dirty="0">
                <a:ea typeface="+mn-lt"/>
                <a:cs typeface="+mn-lt"/>
              </a:rPr>
              <a:t>Su questo sito puoi trovare:</a:t>
            </a:r>
            <a:endParaRPr lang="it-IT" sz="2400" dirty="0">
              <a:ea typeface="Calibri"/>
              <a:cs typeface="Calibri"/>
            </a:endParaRPr>
          </a:p>
          <a:p>
            <a:pPr lvl="1"/>
            <a:r>
              <a:rPr lang="it-IT" dirty="0">
                <a:ea typeface="+mn-lt"/>
                <a:cs typeface="+mn-lt"/>
              </a:rPr>
              <a:t>Modulistica per certificati e permessi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 dirty="0">
                <a:ea typeface="+mn-lt"/>
                <a:cs typeface="+mn-lt"/>
              </a:rPr>
              <a:t>Informazioni su tributi e tasse locali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 dirty="0">
                <a:ea typeface="+mn-lt"/>
                <a:cs typeface="+mn-lt"/>
              </a:rPr>
              <a:t>Avvisi pubblici e notizie sul territorio</a:t>
            </a:r>
            <a:endParaRPr lang="it-IT">
              <a:ea typeface="Calibri"/>
              <a:cs typeface="Calibri"/>
            </a:endParaRPr>
          </a:p>
          <a:p>
            <a:pPr lvl="1"/>
            <a:r>
              <a:rPr lang="it-IT" dirty="0">
                <a:ea typeface="+mn-lt"/>
                <a:cs typeface="+mn-lt"/>
              </a:rPr>
              <a:t>Sezioni dedicate a vari servizi, come l'anagrafe, i tributi, l'urbanistica, ecc.</a:t>
            </a:r>
            <a:endParaRPr lang="it-IT" dirty="0"/>
          </a:p>
          <a:p>
            <a:endParaRPr lang="it-IT" sz="2000">
              <a:ea typeface="Calibri"/>
              <a:cs typeface="Calibri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B2A9D80-2477-4082-ED01-D50D06802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967" y="1327024"/>
            <a:ext cx="3354102" cy="338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2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Immagine che contiene testo, schermata, software, Software multimediale&#10;&#10;Descrizione generata automaticamente">
            <a:extLst>
              <a:ext uri="{FF2B5EF4-FFF2-40B4-BE49-F238E27FC236}">
                <a16:creationId xmlns:a16="http://schemas.microsoft.com/office/drawing/2014/main" id="{7B025C1B-BC22-AC7F-8FDD-F26C1F956C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6296" r="39253" b="185"/>
          <a:stretch/>
        </p:blipFill>
        <p:spPr>
          <a:xfrm>
            <a:off x="1666754" y="197151"/>
            <a:ext cx="9000004" cy="6659635"/>
          </a:xfrm>
          <a:prstGeom prst="rect">
            <a:avLst/>
          </a:prstGeom>
          <a:ln>
            <a:noFill/>
          </a:ln>
        </p:spPr>
      </p:pic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759696F-99FD-E946-4012-01D4F7C74D8C}"/>
              </a:ext>
            </a:extLst>
          </p:cNvPr>
          <p:cNvSpPr/>
          <p:nvPr/>
        </p:nvSpPr>
        <p:spPr>
          <a:xfrm>
            <a:off x="3809999" y="2544536"/>
            <a:ext cx="13607" cy="5442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1409981-BA24-0024-B3EB-B35C7B806CAD}"/>
              </a:ext>
            </a:extLst>
          </p:cNvPr>
          <p:cNvSpPr/>
          <p:nvPr/>
        </p:nvSpPr>
        <p:spPr>
          <a:xfrm>
            <a:off x="3380014" y="2245178"/>
            <a:ext cx="5973535" cy="1279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39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29195BF-6B36-1A16-AFC1-739AA3C01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0" y="711887"/>
            <a:ext cx="11871511" cy="543422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717D1D90-624A-7FD6-78A0-4526FCBE45E1}"/>
              </a:ext>
            </a:extLst>
          </p:cNvPr>
          <p:cNvSpPr txBox="1"/>
          <p:nvPr/>
        </p:nvSpPr>
        <p:spPr>
          <a:xfrm>
            <a:off x="-7723" y="2533264"/>
            <a:ext cx="240414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dirty="0">
                <a:ea typeface="Calibri"/>
                <a:cs typeface="Calibri"/>
              </a:rPr>
              <a:t>CLICCARE QUI PER SCOPRIRE DI PIU' CIRCA L'AMMINISTRAZIONE</a:t>
            </a:r>
            <a:endParaRPr lang="it-IT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5CE2A951-79F6-020D-B44C-4647C51B50AF}"/>
              </a:ext>
            </a:extLst>
          </p:cNvPr>
          <p:cNvCxnSpPr/>
          <p:nvPr/>
        </p:nvCxnSpPr>
        <p:spPr>
          <a:xfrm flipV="1">
            <a:off x="2142565" y="1701053"/>
            <a:ext cx="488576" cy="811304"/>
          </a:xfrm>
          <a:prstGeom prst="straightConnector1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66C83AAF-06D5-7E14-8F86-BC60C2BE53EF}"/>
              </a:ext>
            </a:extLst>
          </p:cNvPr>
          <p:cNvSpPr/>
          <p:nvPr/>
        </p:nvSpPr>
        <p:spPr>
          <a:xfrm>
            <a:off x="2567470" y="1717024"/>
            <a:ext cx="1226216" cy="2101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320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24B23CC1-D74E-A405-8519-F50D0C89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64" y="1541078"/>
            <a:ext cx="11804276" cy="422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23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FFFFFF"/>
                </a:solidFill>
              </a:rPr>
              <a:t>L'AMMINISTRAZIONE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6781" y="1590833"/>
            <a:ext cx="10035758" cy="41913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it-IT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 dirty="0">
              <a:ea typeface="Calibri"/>
              <a:cs typeface="Calibri"/>
            </a:endParaRPr>
          </a:p>
          <a:p>
            <a:pPr>
              <a:buAutoNum type="arabicParenR"/>
            </a:pPr>
            <a:r>
              <a:rPr lang="it-IT" sz="2000" b="1" dirty="0"/>
              <a:t> </a:t>
            </a:r>
            <a:r>
              <a:rPr lang="it-IT" sz="2400" b="1" dirty="0"/>
              <a:t>Il Consiglio comunale</a:t>
            </a:r>
            <a:endParaRPr lang="it-IT" sz="2400" b="1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 dirty="0"/>
              <a:t>è l'organo di indirizzo e di controllo politico-amministrativo.</a:t>
            </a:r>
            <a:endParaRPr lang="it-IT" sz="2000" dirty="0">
              <a:ea typeface="Calibri"/>
              <a:cs typeface="Calibri"/>
            </a:endParaRPr>
          </a:p>
          <a:p>
            <a:pPr>
              <a:buAutoNum type="arabicParenR"/>
            </a:pPr>
            <a:endParaRPr lang="it-IT" sz="24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b="1" dirty="0"/>
              <a:t>2) La Giunta comunale</a:t>
            </a:r>
            <a:endParaRPr lang="it-IT" sz="2400" b="1">
              <a:ea typeface="Calibri" panose="020F0502020204030204"/>
              <a:cs typeface="Calibri" panose="020F0502020204030204"/>
            </a:endParaRPr>
          </a:p>
          <a:p>
            <a:pPr>
              <a:buNone/>
            </a:pPr>
            <a:r>
              <a:rPr lang="it-IT" sz="2000" dirty="0">
                <a:ea typeface="Calibri"/>
                <a:cs typeface="Calibri"/>
              </a:rPr>
              <a:t>è l'organo di gestione e di attuazione degli indirizzi generali di governo.</a:t>
            </a:r>
          </a:p>
          <a:p>
            <a:pPr>
              <a:buNone/>
            </a:pPr>
            <a:endParaRPr lang="it-IT" sz="20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400" b="1" dirty="0"/>
              <a:t>3)  Il Sindaco</a:t>
            </a:r>
            <a:endParaRPr lang="it-IT" sz="2000" b="1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it-IT" sz="2000" dirty="0"/>
              <a:t>è l’organo responsabile dell'Amministrazione del Comune, il legale rappresentante dell’Ente, capo dell'Amministrazione e Ufficiale di governo per i servizi di competenza statale.</a:t>
            </a:r>
            <a:endParaRPr lang="it-IT" sz="2000" dirty="0">
              <a:ea typeface="Calibri"/>
              <a:cs typeface="Calibri"/>
            </a:endParaRPr>
          </a:p>
          <a:p>
            <a:pPr marL="0" indent="0">
              <a:buNone/>
            </a:pPr>
            <a:endParaRPr lang="it-IT" sz="2000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it-IT" sz="2000" dirty="0"/>
              <a:t>Il Sindaco e il Consiglio comunale durano in carica 5 anni. La loro elezione, il numero dei Consiglieri e la loro posizione giuridica sono regolati dalla legge.</a:t>
            </a:r>
            <a:endParaRPr lang="it-IT" sz="2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4401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1273</Words>
  <Application>Microsoft Office PowerPoint</Application>
  <PresentationFormat>Widescreen</PresentationFormat>
  <Paragraphs>80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standard di PowerPoint</vt:lpstr>
      <vt:lpstr>FUNZIONI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L'AMMINISTRAZIONE</vt:lpstr>
      <vt:lpstr>L'AMMINISTRAZIONE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ALCUNI SERVIZI </vt:lpstr>
      <vt:lpstr>ALCUNI SERVIZI </vt:lpstr>
      <vt:lpstr>ALCUNI SERVIZI </vt:lpstr>
      <vt:lpstr>ALCUNI SERVIZI </vt:lpstr>
      <vt:lpstr>ALCUNI SERVIZI </vt:lpstr>
      <vt:lpstr>ALCUNI SERVIZI </vt:lpstr>
      <vt:lpstr>ALCUNI SERVIZI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MODALITA' DI ACCESSO 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 PER L'ATTENZIONE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Ianuzziello Nicola</dc:creator>
  <cp:lastModifiedBy>Ianuzziello Nicola</cp:lastModifiedBy>
  <cp:revision>874</cp:revision>
  <dcterms:created xsi:type="dcterms:W3CDTF">2024-08-26T08:51:55Z</dcterms:created>
  <dcterms:modified xsi:type="dcterms:W3CDTF">2024-09-12T15:17:42Z</dcterms:modified>
</cp:coreProperties>
</file>