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328" r:id="rId3"/>
    <p:sldId id="259" r:id="rId4"/>
    <p:sldId id="306" r:id="rId5"/>
    <p:sldId id="331" r:id="rId6"/>
    <p:sldId id="332" r:id="rId7"/>
    <p:sldId id="333" r:id="rId8"/>
    <p:sldId id="335" r:id="rId9"/>
    <p:sldId id="334" r:id="rId10"/>
    <p:sldId id="336" r:id="rId11"/>
    <p:sldId id="330" r:id="rId12"/>
    <p:sldId id="307" r:id="rId13"/>
    <p:sldId id="308" r:id="rId14"/>
    <p:sldId id="309" r:id="rId15"/>
    <p:sldId id="310" r:id="rId16"/>
    <p:sldId id="311" r:id="rId17"/>
    <p:sldId id="312" r:id="rId18"/>
    <p:sldId id="313" r:id="rId19"/>
    <p:sldId id="314" r:id="rId20"/>
    <p:sldId id="318" r:id="rId21"/>
    <p:sldId id="327" r:id="rId22"/>
    <p:sldId id="315" r:id="rId23"/>
    <p:sldId id="329" r:id="rId24"/>
    <p:sldId id="316" r:id="rId25"/>
    <p:sldId id="317" r:id="rId26"/>
    <p:sldId id="319" r:id="rId27"/>
    <p:sldId id="320" r:id="rId28"/>
    <p:sldId id="323" r:id="rId29"/>
    <p:sldId id="321" r:id="rId30"/>
    <p:sldId id="322" r:id="rId31"/>
    <p:sldId id="326" r:id="rId32"/>
    <p:sldId id="324" r:id="rId33"/>
    <p:sldId id="325" r:id="rId34"/>
    <p:sldId id="289" r:id="rId3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D433"/>
    <a:srgbClr val="0E73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61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1E700B27-DE4C-4B9E-BB11-B9027034A00F}" type="datetimeFigureOut">
              <a:rPr lang="en-US" dirty="0"/>
              <a:pPr/>
              <a:t>8/27/2024</a:t>
            </a:fld>
            <a:endParaRPr lang="en-US" dirty="0"/>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r>
              <a:rPr lang="en-US" dirty="0"/>
              <a:t>
              </a:t>
            </a:r>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245759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C40F4739-9812-4A9F-890D-2AD6BA5F6EE8}" type="datetimeFigureOut">
              <a:rPr lang="en-US" dirty="0"/>
              <a:t>8/27/2024</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5918795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olo e sottotitolo">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it-IT"/>
              <a:t>Fare clic per modificare lo stile del titolo dello schema</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18845AC5-A3F8-44AA-BA8F-596CDCC976D3}" type="datetimeFigureOut">
              <a:rPr lang="en-US" dirty="0"/>
              <a:t>8/27/2024</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663712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zione con didascalia">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it-IT"/>
              <a:t>Fare clic per modificare lo stile del titolo dello schema</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C873B183-A821-4095-A363-9EC968635539}" type="datetimeFigureOut">
              <a:rPr lang="en-US" dirty="0"/>
              <a:t>8/27/2024</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1950490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Scheda nome">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174D01B4-0AA5-45E6-B2E6-5FA4078AEBCF}" type="datetimeFigureOut">
              <a:rPr lang="en-US" dirty="0"/>
              <a:t>8/27/2024</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1672921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147335C-0450-40D7-8612-B3203BED4F28}" type="datetimeFigureOut">
              <a:rPr lang="en-US" dirty="0"/>
              <a:t>8/27/2024</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4199534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D246A105-2A1C-4284-B4EA-07CF89B1A393}" type="datetimeFigureOut">
              <a:rPr lang="en-US" dirty="0"/>
              <a:t>8/27/2024</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0560324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nchorCtr="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0DBE609-F3F2-45E6-BD6A-E03A8C86C1AE}" type="datetimeFigureOut">
              <a:rPr lang="en-US" dirty="0"/>
              <a:t>8/27/2024</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7362999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7A24AD68-089C-4467-A8F3-EA2BBCA6B44E}" type="datetimeFigureOut">
              <a:rPr lang="en-US" dirty="0"/>
              <a:t>8/27/2024</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4235942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75C51FCE-E4BB-4680-8E50-3C0E348D2609}" type="datetimeFigureOut">
              <a:rPr lang="en-US" dirty="0"/>
              <a:t>8/27/2024</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4146518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8AAA073D-A903-47F8-8D16-77642FB0DF1F}" type="datetimeFigureOut">
              <a:rPr lang="en-US" dirty="0"/>
              <a:t>8/27/2024</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650109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AB91FA40-626B-4CA1-85D0-7A9016E395BA}" type="datetimeFigureOut">
              <a:rPr lang="en-US" dirty="0"/>
              <a:t>8/27/2024</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725636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C3F425EA-B9DC-48A7-991E-9A82573B1B21}" type="datetimeFigureOut">
              <a:rPr lang="en-US" dirty="0"/>
              <a:t>8/27/2024</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1023023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Fare clic per modificare lo stile del titolo dello schema</a:t>
            </a:r>
            <a:endParaRPr lang="en-US" dirty="0"/>
          </a:p>
        </p:txBody>
      </p:sp>
      <p:sp>
        <p:nvSpPr>
          <p:cNvPr id="3" name="Date Placeholder 2"/>
          <p:cNvSpPr>
            <a:spLocks noGrp="1"/>
          </p:cNvSpPr>
          <p:nvPr>
            <p:ph type="dt" sz="half" idx="10"/>
          </p:nvPr>
        </p:nvSpPr>
        <p:spPr/>
        <p:txBody>
          <a:bodyPr/>
          <a:lstStyle/>
          <a:p>
            <a:fld id="{66CB97F8-6CEB-469B-AFCC-889F2A2B1D5A}" type="datetimeFigureOut">
              <a:rPr lang="en-US" dirty="0"/>
              <a:t>8/27/2024</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742193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A9179F-009E-4FA5-B091-7EBB82A185BD}" type="datetimeFigureOut">
              <a:rPr lang="en-US" dirty="0"/>
              <a:t>8/27/2024</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1406682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8E665CEB-0076-4E37-B880-BCEA9784DE0A}" type="datetimeFigureOut">
              <a:rPr lang="en-US" dirty="0"/>
              <a:t>8/27/2024</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1058007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A6149E5E-3896-4118-99A7-7B85668F1C5E}" type="datetimeFigureOut">
              <a:rPr lang="en-US" dirty="0"/>
              <a:t>8/27/2024</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1310442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7E0D914D-B099-4142-A885-11F276715148}" type="datetimeFigureOut">
              <a:rPr lang="en-US" dirty="0"/>
              <a:t>8/27/2024</a:t>
            </a:fld>
            <a:endParaRPr lang="en-US"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r>
              <a:rPr lang="en-US" dirty="0"/>
              <a:t>
              </a:t>
            </a:r>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2650538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2980" y="634252"/>
            <a:ext cx="8284311" cy="5523345"/>
          </a:xfrm>
          <a:prstGeom prst="rect">
            <a:avLst/>
          </a:prstGeom>
        </p:spPr>
      </p:pic>
      <p:sp>
        <p:nvSpPr>
          <p:cNvPr id="2" name="Titolo 1">
            <a:extLst>
              <a:ext uri="{FF2B5EF4-FFF2-40B4-BE49-F238E27FC236}">
                <a16:creationId xmlns:a16="http://schemas.microsoft.com/office/drawing/2014/main" id="{6AD82A10-DB26-468C-8BF1-E053A3E04BBF}"/>
              </a:ext>
            </a:extLst>
          </p:cNvPr>
          <p:cNvSpPr>
            <a:spLocks noGrp="1"/>
          </p:cNvSpPr>
          <p:nvPr>
            <p:ph type="ctrTitle"/>
          </p:nvPr>
        </p:nvSpPr>
        <p:spPr>
          <a:xfrm>
            <a:off x="476781" y="4914900"/>
            <a:ext cx="7172715" cy="1455322"/>
          </a:xfrm>
        </p:spPr>
        <p:txBody>
          <a:bodyPr/>
          <a:lstStyle/>
          <a:p>
            <a:r>
              <a:rPr lang="it-IT" sz="8000" dirty="0">
                <a:solidFill>
                  <a:schemeClr val="accent5">
                    <a:lumMod val="75000"/>
                  </a:schemeClr>
                </a:solidFill>
                <a:latin typeface="Helvetica" panose="020B0604020202020204" pitchFamily="34" charset="0"/>
                <a:cs typeface="Helvetica" panose="020B0604020202020204" pitchFamily="34" charset="0"/>
              </a:rPr>
              <a:t>Acquisti</a:t>
            </a:r>
            <a:r>
              <a:rPr lang="it-IT" sz="8000" dirty="0">
                <a:solidFill>
                  <a:srgbClr val="FF0000"/>
                </a:solidFill>
                <a:latin typeface="Helvetica" panose="020B0604020202020204" pitchFamily="34" charset="0"/>
                <a:cs typeface="Helvetica" panose="020B0604020202020204" pitchFamily="34" charset="0"/>
              </a:rPr>
              <a:t> </a:t>
            </a:r>
            <a:r>
              <a:rPr lang="it-IT" sz="8000" dirty="0">
                <a:solidFill>
                  <a:schemeClr val="accent5">
                    <a:lumMod val="75000"/>
                  </a:schemeClr>
                </a:solidFill>
                <a:latin typeface="Helvetica" panose="020B0604020202020204" pitchFamily="34" charset="0"/>
                <a:cs typeface="Helvetica" panose="020B0604020202020204" pitchFamily="34" charset="0"/>
              </a:rPr>
              <a:t>Online</a:t>
            </a:r>
            <a:endParaRPr lang="it-IT" sz="6000" dirty="0">
              <a:solidFill>
                <a:schemeClr val="accent5">
                  <a:lumMod val="75000"/>
                </a:schemeClr>
              </a:solidFill>
              <a:latin typeface="Helvetica" panose="020B0604020202020204" pitchFamily="34" charset="0"/>
              <a:cs typeface="Helvetica" panose="020B0604020202020204" pitchFamily="34" charset="0"/>
            </a:endParaRPr>
          </a:p>
        </p:txBody>
      </p:sp>
      <p:pic>
        <p:nvPicPr>
          <p:cNvPr id="10" name="Immagine 9"/>
          <p:cNvPicPr>
            <a:picLocks noChangeAspect="1"/>
          </p:cNvPicPr>
          <p:nvPr/>
        </p:nvPicPr>
        <p:blipFill>
          <a:blip r:embed="rId3"/>
          <a:stretch>
            <a:fillRect/>
          </a:stretch>
        </p:blipFill>
        <p:spPr>
          <a:xfrm>
            <a:off x="10434154" y="136392"/>
            <a:ext cx="707458" cy="995721"/>
          </a:xfrm>
          <a:prstGeom prst="rect">
            <a:avLst/>
          </a:prstGeom>
        </p:spPr>
      </p:pic>
    </p:spTree>
    <p:extLst>
      <p:ext uri="{BB962C8B-B14F-4D97-AF65-F5344CB8AC3E}">
        <p14:creationId xmlns:p14="http://schemas.microsoft.com/office/powerpoint/2010/main" val="4394144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3501" y="1187749"/>
            <a:ext cx="5645728" cy="5645728"/>
          </a:xfrm>
          <a:prstGeom prst="rect">
            <a:avLst/>
          </a:prstGeom>
        </p:spPr>
      </p:pic>
      <p:sp>
        <p:nvSpPr>
          <p:cNvPr id="2"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3935400"/>
            <a:ext cx="11286560"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430213" lvl="0" indent="-342900" algn="just" defTabSz="457200" eaLnBrk="1" hangingPunct="1">
              <a:spcBef>
                <a:spcPts val="600"/>
              </a:spcBef>
              <a:buClr>
                <a:srgbClr val="000000"/>
              </a:buClr>
              <a:buSzPct val="100000"/>
              <a:buFont typeface="Wingdings" panose="05000000000000000000" pitchFamily="2" charset="2"/>
              <a:buChar char="Ø"/>
              <a:defRPr/>
            </a:pPr>
            <a:r>
              <a:rPr lang="it-IT" altLang="it-IT" sz="2400" dirty="0">
                <a:solidFill>
                  <a:schemeClr val="tx1"/>
                </a:solidFill>
                <a:latin typeface="Calibri" panose="020F0502020204030204" pitchFamily="34" charset="0"/>
                <a:ea typeface="Calibri" panose="020F0502020204030204" pitchFamily="34" charset="0"/>
                <a:cs typeface="Calibri" panose="020F0502020204030204" pitchFamily="34" charset="0"/>
              </a:rPr>
              <a:t>Può offrire un processo online per avviare un reso o un </a:t>
            </a:r>
            <a:r>
              <a:rPr lang="it-IT" altLang="it-IT"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cambio;</a:t>
            </a:r>
            <a:endParaRPr kumimoji="0" lang="it-IT" altLang="it-IT" sz="240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3"/>
          <a:stretch>
            <a:fillRect/>
          </a:stretch>
        </p:blipFill>
        <p:spPr>
          <a:xfrm>
            <a:off x="0" y="-18199"/>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8880434" cy="584775"/>
          </a:xfrm>
          <a:prstGeom prst="rect">
            <a:avLst/>
          </a:prstGeom>
        </p:spPr>
        <p:txBody>
          <a:bodyPr wrap="square">
            <a:spAutoFit/>
          </a:bodyPr>
          <a:lstStyle/>
          <a:p>
            <a:pPr marL="0" marR="0" lvl="0" indent="0" algn="l" defTabSz="457200" rtl="0" eaLnBrk="1" fontAlgn="base" latinLnBrk="0" hangingPunct="1">
              <a:lnSpc>
                <a:spcPct val="100000"/>
              </a:lnSpc>
              <a:spcBef>
                <a:spcPts val="750"/>
              </a:spcBef>
              <a:spcAft>
                <a:spcPts val="750"/>
              </a:spcAft>
              <a:buClrTx/>
              <a:buSzTx/>
              <a:buFontTx/>
              <a:buNone/>
              <a:tabLst/>
              <a:defRPr/>
            </a:pPr>
            <a:r>
              <a:rPr kumimoji="0" lang="it-IT" sz="3200" b="1" i="0" u="none" strike="noStrike" kern="1200" cap="none" spc="0" normalizeH="0" baseline="0" noProof="0" dirty="0">
                <a:ln>
                  <a:noFill/>
                </a:ln>
                <a:solidFill>
                  <a:schemeClr val="accent5">
                    <a:lumMod val="75000"/>
                  </a:schemeClr>
                </a:solidFill>
                <a:effectLst/>
                <a:uLnTx/>
                <a:uFillTx/>
                <a:latin typeface="Helvetica" panose="020B0604020202020204" pitchFamily="34" charset="0"/>
                <a:ea typeface="Times New Roman" panose="02020603050405020304" pitchFamily="18" charset="0"/>
                <a:cs typeface="+mn-cs"/>
              </a:rPr>
              <a:t>Acquisti Online</a:t>
            </a:r>
            <a:endParaRPr kumimoji="0" lang="it-IT" sz="32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Times New Roman" panose="02020603050405020304" pitchFamily="18" charset="0"/>
              <a:cs typeface="+mn-cs"/>
            </a:endParaRPr>
          </a:p>
        </p:txBody>
      </p:sp>
      <p:sp>
        <p:nvSpPr>
          <p:cNvPr id="7" name="CasellaDiTesto 6"/>
          <p:cNvSpPr txBox="1"/>
          <p:nvPr/>
        </p:nvSpPr>
        <p:spPr>
          <a:xfrm>
            <a:off x="3773714" y="261257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0"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2430856"/>
            <a:ext cx="11286560"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430213" lvl="0" indent="-342900" algn="just" defTabSz="457200" eaLnBrk="1" hangingPunct="1">
              <a:spcBef>
                <a:spcPts val="600"/>
              </a:spcBef>
              <a:buClr>
                <a:srgbClr val="000000"/>
              </a:buClr>
              <a:buSzPct val="100000"/>
              <a:buFont typeface="Wingdings" panose="05000000000000000000" pitchFamily="2" charset="2"/>
              <a:buChar char="Ø"/>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Il cliente ha l'opzione di restituire o cambiare il prodotto se non </a:t>
            </a:r>
            <a:r>
              <a:rPr lang="it-IT" altLang="it-IT" sz="24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soddisfatto;</a:t>
            </a:r>
            <a:endParaRPr kumimoji="0" lang="it-IT" altLang="it-IT"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4829305"/>
            <a:ext cx="11286560"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430213" lvl="0" indent="-342900" algn="just" defTabSz="457200" eaLnBrk="1" hangingPunct="1">
              <a:spcBef>
                <a:spcPts val="600"/>
              </a:spcBef>
              <a:buClr>
                <a:srgbClr val="000000"/>
              </a:buClr>
              <a:buSzPct val="100000"/>
              <a:buFont typeface="Wingdings" panose="05000000000000000000" pitchFamily="2" charset="2"/>
              <a:buChar char="Ø"/>
              <a:defRPr/>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Potrebbe includere opzioni di assistenza clienti per risolvere problemi con l'ordine.</a:t>
            </a:r>
            <a:endParaRPr kumimoji="0" lang="it-IT" altLang="it-IT"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182758"/>
            <a:ext cx="11286560" cy="54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defRPr/>
            </a:pPr>
            <a:r>
              <a:rPr lang="it-IT" altLang="it-IT" sz="2600" b="1" dirty="0">
                <a:solidFill>
                  <a:schemeClr val="tx1"/>
                </a:solidFill>
                <a:latin typeface="Calibri" panose="020F0502020204030204" pitchFamily="34" charset="0"/>
                <a:ea typeface="Calibri" panose="020F0502020204030204" pitchFamily="34" charset="0"/>
                <a:cs typeface="Calibri" panose="020F0502020204030204" pitchFamily="34" charset="0"/>
              </a:rPr>
              <a:t>Il Percorso d'Acquisto nell'E-commerce: Dall'Iscrizione al Post-Vendita</a:t>
            </a:r>
            <a:endParaRPr kumimoji="0" lang="it-IT" altLang="it-IT" sz="260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895475"/>
            <a:ext cx="11286560" cy="5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pPr>
            <a:r>
              <a:rPr lang="it-IT" altLang="it-IT" sz="2600" b="1" dirty="0">
                <a:solidFill>
                  <a:srgbClr val="000000"/>
                </a:solidFill>
                <a:latin typeface="Calibri" panose="020F0502020204030204" pitchFamily="34" charset="0"/>
                <a:ea typeface="Calibri" panose="020F0502020204030204" pitchFamily="34" charset="0"/>
                <a:cs typeface="Calibri" panose="020F0502020204030204" pitchFamily="34" charset="0"/>
              </a:rPr>
              <a:t>Possibilità di eventuale reso/cambio:</a:t>
            </a:r>
            <a:endParaRPr kumimoji="0" lang="it-IT" altLang="it-IT" sz="2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3330856"/>
            <a:ext cx="11286560" cy="604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430213" lvl="0" indent="-342900" algn="just" defTabSz="457200" eaLnBrk="1" hangingPunct="1">
              <a:spcBef>
                <a:spcPts val="600"/>
              </a:spcBef>
              <a:buClr>
                <a:srgbClr val="000000"/>
              </a:buClr>
              <a:buSzPct val="100000"/>
              <a:buFont typeface="Wingdings" panose="05000000000000000000" pitchFamily="2" charset="2"/>
              <a:buChar char="Ø"/>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Include informazioni sulla politica di reso (tempi, condizioni, ecc</a:t>
            </a:r>
            <a:r>
              <a:rPr lang="it-IT" altLang="it-IT" sz="24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kumimoji="0" lang="it-IT" altLang="it-IT"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4"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5723209"/>
            <a:ext cx="11286560" cy="90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defRPr/>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Alla fine</a:t>
            </a:r>
            <a:r>
              <a:rPr lang="it-IT" altLang="it-IT" sz="24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questi passaggi, </a:t>
            </a:r>
            <a:r>
              <a:rPr lang="it-IT" altLang="it-IT" sz="24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sono </a:t>
            </a: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simili a</a:t>
            </a:r>
            <a:r>
              <a:rPr lang="it-IT" altLang="it-IT" sz="24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qualsiasi tipo </a:t>
            </a:r>
            <a:r>
              <a:rPr lang="it-IT" altLang="it-IT" sz="24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di e-commerce, e la loro sequenza garantisce </a:t>
            </a: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un'esperienza chiara e senza </a:t>
            </a:r>
            <a:r>
              <a:rPr lang="it-IT" altLang="it-IT" sz="24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complicazioni.</a:t>
            </a:r>
            <a:endParaRPr kumimoji="0" lang="it-IT" altLang="it-IT"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651152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25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childTnLst>
                          </p:cTn>
                        </p:par>
                        <p:par>
                          <p:cTn id="8" fill="hold">
                            <p:stCondLst>
                              <p:cond delay="1250"/>
                            </p:stCondLst>
                            <p:childTnLst>
                              <p:par>
                                <p:cTn id="9" presetID="18" presetClass="entr" presetSubtype="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strips(downRight)">
                                      <p:cBhvr>
                                        <p:cTn id="11" dur="125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6"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strips(downRight)">
                                      <p:cBhvr>
                                        <p:cTn id="16" dur="125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strips(downRight)">
                                      <p:cBhvr>
                                        <p:cTn id="21" dur="125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6"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strips(downRight)">
                                      <p:cBhvr>
                                        <p:cTn id="26" dur="125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6"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strips(downRight)">
                                      <p:cBhvr>
                                        <p:cTn id="31" dur="125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6"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strips(downRight)">
                                      <p:cBhvr>
                                        <p:cTn id="36" dur="125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6"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strips(downRight)">
                                      <p:cBhvr>
                                        <p:cTn id="41" dur="1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3" grpId="0"/>
      <p:bldP spid="9" grpId="0"/>
      <p:bldP spid="11" grpId="0"/>
      <p:bldP spid="12"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3501" y="1187749"/>
            <a:ext cx="5645728" cy="5645728"/>
          </a:xfrm>
          <a:prstGeom prst="rect">
            <a:avLst/>
          </a:prstGeom>
        </p:spPr>
      </p:pic>
      <p:sp>
        <p:nvSpPr>
          <p:cNvPr id="2"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625329"/>
            <a:ext cx="11286560" cy="822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defRPr/>
            </a:pPr>
            <a:r>
              <a:rPr lang="it-IT" altLang="it-IT" sz="2400" dirty="0">
                <a:solidFill>
                  <a:schemeClr val="tx1"/>
                </a:solidFill>
                <a:latin typeface="Calibri" panose="020F0502020204030204" pitchFamily="34" charset="0"/>
                <a:ea typeface="Calibri" panose="020F0502020204030204" pitchFamily="34" charset="0"/>
                <a:cs typeface="Calibri" panose="020F0502020204030204" pitchFamily="34" charset="0"/>
              </a:rPr>
              <a:t>Purtroppo alla crescita delle attività online corrisponde quella del </a:t>
            </a:r>
            <a:r>
              <a:rPr lang="it-IT" altLang="it-IT"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cybercrimine</a:t>
            </a:r>
            <a:r>
              <a:rPr lang="it-IT" altLang="it-IT" sz="2400" dirty="0">
                <a:solidFill>
                  <a:schemeClr val="tx1"/>
                </a:solidFill>
                <a:latin typeface="Calibri" panose="020F0502020204030204" pitchFamily="34" charset="0"/>
                <a:ea typeface="Calibri" panose="020F0502020204030204" pitchFamily="34" charset="0"/>
                <a:cs typeface="Calibri" panose="020F0502020204030204" pitchFamily="34" charset="0"/>
              </a:rPr>
              <a:t> con conseguenti perdite economiche per le malcapitate vittime.</a:t>
            </a:r>
            <a:endParaRPr kumimoji="0" lang="it-IT" altLang="it-IT" sz="240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3"/>
          <a:stretch>
            <a:fillRect/>
          </a:stretch>
        </p:blipFill>
        <p:spPr>
          <a:xfrm>
            <a:off x="0" y="-18199"/>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8880434" cy="584775"/>
          </a:xfrm>
          <a:prstGeom prst="rect">
            <a:avLst/>
          </a:prstGeom>
        </p:spPr>
        <p:txBody>
          <a:bodyPr wrap="square">
            <a:spAutoFit/>
          </a:bodyPr>
          <a:lstStyle/>
          <a:p>
            <a:pPr marL="0" marR="0" lvl="0" indent="0" algn="l" defTabSz="457200" rtl="0" eaLnBrk="1" fontAlgn="base" latinLnBrk="0" hangingPunct="1">
              <a:lnSpc>
                <a:spcPct val="100000"/>
              </a:lnSpc>
              <a:spcBef>
                <a:spcPts val="750"/>
              </a:spcBef>
              <a:spcAft>
                <a:spcPts val="750"/>
              </a:spcAft>
              <a:buClrTx/>
              <a:buSzTx/>
              <a:buFontTx/>
              <a:buNone/>
              <a:tabLst/>
              <a:defRPr/>
            </a:pPr>
            <a:r>
              <a:rPr kumimoji="0" lang="it-IT" sz="3200" b="1" i="0" u="none" strike="noStrike" kern="1200" cap="none" spc="0" normalizeH="0" baseline="0" noProof="0" dirty="0">
                <a:ln>
                  <a:noFill/>
                </a:ln>
                <a:solidFill>
                  <a:schemeClr val="accent5">
                    <a:lumMod val="75000"/>
                  </a:schemeClr>
                </a:solidFill>
                <a:effectLst/>
                <a:uLnTx/>
                <a:uFillTx/>
                <a:latin typeface="Helvetica" panose="020B0604020202020204" pitchFamily="34" charset="0"/>
                <a:ea typeface="Times New Roman" panose="02020603050405020304" pitchFamily="18" charset="0"/>
                <a:cs typeface="+mn-cs"/>
              </a:rPr>
              <a:t>Acquisti Online</a:t>
            </a:r>
            <a:endParaRPr kumimoji="0" lang="it-IT" sz="32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Times New Roman" panose="02020603050405020304" pitchFamily="18" charset="0"/>
              <a:cs typeface="+mn-cs"/>
            </a:endParaRPr>
          </a:p>
        </p:txBody>
      </p:sp>
      <p:sp>
        <p:nvSpPr>
          <p:cNvPr id="7" name="CasellaDiTesto 6"/>
          <p:cNvSpPr txBox="1"/>
          <p:nvPr/>
        </p:nvSpPr>
        <p:spPr>
          <a:xfrm>
            <a:off x="3773714" y="261257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0"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393085" y="2885215"/>
            <a:ext cx="11286560" cy="1173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Ma il fatto che esistano le truffe on-line e il </a:t>
            </a:r>
            <a:r>
              <a:rPr lang="it-IT" altLang="it-IT"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cybercrimine</a:t>
            </a: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 non significa che dobbiate smettere di fare acquisti on-line. Fare acquisti on-line in sicurezza è possibile, basta conoscerne i potenziali rischi e prendere le dovute precauzioni.</a:t>
            </a:r>
            <a:endParaRPr kumimoji="0" lang="it-IT" altLang="it-IT"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4330877"/>
            <a:ext cx="11286560" cy="892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defRPr/>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Infatti un comportamento corretto e alcune semplici abitudini </a:t>
            </a:r>
            <a:r>
              <a:rPr lang="it-IT" altLang="it-IT" sz="24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possono aiutarci </a:t>
            </a: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ad approfittare di tutti i vantaggi dello shopping online senza rischi e ansie.</a:t>
            </a:r>
            <a:endParaRPr kumimoji="0" lang="it-IT" altLang="it-IT"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6425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25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par>
                                <p:cTn id="8" presetID="22" presetClass="entr" presetSubtype="1"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25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1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25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3441" y="-18199"/>
            <a:ext cx="6858000" cy="6858000"/>
          </a:xfrm>
          <a:prstGeom prst="rect">
            <a:avLst/>
          </a:prstGeom>
        </p:spPr>
      </p:pic>
      <p:sp>
        <p:nvSpPr>
          <p:cNvPr id="2"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182758"/>
            <a:ext cx="11286560" cy="54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defRPr/>
            </a:pPr>
            <a:r>
              <a:rPr lang="it-IT" altLang="it-IT" sz="2600" b="1" dirty="0">
                <a:solidFill>
                  <a:schemeClr val="tx1"/>
                </a:solidFill>
                <a:latin typeface="Calibri" panose="020F0502020204030204" pitchFamily="34" charset="0"/>
                <a:ea typeface="Calibri" panose="020F0502020204030204" pitchFamily="34" charset="0"/>
                <a:cs typeface="Calibri" panose="020F0502020204030204" pitchFamily="34" charset="0"/>
              </a:rPr>
              <a:t>Tra i potenziali rischi alla sicurezza degli acquisti on-line ci sono</a:t>
            </a:r>
            <a:r>
              <a:rPr lang="it-IT" altLang="it-IT" sz="2600" dirty="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kumimoji="0" lang="it-IT" altLang="it-IT" sz="260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3"/>
          <a:stretch>
            <a:fillRect/>
          </a:stretch>
        </p:blipFill>
        <p:spPr>
          <a:xfrm>
            <a:off x="0" y="-18199"/>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8880434" cy="584775"/>
          </a:xfrm>
          <a:prstGeom prst="rect">
            <a:avLst/>
          </a:prstGeom>
        </p:spPr>
        <p:txBody>
          <a:bodyPr wrap="square">
            <a:spAutoFit/>
          </a:bodyPr>
          <a:lstStyle/>
          <a:p>
            <a:pPr lvl="0" defTabSz="457200" fontAlgn="base">
              <a:spcBef>
                <a:spcPts val="750"/>
              </a:spcBef>
              <a:spcAft>
                <a:spcPts val="750"/>
              </a:spcAft>
              <a:defRPr/>
            </a:pPr>
            <a:r>
              <a:rPr lang="it-IT" sz="3200" b="1" dirty="0">
                <a:solidFill>
                  <a:schemeClr val="accent5">
                    <a:lumMod val="75000"/>
                  </a:schemeClr>
                </a:solidFill>
                <a:latin typeface="Helvetica" panose="020B0604020202020204" pitchFamily="34" charset="0"/>
                <a:ea typeface="Times New Roman" panose="02020603050405020304" pitchFamily="18" charset="0"/>
              </a:rPr>
              <a:t>I rischi degli acquisti-online</a:t>
            </a:r>
            <a:endParaRPr kumimoji="0" lang="it-IT" sz="32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Times New Roman" panose="02020603050405020304" pitchFamily="18" charset="0"/>
              <a:cs typeface="+mn-cs"/>
            </a:endParaRPr>
          </a:p>
        </p:txBody>
      </p:sp>
      <p:sp>
        <p:nvSpPr>
          <p:cNvPr id="7" name="CasellaDiTesto 6"/>
          <p:cNvSpPr txBox="1"/>
          <p:nvPr/>
        </p:nvSpPr>
        <p:spPr>
          <a:xfrm>
            <a:off x="3773714" y="261257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0"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729225"/>
            <a:ext cx="11286560" cy="5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544513" lvl="0" indent="-457200" algn="just" defTabSz="457200" eaLnBrk="1" hangingPunct="1">
              <a:spcBef>
                <a:spcPts val="600"/>
              </a:spcBef>
              <a:buClr>
                <a:srgbClr val="000000"/>
              </a:buClr>
              <a:buSzPct val="100000"/>
              <a:buFont typeface="Wingdings" panose="05000000000000000000" pitchFamily="2" charset="2"/>
              <a:buChar char="Ø"/>
            </a:pPr>
            <a:r>
              <a:rPr lang="it-IT" altLang="it-IT" sz="2600" b="1" dirty="0">
                <a:solidFill>
                  <a:srgbClr val="000000"/>
                </a:solidFill>
                <a:latin typeface="Calibri" panose="020F0502020204030204" pitchFamily="34" charset="0"/>
                <a:ea typeface="Calibri" panose="020F0502020204030204" pitchFamily="34" charset="0"/>
                <a:cs typeface="Calibri" panose="020F0502020204030204" pitchFamily="34" charset="0"/>
              </a:rPr>
              <a:t>Il furto di identità</a:t>
            </a:r>
            <a:endParaRPr kumimoji="0" lang="it-IT" altLang="it-IT" sz="2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656491" y="2270701"/>
            <a:ext cx="11045982" cy="1649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In genere riguarda gli attacchi dei </a:t>
            </a:r>
            <a:r>
              <a:rPr lang="it-IT" altLang="it-IT"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cybercriminali</a:t>
            </a: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 ai siti e-commerce per rubare le credenziali di accesso degli utenti e i dati della loro carta di credito. Questo consente agli hacker di fare ordini fraudolenti spacciandosi per l'utente o di vendere i dati personali ad altri </a:t>
            </a:r>
            <a:r>
              <a:rPr lang="it-IT" altLang="it-IT"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cybercriminali</a:t>
            </a: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kumimoji="0" lang="it-IT" altLang="it-IT" sz="240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3920017"/>
            <a:ext cx="11286560" cy="5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544513" lvl="0" indent="-457200" algn="just" defTabSz="457200" eaLnBrk="1" hangingPunct="1">
              <a:spcBef>
                <a:spcPts val="600"/>
              </a:spcBef>
              <a:buClr>
                <a:srgbClr val="000000"/>
              </a:buClr>
              <a:buSzPct val="100000"/>
              <a:buFont typeface="Wingdings" panose="05000000000000000000" pitchFamily="2" charset="2"/>
              <a:buChar char="Ø"/>
            </a:pPr>
            <a:r>
              <a:rPr lang="it-IT" altLang="it-IT" sz="2600" b="1" dirty="0">
                <a:solidFill>
                  <a:srgbClr val="000000"/>
                </a:solidFill>
                <a:latin typeface="Calibri" panose="020F0502020204030204" pitchFamily="34" charset="0"/>
                <a:ea typeface="Calibri" panose="020F0502020204030204" pitchFamily="34" charset="0"/>
                <a:cs typeface="Calibri" panose="020F0502020204030204" pitchFamily="34" charset="0"/>
              </a:rPr>
              <a:t>Falsi negozi on-line</a:t>
            </a:r>
            <a:endParaRPr kumimoji="0" lang="it-IT" altLang="it-IT" sz="2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4"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656491" y="4461492"/>
            <a:ext cx="11045982" cy="211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Purtroppo non tutti i siti di e-commerce sono autentici. I truffatori possono creare siti web falsi, concepiti in maniera da sembrare rivenditori autentici e affermati. Copiano la grafica e i layout e rubano i loghi per far credere all'utente ignaro che quello che stanno visitando è un sito web affidabile. Questi siti vendono in genere abbigliamento, gioielli e prodotti di elettronica a prezzi bassi. A volte l'utente riceve gli articoli per i quali ha pagato, ma spesso si tratta di copie. Altre volte non riceve nulla.</a:t>
            </a:r>
            <a:endParaRPr kumimoji="0" lang="it-IT" altLang="it-IT" sz="240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62200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par>
                                <p:cTn id="8" presetID="22" presetClass="entr" presetSubtype="1"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1000"/>
                                        <p:tgtEl>
                                          <p:spTgt spid="2"/>
                                        </p:tgtEl>
                                      </p:cBhvr>
                                    </p:animEffect>
                                  </p:childTnLst>
                                </p:cTn>
                              </p:par>
                            </p:childTnLst>
                          </p:cTn>
                        </p:par>
                        <p:par>
                          <p:cTn id="11" fill="hold">
                            <p:stCondLst>
                              <p:cond delay="1500"/>
                            </p:stCondLst>
                            <p:childTnLst>
                              <p:par>
                                <p:cTn id="12" presetID="6" presetClass="entr" presetSubtype="16" fill="hold" grpId="3" nodeType="afterEffect">
                                  <p:stCondLst>
                                    <p:cond delay="25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1000"/>
                                        <p:tgtEl>
                                          <p:spTgt spid="10"/>
                                        </p:tgtEl>
                                      </p:cBhvr>
                                    </p:animEffect>
                                  </p:childTnLst>
                                </p:cTn>
                              </p:par>
                            </p:childTnLst>
                          </p:cTn>
                        </p:par>
                        <p:par>
                          <p:cTn id="15" fill="hold">
                            <p:stCondLst>
                              <p:cond delay="2750"/>
                            </p:stCondLst>
                            <p:childTnLst>
                              <p:par>
                                <p:cTn id="16" presetID="22" presetClass="entr" presetSubtype="1" fill="hold" grpId="0" nodeType="afterEffect">
                                  <p:stCondLst>
                                    <p:cond delay="25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2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1000"/>
                                        <p:tgtEl>
                                          <p:spTgt spid="12"/>
                                        </p:tgtEl>
                                      </p:cBhvr>
                                    </p:animEffect>
                                  </p:childTnLst>
                                </p:cTn>
                              </p:par>
                            </p:childTnLst>
                          </p:cTn>
                        </p:par>
                        <p:par>
                          <p:cTn id="24" fill="hold">
                            <p:stCondLst>
                              <p:cond delay="1000"/>
                            </p:stCondLst>
                            <p:childTnLst>
                              <p:par>
                                <p:cTn id="25" presetID="22" presetClass="entr" presetSubtype="1" fill="hold" grpId="0" nodeType="afterEffect">
                                  <p:stCondLst>
                                    <p:cond delay="25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3"/>
      <p:bldP spid="11" grpId="0"/>
      <p:bldP spid="12"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
        <p:nvSpPr>
          <p:cNvPr id="2"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182758"/>
            <a:ext cx="11286560" cy="54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defRPr/>
            </a:pPr>
            <a:r>
              <a:rPr lang="it-IT" altLang="it-IT" sz="2600" b="1" dirty="0">
                <a:solidFill>
                  <a:schemeClr val="tx1"/>
                </a:solidFill>
                <a:latin typeface="Calibri" panose="020F0502020204030204" pitchFamily="34" charset="0"/>
                <a:ea typeface="Calibri" panose="020F0502020204030204" pitchFamily="34" charset="0"/>
                <a:cs typeface="Calibri" panose="020F0502020204030204" pitchFamily="34" charset="0"/>
              </a:rPr>
              <a:t>Altri potenziali rischi alla sicurezza degli acquisti on-line sono</a:t>
            </a:r>
            <a:r>
              <a:rPr lang="it-IT" altLang="it-IT" sz="2600" dirty="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kumimoji="0" lang="it-IT" altLang="it-IT" sz="260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3"/>
          <a:stretch>
            <a:fillRect/>
          </a:stretch>
        </p:blipFill>
        <p:spPr>
          <a:xfrm>
            <a:off x="0" y="-18199"/>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8880434" cy="584775"/>
          </a:xfrm>
          <a:prstGeom prst="rect">
            <a:avLst/>
          </a:prstGeom>
        </p:spPr>
        <p:txBody>
          <a:bodyPr wrap="square">
            <a:spAutoFit/>
          </a:bodyPr>
          <a:lstStyle/>
          <a:p>
            <a:pPr lvl="0" defTabSz="457200" fontAlgn="base">
              <a:spcBef>
                <a:spcPts val="750"/>
              </a:spcBef>
              <a:spcAft>
                <a:spcPts val="750"/>
              </a:spcAft>
              <a:defRPr/>
            </a:pPr>
            <a:r>
              <a:rPr lang="it-IT" sz="3200" b="1" dirty="0">
                <a:solidFill>
                  <a:schemeClr val="accent5">
                    <a:lumMod val="75000"/>
                  </a:schemeClr>
                </a:solidFill>
                <a:latin typeface="Helvetica" panose="020B0604020202020204" pitchFamily="34" charset="0"/>
                <a:ea typeface="Times New Roman" panose="02020603050405020304" pitchFamily="18" charset="0"/>
              </a:rPr>
              <a:t>I rischi degli acquisti-online</a:t>
            </a:r>
            <a:endParaRPr kumimoji="0" lang="it-IT" sz="32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Times New Roman" panose="02020603050405020304" pitchFamily="18" charset="0"/>
              <a:cs typeface="+mn-cs"/>
            </a:endParaRPr>
          </a:p>
        </p:txBody>
      </p:sp>
      <p:sp>
        <p:nvSpPr>
          <p:cNvPr id="7" name="CasellaDiTesto 6"/>
          <p:cNvSpPr txBox="1"/>
          <p:nvPr/>
        </p:nvSpPr>
        <p:spPr>
          <a:xfrm>
            <a:off x="3773714" y="261257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0"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729225"/>
            <a:ext cx="11286560" cy="5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544513" lvl="0" indent="-457200" algn="just" defTabSz="457200" eaLnBrk="1" hangingPunct="1">
              <a:spcBef>
                <a:spcPts val="600"/>
              </a:spcBef>
              <a:buClr>
                <a:srgbClr val="000000"/>
              </a:buClr>
              <a:buSzPct val="100000"/>
              <a:buFont typeface="Wingdings" panose="05000000000000000000" pitchFamily="2" charset="2"/>
              <a:buChar char="Ø"/>
            </a:pPr>
            <a:r>
              <a:rPr lang="it-IT" altLang="it-IT" sz="2600" b="1" dirty="0">
                <a:solidFill>
                  <a:srgbClr val="000000"/>
                </a:solidFill>
                <a:latin typeface="Calibri" panose="020F0502020204030204" pitchFamily="34" charset="0"/>
                <a:ea typeface="Calibri" panose="020F0502020204030204" pitchFamily="34" charset="0"/>
                <a:cs typeface="Calibri" panose="020F0502020204030204" pitchFamily="34" charset="0"/>
              </a:rPr>
              <a:t>I dati non crittografati</a:t>
            </a:r>
            <a:endParaRPr kumimoji="0" lang="it-IT" altLang="it-IT" sz="2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656491" y="2270700"/>
            <a:ext cx="11045982" cy="1930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A volte i siti web non criptano i dati. I siti web che non dispongono di un certificato SSL aggiornato, sono molto più esposti agli attacchi. I siti web le cui URL iniziano per HTTP invece che con HTTPS non sono protetti ed è quindi rischioso per il compratore condividere con loro i dati della propria carta di credito o le proprie informazioni personali.</a:t>
            </a:r>
            <a:endParaRPr kumimoji="0" lang="it-IT" altLang="it-IT" sz="240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4200958"/>
            <a:ext cx="11286560" cy="5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544513" lvl="0" indent="-457200" algn="just" defTabSz="457200" eaLnBrk="1" hangingPunct="1">
              <a:spcBef>
                <a:spcPts val="600"/>
              </a:spcBef>
              <a:buClr>
                <a:srgbClr val="000000"/>
              </a:buClr>
              <a:buSzPct val="100000"/>
              <a:buFont typeface="Wingdings" panose="05000000000000000000" pitchFamily="2" charset="2"/>
              <a:buChar char="Ø"/>
            </a:pPr>
            <a:r>
              <a:rPr lang="it-IT" altLang="it-IT" sz="2600" b="1" dirty="0">
                <a:solidFill>
                  <a:srgbClr val="000000"/>
                </a:solidFill>
                <a:latin typeface="Calibri" panose="020F0502020204030204" pitchFamily="34" charset="0"/>
                <a:ea typeface="Calibri" panose="020F0502020204030204" pitchFamily="34" charset="0"/>
                <a:cs typeface="Calibri" panose="020F0502020204030204" pitchFamily="34" charset="0"/>
              </a:rPr>
              <a:t>La violazione dei dati</a:t>
            </a:r>
            <a:endParaRPr kumimoji="0" lang="it-IT" altLang="it-IT" sz="2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4"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656491" y="4742433"/>
            <a:ext cx="11045982" cy="211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Quando fate un acquisto on-line vi trovate a condividere informazioni sensibili con il rivenditore, come per esempio i dati del conto o della carta di credito, le informazioni di contatto e l'indirizzo. Se gli hackers ottengono un accesso non autorizzato a un sito e-commerce, in caso di violazione di dati le vostre informazioni rischiano di essere esposte.</a:t>
            </a:r>
          </a:p>
        </p:txBody>
      </p:sp>
    </p:spTree>
    <p:extLst>
      <p:ext uri="{BB962C8B-B14F-4D97-AF65-F5344CB8AC3E}">
        <p14:creationId xmlns:p14="http://schemas.microsoft.com/office/powerpoint/2010/main" val="2023609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par>
                                <p:cTn id="8" presetID="22" presetClass="entr" presetSubtype="1"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1000"/>
                                        <p:tgtEl>
                                          <p:spTgt spid="2"/>
                                        </p:tgtEl>
                                      </p:cBhvr>
                                    </p:animEffect>
                                  </p:childTnLst>
                                </p:cTn>
                              </p:par>
                            </p:childTnLst>
                          </p:cTn>
                        </p:par>
                        <p:par>
                          <p:cTn id="11" fill="hold">
                            <p:stCondLst>
                              <p:cond delay="1500"/>
                            </p:stCondLst>
                            <p:childTnLst>
                              <p:par>
                                <p:cTn id="12" presetID="6" presetClass="entr" presetSubtype="16" fill="hold" grpId="0" nodeType="afterEffect">
                                  <p:stCondLst>
                                    <p:cond delay="25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1000"/>
                                        <p:tgtEl>
                                          <p:spTgt spid="10"/>
                                        </p:tgtEl>
                                      </p:cBhvr>
                                    </p:animEffect>
                                  </p:childTnLst>
                                </p:cTn>
                              </p:par>
                            </p:childTnLst>
                          </p:cTn>
                        </p:par>
                        <p:par>
                          <p:cTn id="15" fill="hold">
                            <p:stCondLst>
                              <p:cond delay="2750"/>
                            </p:stCondLst>
                            <p:childTnLst>
                              <p:par>
                                <p:cTn id="16" presetID="22" presetClass="entr" presetSubtype="1" fill="hold" grpId="0" nodeType="afterEffect">
                                  <p:stCondLst>
                                    <p:cond delay="25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2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1500"/>
                                        <p:tgtEl>
                                          <p:spTgt spid="12"/>
                                        </p:tgtEl>
                                      </p:cBhvr>
                                    </p:animEffect>
                                  </p:childTnLst>
                                </p:cTn>
                              </p:par>
                            </p:childTnLst>
                          </p:cTn>
                        </p:par>
                        <p:par>
                          <p:cTn id="24" fill="hold">
                            <p:stCondLst>
                              <p:cond delay="1500"/>
                            </p:stCondLst>
                            <p:childTnLst>
                              <p:par>
                                <p:cTn id="25" presetID="22" presetClass="entr" presetSubtype="1" fill="hold" grpId="0" nodeType="afterEffect">
                                  <p:stCondLst>
                                    <p:cond delay="25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2"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
        <p:nvSpPr>
          <p:cNvPr id="2"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182758"/>
            <a:ext cx="11286560" cy="54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defRPr/>
            </a:pPr>
            <a:r>
              <a:rPr lang="it-IT" altLang="it-IT" sz="2600" b="1" dirty="0">
                <a:solidFill>
                  <a:schemeClr val="tx1"/>
                </a:solidFill>
                <a:latin typeface="Calibri" panose="020F0502020204030204" pitchFamily="34" charset="0"/>
                <a:ea typeface="Calibri" panose="020F0502020204030204" pitchFamily="34" charset="0"/>
                <a:cs typeface="Calibri" panose="020F0502020204030204" pitchFamily="34" charset="0"/>
              </a:rPr>
              <a:t>Altri potenziali rischi alla sicurezza degli acquisti on-line:</a:t>
            </a:r>
            <a:endParaRPr kumimoji="0" lang="it-IT" altLang="it-IT" sz="260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3"/>
          <a:stretch>
            <a:fillRect/>
          </a:stretch>
        </p:blipFill>
        <p:spPr>
          <a:xfrm>
            <a:off x="0" y="-18199"/>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8880434" cy="584775"/>
          </a:xfrm>
          <a:prstGeom prst="rect">
            <a:avLst/>
          </a:prstGeom>
        </p:spPr>
        <p:txBody>
          <a:bodyPr wrap="square">
            <a:spAutoFit/>
          </a:bodyPr>
          <a:lstStyle/>
          <a:p>
            <a:pPr lvl="0" defTabSz="457200" fontAlgn="base">
              <a:spcBef>
                <a:spcPts val="750"/>
              </a:spcBef>
              <a:spcAft>
                <a:spcPts val="750"/>
              </a:spcAft>
              <a:defRPr/>
            </a:pPr>
            <a:r>
              <a:rPr lang="it-IT" sz="3200" b="1" dirty="0">
                <a:solidFill>
                  <a:schemeClr val="accent5">
                    <a:lumMod val="75000"/>
                  </a:schemeClr>
                </a:solidFill>
                <a:latin typeface="Helvetica" panose="020B0604020202020204" pitchFamily="34" charset="0"/>
                <a:ea typeface="Times New Roman" panose="02020603050405020304" pitchFamily="18" charset="0"/>
              </a:rPr>
              <a:t>I rischi degli acquisti-online</a:t>
            </a:r>
            <a:endParaRPr kumimoji="0" lang="it-IT" sz="32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Times New Roman" panose="02020603050405020304" pitchFamily="18" charset="0"/>
              <a:cs typeface="+mn-cs"/>
            </a:endParaRPr>
          </a:p>
        </p:txBody>
      </p:sp>
      <p:sp>
        <p:nvSpPr>
          <p:cNvPr id="7" name="CasellaDiTesto 6"/>
          <p:cNvSpPr txBox="1"/>
          <p:nvPr/>
        </p:nvSpPr>
        <p:spPr>
          <a:xfrm>
            <a:off x="3773714" y="261257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0"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729225"/>
            <a:ext cx="11286560" cy="5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544513" lvl="0" indent="-457200" algn="just" defTabSz="457200" eaLnBrk="1" hangingPunct="1">
              <a:spcBef>
                <a:spcPts val="600"/>
              </a:spcBef>
              <a:buClr>
                <a:srgbClr val="000000"/>
              </a:buClr>
              <a:buSzPct val="100000"/>
              <a:buFont typeface="Wingdings" panose="05000000000000000000" pitchFamily="2" charset="2"/>
              <a:buChar char="Ø"/>
            </a:pPr>
            <a:r>
              <a:rPr lang="it-IT" altLang="it-IT" sz="2600" b="1" dirty="0">
                <a:solidFill>
                  <a:srgbClr val="000000"/>
                </a:solidFill>
                <a:latin typeface="Calibri" panose="020F0502020204030204" pitchFamily="34" charset="0"/>
                <a:ea typeface="Calibri" panose="020F0502020204030204" pitchFamily="34" charset="0"/>
                <a:cs typeface="Calibri" panose="020F0502020204030204" pitchFamily="34" charset="0"/>
              </a:rPr>
              <a:t>Le false recensioni</a:t>
            </a:r>
            <a:endParaRPr kumimoji="0" lang="it-IT" altLang="it-IT" sz="2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656491" y="2270700"/>
            <a:ext cx="11045982" cy="1930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Molti compratori on-line leggono le recensioni prima di fare un acquisto. Fate attenzione però, non tutte le recensioni on-line sono autentiche. Se un determinato venditore ha una serie di recensioni poco dettagliate o che sembrano troppo belle per essere vere, provate a controllarne la fonte e date retta al vostro istinto.</a:t>
            </a:r>
            <a:endParaRPr kumimoji="0" lang="it-IT" altLang="it-IT" sz="240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4200958"/>
            <a:ext cx="11286560" cy="5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544513" lvl="0" indent="-457200" algn="just" defTabSz="457200" eaLnBrk="1" hangingPunct="1">
              <a:spcBef>
                <a:spcPts val="600"/>
              </a:spcBef>
              <a:buClr>
                <a:srgbClr val="000000"/>
              </a:buClr>
              <a:buSzPct val="100000"/>
              <a:buFont typeface="Wingdings" panose="05000000000000000000" pitchFamily="2" charset="2"/>
              <a:buChar char="Ø"/>
            </a:pPr>
            <a:r>
              <a:rPr lang="it-IT" altLang="it-IT" sz="2600" b="1" dirty="0">
                <a:solidFill>
                  <a:srgbClr val="000000"/>
                </a:solidFill>
                <a:latin typeface="Calibri" panose="020F0502020204030204" pitchFamily="34" charset="0"/>
                <a:ea typeface="Calibri" panose="020F0502020204030204" pitchFamily="34" charset="0"/>
                <a:cs typeface="Calibri" panose="020F0502020204030204" pitchFamily="34" charset="0"/>
              </a:rPr>
              <a:t>Le false </a:t>
            </a:r>
            <a:r>
              <a:rPr lang="it-IT" altLang="it-IT" sz="2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app</a:t>
            </a:r>
            <a:endParaRPr kumimoji="0" lang="it-IT" altLang="it-IT" sz="2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4"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656491" y="4742433"/>
            <a:ext cx="11045982" cy="1388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Molti venditori on-line autentici hanno la propria </a:t>
            </a:r>
            <a:r>
              <a:rPr lang="it-IT" altLang="it-IT"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app</a:t>
            </a: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 I </a:t>
            </a:r>
            <a:r>
              <a:rPr lang="it-IT" altLang="it-IT"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cybercriminali</a:t>
            </a: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 provano a riprodurle creandone versioni </a:t>
            </a:r>
            <a:r>
              <a:rPr lang="it-IT" altLang="it-IT"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fake</a:t>
            </a: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 Il loro obiettivo è raccogliere le informazioni personali come i dati bancari o della carta di credito, oltre a username e password.</a:t>
            </a:r>
          </a:p>
        </p:txBody>
      </p:sp>
    </p:spTree>
    <p:extLst>
      <p:ext uri="{BB962C8B-B14F-4D97-AF65-F5344CB8AC3E}">
        <p14:creationId xmlns:p14="http://schemas.microsoft.com/office/powerpoint/2010/main" val="1370340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par>
                                <p:cTn id="8" presetID="22" presetClass="entr" presetSubtype="1"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1000"/>
                                        <p:tgtEl>
                                          <p:spTgt spid="2"/>
                                        </p:tgtEl>
                                      </p:cBhvr>
                                    </p:animEffect>
                                  </p:childTnLst>
                                </p:cTn>
                              </p:par>
                            </p:childTnLst>
                          </p:cTn>
                        </p:par>
                        <p:par>
                          <p:cTn id="11" fill="hold">
                            <p:stCondLst>
                              <p:cond delay="1500"/>
                            </p:stCondLst>
                            <p:childTnLst>
                              <p:par>
                                <p:cTn id="12" presetID="6" presetClass="entr" presetSubtype="16"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1000"/>
                                        <p:tgtEl>
                                          <p:spTgt spid="10"/>
                                        </p:tgtEl>
                                      </p:cBhvr>
                                    </p:animEffect>
                                  </p:childTnLst>
                                </p:cTn>
                              </p:par>
                            </p:childTnLst>
                          </p:cTn>
                        </p:par>
                        <p:par>
                          <p:cTn id="15" fill="hold">
                            <p:stCondLst>
                              <p:cond delay="2500"/>
                            </p:stCondLst>
                            <p:childTnLst>
                              <p:par>
                                <p:cTn id="16" presetID="22" presetClass="entr" presetSubtype="1" fill="hold" grpId="0" nodeType="afterEffect">
                                  <p:stCondLst>
                                    <p:cond delay="25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2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1500"/>
                                        <p:tgtEl>
                                          <p:spTgt spid="12"/>
                                        </p:tgtEl>
                                      </p:cBhvr>
                                    </p:animEffect>
                                  </p:childTnLst>
                                </p:cTn>
                              </p:par>
                            </p:childTnLst>
                          </p:cTn>
                        </p:par>
                        <p:par>
                          <p:cTn id="24" fill="hold">
                            <p:stCondLst>
                              <p:cond delay="1500"/>
                            </p:stCondLst>
                            <p:childTnLst>
                              <p:par>
                                <p:cTn id="25" presetID="22" presetClass="entr" presetSubtype="1" fill="hold" grpId="0" nodeType="afterEffect">
                                  <p:stCondLst>
                                    <p:cond delay="25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2"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
        <p:nvSpPr>
          <p:cNvPr id="2"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182758"/>
            <a:ext cx="11286560" cy="54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defRPr/>
            </a:pPr>
            <a:r>
              <a:rPr lang="it-IT" altLang="it-IT" sz="2600" b="1" dirty="0">
                <a:solidFill>
                  <a:schemeClr val="tx1"/>
                </a:solidFill>
                <a:latin typeface="Calibri" panose="020F0502020204030204" pitchFamily="34" charset="0"/>
                <a:ea typeface="Calibri" panose="020F0502020204030204" pitchFamily="34" charset="0"/>
                <a:cs typeface="Calibri" panose="020F0502020204030204" pitchFamily="34" charset="0"/>
              </a:rPr>
              <a:t>Altri potenziali rischi alla sicurezza degli acquisti on-line:</a:t>
            </a:r>
            <a:endParaRPr kumimoji="0" lang="it-IT" altLang="it-IT" sz="260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3"/>
          <a:stretch>
            <a:fillRect/>
          </a:stretch>
        </p:blipFill>
        <p:spPr>
          <a:xfrm>
            <a:off x="0" y="-18199"/>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8880434" cy="584775"/>
          </a:xfrm>
          <a:prstGeom prst="rect">
            <a:avLst/>
          </a:prstGeom>
        </p:spPr>
        <p:txBody>
          <a:bodyPr wrap="square">
            <a:spAutoFit/>
          </a:bodyPr>
          <a:lstStyle/>
          <a:p>
            <a:pPr lvl="0" defTabSz="457200" fontAlgn="base">
              <a:spcBef>
                <a:spcPts val="750"/>
              </a:spcBef>
              <a:spcAft>
                <a:spcPts val="750"/>
              </a:spcAft>
              <a:defRPr/>
            </a:pPr>
            <a:r>
              <a:rPr lang="it-IT" sz="3200" b="1" dirty="0">
                <a:solidFill>
                  <a:schemeClr val="accent5">
                    <a:lumMod val="75000"/>
                  </a:schemeClr>
                </a:solidFill>
                <a:latin typeface="Helvetica" panose="020B0604020202020204" pitchFamily="34" charset="0"/>
                <a:ea typeface="Times New Roman" panose="02020603050405020304" pitchFamily="18" charset="0"/>
              </a:rPr>
              <a:t>I rischi degli acquisti-online</a:t>
            </a:r>
            <a:endParaRPr kumimoji="0" lang="it-IT" sz="32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Times New Roman" panose="02020603050405020304" pitchFamily="18" charset="0"/>
              <a:cs typeface="+mn-cs"/>
            </a:endParaRPr>
          </a:p>
        </p:txBody>
      </p:sp>
      <p:sp>
        <p:nvSpPr>
          <p:cNvPr id="7" name="CasellaDiTesto 6"/>
          <p:cNvSpPr txBox="1"/>
          <p:nvPr/>
        </p:nvSpPr>
        <p:spPr>
          <a:xfrm>
            <a:off x="3773714" y="261257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2"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729225"/>
            <a:ext cx="11286560" cy="5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544513" lvl="0" indent="-457200" algn="just" defTabSz="457200" eaLnBrk="1" hangingPunct="1">
              <a:spcBef>
                <a:spcPts val="600"/>
              </a:spcBef>
              <a:buClr>
                <a:srgbClr val="000000"/>
              </a:buClr>
              <a:buSzPct val="100000"/>
              <a:buFont typeface="Wingdings" panose="05000000000000000000" pitchFamily="2" charset="2"/>
              <a:buChar char="Ø"/>
            </a:pPr>
            <a:r>
              <a:rPr lang="it-IT" altLang="it-IT" sz="2600" b="1" dirty="0">
                <a:solidFill>
                  <a:srgbClr val="000000"/>
                </a:solidFill>
                <a:latin typeface="Calibri" panose="020F0502020204030204" pitchFamily="34" charset="0"/>
                <a:ea typeface="Calibri" panose="020F0502020204030204" pitchFamily="34" charset="0"/>
                <a:cs typeface="Calibri" panose="020F0502020204030204" pitchFamily="34" charset="0"/>
              </a:rPr>
              <a:t>Il Wi-Fi non protetto</a:t>
            </a:r>
            <a:endParaRPr kumimoji="0" lang="it-IT" altLang="it-IT" sz="2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4"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656491" y="2270700"/>
            <a:ext cx="11045982" cy="211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Il Wi-Fi non protetto nei luoghi pubblici può mettere a rischio la sicurezza. Fra i rischi c'è quello che l'hacker si posizioni tra voi e il punto di connessione. Se fate transazioni per acquisti on-line su reti Wi-Fi non </a:t>
            </a:r>
            <a:r>
              <a:rPr lang="it-IT" altLang="it-IT"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protette,rischiate</a:t>
            </a: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 che l'hacker entri in possesso delle informazioni personali inserite, come i dati della carta di credito o le informazioni di contatto.</a:t>
            </a:r>
          </a:p>
        </p:txBody>
      </p:sp>
      <p:sp>
        <p:nvSpPr>
          <p:cNvPr id="13"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4386267"/>
            <a:ext cx="11286560" cy="5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544513" lvl="0" indent="-457200" algn="just" defTabSz="457200" eaLnBrk="1" hangingPunct="1">
              <a:spcBef>
                <a:spcPts val="600"/>
              </a:spcBef>
              <a:buClr>
                <a:srgbClr val="000000"/>
              </a:buClr>
              <a:buSzPct val="100000"/>
              <a:buFont typeface="Wingdings" panose="05000000000000000000" pitchFamily="2" charset="2"/>
              <a:buChar char="Ø"/>
            </a:pPr>
            <a:r>
              <a:rPr lang="it-IT" altLang="it-IT" sz="2600" b="1" dirty="0">
                <a:solidFill>
                  <a:srgbClr val="000000"/>
                </a:solidFill>
                <a:latin typeface="Calibri" panose="020F0502020204030204" pitchFamily="34" charset="0"/>
                <a:ea typeface="Calibri" panose="020F0502020204030204" pitchFamily="34" charset="0"/>
                <a:cs typeface="Calibri" panose="020F0502020204030204" pitchFamily="34" charset="0"/>
              </a:rPr>
              <a:t>Gli </a:t>
            </a:r>
            <a:r>
              <a:rPr lang="it-IT" altLang="it-IT" sz="2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adware</a:t>
            </a:r>
            <a:endParaRPr kumimoji="0" lang="it-IT" altLang="it-IT" sz="2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5"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656491" y="4927742"/>
            <a:ext cx="11045982" cy="145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Gli </a:t>
            </a:r>
            <a:r>
              <a:rPr lang="it-IT" altLang="it-IT"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adware</a:t>
            </a: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 sono messaggi pubblicitari non richiesti che spuntano sullo schermo durante la navigazione in Internet, possono essere legittimi, ma possono anche essere usati dai </a:t>
            </a:r>
            <a:r>
              <a:rPr lang="it-IT" altLang="it-IT"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cybercriminali</a:t>
            </a: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 per scopi fraudolenti come, per esempio, attirarvi verso siti web dannosi per sottrarvi informazioni personali. </a:t>
            </a:r>
            <a:endParaRPr kumimoji="0" lang="it-IT" altLang="it-IT" sz="240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0075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par>
                                <p:cTn id="8" presetID="22" presetClass="entr" presetSubtype="1"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1000"/>
                                        <p:tgtEl>
                                          <p:spTgt spid="2"/>
                                        </p:tgtEl>
                                      </p:cBhvr>
                                    </p:animEffect>
                                  </p:childTnLst>
                                </p:cTn>
                              </p:par>
                            </p:childTnLst>
                          </p:cTn>
                        </p:par>
                        <p:par>
                          <p:cTn id="11" fill="hold">
                            <p:stCondLst>
                              <p:cond delay="1500"/>
                            </p:stCondLst>
                            <p:childTnLst>
                              <p:par>
                                <p:cTn id="12" presetID="6" presetClass="entr" presetSubtype="16"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ircle(in)">
                                      <p:cBhvr>
                                        <p:cTn id="14" dur="1000"/>
                                        <p:tgtEl>
                                          <p:spTgt spid="12"/>
                                        </p:tgtEl>
                                      </p:cBhvr>
                                    </p:animEffect>
                                  </p:childTnLst>
                                </p:cTn>
                              </p:par>
                            </p:childTnLst>
                          </p:cTn>
                        </p:par>
                        <p:par>
                          <p:cTn id="15" fill="hold">
                            <p:stCondLst>
                              <p:cond delay="2500"/>
                            </p:stCondLst>
                            <p:childTnLst>
                              <p:par>
                                <p:cTn id="16" presetID="22" presetClass="entr" presetSubtype="1" fill="hold" grpId="0" nodeType="afterEffect">
                                  <p:stCondLst>
                                    <p:cond delay="25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2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1500"/>
                                        <p:tgtEl>
                                          <p:spTgt spid="13"/>
                                        </p:tgtEl>
                                      </p:cBhvr>
                                    </p:animEffect>
                                  </p:childTnLst>
                                </p:cTn>
                              </p:par>
                            </p:childTnLst>
                          </p:cTn>
                        </p:par>
                        <p:par>
                          <p:cTn id="24" fill="hold">
                            <p:stCondLst>
                              <p:cond delay="1500"/>
                            </p:stCondLst>
                            <p:childTnLst>
                              <p:par>
                                <p:cTn id="25" presetID="22" presetClass="entr" presetSubtype="1" fill="hold" grpId="0" nodeType="afterEffect">
                                  <p:stCondLst>
                                    <p:cond delay="250"/>
                                  </p:stCondLst>
                                  <p:childTnLst>
                                    <p:set>
                                      <p:cBhvr>
                                        <p:cTn id="26" dur="1" fill="hold">
                                          <p:stCondLst>
                                            <p:cond delay="0"/>
                                          </p:stCondLst>
                                        </p:cTn>
                                        <p:tgtEl>
                                          <p:spTgt spid="15"/>
                                        </p:tgtEl>
                                        <p:attrNameLst>
                                          <p:attrName>style.visibility</p:attrName>
                                        </p:attrNameLst>
                                      </p:cBhvr>
                                      <p:to>
                                        <p:strVal val="visible"/>
                                      </p:to>
                                    </p:set>
                                    <p:animEffect transition="in" filter="wipe(up)">
                                      <p:cBhvr>
                                        <p:cTn id="2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4" grpId="0"/>
      <p:bldP spid="13"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
        <p:nvSpPr>
          <p:cNvPr id="2"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182758"/>
            <a:ext cx="11286560" cy="54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defRPr/>
            </a:pPr>
            <a:r>
              <a:rPr lang="it-IT" altLang="it-IT" sz="2600" b="1" dirty="0">
                <a:solidFill>
                  <a:schemeClr val="tx1"/>
                </a:solidFill>
                <a:latin typeface="Calibri" panose="020F0502020204030204" pitchFamily="34" charset="0"/>
                <a:ea typeface="Calibri" panose="020F0502020204030204" pitchFamily="34" charset="0"/>
                <a:cs typeface="Calibri" panose="020F0502020204030204" pitchFamily="34" charset="0"/>
              </a:rPr>
              <a:t>Altri potenziali rischi alla sicurezza degli acquisti on-line</a:t>
            </a:r>
            <a:r>
              <a:rPr lang="it-IT" altLang="it-IT" sz="2600" dirty="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kumimoji="0" lang="it-IT" altLang="it-IT" sz="260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3"/>
          <a:stretch>
            <a:fillRect/>
          </a:stretch>
        </p:blipFill>
        <p:spPr>
          <a:xfrm>
            <a:off x="0" y="-18199"/>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8880434" cy="584775"/>
          </a:xfrm>
          <a:prstGeom prst="rect">
            <a:avLst/>
          </a:prstGeom>
        </p:spPr>
        <p:txBody>
          <a:bodyPr wrap="square">
            <a:spAutoFit/>
          </a:bodyPr>
          <a:lstStyle/>
          <a:p>
            <a:pPr lvl="0" defTabSz="457200" fontAlgn="base">
              <a:spcBef>
                <a:spcPts val="750"/>
              </a:spcBef>
              <a:spcAft>
                <a:spcPts val="750"/>
              </a:spcAft>
              <a:defRPr/>
            </a:pPr>
            <a:r>
              <a:rPr lang="it-IT" sz="3200" b="1" dirty="0">
                <a:solidFill>
                  <a:schemeClr val="accent5">
                    <a:lumMod val="75000"/>
                  </a:schemeClr>
                </a:solidFill>
                <a:latin typeface="Helvetica" panose="020B0604020202020204" pitchFamily="34" charset="0"/>
                <a:ea typeface="Times New Roman" panose="02020603050405020304" pitchFamily="18" charset="0"/>
              </a:rPr>
              <a:t>I rischi degli acquisti-online</a:t>
            </a:r>
            <a:endParaRPr kumimoji="0" lang="it-IT" sz="32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Times New Roman" panose="02020603050405020304" pitchFamily="18" charset="0"/>
              <a:cs typeface="+mn-cs"/>
            </a:endParaRPr>
          </a:p>
        </p:txBody>
      </p:sp>
      <p:sp>
        <p:nvSpPr>
          <p:cNvPr id="7" name="CasellaDiTesto 6"/>
          <p:cNvSpPr txBox="1"/>
          <p:nvPr/>
        </p:nvSpPr>
        <p:spPr>
          <a:xfrm>
            <a:off x="3773714" y="261257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2"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393085" y="1729225"/>
            <a:ext cx="11286560" cy="57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544513" lvl="0" indent="-457200" algn="just" defTabSz="457200" eaLnBrk="1" hangingPunct="1">
              <a:spcBef>
                <a:spcPts val="600"/>
              </a:spcBef>
              <a:buClr>
                <a:srgbClr val="000000"/>
              </a:buClr>
              <a:buSzPct val="100000"/>
              <a:buFont typeface="Wingdings" panose="05000000000000000000" pitchFamily="2" charset="2"/>
              <a:buChar char="Ø"/>
            </a:pPr>
            <a:r>
              <a:rPr lang="it-IT" altLang="it-IT" sz="2600" b="1" dirty="0">
                <a:solidFill>
                  <a:srgbClr val="000000"/>
                </a:solidFill>
                <a:latin typeface="Calibri" panose="020F0502020204030204" pitchFamily="34" charset="0"/>
                <a:ea typeface="Calibri" panose="020F0502020204030204" pitchFamily="34" charset="0"/>
                <a:cs typeface="Calibri" panose="020F0502020204030204" pitchFamily="34" charset="0"/>
              </a:rPr>
              <a:t>Il </a:t>
            </a:r>
            <a:r>
              <a:rPr lang="it-IT" altLang="it-IT" sz="2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phishing</a:t>
            </a:r>
            <a:endParaRPr kumimoji="0" lang="it-IT" altLang="it-IT" sz="2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4"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656491" y="2205964"/>
            <a:ext cx="11045982" cy="4652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Il termine </a:t>
            </a:r>
            <a:r>
              <a:rPr lang="it-IT" altLang="it-IT"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phishing</a:t>
            </a: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 "pescare" in lingua inglese, allude all'uso di tecniche sofisticate per "pescare" dati finanziari e password di un utente. Si riferisce all'invio da parte di truffatori di false e-mail che sembrano provenire da venditori autentici. In genere queste e-mail contengono un allegato o un link concepito per imbrogliare il destinatario, che cliccandoci sopra fa partire un </a:t>
            </a:r>
            <a:r>
              <a:rPr lang="it-IT" altLang="it-IT"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malware</a:t>
            </a: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 Il </a:t>
            </a:r>
            <a:r>
              <a:rPr lang="it-IT" altLang="it-IT"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malware</a:t>
            </a: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 comprende tutti i tipi di software dannosi, compresi i virus, e i criminali informatici lo utilizzano per molteplici scopi, come ad esempio:</a:t>
            </a:r>
          </a:p>
          <a:p>
            <a:pPr marL="430213" lvl="0" indent="-342900" algn="just" defTabSz="457200" eaLnBrk="1" hangingPunct="1">
              <a:spcBef>
                <a:spcPts val="600"/>
              </a:spcBef>
              <a:buClr>
                <a:srgbClr val="000000"/>
              </a:buClr>
              <a:buSzPct val="100000"/>
              <a:buFont typeface="Arial" panose="020B0604020202020204" pitchFamily="34" charset="0"/>
              <a:buChar char="•"/>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Ingannare una vittima e indurla a fornire i propri dati personali per poi rubarle l’identità;</a:t>
            </a:r>
          </a:p>
          <a:p>
            <a:pPr marL="430213" lvl="0" indent="-342900" algn="just" defTabSz="457200" eaLnBrk="1" hangingPunct="1">
              <a:spcBef>
                <a:spcPts val="600"/>
              </a:spcBef>
              <a:buClr>
                <a:srgbClr val="000000"/>
              </a:buClr>
              <a:buSzPct val="100000"/>
              <a:buFont typeface="Arial" panose="020B0604020202020204" pitchFamily="34" charset="0"/>
              <a:buChar char="•"/>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Rubare i dati della carta di credito o altri dati finanziari;</a:t>
            </a:r>
          </a:p>
          <a:p>
            <a:pPr marL="430213" lvl="0" indent="-342900" algn="just" defTabSz="457200" eaLnBrk="1" hangingPunct="1">
              <a:spcBef>
                <a:spcPts val="600"/>
              </a:spcBef>
              <a:buClr>
                <a:srgbClr val="000000"/>
              </a:buClr>
              <a:buSzPct val="100000"/>
              <a:buFont typeface="Arial" panose="020B0604020202020204" pitchFamily="34" charset="0"/>
              <a:buChar char="•"/>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Infettare i computer e utilizzarli per rubare </a:t>
            </a:r>
            <a:r>
              <a:rPr lang="it-IT" altLang="it-IT"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bitcoin</a:t>
            </a: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 o altre </a:t>
            </a:r>
            <a:r>
              <a:rPr lang="it-IT" altLang="it-IT"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criptovalute</a:t>
            </a: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052262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par>
                                <p:cTn id="8" presetID="22" presetClass="entr" presetSubtype="1"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1000"/>
                                        <p:tgtEl>
                                          <p:spTgt spid="2"/>
                                        </p:tgtEl>
                                      </p:cBhvr>
                                    </p:animEffect>
                                  </p:childTnLst>
                                </p:cTn>
                              </p:par>
                            </p:childTnLst>
                          </p:cTn>
                        </p:par>
                        <p:par>
                          <p:cTn id="11" fill="hold">
                            <p:stCondLst>
                              <p:cond delay="1500"/>
                            </p:stCondLst>
                            <p:childTnLst>
                              <p:par>
                                <p:cTn id="12" presetID="6" presetClass="entr" presetSubtype="16" fill="hold" grpId="0" nodeType="afterEffect">
                                  <p:stCondLst>
                                    <p:cond delay="250"/>
                                  </p:stCondLst>
                                  <p:childTnLst>
                                    <p:set>
                                      <p:cBhvr>
                                        <p:cTn id="13" dur="1" fill="hold">
                                          <p:stCondLst>
                                            <p:cond delay="0"/>
                                          </p:stCondLst>
                                        </p:cTn>
                                        <p:tgtEl>
                                          <p:spTgt spid="12"/>
                                        </p:tgtEl>
                                        <p:attrNameLst>
                                          <p:attrName>style.visibility</p:attrName>
                                        </p:attrNameLst>
                                      </p:cBhvr>
                                      <p:to>
                                        <p:strVal val="visible"/>
                                      </p:to>
                                    </p:set>
                                    <p:animEffect transition="in" filter="circle(in)">
                                      <p:cBhvr>
                                        <p:cTn id="14" dur="1000"/>
                                        <p:tgtEl>
                                          <p:spTgt spid="12"/>
                                        </p:tgtEl>
                                      </p:cBhvr>
                                    </p:animEffect>
                                  </p:childTnLst>
                                </p:cTn>
                              </p:par>
                            </p:childTnLst>
                          </p:cTn>
                        </p:par>
                        <p:par>
                          <p:cTn id="15" fill="hold">
                            <p:stCondLst>
                              <p:cond delay="2750"/>
                            </p:stCondLst>
                            <p:childTnLst>
                              <p:par>
                                <p:cTn id="16" presetID="22" presetClass="entr" presetSubtype="1" fill="hold" grpId="0" nodeType="afterEffect">
                                  <p:stCondLst>
                                    <p:cond delay="25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729226"/>
            <a:ext cx="11263732" cy="1420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Nella maggior parte dei casi, sì: fare acquisti on-line è un'attività sicura. </a:t>
            </a:r>
          </a:p>
          <a:p>
            <a:pPr marL="87313" lvl="0" algn="just" defTabSz="457200" eaLnBrk="1" hangingPunct="1">
              <a:spcBef>
                <a:spcPts val="600"/>
              </a:spcBef>
              <a:buClr>
                <a:srgbClr val="000000"/>
              </a:buClr>
              <a:buSzPct val="100000"/>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Sono gli individui e le loro abitudini di acquisto on-line e navigazione in Internet a renderlo rischioso. </a:t>
            </a:r>
          </a:p>
        </p:txBody>
      </p:sp>
      <p:sp>
        <p:nvSpPr>
          <p:cNvPr id="2"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182758"/>
            <a:ext cx="11286560" cy="54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defRPr/>
            </a:pPr>
            <a:r>
              <a:rPr lang="it-IT" altLang="it-IT" sz="2600" b="1" dirty="0">
                <a:solidFill>
                  <a:schemeClr val="tx1"/>
                </a:solidFill>
                <a:latin typeface="Calibri" panose="020F0502020204030204" pitchFamily="34" charset="0"/>
                <a:ea typeface="Calibri" panose="020F0502020204030204" pitchFamily="34" charset="0"/>
                <a:cs typeface="Calibri" panose="020F0502020204030204" pitchFamily="34" charset="0"/>
              </a:rPr>
              <a:t>Visti i rischi, è opportuno rispondere alla domanda:</a:t>
            </a:r>
            <a:endParaRPr kumimoji="0" lang="it-IT" altLang="it-IT" sz="260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2"/>
          <a:stretch>
            <a:fillRect/>
          </a:stretch>
        </p:blipFill>
        <p:spPr>
          <a:xfrm>
            <a:off x="0" y="-18199"/>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8880434" cy="584775"/>
          </a:xfrm>
          <a:prstGeom prst="rect">
            <a:avLst/>
          </a:prstGeom>
        </p:spPr>
        <p:txBody>
          <a:bodyPr wrap="square">
            <a:spAutoFit/>
          </a:bodyPr>
          <a:lstStyle/>
          <a:p>
            <a:pPr lvl="0" defTabSz="457200" fontAlgn="base">
              <a:spcBef>
                <a:spcPts val="750"/>
              </a:spcBef>
              <a:spcAft>
                <a:spcPts val="750"/>
              </a:spcAft>
              <a:defRPr/>
            </a:pPr>
            <a:r>
              <a:rPr lang="it-IT" sz="3200" b="1" dirty="0">
                <a:solidFill>
                  <a:schemeClr val="accent5">
                    <a:lumMod val="75000"/>
                  </a:schemeClr>
                </a:solidFill>
                <a:latin typeface="Helvetica" panose="020B0604020202020204" pitchFamily="34" charset="0"/>
                <a:ea typeface="Times New Roman" panose="02020603050405020304" pitchFamily="18" charset="0"/>
              </a:rPr>
              <a:t>Fare acquisti on-line è sicuro?</a:t>
            </a:r>
            <a:endParaRPr kumimoji="0" lang="it-IT" sz="32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Times New Roman" panose="02020603050405020304" pitchFamily="18" charset="0"/>
              <a:cs typeface="+mn-cs"/>
            </a:endParaRPr>
          </a:p>
        </p:txBody>
      </p:sp>
      <p:sp>
        <p:nvSpPr>
          <p:cNvPr id="7" name="CasellaDiTesto 6"/>
          <p:cNvSpPr txBox="1"/>
          <p:nvPr/>
        </p:nvSpPr>
        <p:spPr>
          <a:xfrm>
            <a:off x="3773714" y="261257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2"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393085" y="2930182"/>
            <a:ext cx="11286560" cy="1099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ctr" defTabSz="457200" eaLnBrk="1" hangingPunct="1">
              <a:spcBef>
                <a:spcPts val="600"/>
              </a:spcBef>
              <a:buClr>
                <a:srgbClr val="000000"/>
              </a:buClr>
              <a:buSzPct val="100000"/>
            </a:pPr>
            <a:r>
              <a:rPr lang="it-IT" altLang="it-IT" sz="5400" b="1" dirty="0">
                <a:solidFill>
                  <a:srgbClr val="000000"/>
                </a:solidFill>
                <a:latin typeface="Calibri" panose="020F0502020204030204" pitchFamily="34" charset="0"/>
                <a:ea typeface="Calibri" panose="020F0502020204030204" pitchFamily="34" charset="0"/>
                <a:cs typeface="Calibri" panose="020F0502020204030204" pitchFamily="34" charset="0"/>
              </a:rPr>
              <a:t>è sicuro fare acquisti on-line?</a:t>
            </a:r>
            <a:endParaRPr kumimoji="0" lang="it-IT" altLang="it-IT" sz="5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393085" y="3149600"/>
            <a:ext cx="11263732" cy="53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Ed è proprio su questo che fanno affidamento i </a:t>
            </a:r>
            <a:r>
              <a:rPr lang="it-IT" altLang="it-IT"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cybercriminali</a:t>
            </a: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a:t>
            </a:r>
          </a:p>
        </p:txBody>
      </p:sp>
      <p:sp>
        <p:nvSpPr>
          <p:cNvPr id="10"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393085" y="3686629"/>
            <a:ext cx="11263732" cy="95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430213" lvl="0" indent="-342900" algn="just" defTabSz="457200" eaLnBrk="1" hangingPunct="1">
              <a:spcBef>
                <a:spcPts val="600"/>
              </a:spcBef>
              <a:buClr>
                <a:srgbClr val="000000"/>
              </a:buClr>
              <a:buSzPct val="100000"/>
              <a:buFont typeface="Wingdings" panose="05000000000000000000" pitchFamily="2" charset="2"/>
              <a:buChar char="Ø"/>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Fanno affidamento sul fatto che non sappiate riconoscere ed evitare le e-mail di </a:t>
            </a:r>
            <a:r>
              <a:rPr lang="it-IT" altLang="it-IT"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phising</a:t>
            </a: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a:t>
            </a:r>
          </a:p>
        </p:txBody>
      </p:sp>
      <p:sp>
        <p:nvSpPr>
          <p:cNvPr id="11"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393085" y="4566876"/>
            <a:ext cx="11263732" cy="95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430213" lvl="0" indent="-342900" algn="just" defTabSz="457200" eaLnBrk="1" hangingPunct="1">
              <a:spcBef>
                <a:spcPts val="600"/>
              </a:spcBef>
              <a:buClr>
                <a:srgbClr val="000000"/>
              </a:buClr>
              <a:buSzPct val="100000"/>
              <a:buFont typeface="Wingdings" panose="05000000000000000000" pitchFamily="2" charset="2"/>
              <a:buChar char="Ø"/>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Fanno affidamento sul fatto che utilizziate password deboli oppure gli stessi username e password per tutti i vostri account on-line.</a:t>
            </a:r>
          </a:p>
        </p:txBody>
      </p:sp>
      <p:sp>
        <p:nvSpPr>
          <p:cNvPr id="13"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393085" y="5526138"/>
            <a:ext cx="11263732" cy="13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430213" lvl="0" indent="-342900" algn="just" defTabSz="457200" eaLnBrk="1" hangingPunct="1">
              <a:spcBef>
                <a:spcPts val="600"/>
              </a:spcBef>
              <a:buClr>
                <a:srgbClr val="000000"/>
              </a:buClr>
              <a:buSzPct val="100000"/>
              <a:buFont typeface="Wingdings" panose="05000000000000000000" pitchFamily="2" charset="2"/>
              <a:buChar char="Ø"/>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Fanno affidamento sul fatto che usiate la rete </a:t>
            </a:r>
            <a:r>
              <a:rPr lang="it-IT" altLang="it-IT"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Wi-fi</a:t>
            </a: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 pubblica per accedere ai vostri account personali. In sostanza loro contano su di voi, sui consumatori che non seguono le "best </a:t>
            </a:r>
            <a:r>
              <a:rPr lang="it-IT" altLang="it-IT"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practice</a:t>
            </a: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 di </a:t>
            </a:r>
            <a:r>
              <a:rPr lang="it-IT" altLang="it-IT"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cybersecurity</a:t>
            </a: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 buone pratiche di utilizzo sicuro.</a:t>
            </a:r>
          </a:p>
        </p:txBody>
      </p:sp>
    </p:spTree>
    <p:extLst>
      <p:ext uri="{BB962C8B-B14F-4D97-AF65-F5344CB8AC3E}">
        <p14:creationId xmlns:p14="http://schemas.microsoft.com/office/powerpoint/2010/main" val="4153210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par>
                          <p:cTn id="8" fill="hold">
                            <p:stCondLst>
                              <p:cond delay="1500"/>
                            </p:stCondLst>
                            <p:childTnLst>
                              <p:par>
                                <p:cTn id="9" presetID="23" presetClass="entr" presetSubtype="16" fill="hold" grpId="2" nodeType="afterEffect">
                                  <p:stCondLst>
                                    <p:cond delay="500"/>
                                  </p:stCondLst>
                                  <p:childTnLst>
                                    <p:set>
                                      <p:cBhvr>
                                        <p:cTn id="10" dur="1" fill="hold">
                                          <p:stCondLst>
                                            <p:cond delay="0"/>
                                          </p:stCondLst>
                                        </p:cTn>
                                        <p:tgtEl>
                                          <p:spTgt spid="12"/>
                                        </p:tgtEl>
                                        <p:attrNameLst>
                                          <p:attrName>style.visibility</p:attrName>
                                        </p:attrNameLst>
                                      </p:cBhvr>
                                      <p:to>
                                        <p:strVal val="visible"/>
                                      </p:to>
                                    </p:set>
                                    <p:anim calcmode="lin" valueType="num">
                                      <p:cBhvr>
                                        <p:cTn id="11" dur="1000" fill="hold"/>
                                        <p:tgtEl>
                                          <p:spTgt spid="12"/>
                                        </p:tgtEl>
                                        <p:attrNameLst>
                                          <p:attrName>ppt_w</p:attrName>
                                        </p:attrNameLst>
                                      </p:cBhvr>
                                      <p:tavLst>
                                        <p:tav tm="0">
                                          <p:val>
                                            <p:fltVal val="0"/>
                                          </p:val>
                                        </p:tav>
                                        <p:tav tm="100000">
                                          <p:val>
                                            <p:strVal val="#ppt_w"/>
                                          </p:val>
                                        </p:tav>
                                      </p:tavLst>
                                    </p:anim>
                                    <p:anim calcmode="lin" valueType="num">
                                      <p:cBhvr>
                                        <p:cTn id="12" dur="10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2" presetClass="exit" presetSubtype="0" fill="hold" grpId="3" nodeType="clickEffect">
                                  <p:stCondLst>
                                    <p:cond delay="0"/>
                                  </p:stCondLst>
                                  <p:childTnLst>
                                    <p:animScale>
                                      <p:cBhvr>
                                        <p:cTn id="16" dur="1000" accel="50000">
                                          <p:stCondLst>
                                            <p:cond delay="0"/>
                                          </p:stCondLst>
                                        </p:cTn>
                                        <p:tgtEl>
                                          <p:spTgt spid="1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7" dur="1000" accel="50000">
                                          <p:stCondLst>
                                            <p:cond delay="0"/>
                                          </p:stCondLst>
                                        </p:cTn>
                                        <p:tgtEl>
                                          <p:spTgt spid="12"/>
                                        </p:tgtEl>
                                        <p:attrNameLst>
                                          <p:attrName>ppt_x</p:attrName>
                                          <p:attrName>ppt_y</p:attrName>
                                        </p:attrNameLst>
                                      </p:cBhvr>
                                    </p:animMotion>
                                    <p:animEffect transition="out" filter="fade">
                                      <p:cBhvr>
                                        <p:cTn id="18" dur="1000"/>
                                        <p:tgtEl>
                                          <p:spTgt spid="12"/>
                                        </p:tgtEl>
                                      </p:cBhvr>
                                    </p:animEffect>
                                    <p:set>
                                      <p:cBhvr>
                                        <p:cTn id="19" dur="1" fill="hold">
                                          <p:stCondLst>
                                            <p:cond delay="999"/>
                                          </p:stCondLst>
                                        </p:cTn>
                                        <p:tgtEl>
                                          <p:spTgt spid="12"/>
                                        </p:tgtEl>
                                        <p:attrNameLst>
                                          <p:attrName>style.visibility</p:attrName>
                                        </p:attrNameLst>
                                      </p:cBhvr>
                                      <p:to>
                                        <p:strVal val="hidden"/>
                                      </p:to>
                                    </p:set>
                                  </p:childTnLst>
                                </p:cTn>
                              </p:par>
                            </p:childTnLst>
                          </p:cTn>
                        </p:par>
                        <p:par>
                          <p:cTn id="20" fill="hold">
                            <p:stCondLst>
                              <p:cond delay="1000"/>
                            </p:stCondLst>
                            <p:childTnLst>
                              <p:par>
                                <p:cTn id="21" presetID="22" presetClass="entr" presetSubtype="1" fill="hold" grpId="0" nodeType="afterEffect">
                                  <p:stCondLst>
                                    <p:cond delay="25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1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10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up)">
                                      <p:cBhvr>
                                        <p:cTn id="33" dur="10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up)">
                                      <p:cBhvr>
                                        <p:cTn id="38" dur="10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up)">
                                      <p:cBhvr>
                                        <p:cTn id="4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12" grpId="2"/>
      <p:bldP spid="12" grpId="3"/>
      <p:bldP spid="9" grpId="0"/>
      <p:bldP spid="10" grpId="0"/>
      <p:bldP spid="11"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4163" y="1184627"/>
            <a:ext cx="8510059" cy="5673373"/>
          </a:xfrm>
          <a:prstGeom prst="rect">
            <a:avLst/>
          </a:prstGeom>
        </p:spPr>
      </p:pic>
      <p:sp>
        <p:nvSpPr>
          <p:cNvPr id="2"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182758"/>
            <a:ext cx="11286560" cy="54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defRPr/>
            </a:pPr>
            <a:r>
              <a:rPr lang="it-IT" altLang="it-IT" sz="2600" b="1" dirty="0">
                <a:solidFill>
                  <a:schemeClr val="tx1"/>
                </a:solidFill>
                <a:latin typeface="Calibri" panose="020F0502020204030204" pitchFamily="34" charset="0"/>
                <a:ea typeface="Calibri" panose="020F0502020204030204" pitchFamily="34" charset="0"/>
                <a:cs typeface="Calibri" panose="020F0502020204030204" pitchFamily="34" charset="0"/>
              </a:rPr>
              <a:t>Ecco qualche indicazione a cui fare attenzione:</a:t>
            </a:r>
            <a:endParaRPr kumimoji="0" lang="it-IT" altLang="it-IT" sz="260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3"/>
          <a:stretch>
            <a:fillRect/>
          </a:stretch>
        </p:blipFill>
        <p:spPr>
          <a:xfrm>
            <a:off x="0" y="-18199"/>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9784464" cy="584775"/>
          </a:xfrm>
          <a:prstGeom prst="rect">
            <a:avLst/>
          </a:prstGeom>
        </p:spPr>
        <p:txBody>
          <a:bodyPr wrap="square">
            <a:spAutoFit/>
          </a:bodyPr>
          <a:lstStyle/>
          <a:p>
            <a:pPr lvl="0" defTabSz="457200" fontAlgn="base">
              <a:spcBef>
                <a:spcPts val="750"/>
              </a:spcBef>
              <a:spcAft>
                <a:spcPts val="750"/>
              </a:spcAft>
              <a:defRPr/>
            </a:pPr>
            <a:r>
              <a:rPr lang="it-IT" sz="3200" b="1" dirty="0">
                <a:solidFill>
                  <a:schemeClr val="accent5">
                    <a:lumMod val="75000"/>
                  </a:schemeClr>
                </a:solidFill>
                <a:latin typeface="Helvetica" panose="020B0604020202020204" pitchFamily="34" charset="0"/>
                <a:ea typeface="Times New Roman" panose="02020603050405020304" pitchFamily="18" charset="0"/>
              </a:rPr>
              <a:t>Come essere sicuri che un sito web sia affidabile</a:t>
            </a:r>
            <a:endParaRPr kumimoji="0" lang="it-IT" sz="32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Times New Roman" panose="02020603050405020304" pitchFamily="18" charset="0"/>
              <a:cs typeface="+mn-cs"/>
            </a:endParaRPr>
          </a:p>
        </p:txBody>
      </p:sp>
      <p:sp>
        <p:nvSpPr>
          <p:cNvPr id="7" name="CasellaDiTesto 6"/>
          <p:cNvSpPr txBox="1"/>
          <p:nvPr/>
        </p:nvSpPr>
        <p:spPr>
          <a:xfrm>
            <a:off x="3773714" y="261257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0"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729225"/>
            <a:ext cx="11286560" cy="341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544513" lvl="0" indent="-457200" algn="just" defTabSz="457200" eaLnBrk="1" hangingPunct="1">
              <a:spcBef>
                <a:spcPts val="600"/>
              </a:spcBef>
              <a:buClr>
                <a:srgbClr val="000000"/>
              </a:buClr>
              <a:buSzPct val="100000"/>
              <a:buFont typeface="Wingdings" panose="05000000000000000000" pitchFamily="2" charset="2"/>
              <a:buChar char="Ø"/>
            </a:pPr>
            <a:r>
              <a:rPr lang="it-IT" altLang="it-IT" sz="2600" b="1" dirty="0">
                <a:solidFill>
                  <a:srgbClr val="000000"/>
                </a:solidFill>
                <a:latin typeface="Calibri" panose="020F0502020204030204" pitchFamily="34" charset="0"/>
                <a:ea typeface="Calibri" panose="020F0502020204030204" pitchFamily="34" charset="0"/>
                <a:cs typeface="Calibri" panose="020F0502020204030204" pitchFamily="34" charset="0"/>
              </a:rPr>
              <a:t>Controllare il certificato SSL</a:t>
            </a:r>
            <a:endParaRPr kumimoji="0" lang="it-IT" altLang="it-IT" sz="2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656492" y="2071096"/>
            <a:ext cx="11045981" cy="711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SSL sta per "</a:t>
            </a:r>
            <a:r>
              <a:rPr lang="it-IT" altLang="it-IT"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Secure</a:t>
            </a: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 Sockets </a:t>
            </a:r>
            <a:r>
              <a:rPr lang="it-IT" altLang="it-IT"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Layer</a:t>
            </a: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 ed è l'indicazione che un sito web è sicuro per lo shopping. </a:t>
            </a:r>
          </a:p>
        </p:txBody>
      </p:sp>
      <p:pic>
        <p:nvPicPr>
          <p:cNvPr id="8" name="Immagin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4351" y="2782299"/>
            <a:ext cx="6537649" cy="4075702"/>
          </a:xfrm>
          <a:prstGeom prst="rect">
            <a:avLst/>
          </a:prstGeom>
        </p:spPr>
      </p:pic>
      <p:sp>
        <p:nvSpPr>
          <p:cNvPr id="13"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656491" y="2782299"/>
            <a:ext cx="4997860" cy="4075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In sostanza si tratta di un metodo di crittografia che i siti web, che richiedono informazioni personali e sensibili come i dati della carta di credito, devono avere. Per verificare che un sito di shopping on-line abbia il certificato SSL aggiornato, cercate il lucchetto sulla barra URL del vostro browser e controllate che l'URL inizi per HTTPS e non HTTP (la "S" sta per "sicuro").</a:t>
            </a:r>
          </a:p>
        </p:txBody>
      </p:sp>
      <p:sp>
        <p:nvSpPr>
          <p:cNvPr id="9" name="Ovale 8"/>
          <p:cNvSpPr/>
          <p:nvPr/>
        </p:nvSpPr>
        <p:spPr>
          <a:xfrm>
            <a:off x="839756" y="1554252"/>
            <a:ext cx="4254758" cy="671804"/>
          </a:xfrm>
          <a:prstGeom prst="ellipse">
            <a:avLst/>
          </a:prstGeom>
          <a:noFill/>
          <a:ln w="635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6" name="Connettore 2 15"/>
          <p:cNvCxnSpPr>
            <a:stCxn id="9" idx="6"/>
          </p:cNvCxnSpPr>
          <p:nvPr/>
        </p:nvCxnSpPr>
        <p:spPr>
          <a:xfrm>
            <a:off x="5094514" y="1890154"/>
            <a:ext cx="1082351" cy="1160956"/>
          </a:xfrm>
          <a:prstGeom prst="straightConnector1">
            <a:avLst/>
          </a:prstGeom>
          <a:ln w="63500">
            <a:solidFill>
              <a:srgbClr val="0E73ED"/>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646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par>
                                <p:cTn id="8" presetID="22" presetClass="entr" presetSubtype="1"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1000"/>
                                        <p:tgtEl>
                                          <p:spTgt spid="2"/>
                                        </p:tgtEl>
                                      </p:cBhvr>
                                    </p:animEffect>
                                  </p:childTnLst>
                                </p:cTn>
                              </p:par>
                            </p:childTnLst>
                          </p:cTn>
                        </p:par>
                        <p:par>
                          <p:cTn id="11" fill="hold">
                            <p:stCondLst>
                              <p:cond delay="2000"/>
                            </p:stCondLst>
                            <p:childTnLst>
                              <p:par>
                                <p:cTn id="12" presetID="6" presetClass="entr" presetSubtype="16" fill="hold" grpId="0" nodeType="afterEffect">
                                  <p:stCondLst>
                                    <p:cond delay="25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1000"/>
                                        <p:tgtEl>
                                          <p:spTgt spid="10"/>
                                        </p:tgtEl>
                                      </p:cBhvr>
                                    </p:animEffect>
                                  </p:childTnLst>
                                </p:cTn>
                              </p:par>
                            </p:childTnLst>
                          </p:cTn>
                        </p:par>
                        <p:par>
                          <p:cTn id="15" fill="hold">
                            <p:stCondLst>
                              <p:cond delay="3750"/>
                            </p:stCondLst>
                            <p:childTnLst>
                              <p:par>
                                <p:cTn id="16" presetID="22" presetClass="entr" presetSubtype="1" fill="hold" grpId="0" nodeType="afterEffect">
                                  <p:stCondLst>
                                    <p:cond delay="25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1000"/>
                                        <p:tgtEl>
                                          <p:spTgt spid="11"/>
                                        </p:tgtEl>
                                      </p:cBhvr>
                                    </p:animEffect>
                                  </p:childTnLst>
                                </p:cTn>
                              </p:par>
                            </p:childTnLst>
                          </p:cTn>
                        </p:par>
                        <p:par>
                          <p:cTn id="19" fill="hold">
                            <p:stCondLst>
                              <p:cond delay="5000"/>
                            </p:stCondLst>
                            <p:childTnLst>
                              <p:par>
                                <p:cTn id="20" presetID="5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Scale>
                                      <p:cBhvr>
                                        <p:cTn id="22" dur="125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250" decel="50000" fill="hold">
                                          <p:stCondLst>
                                            <p:cond delay="0"/>
                                          </p:stCondLst>
                                        </p:cTn>
                                        <p:tgtEl>
                                          <p:spTgt spid="8"/>
                                        </p:tgtEl>
                                        <p:attrNameLst>
                                          <p:attrName>ppt_x</p:attrName>
                                          <p:attrName>ppt_y</p:attrName>
                                        </p:attrNameLst>
                                      </p:cBhvr>
                                    </p:animMotion>
                                    <p:animEffect transition="in" filter="fade">
                                      <p:cBhvr>
                                        <p:cTn id="24" dur="1250"/>
                                        <p:tgtEl>
                                          <p:spTgt spid="8"/>
                                        </p:tgtEl>
                                      </p:cBhvr>
                                    </p:animEffect>
                                  </p:childTnLst>
                                </p:cTn>
                              </p:par>
                            </p:childTnLst>
                          </p:cTn>
                        </p:par>
                        <p:par>
                          <p:cTn id="25" fill="hold">
                            <p:stCondLst>
                              <p:cond delay="6250"/>
                            </p:stCondLst>
                            <p:childTnLst>
                              <p:par>
                                <p:cTn id="26" presetID="21" presetClass="entr" presetSubtype="1"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heel(1)">
                                      <p:cBhvr>
                                        <p:cTn id="28" dur="2000"/>
                                        <p:tgtEl>
                                          <p:spTgt spid="9"/>
                                        </p:tgtEl>
                                      </p:cBhvr>
                                    </p:animEffect>
                                  </p:childTnLst>
                                </p:cTn>
                              </p:par>
                            </p:childTnLst>
                          </p:cTn>
                        </p:par>
                        <p:par>
                          <p:cTn id="29" fill="hold">
                            <p:stCondLst>
                              <p:cond delay="8250"/>
                            </p:stCondLst>
                            <p:childTnLst>
                              <p:par>
                                <p:cTn id="30" presetID="22" presetClass="entr" presetSubtype="1"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up)">
                                      <p:cBhvr>
                                        <p:cTn id="32" dur="500"/>
                                        <p:tgtEl>
                                          <p:spTgt spid="16"/>
                                        </p:tgtEl>
                                      </p:cBhvr>
                                    </p:animEffect>
                                  </p:childTnLst>
                                </p:cTn>
                              </p:par>
                            </p:childTnLst>
                          </p:cTn>
                        </p:par>
                        <p:par>
                          <p:cTn id="33" fill="hold">
                            <p:stCondLst>
                              <p:cond delay="8750"/>
                            </p:stCondLst>
                            <p:childTnLst>
                              <p:par>
                                <p:cTn id="34" presetID="22" presetClass="entr" presetSubtype="1" fill="hold" grpId="0" nodeType="afterEffect">
                                  <p:stCondLst>
                                    <p:cond delay="250"/>
                                  </p:stCondLst>
                                  <p:childTnLst>
                                    <p:set>
                                      <p:cBhvr>
                                        <p:cTn id="35" dur="1" fill="hold">
                                          <p:stCondLst>
                                            <p:cond delay="0"/>
                                          </p:stCondLst>
                                        </p:cTn>
                                        <p:tgtEl>
                                          <p:spTgt spid="13"/>
                                        </p:tgtEl>
                                        <p:attrNameLst>
                                          <p:attrName>style.visibility</p:attrName>
                                        </p:attrNameLst>
                                      </p:cBhvr>
                                      <p:to>
                                        <p:strVal val="visible"/>
                                      </p:to>
                                    </p:set>
                                    <p:animEffect transition="in" filter="wipe(up)">
                                      <p:cBhvr>
                                        <p:cTn id="36" dur="1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3" grpId="0"/>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4163" y="1184627"/>
            <a:ext cx="8510059" cy="5673373"/>
          </a:xfrm>
          <a:prstGeom prst="rect">
            <a:avLst/>
          </a:prstGeom>
        </p:spPr>
      </p:pic>
      <p:sp>
        <p:nvSpPr>
          <p:cNvPr id="2"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182758"/>
            <a:ext cx="11286560" cy="54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defRPr/>
            </a:pPr>
            <a:r>
              <a:rPr lang="it-IT" altLang="it-IT" sz="2600" b="1" dirty="0">
                <a:solidFill>
                  <a:schemeClr val="tx1"/>
                </a:solidFill>
                <a:latin typeface="Calibri" panose="020F0502020204030204" pitchFamily="34" charset="0"/>
                <a:ea typeface="Calibri" panose="020F0502020204030204" pitchFamily="34" charset="0"/>
                <a:cs typeface="Calibri" panose="020F0502020204030204" pitchFamily="34" charset="0"/>
              </a:rPr>
              <a:t>Ecco qualche indicazione a cui fare attenzione:</a:t>
            </a:r>
            <a:endParaRPr kumimoji="0" lang="it-IT" altLang="it-IT" sz="260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3"/>
          <a:stretch>
            <a:fillRect/>
          </a:stretch>
        </p:blipFill>
        <p:spPr>
          <a:xfrm>
            <a:off x="0" y="-18199"/>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9784464" cy="584775"/>
          </a:xfrm>
          <a:prstGeom prst="rect">
            <a:avLst/>
          </a:prstGeom>
        </p:spPr>
        <p:txBody>
          <a:bodyPr wrap="square">
            <a:spAutoFit/>
          </a:bodyPr>
          <a:lstStyle/>
          <a:p>
            <a:pPr lvl="0" defTabSz="457200" fontAlgn="base">
              <a:spcBef>
                <a:spcPts val="750"/>
              </a:spcBef>
              <a:spcAft>
                <a:spcPts val="750"/>
              </a:spcAft>
              <a:defRPr/>
            </a:pPr>
            <a:r>
              <a:rPr lang="it-IT" sz="3200" b="1" dirty="0">
                <a:solidFill>
                  <a:schemeClr val="accent5">
                    <a:lumMod val="75000"/>
                  </a:schemeClr>
                </a:solidFill>
                <a:latin typeface="Helvetica" panose="020B0604020202020204" pitchFamily="34" charset="0"/>
                <a:ea typeface="Times New Roman" panose="02020603050405020304" pitchFamily="18" charset="0"/>
              </a:rPr>
              <a:t>Come essere sicuri che un sito web sia affidabile</a:t>
            </a:r>
            <a:endParaRPr kumimoji="0" lang="it-IT" sz="32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Times New Roman" panose="02020603050405020304" pitchFamily="18" charset="0"/>
              <a:cs typeface="+mn-cs"/>
            </a:endParaRPr>
          </a:p>
        </p:txBody>
      </p:sp>
      <p:sp>
        <p:nvSpPr>
          <p:cNvPr id="7" name="CasellaDiTesto 6"/>
          <p:cNvSpPr txBox="1"/>
          <p:nvPr/>
        </p:nvSpPr>
        <p:spPr>
          <a:xfrm>
            <a:off x="3773714" y="261257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0"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729225"/>
            <a:ext cx="11286560" cy="341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544513" lvl="0" indent="-457200" algn="just" defTabSz="457200" eaLnBrk="1" hangingPunct="1">
              <a:spcBef>
                <a:spcPts val="600"/>
              </a:spcBef>
              <a:buClr>
                <a:srgbClr val="000000"/>
              </a:buClr>
              <a:buSzPct val="100000"/>
              <a:buFont typeface="Wingdings" panose="05000000000000000000" pitchFamily="2" charset="2"/>
              <a:buChar char="Ø"/>
            </a:pPr>
            <a:r>
              <a:rPr lang="it-IT" altLang="it-IT" sz="2600" b="1" dirty="0">
                <a:solidFill>
                  <a:srgbClr val="000000"/>
                </a:solidFill>
                <a:latin typeface="Calibri" panose="020F0502020204030204" pitchFamily="34" charset="0"/>
                <a:ea typeface="Calibri" panose="020F0502020204030204" pitchFamily="34" charset="0"/>
                <a:cs typeface="Calibri" panose="020F0502020204030204" pitchFamily="34" charset="0"/>
              </a:rPr>
              <a:t>Cercare l'informativa sulla privacy</a:t>
            </a:r>
            <a:endParaRPr kumimoji="0" lang="it-IT" altLang="it-IT" sz="2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656492" y="2071096"/>
            <a:ext cx="4140089" cy="4780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La politica di privacy spiega come l'azienda raccoglie, usa e archivia i dati sensibili dei suoi clienti. Anche se leggi e regolamenti cambiano da Paese a Paese, un venditore on-line affidabile deve sempre avere una chiara informativa sulla privacy. Di solito si trova in basso alla fine della pagina del sito. Se non ce l'ha, quello potrebbe essere un primo campanello d'allarme.</a:t>
            </a:r>
          </a:p>
        </p:txBody>
      </p:sp>
      <p:pic>
        <p:nvPicPr>
          <p:cNvPr id="4" name="Immagin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6581" y="2161310"/>
            <a:ext cx="7276149" cy="4603384"/>
          </a:xfrm>
          <a:prstGeom prst="rect">
            <a:avLst/>
          </a:prstGeom>
        </p:spPr>
      </p:pic>
      <p:cxnSp>
        <p:nvCxnSpPr>
          <p:cNvPr id="16" name="Connettore 2 15"/>
          <p:cNvCxnSpPr>
            <a:stCxn id="9" idx="6"/>
          </p:cNvCxnSpPr>
          <p:nvPr/>
        </p:nvCxnSpPr>
        <p:spPr>
          <a:xfrm>
            <a:off x="6012872" y="1905041"/>
            <a:ext cx="838136" cy="3876833"/>
          </a:xfrm>
          <a:prstGeom prst="straightConnector1">
            <a:avLst/>
          </a:prstGeom>
          <a:ln w="63500">
            <a:solidFill>
              <a:srgbClr val="0E73ED"/>
            </a:solidFill>
            <a:tailEnd type="triangle"/>
          </a:ln>
        </p:spPr>
        <p:style>
          <a:lnRef idx="1">
            <a:schemeClr val="accent1"/>
          </a:lnRef>
          <a:fillRef idx="0">
            <a:schemeClr val="accent1"/>
          </a:fillRef>
          <a:effectRef idx="0">
            <a:schemeClr val="accent1"/>
          </a:effectRef>
          <a:fontRef idx="minor">
            <a:schemeClr val="tx1"/>
          </a:fontRef>
        </p:style>
      </p:cxnSp>
      <p:sp>
        <p:nvSpPr>
          <p:cNvPr id="9" name="Ovale 8"/>
          <p:cNvSpPr/>
          <p:nvPr/>
        </p:nvSpPr>
        <p:spPr>
          <a:xfrm>
            <a:off x="839755" y="1648771"/>
            <a:ext cx="5173117" cy="512539"/>
          </a:xfrm>
          <a:prstGeom prst="ellipse">
            <a:avLst/>
          </a:prstGeom>
          <a:noFill/>
          <a:ln w="63500">
            <a:solidFill>
              <a:srgbClr val="0E73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60194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par>
                                <p:cTn id="8" presetID="22" presetClass="entr" presetSubtype="1"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1000"/>
                                        <p:tgtEl>
                                          <p:spTgt spid="2"/>
                                        </p:tgtEl>
                                      </p:cBhvr>
                                    </p:animEffect>
                                  </p:childTnLst>
                                </p:cTn>
                              </p:par>
                            </p:childTnLst>
                          </p:cTn>
                        </p:par>
                        <p:par>
                          <p:cTn id="11" fill="hold">
                            <p:stCondLst>
                              <p:cond delay="2000"/>
                            </p:stCondLst>
                            <p:childTnLst>
                              <p:par>
                                <p:cTn id="12" presetID="6" presetClass="entr" presetSubtype="16" fill="hold" grpId="0" nodeType="afterEffect">
                                  <p:stCondLst>
                                    <p:cond delay="25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1000"/>
                                        <p:tgtEl>
                                          <p:spTgt spid="10"/>
                                        </p:tgtEl>
                                      </p:cBhvr>
                                    </p:animEffect>
                                  </p:childTnLst>
                                </p:cTn>
                              </p:par>
                            </p:childTnLst>
                          </p:cTn>
                        </p:par>
                        <p:par>
                          <p:cTn id="15" fill="hold">
                            <p:stCondLst>
                              <p:cond delay="3250"/>
                            </p:stCondLst>
                            <p:childTnLst>
                              <p:par>
                                <p:cTn id="16" presetID="15" presetClass="entr" presetSubtype="0" fill="hold" nodeType="afterEffect">
                                  <p:stCondLst>
                                    <p:cond delay="25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fltVal val="0"/>
                                          </p:val>
                                        </p:tav>
                                        <p:tav tm="100000">
                                          <p:val>
                                            <p:strVal val="#ppt_w"/>
                                          </p:val>
                                        </p:tav>
                                      </p:tavLst>
                                    </p:anim>
                                    <p:anim calcmode="lin" valueType="num">
                                      <p:cBhvr>
                                        <p:cTn id="19" dur="1000" fill="hold"/>
                                        <p:tgtEl>
                                          <p:spTgt spid="4"/>
                                        </p:tgtEl>
                                        <p:attrNameLst>
                                          <p:attrName>ppt_h</p:attrName>
                                        </p:attrNameLst>
                                      </p:cBhvr>
                                      <p:tavLst>
                                        <p:tav tm="0">
                                          <p:val>
                                            <p:fltVal val="0"/>
                                          </p:val>
                                        </p:tav>
                                        <p:tav tm="100000">
                                          <p:val>
                                            <p:strVal val="#ppt_h"/>
                                          </p:val>
                                        </p:tav>
                                      </p:tavLst>
                                    </p:anim>
                                    <p:anim calcmode="lin" valueType="num">
                                      <p:cBhvr>
                                        <p:cTn id="20"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22" fill="hold">
                            <p:stCondLst>
                              <p:cond delay="4500"/>
                            </p:stCondLst>
                            <p:childTnLst>
                              <p:par>
                                <p:cTn id="23" presetID="21" presetClass="entr" presetSubtype="1"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heel(1)">
                                      <p:cBhvr>
                                        <p:cTn id="25" dur="2000"/>
                                        <p:tgtEl>
                                          <p:spTgt spid="9"/>
                                        </p:tgtEl>
                                      </p:cBhvr>
                                    </p:animEffect>
                                  </p:childTnLst>
                                </p:cTn>
                              </p:par>
                            </p:childTnLst>
                          </p:cTn>
                        </p:par>
                        <p:par>
                          <p:cTn id="26" fill="hold">
                            <p:stCondLst>
                              <p:cond delay="6500"/>
                            </p:stCondLst>
                            <p:childTnLst>
                              <p:par>
                                <p:cTn id="27" presetID="22" presetClass="entr" presetSubtype="1"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par>
                          <p:cTn id="30" fill="hold">
                            <p:stCondLst>
                              <p:cond delay="7000"/>
                            </p:stCondLst>
                            <p:childTnLst>
                              <p:par>
                                <p:cTn id="31" presetID="22" presetClass="entr" presetSubtype="1"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up)">
                                      <p:cBhvr>
                                        <p:cTn id="3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opping online Fantasie del 1960">
            <a:hlinkClick r:id="" action="ppaction://media"/>
          </p:cNvPr>
          <p:cNvPicPr>
            <a:picLocks noChangeAspect="1"/>
          </p:cNvPicPr>
          <p:nvPr>
            <a:videoFile r:link="rId2"/>
            <p:extLst>
              <p:ext uri="{DAA4B4D4-6D71-4841-9C94-3DE7FCFB9230}">
                <p14:media xmlns:p14="http://schemas.microsoft.com/office/powerpoint/2010/main" r:embed="rId1">
                  <p14:fade in="250"/>
                  <p14:bmkLst>
                    <p14:bmk name="Segnalibro 1" time="0"/>
                  </p14:bmkLst>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05534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 presetClass="mediacall" presetSubtype="0" fill="hold" nodeType="withEffect">
                                  <p:stCondLst>
                                    <p:cond delay="0"/>
                                  </p:stCondLst>
                                  <p:childTnLst>
                                    <p:cmd type="call" cmd="playFrom(0.0)">
                                      <p:cBhvr>
                                        <p:cTn id="9" dur="20468" fill="hold"/>
                                        <p:tgtEl>
                                          <p:spTgt spid="3"/>
                                        </p:tgtEl>
                                      </p:cBhvr>
                                    </p:cmd>
                                  </p:childTnLst>
                                </p:cTn>
                              </p:par>
                            </p:childTnLst>
                          </p:cTn>
                        </p:par>
                        <p:par>
                          <p:cTn id="10" fill="hold">
                            <p:stCondLst>
                              <p:cond delay="20468"/>
                            </p:stCondLst>
                            <p:childTnLst>
                              <p:par>
                                <p:cTn id="11" presetID="10" presetClass="exit" presetSubtype="0" fill="hold" nodeType="after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md type="call" cmd="stop">
                                      <p:cBhvr>
                                        <p:cTn id="14" dur="1">
                                          <p:stCondLst>
                                            <p:cond delay="499"/>
                                          </p:stCondLst>
                                        </p:cTn>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5"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7626" y="1187749"/>
            <a:ext cx="8873329" cy="5659805"/>
          </a:xfrm>
          <a:prstGeom prst="rect">
            <a:avLst/>
          </a:prstGeom>
        </p:spPr>
      </p:pic>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3"/>
          <a:stretch>
            <a:fillRect/>
          </a:stretch>
        </p:blipFill>
        <p:spPr>
          <a:xfrm>
            <a:off x="0" y="-18199"/>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9784464" cy="584775"/>
          </a:xfrm>
          <a:prstGeom prst="rect">
            <a:avLst/>
          </a:prstGeom>
        </p:spPr>
        <p:txBody>
          <a:bodyPr wrap="square">
            <a:spAutoFit/>
          </a:bodyPr>
          <a:lstStyle/>
          <a:p>
            <a:pPr lvl="0" defTabSz="457200" fontAlgn="base">
              <a:spcBef>
                <a:spcPts val="750"/>
              </a:spcBef>
              <a:spcAft>
                <a:spcPts val="750"/>
              </a:spcAft>
              <a:defRPr/>
            </a:pPr>
            <a:r>
              <a:rPr lang="it-IT" sz="3200" b="1" dirty="0">
                <a:solidFill>
                  <a:schemeClr val="accent5">
                    <a:lumMod val="75000"/>
                  </a:schemeClr>
                </a:solidFill>
                <a:latin typeface="Helvetica" panose="020B0604020202020204" pitchFamily="34" charset="0"/>
                <a:ea typeface="Times New Roman" panose="02020603050405020304" pitchFamily="18" charset="0"/>
              </a:rPr>
              <a:t>Come essere sicuri che un sito web sia affidabile</a:t>
            </a:r>
            <a:endParaRPr kumimoji="0" lang="it-IT" sz="32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Times New Roman" panose="02020603050405020304" pitchFamily="18" charset="0"/>
              <a:cs typeface="+mn-cs"/>
            </a:endParaRPr>
          </a:p>
        </p:txBody>
      </p:sp>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4163" y="1184627"/>
            <a:ext cx="8510059" cy="5673373"/>
          </a:xfrm>
          <a:prstGeom prst="rect">
            <a:avLst/>
          </a:prstGeom>
        </p:spPr>
      </p:pic>
      <p:sp>
        <p:nvSpPr>
          <p:cNvPr id="7" name="CasellaDiTesto 6"/>
          <p:cNvSpPr txBox="1"/>
          <p:nvPr/>
        </p:nvSpPr>
        <p:spPr>
          <a:xfrm>
            <a:off x="3773714" y="261257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2"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182758"/>
            <a:ext cx="11286560" cy="54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defRPr/>
            </a:pPr>
            <a:r>
              <a:rPr lang="it-IT" altLang="it-IT" sz="2600" b="1" dirty="0">
                <a:solidFill>
                  <a:schemeClr val="tx1"/>
                </a:solidFill>
                <a:latin typeface="Calibri" panose="020F0502020204030204" pitchFamily="34" charset="0"/>
                <a:ea typeface="Calibri" panose="020F0502020204030204" pitchFamily="34" charset="0"/>
                <a:cs typeface="Calibri" panose="020F0502020204030204" pitchFamily="34" charset="0"/>
              </a:rPr>
              <a:t>Ecco qualche indicazione a cui fare attenzione:</a:t>
            </a:r>
            <a:endParaRPr kumimoji="0" lang="it-IT" altLang="it-IT" sz="260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729225"/>
            <a:ext cx="11286560" cy="341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544513" lvl="0" indent="-457200" algn="just" defTabSz="457200" eaLnBrk="1" hangingPunct="1">
              <a:spcBef>
                <a:spcPts val="600"/>
              </a:spcBef>
              <a:buClr>
                <a:srgbClr val="000000"/>
              </a:buClr>
              <a:buSzPct val="100000"/>
              <a:buFont typeface="Wingdings" panose="05000000000000000000" pitchFamily="2" charset="2"/>
              <a:buChar char="Ø"/>
            </a:pPr>
            <a:r>
              <a:rPr lang="it-IT" altLang="it-IT" sz="2600" b="1" dirty="0">
                <a:solidFill>
                  <a:srgbClr val="000000"/>
                </a:solidFill>
                <a:latin typeface="Calibri" panose="020F0502020204030204" pitchFamily="34" charset="0"/>
                <a:ea typeface="Calibri" panose="020F0502020204030204" pitchFamily="34" charset="0"/>
                <a:cs typeface="Calibri" panose="020F0502020204030204" pitchFamily="34" charset="0"/>
              </a:rPr>
              <a:t>Tenersi alla larga da offerte che sembrano troppo vantaggiose</a:t>
            </a:r>
            <a:endParaRPr kumimoji="0" lang="it-IT" altLang="it-IT" sz="2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656492" y="2071096"/>
            <a:ext cx="11045981" cy="4786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Esiste un enorme mercato online per le merci contraffatte. Dato che non possiamo ispezionare fisicamente la merce prima di comprarla, può essere difficile verificare se ciò che stiamo per acquistare online sia un prodotto autentico o contraffatto. Gli articoli contraffatti vengono spesso venduti su siti web di dubbia origine, molti dei quali non soddisfano i criteri di affidabilità dei rivenditori elencati sopra. Alcuni negozi online che vendono prodotti contraffatti, però, presentano sofisticate vetrine virtuali. Il trucco per rispondere efficacemente alla domanda "questo sito web è sicuro?" è quello di verificare il prezzo degli articoli in vendita. I prodotti contraffatti hanno quasi sempre un prezzo nettamente inferiore a quello dei loro omologhi autentici. Anche se a prima vista ti sembrerà di aver scovato un ottimo affare, è poco probabile che il rivenditore di un articolo autentico lo venda ad un prezzo notevolmente più basso rispetto ai suoi concorrenti.</a:t>
            </a:r>
          </a:p>
        </p:txBody>
      </p:sp>
    </p:spTree>
    <p:extLst>
      <p:ext uri="{BB962C8B-B14F-4D97-AF65-F5344CB8AC3E}">
        <p14:creationId xmlns:p14="http://schemas.microsoft.com/office/powerpoint/2010/main" val="540179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par>
                                <p:cTn id="8" presetID="22" presetClass="entr" presetSubtype="1"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1000"/>
                                        <p:tgtEl>
                                          <p:spTgt spid="2"/>
                                        </p:tgtEl>
                                      </p:cBhvr>
                                    </p:animEffect>
                                  </p:childTnLst>
                                </p:cTn>
                              </p:par>
                            </p:childTnLst>
                          </p:cTn>
                        </p:par>
                        <p:par>
                          <p:cTn id="11" fill="hold">
                            <p:stCondLst>
                              <p:cond delay="2000"/>
                            </p:stCondLst>
                            <p:childTnLst>
                              <p:par>
                                <p:cTn id="12" presetID="6" presetClass="entr" presetSubtype="16" fill="hold" grpId="0" nodeType="afterEffect">
                                  <p:stCondLst>
                                    <p:cond delay="25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1000"/>
                                        <p:tgtEl>
                                          <p:spTgt spid="10"/>
                                        </p:tgtEl>
                                      </p:cBhvr>
                                    </p:animEffect>
                                  </p:childTnLst>
                                </p:cTn>
                              </p:par>
                            </p:childTnLst>
                          </p:cTn>
                        </p:par>
                        <p:par>
                          <p:cTn id="15" fill="hold">
                            <p:stCondLst>
                              <p:cond delay="3250"/>
                            </p:stCondLst>
                            <p:childTnLst>
                              <p:par>
                                <p:cTn id="16" presetID="22" presetClass="entr" presetSubtype="1" fill="hold" grpId="0" nodeType="afterEffect">
                                  <p:stCondLst>
                                    <p:cond delay="25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par>
                          <p:cTn id="27" fill="hold">
                            <p:stCondLst>
                              <p:cond delay="0"/>
                            </p:stCondLst>
                            <p:childTnLst>
                              <p:par>
                                <p:cTn id="28" presetID="52" presetClass="entr" presetSubtype="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Scale>
                                      <p:cBhvr>
                                        <p:cTn id="30"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8"/>
                                        </p:tgtEl>
                                        <p:attrNameLst>
                                          <p:attrName>ppt_x</p:attrName>
                                          <p:attrName>ppt_y</p:attrName>
                                        </p:attrNameLst>
                                      </p:cBhvr>
                                    </p:animMotion>
                                    <p:animEffect transition="in" filter="fade">
                                      <p:cBhvr>
                                        <p:cTn id="3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0" grpId="0"/>
      <p:bldP spid="10" grpId="1"/>
      <p:bldP spid="11" grpId="0"/>
      <p:bldP spid="11"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073" y="1187749"/>
            <a:ext cx="10746583" cy="5670251"/>
          </a:xfrm>
          <a:prstGeom prst="rect">
            <a:avLst/>
          </a:prstGeom>
        </p:spPr>
      </p:pic>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4163" y="1184627"/>
            <a:ext cx="8510059" cy="5673373"/>
          </a:xfrm>
          <a:prstGeom prst="rect">
            <a:avLst/>
          </a:prstGeom>
        </p:spPr>
      </p:pic>
      <p:sp>
        <p:nvSpPr>
          <p:cNvPr id="2"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182758"/>
            <a:ext cx="11286560" cy="54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defRPr/>
            </a:pPr>
            <a:r>
              <a:rPr lang="it-IT" altLang="it-IT" sz="2600" b="1" dirty="0">
                <a:solidFill>
                  <a:schemeClr val="tx1"/>
                </a:solidFill>
                <a:latin typeface="Calibri" panose="020F0502020204030204" pitchFamily="34" charset="0"/>
                <a:ea typeface="Calibri" panose="020F0502020204030204" pitchFamily="34" charset="0"/>
                <a:cs typeface="Calibri" panose="020F0502020204030204" pitchFamily="34" charset="0"/>
              </a:rPr>
              <a:t>Ecco qualche indicazione a cui fare attenzione:</a:t>
            </a:r>
            <a:endParaRPr kumimoji="0" lang="it-IT" altLang="it-IT" sz="260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4"/>
          <a:stretch>
            <a:fillRect/>
          </a:stretch>
        </p:blipFill>
        <p:spPr>
          <a:xfrm>
            <a:off x="0" y="-18199"/>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9784464" cy="584775"/>
          </a:xfrm>
          <a:prstGeom prst="rect">
            <a:avLst/>
          </a:prstGeom>
        </p:spPr>
        <p:txBody>
          <a:bodyPr wrap="square">
            <a:spAutoFit/>
          </a:bodyPr>
          <a:lstStyle/>
          <a:p>
            <a:pPr lvl="0" defTabSz="457200" fontAlgn="base">
              <a:spcBef>
                <a:spcPts val="750"/>
              </a:spcBef>
              <a:spcAft>
                <a:spcPts val="750"/>
              </a:spcAft>
              <a:defRPr/>
            </a:pPr>
            <a:r>
              <a:rPr lang="it-IT" sz="3200" b="1" dirty="0">
                <a:solidFill>
                  <a:schemeClr val="accent5">
                    <a:lumMod val="75000"/>
                  </a:schemeClr>
                </a:solidFill>
                <a:latin typeface="Helvetica" panose="020B0604020202020204" pitchFamily="34" charset="0"/>
                <a:ea typeface="Times New Roman" panose="02020603050405020304" pitchFamily="18" charset="0"/>
              </a:rPr>
              <a:t>Come essere sicuri che un sito web sia affidabile</a:t>
            </a:r>
            <a:endParaRPr kumimoji="0" lang="it-IT" sz="32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Times New Roman" panose="02020603050405020304" pitchFamily="18" charset="0"/>
              <a:cs typeface="+mn-cs"/>
            </a:endParaRPr>
          </a:p>
        </p:txBody>
      </p:sp>
      <p:sp>
        <p:nvSpPr>
          <p:cNvPr id="10"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729225"/>
            <a:ext cx="11286560" cy="341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544513" lvl="0" indent="-457200" algn="just" defTabSz="457200" eaLnBrk="1" hangingPunct="1">
              <a:spcBef>
                <a:spcPts val="600"/>
              </a:spcBef>
              <a:buClr>
                <a:srgbClr val="000000"/>
              </a:buClr>
              <a:buSzPct val="100000"/>
              <a:buFont typeface="Wingdings" panose="05000000000000000000" pitchFamily="2" charset="2"/>
              <a:buChar char="Ø"/>
            </a:pPr>
            <a:r>
              <a:rPr lang="it-IT" altLang="it-IT" sz="2600" b="1" dirty="0">
                <a:solidFill>
                  <a:srgbClr val="000000"/>
                </a:solidFill>
                <a:latin typeface="Calibri" panose="020F0502020204030204" pitchFamily="34" charset="0"/>
                <a:ea typeface="Calibri" panose="020F0502020204030204" pitchFamily="34" charset="0"/>
                <a:cs typeface="Calibri" panose="020F0502020204030204" pitchFamily="34" charset="0"/>
              </a:rPr>
              <a:t>Cercare errori grammaticali o ortografici</a:t>
            </a:r>
            <a:endParaRPr kumimoji="0" lang="it-IT" altLang="it-IT" sz="2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656492" y="2071096"/>
            <a:ext cx="11045981" cy="411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I brand rispettabili si accertano sempre che i testi e le immagini dei loro siti web siano di buona qualità. Un sito web scritto in maniera inadeguata e con molti errori ortografici o grammaticali potrebbe voler dire che il venditore non è autentico. Un altro campanello d'allarme riguarda le immagini di bassa qualità, la politica di reso e l'impossibilità di lasciare recensioni. Pertanto Se hai trovato un prodotto che vorresti acquistare, ma che si trova su un sito web sconosciuto, controlla quanto segue:</a:t>
            </a:r>
          </a:p>
          <a:p>
            <a:pPr marL="430213" lvl="0" indent="-342900" algn="just" defTabSz="457200" eaLnBrk="1" hangingPunct="1">
              <a:spcBef>
                <a:spcPts val="600"/>
              </a:spcBef>
              <a:buClr>
                <a:srgbClr val="000000"/>
              </a:buClr>
              <a:buSzPct val="100000"/>
              <a:buFont typeface="Arial" panose="020B0604020202020204" pitchFamily="34" charset="0"/>
              <a:buChar char="•"/>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Cerca eventuali errori di ortografia in tutto il sito web. Se ne trovi parecchi, questo è un segno che il negozio online potrebbe non essere legittimo.</a:t>
            </a:r>
          </a:p>
          <a:p>
            <a:pPr marL="430213" lvl="0" indent="-342900" algn="just" defTabSz="457200" eaLnBrk="1" hangingPunct="1">
              <a:spcBef>
                <a:spcPts val="600"/>
              </a:spcBef>
              <a:buClr>
                <a:srgbClr val="000000"/>
              </a:buClr>
              <a:buSzPct val="100000"/>
              <a:buFont typeface="Arial" panose="020B0604020202020204" pitchFamily="34" charset="0"/>
              <a:buChar char="•"/>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Cerca le recensioni dei clienti su siti web come </a:t>
            </a:r>
            <a:r>
              <a:rPr lang="it-IT" altLang="it-IT"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Trustpilot</a:t>
            </a: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 che hanno l'obiettivo di fornire ai clienti uno strumento per verificare la trasparenza dei negozi online.</a:t>
            </a:r>
          </a:p>
        </p:txBody>
      </p:sp>
      <p:sp>
        <p:nvSpPr>
          <p:cNvPr id="12" name="Ovale 11"/>
          <p:cNvSpPr/>
          <p:nvPr/>
        </p:nvSpPr>
        <p:spPr>
          <a:xfrm>
            <a:off x="7642167" y="2123440"/>
            <a:ext cx="711200" cy="306878"/>
          </a:xfrm>
          <a:prstGeom prst="ellipse">
            <a:avLst/>
          </a:prstGeom>
          <a:noFill/>
          <a:ln w="635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p:cNvSpPr/>
          <p:nvPr/>
        </p:nvSpPr>
        <p:spPr>
          <a:xfrm>
            <a:off x="2694247" y="2123440"/>
            <a:ext cx="711200" cy="306878"/>
          </a:xfrm>
          <a:prstGeom prst="ellipse">
            <a:avLst/>
          </a:prstGeom>
          <a:noFill/>
          <a:ln w="635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Ovale 15"/>
          <p:cNvSpPr/>
          <p:nvPr/>
        </p:nvSpPr>
        <p:spPr>
          <a:xfrm>
            <a:off x="5440681" y="3693160"/>
            <a:ext cx="1066800" cy="370840"/>
          </a:xfrm>
          <a:prstGeom prst="ellipse">
            <a:avLst/>
          </a:prstGeom>
          <a:noFill/>
          <a:ln w="635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Ovale 16"/>
          <p:cNvSpPr/>
          <p:nvPr/>
        </p:nvSpPr>
        <p:spPr>
          <a:xfrm>
            <a:off x="3461327" y="2357120"/>
            <a:ext cx="711200" cy="306878"/>
          </a:xfrm>
          <a:prstGeom prst="ellipse">
            <a:avLst/>
          </a:prstGeom>
          <a:noFill/>
          <a:ln w="635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Ovale 17"/>
          <p:cNvSpPr/>
          <p:nvPr/>
        </p:nvSpPr>
        <p:spPr>
          <a:xfrm rot="5400000">
            <a:off x="2603499" y="4239262"/>
            <a:ext cx="2194562" cy="1722120"/>
          </a:xfrm>
          <a:prstGeom prst="ellipse">
            <a:avLst/>
          </a:prstGeom>
          <a:noFill/>
          <a:ln w="635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Ovale 18"/>
          <p:cNvSpPr/>
          <p:nvPr/>
        </p:nvSpPr>
        <p:spPr>
          <a:xfrm>
            <a:off x="5957211" y="2357120"/>
            <a:ext cx="711200" cy="306878"/>
          </a:xfrm>
          <a:prstGeom prst="ellipse">
            <a:avLst/>
          </a:prstGeom>
          <a:noFill/>
          <a:ln w="635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Ovale 19"/>
          <p:cNvSpPr/>
          <p:nvPr/>
        </p:nvSpPr>
        <p:spPr>
          <a:xfrm>
            <a:off x="2778978" y="2357120"/>
            <a:ext cx="711200" cy="306878"/>
          </a:xfrm>
          <a:prstGeom prst="ellipse">
            <a:avLst/>
          </a:prstGeom>
          <a:noFill/>
          <a:ln w="635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3" name="Immagin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603" y="1189618"/>
            <a:ext cx="10761177" cy="5677951"/>
          </a:xfrm>
          <a:prstGeom prst="rect">
            <a:avLst/>
          </a:prstGeom>
        </p:spPr>
      </p:pic>
      <p:pic>
        <p:nvPicPr>
          <p:cNvPr id="21" name="Immagin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6405" y="2868881"/>
            <a:ext cx="3086153" cy="1080154"/>
          </a:xfrm>
          <a:prstGeom prst="rect">
            <a:avLst/>
          </a:prstGeom>
        </p:spPr>
      </p:pic>
      <p:sp>
        <p:nvSpPr>
          <p:cNvPr id="22" name="Ovale 21"/>
          <p:cNvSpPr/>
          <p:nvPr/>
        </p:nvSpPr>
        <p:spPr>
          <a:xfrm>
            <a:off x="5957211" y="4641448"/>
            <a:ext cx="1601057" cy="55558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561868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par>
                                <p:cTn id="8" presetID="22" presetClass="entr" presetSubtype="1"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1000"/>
                                        <p:tgtEl>
                                          <p:spTgt spid="2"/>
                                        </p:tgtEl>
                                      </p:cBhvr>
                                    </p:animEffect>
                                  </p:childTnLst>
                                </p:cTn>
                              </p:par>
                            </p:childTnLst>
                          </p:cTn>
                        </p:par>
                        <p:par>
                          <p:cTn id="11" fill="hold">
                            <p:stCondLst>
                              <p:cond delay="2000"/>
                            </p:stCondLst>
                            <p:childTnLst>
                              <p:par>
                                <p:cTn id="12" presetID="6" presetClass="entr" presetSubtype="16" fill="hold" grpId="0" nodeType="afterEffect">
                                  <p:stCondLst>
                                    <p:cond delay="25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1000"/>
                                        <p:tgtEl>
                                          <p:spTgt spid="10"/>
                                        </p:tgtEl>
                                      </p:cBhvr>
                                    </p:animEffect>
                                  </p:childTnLst>
                                </p:cTn>
                              </p:par>
                            </p:childTnLst>
                          </p:cTn>
                        </p:par>
                        <p:par>
                          <p:cTn id="15" fill="hold">
                            <p:stCondLst>
                              <p:cond delay="3250"/>
                            </p:stCondLst>
                            <p:childTnLst>
                              <p:par>
                                <p:cTn id="16" presetID="22" presetClass="entr" presetSubtype="1" fill="hold" grpId="0" nodeType="afterEffect">
                                  <p:stCondLst>
                                    <p:cond delay="25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par>
                          <p:cTn id="27" fill="hold">
                            <p:stCondLst>
                              <p:cond delay="0"/>
                            </p:stCondLst>
                            <p:childTnLst>
                              <p:par>
                                <p:cTn id="28" presetID="52"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Scale>
                                      <p:cBhvr>
                                        <p:cTn id="30"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9"/>
                                        </p:tgtEl>
                                        <p:attrNameLst>
                                          <p:attrName>ppt_x</p:attrName>
                                          <p:attrName>ppt_y</p:attrName>
                                        </p:attrNameLst>
                                      </p:cBhvr>
                                    </p:animMotion>
                                    <p:animEffect transition="in" filter="fade">
                                      <p:cBhvr>
                                        <p:cTn id="32" dur="1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heel(1)">
                                      <p:cBhvr>
                                        <p:cTn id="37" dur="1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heel(1)">
                                      <p:cBhvr>
                                        <p:cTn id="47" dur="20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heel(1)">
                                      <p:cBhvr>
                                        <p:cTn id="52" dur="20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heel(1)">
                                      <p:cBhvr>
                                        <p:cTn id="57" dur="20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heel(1)">
                                      <p:cBhvr>
                                        <p:cTn id="62" dur="20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heel(1)">
                                      <p:cBhvr>
                                        <p:cTn id="67" dur="20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xit" presetSubtype="0" fill="hold" nodeType="clickEffect">
                                  <p:stCondLst>
                                    <p:cond delay="0"/>
                                  </p:stCondLst>
                                  <p:childTnLst>
                                    <p:animEffect transition="out" filter="dissolve">
                                      <p:cBhvr>
                                        <p:cTn id="71" dur="500"/>
                                        <p:tgtEl>
                                          <p:spTgt spid="9"/>
                                        </p:tgtEl>
                                      </p:cBhvr>
                                    </p:animEffect>
                                    <p:set>
                                      <p:cBhvr>
                                        <p:cTn id="72" dur="1" fill="hold">
                                          <p:stCondLst>
                                            <p:cond delay="499"/>
                                          </p:stCondLst>
                                        </p:cTn>
                                        <p:tgtEl>
                                          <p:spTgt spid="9"/>
                                        </p:tgtEl>
                                        <p:attrNameLst>
                                          <p:attrName>style.visibility</p:attrName>
                                        </p:attrNameLst>
                                      </p:cBhvr>
                                      <p:to>
                                        <p:strVal val="hidden"/>
                                      </p:to>
                                    </p:set>
                                  </p:childTnLst>
                                </p:cTn>
                              </p:par>
                              <p:par>
                                <p:cTn id="73" presetID="9" presetClass="exit" presetSubtype="0" fill="hold" grpId="1" nodeType="withEffect">
                                  <p:stCondLst>
                                    <p:cond delay="0"/>
                                  </p:stCondLst>
                                  <p:childTnLst>
                                    <p:animEffect transition="out" filter="dissolve">
                                      <p:cBhvr>
                                        <p:cTn id="74" dur="500"/>
                                        <p:tgtEl>
                                          <p:spTgt spid="15"/>
                                        </p:tgtEl>
                                      </p:cBhvr>
                                    </p:animEffect>
                                    <p:set>
                                      <p:cBhvr>
                                        <p:cTn id="75" dur="1" fill="hold">
                                          <p:stCondLst>
                                            <p:cond delay="499"/>
                                          </p:stCondLst>
                                        </p:cTn>
                                        <p:tgtEl>
                                          <p:spTgt spid="15"/>
                                        </p:tgtEl>
                                        <p:attrNameLst>
                                          <p:attrName>style.visibility</p:attrName>
                                        </p:attrNameLst>
                                      </p:cBhvr>
                                      <p:to>
                                        <p:strVal val="hidden"/>
                                      </p:to>
                                    </p:set>
                                  </p:childTnLst>
                                </p:cTn>
                              </p:par>
                              <p:par>
                                <p:cTn id="76" presetID="9" presetClass="exit" presetSubtype="0" fill="hold" grpId="1" nodeType="withEffect">
                                  <p:stCondLst>
                                    <p:cond delay="0"/>
                                  </p:stCondLst>
                                  <p:childTnLst>
                                    <p:animEffect transition="out" filter="dissolve">
                                      <p:cBhvr>
                                        <p:cTn id="77" dur="500"/>
                                        <p:tgtEl>
                                          <p:spTgt spid="12"/>
                                        </p:tgtEl>
                                      </p:cBhvr>
                                    </p:animEffect>
                                    <p:set>
                                      <p:cBhvr>
                                        <p:cTn id="78" dur="1" fill="hold">
                                          <p:stCondLst>
                                            <p:cond delay="499"/>
                                          </p:stCondLst>
                                        </p:cTn>
                                        <p:tgtEl>
                                          <p:spTgt spid="12"/>
                                        </p:tgtEl>
                                        <p:attrNameLst>
                                          <p:attrName>style.visibility</p:attrName>
                                        </p:attrNameLst>
                                      </p:cBhvr>
                                      <p:to>
                                        <p:strVal val="hidden"/>
                                      </p:to>
                                    </p:set>
                                  </p:childTnLst>
                                </p:cTn>
                              </p:par>
                              <p:par>
                                <p:cTn id="79" presetID="9" presetClass="exit" presetSubtype="0" fill="hold" grpId="1" nodeType="withEffect">
                                  <p:stCondLst>
                                    <p:cond delay="0"/>
                                  </p:stCondLst>
                                  <p:childTnLst>
                                    <p:animEffect transition="out" filter="dissolve">
                                      <p:cBhvr>
                                        <p:cTn id="80" dur="500"/>
                                        <p:tgtEl>
                                          <p:spTgt spid="20"/>
                                        </p:tgtEl>
                                      </p:cBhvr>
                                    </p:animEffect>
                                    <p:set>
                                      <p:cBhvr>
                                        <p:cTn id="81" dur="1" fill="hold">
                                          <p:stCondLst>
                                            <p:cond delay="499"/>
                                          </p:stCondLst>
                                        </p:cTn>
                                        <p:tgtEl>
                                          <p:spTgt spid="20"/>
                                        </p:tgtEl>
                                        <p:attrNameLst>
                                          <p:attrName>style.visibility</p:attrName>
                                        </p:attrNameLst>
                                      </p:cBhvr>
                                      <p:to>
                                        <p:strVal val="hidden"/>
                                      </p:to>
                                    </p:set>
                                  </p:childTnLst>
                                </p:cTn>
                              </p:par>
                              <p:par>
                                <p:cTn id="82" presetID="9" presetClass="exit" presetSubtype="0" fill="hold" grpId="1" nodeType="withEffect">
                                  <p:stCondLst>
                                    <p:cond delay="0"/>
                                  </p:stCondLst>
                                  <p:childTnLst>
                                    <p:animEffect transition="out" filter="dissolve">
                                      <p:cBhvr>
                                        <p:cTn id="83" dur="500"/>
                                        <p:tgtEl>
                                          <p:spTgt spid="17"/>
                                        </p:tgtEl>
                                      </p:cBhvr>
                                    </p:animEffect>
                                    <p:set>
                                      <p:cBhvr>
                                        <p:cTn id="84" dur="1" fill="hold">
                                          <p:stCondLst>
                                            <p:cond delay="499"/>
                                          </p:stCondLst>
                                        </p:cTn>
                                        <p:tgtEl>
                                          <p:spTgt spid="17"/>
                                        </p:tgtEl>
                                        <p:attrNameLst>
                                          <p:attrName>style.visibility</p:attrName>
                                        </p:attrNameLst>
                                      </p:cBhvr>
                                      <p:to>
                                        <p:strVal val="hidden"/>
                                      </p:to>
                                    </p:set>
                                  </p:childTnLst>
                                </p:cTn>
                              </p:par>
                              <p:par>
                                <p:cTn id="85" presetID="9" presetClass="exit" presetSubtype="0" fill="hold" grpId="1" nodeType="withEffect">
                                  <p:stCondLst>
                                    <p:cond delay="0"/>
                                  </p:stCondLst>
                                  <p:childTnLst>
                                    <p:animEffect transition="out" filter="dissolve">
                                      <p:cBhvr>
                                        <p:cTn id="86" dur="500"/>
                                        <p:tgtEl>
                                          <p:spTgt spid="19"/>
                                        </p:tgtEl>
                                      </p:cBhvr>
                                    </p:animEffect>
                                    <p:set>
                                      <p:cBhvr>
                                        <p:cTn id="87" dur="1" fill="hold">
                                          <p:stCondLst>
                                            <p:cond delay="499"/>
                                          </p:stCondLst>
                                        </p:cTn>
                                        <p:tgtEl>
                                          <p:spTgt spid="19"/>
                                        </p:tgtEl>
                                        <p:attrNameLst>
                                          <p:attrName>style.visibility</p:attrName>
                                        </p:attrNameLst>
                                      </p:cBhvr>
                                      <p:to>
                                        <p:strVal val="hidden"/>
                                      </p:to>
                                    </p:set>
                                  </p:childTnLst>
                                </p:cTn>
                              </p:par>
                              <p:par>
                                <p:cTn id="88" presetID="9" presetClass="exit" presetSubtype="0" fill="hold" grpId="1" nodeType="withEffect">
                                  <p:stCondLst>
                                    <p:cond delay="0"/>
                                  </p:stCondLst>
                                  <p:childTnLst>
                                    <p:animEffect transition="out" filter="dissolve">
                                      <p:cBhvr>
                                        <p:cTn id="89" dur="500"/>
                                        <p:tgtEl>
                                          <p:spTgt spid="16"/>
                                        </p:tgtEl>
                                      </p:cBhvr>
                                    </p:animEffect>
                                    <p:set>
                                      <p:cBhvr>
                                        <p:cTn id="90" dur="1" fill="hold">
                                          <p:stCondLst>
                                            <p:cond delay="499"/>
                                          </p:stCondLst>
                                        </p:cTn>
                                        <p:tgtEl>
                                          <p:spTgt spid="16"/>
                                        </p:tgtEl>
                                        <p:attrNameLst>
                                          <p:attrName>style.visibility</p:attrName>
                                        </p:attrNameLst>
                                      </p:cBhvr>
                                      <p:to>
                                        <p:strVal val="hidden"/>
                                      </p:to>
                                    </p:set>
                                  </p:childTnLst>
                                </p:cTn>
                              </p:par>
                              <p:par>
                                <p:cTn id="91" presetID="9" presetClass="exit" presetSubtype="0" fill="hold" grpId="1" nodeType="withEffect">
                                  <p:stCondLst>
                                    <p:cond delay="0"/>
                                  </p:stCondLst>
                                  <p:childTnLst>
                                    <p:animEffect transition="out" filter="dissolve">
                                      <p:cBhvr>
                                        <p:cTn id="92" dur="500"/>
                                        <p:tgtEl>
                                          <p:spTgt spid="18"/>
                                        </p:tgtEl>
                                      </p:cBhvr>
                                    </p:animEffect>
                                    <p:set>
                                      <p:cBhvr>
                                        <p:cTn id="93" dur="1" fill="hold">
                                          <p:stCondLst>
                                            <p:cond delay="499"/>
                                          </p:stCondLst>
                                        </p:cTn>
                                        <p:tgtEl>
                                          <p:spTgt spid="18"/>
                                        </p:tgtEl>
                                        <p:attrNameLst>
                                          <p:attrName>style.visibility</p:attrName>
                                        </p:attrNameLst>
                                      </p:cBhvr>
                                      <p:to>
                                        <p:strVal val="hidden"/>
                                      </p:to>
                                    </p:set>
                                  </p:childTnLst>
                                </p:cTn>
                              </p:par>
                            </p:childTnLst>
                          </p:cTn>
                        </p:par>
                        <p:par>
                          <p:cTn id="94" fill="hold">
                            <p:stCondLst>
                              <p:cond delay="500"/>
                            </p:stCondLst>
                            <p:childTnLst>
                              <p:par>
                                <p:cTn id="95" presetID="52" presetClass="entr" presetSubtype="0" fill="hold" nodeType="afterEffect">
                                  <p:stCondLst>
                                    <p:cond delay="250"/>
                                  </p:stCondLst>
                                  <p:childTnLst>
                                    <p:set>
                                      <p:cBhvr>
                                        <p:cTn id="96" dur="1" fill="hold">
                                          <p:stCondLst>
                                            <p:cond delay="0"/>
                                          </p:stCondLst>
                                        </p:cTn>
                                        <p:tgtEl>
                                          <p:spTgt spid="13"/>
                                        </p:tgtEl>
                                        <p:attrNameLst>
                                          <p:attrName>style.visibility</p:attrName>
                                        </p:attrNameLst>
                                      </p:cBhvr>
                                      <p:to>
                                        <p:strVal val="visible"/>
                                      </p:to>
                                    </p:set>
                                    <p:animScale>
                                      <p:cBhvr>
                                        <p:cTn id="97" dur="125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8" dur="1250" decel="50000" fill="hold">
                                          <p:stCondLst>
                                            <p:cond delay="0"/>
                                          </p:stCondLst>
                                        </p:cTn>
                                        <p:tgtEl>
                                          <p:spTgt spid="13"/>
                                        </p:tgtEl>
                                        <p:attrNameLst>
                                          <p:attrName>ppt_x</p:attrName>
                                          <p:attrName>ppt_y</p:attrName>
                                        </p:attrNameLst>
                                      </p:cBhvr>
                                    </p:animMotion>
                                    <p:animEffect transition="in" filter="fade">
                                      <p:cBhvr>
                                        <p:cTn id="99" dur="1250"/>
                                        <p:tgtEl>
                                          <p:spTgt spid="13"/>
                                        </p:tgtEl>
                                      </p:cBhvr>
                                    </p:animEffect>
                                  </p:childTnLst>
                                </p:cTn>
                              </p:par>
                            </p:childTnLst>
                          </p:cTn>
                        </p:par>
                        <p:par>
                          <p:cTn id="100" fill="hold">
                            <p:stCondLst>
                              <p:cond delay="2000"/>
                            </p:stCondLst>
                            <p:childTnLst>
                              <p:par>
                                <p:cTn id="101" presetID="21" presetClass="entr" presetSubtype="1" fill="hold" grpId="0" nodeType="afterEffect">
                                  <p:stCondLst>
                                    <p:cond delay="0"/>
                                  </p:stCondLst>
                                  <p:childTnLst>
                                    <p:set>
                                      <p:cBhvr>
                                        <p:cTn id="102" dur="1" fill="hold">
                                          <p:stCondLst>
                                            <p:cond delay="0"/>
                                          </p:stCondLst>
                                        </p:cTn>
                                        <p:tgtEl>
                                          <p:spTgt spid="22"/>
                                        </p:tgtEl>
                                        <p:attrNameLst>
                                          <p:attrName>style.visibility</p:attrName>
                                        </p:attrNameLst>
                                      </p:cBhvr>
                                      <p:to>
                                        <p:strVal val="visible"/>
                                      </p:to>
                                    </p:set>
                                    <p:animEffect transition="in" filter="wheel(1)">
                                      <p:cBhvr>
                                        <p:cTn id="103" dur="1000"/>
                                        <p:tgtEl>
                                          <p:spTgt spid="22"/>
                                        </p:tgtEl>
                                      </p:cBhvr>
                                    </p:animEffect>
                                  </p:childTnLst>
                                </p:cTn>
                              </p:par>
                            </p:childTnLst>
                          </p:cTn>
                        </p:par>
                        <p:par>
                          <p:cTn id="104" fill="hold">
                            <p:stCondLst>
                              <p:cond delay="3000"/>
                            </p:stCondLst>
                            <p:childTnLst>
                              <p:par>
                                <p:cTn id="105" presetID="52" presetClass="entr" presetSubtype="0" fill="hold" nodeType="afterEffect">
                                  <p:stCondLst>
                                    <p:cond delay="250"/>
                                  </p:stCondLst>
                                  <p:childTnLst>
                                    <p:set>
                                      <p:cBhvr>
                                        <p:cTn id="106" dur="1" fill="hold">
                                          <p:stCondLst>
                                            <p:cond delay="0"/>
                                          </p:stCondLst>
                                        </p:cTn>
                                        <p:tgtEl>
                                          <p:spTgt spid="21"/>
                                        </p:tgtEl>
                                        <p:attrNameLst>
                                          <p:attrName>style.visibility</p:attrName>
                                        </p:attrNameLst>
                                      </p:cBhvr>
                                      <p:to>
                                        <p:strVal val="visible"/>
                                      </p:to>
                                    </p:set>
                                    <p:animScale>
                                      <p:cBhvr>
                                        <p:cTn id="107" dur="125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8" dur="1250" decel="50000" fill="hold">
                                          <p:stCondLst>
                                            <p:cond delay="0"/>
                                          </p:stCondLst>
                                        </p:cTn>
                                        <p:tgtEl>
                                          <p:spTgt spid="21"/>
                                        </p:tgtEl>
                                        <p:attrNameLst>
                                          <p:attrName>ppt_x</p:attrName>
                                          <p:attrName>ppt_y</p:attrName>
                                        </p:attrNameLst>
                                      </p:cBhvr>
                                    </p:animMotion>
                                    <p:animEffect transition="in" filter="fade">
                                      <p:cBhvr>
                                        <p:cTn id="109" dur="1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0" grpId="0"/>
      <p:bldP spid="10" grpId="1"/>
      <p:bldP spid="11" grpId="0"/>
      <p:bldP spid="11" grpId="1"/>
      <p:bldP spid="12" grpId="0" animBg="1"/>
      <p:bldP spid="12"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4163" y="1184627"/>
            <a:ext cx="8510059" cy="5673373"/>
          </a:xfrm>
          <a:prstGeom prst="rect">
            <a:avLst/>
          </a:prstGeom>
        </p:spPr>
      </p:pic>
      <p:sp>
        <p:nvSpPr>
          <p:cNvPr id="2"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182758"/>
            <a:ext cx="11286560" cy="54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defRPr/>
            </a:pPr>
            <a:r>
              <a:rPr lang="it-IT" altLang="it-IT" sz="2600" b="1" dirty="0">
                <a:solidFill>
                  <a:schemeClr val="tx1"/>
                </a:solidFill>
                <a:latin typeface="Calibri" panose="020F0502020204030204" pitchFamily="34" charset="0"/>
                <a:ea typeface="Calibri" panose="020F0502020204030204" pitchFamily="34" charset="0"/>
                <a:cs typeface="Calibri" panose="020F0502020204030204" pitchFamily="34" charset="0"/>
              </a:rPr>
              <a:t>Ecco qualche indicazione a cui fare attenzione:</a:t>
            </a:r>
            <a:endParaRPr kumimoji="0" lang="it-IT" altLang="it-IT" sz="260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3"/>
          <a:stretch>
            <a:fillRect/>
          </a:stretch>
        </p:blipFill>
        <p:spPr>
          <a:xfrm>
            <a:off x="0" y="-18199"/>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9784464" cy="584775"/>
          </a:xfrm>
          <a:prstGeom prst="rect">
            <a:avLst/>
          </a:prstGeom>
        </p:spPr>
        <p:txBody>
          <a:bodyPr wrap="square">
            <a:spAutoFit/>
          </a:bodyPr>
          <a:lstStyle/>
          <a:p>
            <a:pPr lvl="0" defTabSz="457200" fontAlgn="base">
              <a:spcBef>
                <a:spcPts val="750"/>
              </a:spcBef>
              <a:spcAft>
                <a:spcPts val="750"/>
              </a:spcAft>
              <a:defRPr/>
            </a:pPr>
            <a:r>
              <a:rPr lang="it-IT" sz="3200" b="1" dirty="0">
                <a:solidFill>
                  <a:schemeClr val="accent5">
                    <a:lumMod val="75000"/>
                  </a:schemeClr>
                </a:solidFill>
                <a:latin typeface="Helvetica" panose="020B0604020202020204" pitchFamily="34" charset="0"/>
                <a:ea typeface="Times New Roman" panose="02020603050405020304" pitchFamily="18" charset="0"/>
              </a:rPr>
              <a:t>Come essere sicuri che un sito web sia affidabile</a:t>
            </a:r>
            <a:endParaRPr kumimoji="0" lang="it-IT" sz="32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Times New Roman" panose="02020603050405020304" pitchFamily="18" charset="0"/>
              <a:cs typeface="+mn-cs"/>
            </a:endParaRPr>
          </a:p>
        </p:txBody>
      </p:sp>
      <p:sp>
        <p:nvSpPr>
          <p:cNvPr id="7" name="CasellaDiTesto 6"/>
          <p:cNvSpPr txBox="1"/>
          <p:nvPr/>
        </p:nvSpPr>
        <p:spPr>
          <a:xfrm>
            <a:off x="3773714" y="261257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0"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729225"/>
            <a:ext cx="11286560" cy="341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544513" lvl="0" indent="-457200" algn="just" defTabSz="457200" eaLnBrk="1" hangingPunct="1">
              <a:spcBef>
                <a:spcPts val="600"/>
              </a:spcBef>
              <a:buClr>
                <a:srgbClr val="000000"/>
              </a:buClr>
              <a:buSzPct val="100000"/>
              <a:buFont typeface="Wingdings" panose="05000000000000000000" pitchFamily="2" charset="2"/>
              <a:buChar char="Ø"/>
            </a:pPr>
            <a:r>
              <a:rPr lang="it-IT" altLang="it-IT" sz="2600" b="1" dirty="0">
                <a:solidFill>
                  <a:srgbClr val="000000"/>
                </a:solidFill>
                <a:latin typeface="Calibri" panose="020F0502020204030204" pitchFamily="34" charset="0"/>
                <a:ea typeface="Calibri" panose="020F0502020204030204" pitchFamily="34" charset="0"/>
                <a:cs typeface="Calibri" panose="020F0502020204030204" pitchFamily="34" charset="0"/>
              </a:rPr>
              <a:t>Cercare errori grammaticali o ortografici</a:t>
            </a:r>
            <a:endParaRPr kumimoji="0" lang="it-IT" altLang="it-IT" sz="2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656492" y="3483429"/>
            <a:ext cx="11045981" cy="307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0" lvl="0" algn="ctr" defTabSz="825500" eaLnBrk="1" hangingPunct="1">
              <a:lnSpc>
                <a:spcPct val="80000"/>
              </a:lnSpc>
              <a:tabLst/>
              <a:defRPr sz="12300" spc="-399"/>
            </a:pPr>
            <a:r>
              <a:rPr lang="it-IT" sz="4800" kern="0" spc="-399" dirty="0">
                <a:solidFill>
                  <a:srgbClr val="ACD433"/>
                </a:solidFill>
                <a:latin typeface="Graphik Semibold"/>
                <a:sym typeface="Graphik Semibold"/>
              </a:rPr>
              <a:t>Il nostro cervello ci</a:t>
            </a:r>
            <a:endParaRPr lang="it-IT" sz="4800" kern="0" spc="-368" dirty="0">
              <a:solidFill>
                <a:srgbClr val="ACD433"/>
              </a:solidFill>
              <a:latin typeface="Graphik Semibold"/>
              <a:sym typeface="Graphik Semibold"/>
            </a:endParaRPr>
          </a:p>
          <a:p>
            <a:pPr marL="0" lvl="0" algn="ctr" defTabSz="825500" eaLnBrk="1" hangingPunct="1">
              <a:lnSpc>
                <a:spcPct val="80000"/>
              </a:lnSpc>
              <a:tabLst/>
              <a:defRPr sz="12300" spc="-399"/>
            </a:pPr>
            <a:r>
              <a:rPr lang="it-IT" sz="4800" kern="0" spc="-399" dirty="0">
                <a:solidFill>
                  <a:srgbClr val="ACD433"/>
                </a:solidFill>
                <a:latin typeface="Graphik Semibold"/>
                <a:sym typeface="Graphik Semibold"/>
              </a:rPr>
              <a:t>permette di </a:t>
            </a:r>
            <a:r>
              <a:rPr lang="it-IT" sz="4800" kern="0" spc="-399" dirty="0" err="1">
                <a:solidFill>
                  <a:srgbClr val="ACD433"/>
                </a:solidFill>
                <a:latin typeface="Graphik Semibold"/>
                <a:sym typeface="Graphik Semibold"/>
              </a:rPr>
              <a:t>lerggere</a:t>
            </a:r>
            <a:endParaRPr lang="it-IT" sz="4800" kern="0" spc="-368" dirty="0">
              <a:solidFill>
                <a:srgbClr val="ACD433"/>
              </a:solidFill>
              <a:latin typeface="Graphik Semibold"/>
              <a:sym typeface="Graphik Semibold"/>
            </a:endParaRPr>
          </a:p>
          <a:p>
            <a:pPr marL="0" lvl="0" algn="ctr" defTabSz="825500" eaLnBrk="1" hangingPunct="1">
              <a:lnSpc>
                <a:spcPct val="80000"/>
              </a:lnSpc>
              <a:tabLst/>
              <a:defRPr sz="12300" spc="-399"/>
            </a:pPr>
            <a:r>
              <a:rPr lang="it-IT" sz="4800" kern="0" spc="-399" dirty="0" err="1">
                <a:solidFill>
                  <a:srgbClr val="ACD433"/>
                </a:solidFill>
                <a:latin typeface="Graphik Semibold"/>
                <a:sym typeface="Graphik Semibold"/>
              </a:rPr>
              <a:t>correttanente</a:t>
            </a:r>
            <a:r>
              <a:rPr lang="it-IT" sz="4800" kern="0" spc="-399" dirty="0">
                <a:solidFill>
                  <a:srgbClr val="ACD433"/>
                </a:solidFill>
                <a:latin typeface="Graphik Semibold"/>
                <a:sym typeface="Graphik Semibold"/>
              </a:rPr>
              <a:t> anche farsi</a:t>
            </a:r>
            <a:endParaRPr lang="it-IT" sz="4800" kern="0" spc="-368" dirty="0">
              <a:solidFill>
                <a:srgbClr val="ACD433"/>
              </a:solidFill>
              <a:latin typeface="Graphik Semibold"/>
              <a:sym typeface="Graphik Semibold"/>
            </a:endParaRPr>
          </a:p>
          <a:p>
            <a:pPr marL="0" lvl="0" algn="ctr" defTabSz="825500" eaLnBrk="1" hangingPunct="1">
              <a:lnSpc>
                <a:spcPct val="80000"/>
              </a:lnSpc>
              <a:tabLst/>
              <a:defRPr sz="12300" spc="-399"/>
            </a:pPr>
            <a:r>
              <a:rPr lang="it-IT" sz="4800" kern="0" spc="-399" dirty="0">
                <a:solidFill>
                  <a:srgbClr val="ACD433"/>
                </a:solidFill>
                <a:latin typeface="Graphik Semibold"/>
                <a:sym typeface="Graphik Semibold"/>
              </a:rPr>
              <a:t>come </a:t>
            </a:r>
            <a:r>
              <a:rPr lang="it-IT" sz="4800" kern="0" spc="-399" dirty="0" err="1" smtClean="0">
                <a:solidFill>
                  <a:srgbClr val="ACD433"/>
                </a:solidFill>
                <a:latin typeface="Graphik Semibold"/>
                <a:sym typeface="Graphik Semibold"/>
              </a:rPr>
              <a:t>quesda</a:t>
            </a:r>
            <a:r>
              <a:rPr lang="it-IT" sz="4800" kern="0" spc="-399" dirty="0" smtClean="0">
                <a:solidFill>
                  <a:srgbClr val="ACD433"/>
                </a:solidFill>
                <a:latin typeface="Graphik Semibold"/>
                <a:sym typeface="Graphik Semibold"/>
              </a:rPr>
              <a:t>.</a:t>
            </a:r>
            <a:endParaRPr lang="it-IT" altLang="it-IT" sz="4800" dirty="0">
              <a:solidFill>
                <a:srgbClr val="ACD433"/>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808891" y="2223496"/>
            <a:ext cx="11045981" cy="1259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I brand rispettabili si accertano sempre che i testi e le immagini dei loro siti web siano di buona qualità. Un sito web scritto in maniera inadeguata e con molti errori ortografici o grammaticali potrebbe voler dire che il venditore non è autentico.</a:t>
            </a:r>
          </a:p>
        </p:txBody>
      </p:sp>
    </p:spTree>
    <p:extLst>
      <p:ext uri="{BB962C8B-B14F-4D97-AF65-F5344CB8AC3E}">
        <p14:creationId xmlns:p14="http://schemas.microsoft.com/office/powerpoint/2010/main" val="2534477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par>
                                <p:cTn id="8" presetID="22" presetClass="entr" presetSubtype="1"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1000"/>
                                        <p:tgtEl>
                                          <p:spTgt spid="2"/>
                                        </p:tgtEl>
                                      </p:cBhvr>
                                    </p:animEffect>
                                  </p:childTnLst>
                                </p:cTn>
                              </p:par>
                            </p:childTnLst>
                          </p:cTn>
                        </p:par>
                        <p:par>
                          <p:cTn id="11" fill="hold">
                            <p:stCondLst>
                              <p:cond delay="2000"/>
                            </p:stCondLst>
                            <p:childTnLst>
                              <p:par>
                                <p:cTn id="12" presetID="6" presetClass="entr" presetSubtype="16" fill="hold" grpId="0" nodeType="afterEffect">
                                  <p:stCondLst>
                                    <p:cond delay="25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1000"/>
                                        <p:tgtEl>
                                          <p:spTgt spid="10"/>
                                        </p:tgtEl>
                                      </p:cBhvr>
                                    </p:animEffect>
                                  </p:childTnLst>
                                </p:cTn>
                              </p:par>
                            </p:childTnLst>
                          </p:cTn>
                        </p:par>
                        <p:par>
                          <p:cTn id="15" fill="hold">
                            <p:stCondLst>
                              <p:cond delay="3250"/>
                            </p:stCondLst>
                            <p:childTnLst>
                              <p:par>
                                <p:cTn id="16" presetID="22" presetClass="entr" presetSubtype="1"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1000"/>
                                        <p:tgtEl>
                                          <p:spTgt spid="13"/>
                                        </p:tgtEl>
                                      </p:cBhvr>
                                    </p:animEffect>
                                  </p:childTnLst>
                                </p:cTn>
                              </p:par>
                            </p:childTnLst>
                          </p:cTn>
                        </p:par>
                        <p:par>
                          <p:cTn id="19" fill="hold">
                            <p:stCondLst>
                              <p:cond delay="4250"/>
                            </p:stCondLst>
                            <p:childTnLst>
                              <p:par>
                                <p:cTn id="20" presetID="22" presetClass="entr" presetSubtype="1"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4163" y="1184627"/>
            <a:ext cx="8510059" cy="5673373"/>
          </a:xfrm>
          <a:prstGeom prst="rect">
            <a:avLst/>
          </a:prstGeom>
        </p:spPr>
      </p:pic>
      <p:sp>
        <p:nvSpPr>
          <p:cNvPr id="2"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182758"/>
            <a:ext cx="11286560" cy="54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defRPr/>
            </a:pPr>
            <a:r>
              <a:rPr lang="it-IT" altLang="it-IT" sz="2600" b="1" dirty="0">
                <a:solidFill>
                  <a:schemeClr val="tx1"/>
                </a:solidFill>
                <a:latin typeface="Calibri" panose="020F0502020204030204" pitchFamily="34" charset="0"/>
                <a:ea typeface="Calibri" panose="020F0502020204030204" pitchFamily="34" charset="0"/>
                <a:cs typeface="Calibri" panose="020F0502020204030204" pitchFamily="34" charset="0"/>
              </a:rPr>
              <a:t>Ecco qualche indicazione a cui fare attenzione:</a:t>
            </a:r>
            <a:endParaRPr kumimoji="0" lang="it-IT" altLang="it-IT" sz="260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3"/>
          <a:stretch>
            <a:fillRect/>
          </a:stretch>
        </p:blipFill>
        <p:spPr>
          <a:xfrm>
            <a:off x="0" y="-18199"/>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9784464" cy="584775"/>
          </a:xfrm>
          <a:prstGeom prst="rect">
            <a:avLst/>
          </a:prstGeom>
        </p:spPr>
        <p:txBody>
          <a:bodyPr wrap="square">
            <a:spAutoFit/>
          </a:bodyPr>
          <a:lstStyle/>
          <a:p>
            <a:pPr lvl="0" defTabSz="457200" fontAlgn="base">
              <a:spcBef>
                <a:spcPts val="750"/>
              </a:spcBef>
              <a:spcAft>
                <a:spcPts val="750"/>
              </a:spcAft>
              <a:defRPr/>
            </a:pPr>
            <a:r>
              <a:rPr lang="it-IT" sz="3200" b="1" dirty="0">
                <a:solidFill>
                  <a:schemeClr val="accent5">
                    <a:lumMod val="75000"/>
                  </a:schemeClr>
                </a:solidFill>
                <a:latin typeface="Helvetica" panose="020B0604020202020204" pitchFamily="34" charset="0"/>
                <a:ea typeface="Times New Roman" panose="02020603050405020304" pitchFamily="18" charset="0"/>
              </a:rPr>
              <a:t>Come essere sicuri che un sito web sia affidabile</a:t>
            </a:r>
            <a:endParaRPr kumimoji="0" lang="it-IT" sz="32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Times New Roman" panose="02020603050405020304" pitchFamily="18" charset="0"/>
              <a:cs typeface="+mn-cs"/>
            </a:endParaRPr>
          </a:p>
        </p:txBody>
      </p:sp>
      <p:sp>
        <p:nvSpPr>
          <p:cNvPr id="7" name="CasellaDiTesto 6"/>
          <p:cNvSpPr txBox="1"/>
          <p:nvPr/>
        </p:nvSpPr>
        <p:spPr>
          <a:xfrm>
            <a:off x="3773714" y="261257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0"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729225"/>
            <a:ext cx="11286560" cy="341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544513" lvl="0" indent="-457200" algn="just" defTabSz="457200" eaLnBrk="1" hangingPunct="1">
              <a:spcBef>
                <a:spcPts val="600"/>
              </a:spcBef>
              <a:buClr>
                <a:srgbClr val="000000"/>
              </a:buClr>
              <a:buSzPct val="100000"/>
              <a:buFont typeface="Wingdings" panose="05000000000000000000" pitchFamily="2" charset="2"/>
              <a:buChar char="Ø"/>
            </a:pPr>
            <a:r>
              <a:rPr lang="it-IT" altLang="it-IT" sz="2600" b="1" dirty="0">
                <a:solidFill>
                  <a:srgbClr val="000000"/>
                </a:solidFill>
                <a:latin typeface="Calibri" panose="020F0502020204030204" pitchFamily="34" charset="0"/>
                <a:ea typeface="Calibri" panose="020F0502020204030204" pitchFamily="34" charset="0"/>
                <a:cs typeface="Calibri" panose="020F0502020204030204" pitchFamily="34" charset="0"/>
              </a:rPr>
              <a:t>Cercare sempre la </a:t>
            </a:r>
            <a:r>
              <a:rPr lang="it-IT" altLang="it-IT" sz="2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P.Iva</a:t>
            </a:r>
            <a:r>
              <a:rPr lang="it-IT" altLang="it-IT" sz="2600" b="1" dirty="0">
                <a:solidFill>
                  <a:srgbClr val="000000"/>
                </a:solidFill>
                <a:latin typeface="Calibri" panose="020F0502020204030204" pitchFamily="34" charset="0"/>
                <a:ea typeface="Calibri" panose="020F0502020204030204" pitchFamily="34" charset="0"/>
                <a:cs typeface="Calibri" panose="020F0502020204030204" pitchFamily="34" charset="0"/>
              </a:rPr>
              <a:t>, un indirizzo fisico o un numero di telefono</a:t>
            </a:r>
            <a:endParaRPr kumimoji="0" lang="it-IT" altLang="it-IT" sz="2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656492" y="2071096"/>
            <a:ext cx="4765596" cy="4780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Venditori legittimi sono obbligati per legge a indicare la propria </a:t>
            </a:r>
            <a:r>
              <a:rPr lang="it-IT" altLang="it-IT" sz="2400" b="1" dirty="0">
                <a:solidFill>
                  <a:srgbClr val="000000"/>
                </a:solidFill>
                <a:latin typeface="Calibri" panose="020F0502020204030204" pitchFamily="34" charset="0"/>
                <a:ea typeface="Calibri" panose="020F0502020204030204" pitchFamily="34" charset="0"/>
                <a:cs typeface="Calibri" panose="020F0502020204030204" pitchFamily="34" charset="0"/>
              </a:rPr>
              <a:t>Partita Iva</a:t>
            </a: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 e un indirizzo fisico ben visibile nell'intestazione o in calce alla pagina. Se non siete sicuri dell'autenticità di un sito web, un modo per verificarla è copiare e incollare l'indirizzo nella barra di ricerca e vedere se si tratta di un'ubicazione effettiva. Venditori fasulli possono non fornire alcun indirizzo o darne uno falso.</a:t>
            </a:r>
          </a:p>
        </p:txBody>
      </p:sp>
      <p:pic>
        <p:nvPicPr>
          <p:cNvPr id="8" name="Immagin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088" y="2171555"/>
            <a:ext cx="6650641" cy="4616236"/>
          </a:xfrm>
          <a:prstGeom prst="rect">
            <a:avLst/>
          </a:prstGeom>
        </p:spPr>
      </p:pic>
      <p:sp>
        <p:nvSpPr>
          <p:cNvPr id="4" name="Ovale 3"/>
          <p:cNvSpPr/>
          <p:nvPr/>
        </p:nvSpPr>
        <p:spPr>
          <a:xfrm>
            <a:off x="656491" y="2981903"/>
            <a:ext cx="1653580" cy="407842"/>
          </a:xfrm>
          <a:prstGeom prst="ellipse">
            <a:avLst/>
          </a:prstGeom>
          <a:noFill/>
          <a:ln w="63500">
            <a:solidFill>
              <a:srgbClr val="0E73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2" name="Connettore 2 11"/>
          <p:cNvCxnSpPr/>
          <p:nvPr/>
        </p:nvCxnSpPr>
        <p:spPr>
          <a:xfrm>
            <a:off x="2310071" y="3186545"/>
            <a:ext cx="4259688" cy="3205019"/>
          </a:xfrm>
          <a:prstGeom prst="straightConnector1">
            <a:avLst/>
          </a:prstGeom>
          <a:ln w="63500">
            <a:solidFill>
              <a:srgbClr val="0E73ED"/>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7544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par>
                                <p:cTn id="8" presetID="22" presetClass="entr" presetSubtype="1"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1000"/>
                                        <p:tgtEl>
                                          <p:spTgt spid="2"/>
                                        </p:tgtEl>
                                      </p:cBhvr>
                                    </p:animEffect>
                                  </p:childTnLst>
                                </p:cTn>
                              </p:par>
                            </p:childTnLst>
                          </p:cTn>
                        </p:par>
                        <p:par>
                          <p:cTn id="11" fill="hold">
                            <p:stCondLst>
                              <p:cond delay="2000"/>
                            </p:stCondLst>
                            <p:childTnLst>
                              <p:par>
                                <p:cTn id="12" presetID="6" presetClass="entr" presetSubtype="16" fill="hold" grpId="0" nodeType="afterEffect">
                                  <p:stCondLst>
                                    <p:cond delay="25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1000"/>
                                        <p:tgtEl>
                                          <p:spTgt spid="10"/>
                                        </p:tgtEl>
                                      </p:cBhvr>
                                    </p:animEffect>
                                  </p:childTnLst>
                                </p:cTn>
                              </p:par>
                            </p:childTnLst>
                          </p:cTn>
                        </p:par>
                        <p:par>
                          <p:cTn id="15" fill="hold">
                            <p:stCondLst>
                              <p:cond delay="3250"/>
                            </p:stCondLst>
                            <p:childTnLst>
                              <p:par>
                                <p:cTn id="16" presetID="5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Scale>
                                      <p:cBhvr>
                                        <p:cTn id="18"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8"/>
                                        </p:tgtEl>
                                        <p:attrNameLst>
                                          <p:attrName>ppt_x</p:attrName>
                                          <p:attrName>ppt_y</p:attrName>
                                        </p:attrNameLst>
                                      </p:cBhvr>
                                    </p:animMotion>
                                    <p:animEffect transition="in" filter="fade">
                                      <p:cBhvr>
                                        <p:cTn id="20" dur="1000"/>
                                        <p:tgtEl>
                                          <p:spTgt spid="8"/>
                                        </p:tgtEl>
                                      </p:cBhvr>
                                    </p:animEffect>
                                  </p:childTnLst>
                                </p:cTn>
                              </p:par>
                            </p:childTnLst>
                          </p:cTn>
                        </p:par>
                        <p:par>
                          <p:cTn id="21" fill="hold">
                            <p:stCondLst>
                              <p:cond delay="4250"/>
                            </p:stCondLst>
                            <p:childTnLst>
                              <p:par>
                                <p:cTn id="22" presetID="22" presetClass="entr" presetSubtype="1"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1000"/>
                                        <p:tgtEl>
                                          <p:spTgt spid="11"/>
                                        </p:tgtEl>
                                      </p:cBhvr>
                                    </p:animEffect>
                                  </p:childTnLst>
                                </p:cTn>
                              </p:par>
                            </p:childTnLst>
                          </p:cTn>
                        </p:par>
                        <p:par>
                          <p:cTn id="25" fill="hold">
                            <p:stCondLst>
                              <p:cond delay="5250"/>
                            </p:stCondLst>
                            <p:childTnLst>
                              <p:par>
                                <p:cTn id="26" presetID="21" presetClass="entr" presetSubtype="1"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heel(1)">
                                      <p:cBhvr>
                                        <p:cTn id="28" dur="1000"/>
                                        <p:tgtEl>
                                          <p:spTgt spid="4"/>
                                        </p:tgtEl>
                                      </p:cBhvr>
                                    </p:animEffect>
                                  </p:childTnLst>
                                </p:cTn>
                              </p:par>
                            </p:childTnLst>
                          </p:cTn>
                        </p:par>
                        <p:par>
                          <p:cTn id="29" fill="hold">
                            <p:stCondLst>
                              <p:cond delay="6250"/>
                            </p:stCondLst>
                            <p:childTnLst>
                              <p:par>
                                <p:cTn id="30" presetID="22" presetClass="entr" presetSubtype="1" fill="hold" nodeType="afterEffect">
                                  <p:stCondLst>
                                    <p:cond delay="250"/>
                                  </p:stCondLst>
                                  <p:childTnLst>
                                    <p:set>
                                      <p:cBhvr>
                                        <p:cTn id="31" dur="1" fill="hold">
                                          <p:stCondLst>
                                            <p:cond delay="0"/>
                                          </p:stCondLst>
                                        </p:cTn>
                                        <p:tgtEl>
                                          <p:spTgt spid="12"/>
                                        </p:tgtEl>
                                        <p:attrNameLst>
                                          <p:attrName>style.visibility</p:attrName>
                                        </p:attrNameLst>
                                      </p:cBhvr>
                                      <p:to>
                                        <p:strVal val="visible"/>
                                      </p:to>
                                    </p:set>
                                    <p:animEffect transition="in" filter="wipe(up)">
                                      <p:cBhvr>
                                        <p:cTn id="3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4163" y="1184627"/>
            <a:ext cx="8510059" cy="5673373"/>
          </a:xfrm>
          <a:prstGeom prst="rect">
            <a:avLst/>
          </a:prstGeom>
        </p:spPr>
      </p:pic>
      <p:sp>
        <p:nvSpPr>
          <p:cNvPr id="2"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182758"/>
            <a:ext cx="11286560" cy="54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defRPr/>
            </a:pPr>
            <a:r>
              <a:rPr lang="it-IT" altLang="it-IT" sz="2600" b="1" dirty="0">
                <a:solidFill>
                  <a:schemeClr val="tx1"/>
                </a:solidFill>
                <a:latin typeface="Calibri" panose="020F0502020204030204" pitchFamily="34" charset="0"/>
                <a:ea typeface="Calibri" panose="020F0502020204030204" pitchFamily="34" charset="0"/>
                <a:cs typeface="Calibri" panose="020F0502020204030204" pitchFamily="34" charset="0"/>
              </a:rPr>
              <a:t>Ecco qualche indicazione a cui fare attenzione:</a:t>
            </a:r>
            <a:endParaRPr kumimoji="0" lang="it-IT" altLang="it-IT" sz="260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3"/>
          <a:stretch>
            <a:fillRect/>
          </a:stretch>
        </p:blipFill>
        <p:spPr>
          <a:xfrm>
            <a:off x="0" y="-18199"/>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9784464" cy="584775"/>
          </a:xfrm>
          <a:prstGeom prst="rect">
            <a:avLst/>
          </a:prstGeom>
        </p:spPr>
        <p:txBody>
          <a:bodyPr wrap="square">
            <a:spAutoFit/>
          </a:bodyPr>
          <a:lstStyle/>
          <a:p>
            <a:pPr lvl="0" defTabSz="457200" fontAlgn="base">
              <a:spcBef>
                <a:spcPts val="750"/>
              </a:spcBef>
              <a:spcAft>
                <a:spcPts val="750"/>
              </a:spcAft>
              <a:defRPr/>
            </a:pPr>
            <a:r>
              <a:rPr lang="it-IT" sz="3200" b="1" dirty="0">
                <a:solidFill>
                  <a:schemeClr val="accent5">
                    <a:lumMod val="75000"/>
                  </a:schemeClr>
                </a:solidFill>
                <a:latin typeface="Helvetica" panose="020B0604020202020204" pitchFamily="34" charset="0"/>
                <a:ea typeface="Times New Roman" panose="02020603050405020304" pitchFamily="18" charset="0"/>
              </a:rPr>
              <a:t>Come essere sicuri che un sito web sia affidabile</a:t>
            </a:r>
            <a:endParaRPr kumimoji="0" lang="it-IT" sz="32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Times New Roman" panose="02020603050405020304" pitchFamily="18" charset="0"/>
              <a:cs typeface="+mn-cs"/>
            </a:endParaRPr>
          </a:p>
        </p:txBody>
      </p:sp>
      <p:sp>
        <p:nvSpPr>
          <p:cNvPr id="7" name="CasellaDiTesto 6"/>
          <p:cNvSpPr txBox="1"/>
          <p:nvPr/>
        </p:nvSpPr>
        <p:spPr>
          <a:xfrm>
            <a:off x="3773714" y="261257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0"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729225"/>
            <a:ext cx="11286560" cy="341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544513" lvl="0" indent="-457200" algn="just" defTabSz="457200" eaLnBrk="1" hangingPunct="1">
              <a:spcBef>
                <a:spcPts val="600"/>
              </a:spcBef>
              <a:buClr>
                <a:srgbClr val="000000"/>
              </a:buClr>
              <a:buSzPct val="100000"/>
              <a:buFont typeface="Wingdings" panose="05000000000000000000" pitchFamily="2" charset="2"/>
              <a:buChar char="Ø"/>
            </a:pPr>
            <a:r>
              <a:rPr lang="it-IT" altLang="it-IT" sz="2600" b="1" dirty="0">
                <a:solidFill>
                  <a:srgbClr val="000000"/>
                </a:solidFill>
                <a:latin typeface="Calibri" panose="020F0502020204030204" pitchFamily="34" charset="0"/>
                <a:ea typeface="Calibri" panose="020F0502020204030204" pitchFamily="34" charset="0"/>
                <a:cs typeface="Calibri" panose="020F0502020204030204" pitchFamily="34" charset="0"/>
              </a:rPr>
              <a:t>Verificare la </a:t>
            </a:r>
            <a:r>
              <a:rPr lang="it-IT" altLang="it-IT" sz="2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P.Iva</a:t>
            </a:r>
            <a:endParaRPr kumimoji="0" lang="it-IT" altLang="it-IT" sz="2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656492" y="2071096"/>
            <a:ext cx="5271504" cy="4786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Dopo aver trovato la </a:t>
            </a:r>
            <a:r>
              <a:rPr lang="it-IT" altLang="it-IT" sz="2400" b="1" dirty="0">
                <a:solidFill>
                  <a:srgbClr val="000000"/>
                </a:solidFill>
                <a:latin typeface="Calibri" panose="020F0502020204030204" pitchFamily="34" charset="0"/>
                <a:ea typeface="Calibri" panose="020F0502020204030204" pitchFamily="34" charset="0"/>
                <a:cs typeface="Calibri" panose="020F0502020204030204" pitchFamily="34" charset="0"/>
              </a:rPr>
              <a:t>Partita Iva </a:t>
            </a: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sul sito dove vogliamo acquistare, possiamo fare una verifica se la stessa risulta essere attiva semplicemente collegandoci sul sito dell'Agenzia delle Entrate e alla pagina dedicata alla "</a:t>
            </a:r>
            <a:r>
              <a:rPr lang="it-IT" altLang="it-IT" sz="2400" b="1" dirty="0">
                <a:solidFill>
                  <a:srgbClr val="000000"/>
                </a:solidFill>
                <a:latin typeface="Calibri" panose="020F0502020204030204" pitchFamily="34" charset="0"/>
                <a:ea typeface="Calibri" panose="020F0502020204030204" pitchFamily="34" charset="0"/>
                <a:cs typeface="Calibri" panose="020F0502020204030204" pitchFamily="34" charset="0"/>
              </a:rPr>
              <a:t>Verifica partita Iva" </a:t>
            </a: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copiamo e incolliamo il numero che abbiamo trovato sullo shop-online, così facendo uscirà un report con i dati aziendali e la data di inizio attività, se non dovesse comparire niente evitate di acquistare su quel sito di e-commerce.</a:t>
            </a:r>
            <a:endParaRPr lang="it-IT" altLang="it-IT" sz="24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Ovale 3"/>
          <p:cNvSpPr/>
          <p:nvPr/>
        </p:nvSpPr>
        <p:spPr>
          <a:xfrm>
            <a:off x="656491" y="4165599"/>
            <a:ext cx="3444454" cy="581891"/>
          </a:xfrm>
          <a:prstGeom prst="ellipse">
            <a:avLst/>
          </a:prstGeom>
          <a:noFill/>
          <a:ln w="63500">
            <a:solidFill>
              <a:srgbClr val="0E73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7996" y="2181931"/>
            <a:ext cx="6144734" cy="4588323"/>
          </a:xfrm>
          <a:prstGeom prst="rect">
            <a:avLst/>
          </a:prstGeom>
        </p:spPr>
      </p:pic>
      <p:cxnSp>
        <p:nvCxnSpPr>
          <p:cNvPr id="12" name="Connettore 2 11"/>
          <p:cNvCxnSpPr/>
          <p:nvPr/>
        </p:nvCxnSpPr>
        <p:spPr>
          <a:xfrm>
            <a:off x="4100945" y="4451927"/>
            <a:ext cx="2881746" cy="979055"/>
          </a:xfrm>
          <a:prstGeom prst="straightConnector1">
            <a:avLst/>
          </a:prstGeom>
          <a:ln w="63500">
            <a:solidFill>
              <a:srgbClr val="0E73ED"/>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5568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par>
                                <p:cTn id="8" presetID="22" presetClass="entr" presetSubtype="1"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1000"/>
                                        <p:tgtEl>
                                          <p:spTgt spid="2"/>
                                        </p:tgtEl>
                                      </p:cBhvr>
                                    </p:animEffect>
                                  </p:childTnLst>
                                </p:cTn>
                              </p:par>
                            </p:childTnLst>
                          </p:cTn>
                        </p:par>
                        <p:par>
                          <p:cTn id="11" fill="hold">
                            <p:stCondLst>
                              <p:cond delay="2000"/>
                            </p:stCondLst>
                            <p:childTnLst>
                              <p:par>
                                <p:cTn id="12" presetID="6" presetClass="entr" presetSubtype="16" fill="hold" grpId="0" nodeType="afterEffect">
                                  <p:stCondLst>
                                    <p:cond delay="25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1000"/>
                                        <p:tgtEl>
                                          <p:spTgt spid="10"/>
                                        </p:tgtEl>
                                      </p:cBhvr>
                                    </p:animEffect>
                                  </p:childTnLst>
                                </p:cTn>
                              </p:par>
                            </p:childTnLst>
                          </p:cTn>
                        </p:par>
                        <p:par>
                          <p:cTn id="15" fill="hold">
                            <p:stCondLst>
                              <p:cond delay="3250"/>
                            </p:stCondLst>
                            <p:childTnLst>
                              <p:par>
                                <p:cTn id="16" presetID="52"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Scale>
                                      <p:cBhvr>
                                        <p:cTn id="18"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9"/>
                                        </p:tgtEl>
                                        <p:attrNameLst>
                                          <p:attrName>ppt_x</p:attrName>
                                          <p:attrName>ppt_y</p:attrName>
                                        </p:attrNameLst>
                                      </p:cBhvr>
                                    </p:animMotion>
                                    <p:animEffect transition="in" filter="fade">
                                      <p:cBhvr>
                                        <p:cTn id="20" dur="1000"/>
                                        <p:tgtEl>
                                          <p:spTgt spid="9"/>
                                        </p:tgtEl>
                                      </p:cBhvr>
                                    </p:animEffect>
                                  </p:childTnLst>
                                </p:cTn>
                              </p:par>
                            </p:childTnLst>
                          </p:cTn>
                        </p:par>
                        <p:par>
                          <p:cTn id="21" fill="hold">
                            <p:stCondLst>
                              <p:cond delay="4250"/>
                            </p:stCondLst>
                            <p:childTnLst>
                              <p:par>
                                <p:cTn id="22" presetID="22" presetClass="entr" presetSubtype="1"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1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heel(1)">
                                      <p:cBhvr>
                                        <p:cTn id="29" dur="1000"/>
                                        <p:tgtEl>
                                          <p:spTgt spid="4"/>
                                        </p:tgtEl>
                                      </p:cBhvr>
                                    </p:animEffect>
                                  </p:childTnLst>
                                </p:cTn>
                              </p:par>
                            </p:childTnLst>
                          </p:cTn>
                        </p:par>
                        <p:par>
                          <p:cTn id="30" fill="hold">
                            <p:stCondLst>
                              <p:cond delay="1000"/>
                            </p:stCondLst>
                            <p:childTnLst>
                              <p:par>
                                <p:cTn id="31" presetID="22" presetClass="entr" presetSubtype="1" fill="hold" nodeType="afterEffect">
                                  <p:stCondLst>
                                    <p:cond delay="250"/>
                                  </p:stCondLst>
                                  <p:childTnLst>
                                    <p:set>
                                      <p:cBhvr>
                                        <p:cTn id="32" dur="1" fill="hold">
                                          <p:stCondLst>
                                            <p:cond delay="0"/>
                                          </p:stCondLst>
                                        </p:cTn>
                                        <p:tgtEl>
                                          <p:spTgt spid="12"/>
                                        </p:tgtEl>
                                        <p:attrNameLst>
                                          <p:attrName>style.visibility</p:attrName>
                                        </p:attrNameLst>
                                      </p:cBhvr>
                                      <p:to>
                                        <p:strVal val="visible"/>
                                      </p:to>
                                    </p:set>
                                    <p:animEffect transition="in" filter="wipe(up)">
                                      <p:cBhvr>
                                        <p:cTn id="3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4163" y="1184627"/>
            <a:ext cx="8510059" cy="5673373"/>
          </a:xfrm>
          <a:prstGeom prst="rect">
            <a:avLst/>
          </a:prstGeom>
        </p:spPr>
      </p:pic>
      <p:sp>
        <p:nvSpPr>
          <p:cNvPr id="2"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182758"/>
            <a:ext cx="11286560" cy="54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defRPr/>
            </a:pPr>
            <a:r>
              <a:rPr lang="it-IT" altLang="it-IT" sz="2600" b="1" dirty="0">
                <a:solidFill>
                  <a:schemeClr val="tx1"/>
                </a:solidFill>
                <a:latin typeface="Calibri" panose="020F0502020204030204" pitchFamily="34" charset="0"/>
                <a:ea typeface="Calibri" panose="020F0502020204030204" pitchFamily="34" charset="0"/>
                <a:cs typeface="Calibri" panose="020F0502020204030204" pitchFamily="34" charset="0"/>
              </a:rPr>
              <a:t>Ecco qualche indicazione a cui fare attenzione:</a:t>
            </a:r>
            <a:endParaRPr kumimoji="0" lang="it-IT" altLang="it-IT" sz="260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3"/>
          <a:stretch>
            <a:fillRect/>
          </a:stretch>
        </p:blipFill>
        <p:spPr>
          <a:xfrm>
            <a:off x="0" y="-18199"/>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9784464" cy="584775"/>
          </a:xfrm>
          <a:prstGeom prst="rect">
            <a:avLst/>
          </a:prstGeom>
        </p:spPr>
        <p:txBody>
          <a:bodyPr wrap="square">
            <a:spAutoFit/>
          </a:bodyPr>
          <a:lstStyle/>
          <a:p>
            <a:pPr lvl="0" defTabSz="457200" fontAlgn="base">
              <a:spcBef>
                <a:spcPts val="750"/>
              </a:spcBef>
              <a:spcAft>
                <a:spcPts val="750"/>
              </a:spcAft>
              <a:defRPr/>
            </a:pPr>
            <a:r>
              <a:rPr lang="it-IT" sz="3200" b="1" dirty="0">
                <a:solidFill>
                  <a:schemeClr val="accent5">
                    <a:lumMod val="75000"/>
                  </a:schemeClr>
                </a:solidFill>
                <a:latin typeface="Helvetica" panose="020B0604020202020204" pitchFamily="34" charset="0"/>
                <a:ea typeface="Times New Roman" panose="02020603050405020304" pitchFamily="18" charset="0"/>
              </a:rPr>
              <a:t>Come essere sicuri che un sito web sia affidabile</a:t>
            </a:r>
            <a:endParaRPr kumimoji="0" lang="it-IT" sz="32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Times New Roman" panose="02020603050405020304" pitchFamily="18" charset="0"/>
              <a:cs typeface="+mn-cs"/>
            </a:endParaRPr>
          </a:p>
        </p:txBody>
      </p:sp>
      <p:sp>
        <p:nvSpPr>
          <p:cNvPr id="7" name="CasellaDiTesto 6"/>
          <p:cNvSpPr txBox="1"/>
          <p:nvPr/>
        </p:nvSpPr>
        <p:spPr>
          <a:xfrm>
            <a:off x="3773714" y="261257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0"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729225"/>
            <a:ext cx="11286560" cy="341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544513" lvl="0" indent="-457200" algn="just" defTabSz="457200" eaLnBrk="1" hangingPunct="1">
              <a:spcBef>
                <a:spcPts val="600"/>
              </a:spcBef>
              <a:buClr>
                <a:srgbClr val="000000"/>
              </a:buClr>
              <a:buSzPct val="100000"/>
              <a:buFont typeface="Wingdings" panose="05000000000000000000" pitchFamily="2" charset="2"/>
              <a:buChar char="Ø"/>
            </a:pPr>
            <a:r>
              <a:rPr lang="it-IT" altLang="it-IT" sz="2600" b="1" dirty="0">
                <a:solidFill>
                  <a:srgbClr val="000000"/>
                </a:solidFill>
                <a:latin typeface="Calibri" panose="020F0502020204030204" pitchFamily="34" charset="0"/>
                <a:ea typeface="Calibri" panose="020F0502020204030204" pitchFamily="34" charset="0"/>
                <a:cs typeface="Calibri" panose="020F0502020204030204" pitchFamily="34" charset="0"/>
              </a:rPr>
              <a:t>Controllare che il sito accetti pagamenti sicuri</a:t>
            </a:r>
            <a:endParaRPr kumimoji="0" lang="it-IT" altLang="it-IT" sz="2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656491" y="2071096"/>
            <a:ext cx="11045981" cy="4786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La carta di credito è considerato uno dei metodi più sicuri per le transazioni on-line perché è piuttosto comune che l'istituto che ha emesso la carta rimborsi il denaro perso in caso di frode. I siti web potrebbero non accettare i pagamenti con carta di credito perché le società che emettono le carte di credito difficilmente certificano siti fraudolenti. Un altro metodo molto utilizzato Un’altra soluzione ormai molto comune è il portafoglio digitale (anche noto come e-</a:t>
            </a:r>
            <a:r>
              <a:rPr lang="it-IT" altLang="it-IT"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wallet</a:t>
            </a: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 grazie a questo strumento di pagamento elettronico (che generalmente si presenta come un’</a:t>
            </a:r>
            <a:r>
              <a:rPr lang="it-IT" altLang="it-IT"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app</a:t>
            </a: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 digitale) è possibile salvare in totale sicurezza le versioni virtuali delle carte di credito e debito e, quindi, pagare online senza essere costretti a inserire ogni volta i dati delle carte (e senza aver bisogno di avere le carte fisicamente con sé).</a:t>
            </a:r>
          </a:p>
          <a:p>
            <a:pPr marL="87313" lvl="0" algn="just" defTabSz="457200" eaLnBrk="1" hangingPunct="1">
              <a:spcBef>
                <a:spcPts val="600"/>
              </a:spcBef>
              <a:buClr>
                <a:srgbClr val="000000"/>
              </a:buClr>
              <a:buSzPct val="100000"/>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Tra i più noti e diffusi portafogli digitali è possibile menzionare </a:t>
            </a:r>
            <a:r>
              <a:rPr lang="it-IT" altLang="it-IT"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PayPal</a:t>
            </a: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 Apple </a:t>
            </a:r>
            <a:r>
              <a:rPr lang="it-IT" altLang="it-IT"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Pay</a:t>
            </a: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 Google </a:t>
            </a:r>
            <a:r>
              <a:rPr lang="it-IT" altLang="it-IT"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Pay</a:t>
            </a: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 e Amazon </a:t>
            </a:r>
            <a:r>
              <a:rPr lang="it-IT" altLang="it-IT"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Pay</a:t>
            </a: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it-IT" altLang="it-IT" sz="24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89549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par>
                                <p:cTn id="8" presetID="22" presetClass="entr" presetSubtype="1"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1000"/>
                                        <p:tgtEl>
                                          <p:spTgt spid="2"/>
                                        </p:tgtEl>
                                      </p:cBhvr>
                                    </p:animEffect>
                                  </p:childTnLst>
                                </p:cTn>
                              </p:par>
                            </p:childTnLst>
                          </p:cTn>
                        </p:par>
                        <p:par>
                          <p:cTn id="11" fill="hold">
                            <p:stCondLst>
                              <p:cond delay="1500"/>
                            </p:stCondLst>
                            <p:childTnLst>
                              <p:par>
                                <p:cTn id="12" presetID="6" presetClass="entr" presetSubtype="16" fill="hold" grpId="0" nodeType="afterEffect">
                                  <p:stCondLst>
                                    <p:cond delay="25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1250"/>
                                        <p:tgtEl>
                                          <p:spTgt spid="10"/>
                                        </p:tgtEl>
                                      </p:cBhvr>
                                    </p:animEffect>
                                  </p:childTnLst>
                                </p:cTn>
                              </p:par>
                            </p:childTnLst>
                          </p:cTn>
                        </p:par>
                        <p:par>
                          <p:cTn id="15" fill="hold">
                            <p:stCondLst>
                              <p:cond delay="3000"/>
                            </p:stCondLst>
                            <p:childTnLst>
                              <p:par>
                                <p:cTn id="16" presetID="22" presetClass="entr" presetSubtype="1" fill="hold" grpId="0" nodeType="afterEffect">
                                  <p:stCondLst>
                                    <p:cond delay="25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magin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2868" y="802523"/>
            <a:ext cx="9083216" cy="6055477"/>
          </a:xfrm>
          <a:prstGeom prst="rect">
            <a:avLst/>
          </a:prstGeom>
        </p:spPr>
      </p:pic>
      <p:sp>
        <p:nvSpPr>
          <p:cNvPr id="2"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182758"/>
            <a:ext cx="11286560" cy="54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defRPr/>
            </a:pPr>
            <a:r>
              <a:rPr lang="it-IT" altLang="it-IT" sz="2600" b="1" dirty="0">
                <a:solidFill>
                  <a:schemeClr val="tx1"/>
                </a:solidFill>
                <a:latin typeface="Calibri" panose="020F0502020204030204" pitchFamily="34" charset="0"/>
                <a:ea typeface="Calibri" panose="020F0502020204030204" pitchFamily="34" charset="0"/>
                <a:cs typeface="Calibri" panose="020F0502020204030204" pitchFamily="34" charset="0"/>
              </a:rPr>
              <a:t>Ecco qualche indicazione per acquisti on-line protetti e sicuri:</a:t>
            </a:r>
            <a:endParaRPr kumimoji="0" lang="it-IT" altLang="it-IT" sz="260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3"/>
          <a:stretch>
            <a:fillRect/>
          </a:stretch>
        </p:blipFill>
        <p:spPr>
          <a:xfrm>
            <a:off x="0" y="-18199"/>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9784464" cy="584775"/>
          </a:xfrm>
          <a:prstGeom prst="rect">
            <a:avLst/>
          </a:prstGeom>
        </p:spPr>
        <p:txBody>
          <a:bodyPr wrap="square">
            <a:spAutoFit/>
          </a:bodyPr>
          <a:lstStyle/>
          <a:p>
            <a:pPr lvl="0" defTabSz="457200" fontAlgn="base">
              <a:spcBef>
                <a:spcPts val="750"/>
              </a:spcBef>
              <a:spcAft>
                <a:spcPts val="750"/>
              </a:spcAft>
              <a:defRPr/>
            </a:pPr>
            <a:r>
              <a:rPr lang="it-IT" sz="3200" b="1" dirty="0">
                <a:solidFill>
                  <a:schemeClr val="accent5">
                    <a:lumMod val="75000"/>
                  </a:schemeClr>
                </a:solidFill>
                <a:latin typeface="Helvetica" panose="020B0604020202020204" pitchFamily="34" charset="0"/>
                <a:ea typeface="Times New Roman" panose="02020603050405020304" pitchFamily="18" charset="0"/>
              </a:rPr>
              <a:t>Indicazioni per acquistare on-line in sicurezza</a:t>
            </a:r>
            <a:endParaRPr kumimoji="0" lang="it-IT" sz="32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Times New Roman" panose="02020603050405020304" pitchFamily="18" charset="0"/>
              <a:cs typeface="+mn-cs"/>
            </a:endParaRPr>
          </a:p>
        </p:txBody>
      </p:sp>
      <p:sp>
        <p:nvSpPr>
          <p:cNvPr id="7" name="CasellaDiTesto 6"/>
          <p:cNvSpPr txBox="1"/>
          <p:nvPr/>
        </p:nvSpPr>
        <p:spPr>
          <a:xfrm>
            <a:off x="3773714" y="261257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0"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729225"/>
            <a:ext cx="11286560" cy="341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544513" lvl="0" indent="-457200" algn="just" defTabSz="457200" eaLnBrk="1" hangingPunct="1">
              <a:spcBef>
                <a:spcPts val="600"/>
              </a:spcBef>
              <a:buClr>
                <a:srgbClr val="000000"/>
              </a:buClr>
              <a:buSzPct val="100000"/>
              <a:buFont typeface="Wingdings" panose="05000000000000000000" pitchFamily="2" charset="2"/>
              <a:buChar char="Ø"/>
            </a:pPr>
            <a:r>
              <a:rPr lang="it-IT" altLang="it-IT" sz="2600" b="1" dirty="0">
                <a:solidFill>
                  <a:srgbClr val="000000"/>
                </a:solidFill>
                <a:latin typeface="Calibri" panose="020F0502020204030204" pitchFamily="34" charset="0"/>
                <a:ea typeface="Calibri" panose="020F0502020204030204" pitchFamily="34" charset="0"/>
                <a:cs typeface="Calibri" panose="020F0502020204030204" pitchFamily="34" charset="0"/>
              </a:rPr>
              <a:t>Digitare direttamente l'indirizzo web nella barra degli indirizzi</a:t>
            </a:r>
            <a:endParaRPr kumimoji="0" lang="it-IT" altLang="it-IT" sz="2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656491" y="2071097"/>
            <a:ext cx="11045981" cy="2109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I truffatori che mandano e-mail di </a:t>
            </a:r>
            <a:r>
              <a:rPr lang="it-IT" altLang="it-IT"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phising</a:t>
            </a: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 cercano di spingervi ad accedere al "sito web" del rivenditore cliccando sul link inviato e fanno lo stesso con i link a risultati di ricerca infetti. Questi link portano a siti web sapientemente emulati. In questo modo, credete di inserire il vostro username e i vostri dati sul sito web di Amazon, ma in realtà li state dando ai </a:t>
            </a:r>
            <a:r>
              <a:rPr lang="it-IT" altLang="it-IT"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cybercriminali</a:t>
            </a: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a:t>
            </a:r>
          </a:p>
        </p:txBody>
      </p:sp>
      <p:sp>
        <p:nvSpPr>
          <p:cNvPr id="9"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656490" y="4180115"/>
            <a:ext cx="6285485" cy="2555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Per essere sicuri di visitare il vero sito web dell'autentico venditore, è molto più sicuro digitare l'</a:t>
            </a:r>
            <a:r>
              <a:rPr lang="it-IT" altLang="it-IT" sz="2400" b="1" dirty="0">
                <a:solidFill>
                  <a:srgbClr val="000000"/>
                </a:solidFill>
                <a:latin typeface="Calibri" panose="020F0502020204030204" pitchFamily="34" charset="0"/>
                <a:ea typeface="Calibri" panose="020F0502020204030204" pitchFamily="34" charset="0"/>
                <a:cs typeface="Calibri" panose="020F0502020204030204" pitchFamily="34" charset="0"/>
              </a:rPr>
              <a:t>URL</a:t>
            </a: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 direttamente sulla barra degli indirizzi del vostro browser. Può essere un'azione un po' più complessa, ma si tratta di un accorgimento che evita di visitare un sito Web fasullo o pericoloso.</a:t>
            </a:r>
          </a:p>
        </p:txBody>
      </p:sp>
      <p:pic>
        <p:nvPicPr>
          <p:cNvPr id="4" name="Immagin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1196" y="3912614"/>
            <a:ext cx="4390698" cy="2822591"/>
          </a:xfrm>
          <a:prstGeom prst="rect">
            <a:avLst/>
          </a:prstGeom>
        </p:spPr>
      </p:pic>
      <p:sp>
        <p:nvSpPr>
          <p:cNvPr id="12" name="Ovale 11"/>
          <p:cNvSpPr/>
          <p:nvPr/>
        </p:nvSpPr>
        <p:spPr>
          <a:xfrm>
            <a:off x="1712871" y="4796436"/>
            <a:ext cx="1088328" cy="581891"/>
          </a:xfrm>
          <a:prstGeom prst="ellipse">
            <a:avLst/>
          </a:prstGeom>
          <a:noFill/>
          <a:ln w="63500">
            <a:solidFill>
              <a:srgbClr val="0E73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3" name="Connettore 2 12"/>
          <p:cNvCxnSpPr>
            <a:stCxn id="12" idx="6"/>
          </p:cNvCxnSpPr>
          <p:nvPr/>
        </p:nvCxnSpPr>
        <p:spPr>
          <a:xfrm>
            <a:off x="2801199" y="5087382"/>
            <a:ext cx="6305479" cy="137761"/>
          </a:xfrm>
          <a:prstGeom prst="straightConnector1">
            <a:avLst/>
          </a:prstGeom>
          <a:ln w="63500">
            <a:solidFill>
              <a:srgbClr val="0E73ED"/>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3583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1000"/>
                                        <p:tgtEl>
                                          <p:spTgt spid="15"/>
                                        </p:tgtEl>
                                      </p:cBhvr>
                                    </p:animEffect>
                                    <p:set>
                                      <p:cBhvr>
                                        <p:cTn id="7" dur="1" fill="hold">
                                          <p:stCondLst>
                                            <p:cond delay="999"/>
                                          </p:stCondLst>
                                        </p:cTn>
                                        <p:tgtEl>
                                          <p:spTgt spid="15"/>
                                        </p:tgtEl>
                                        <p:attrNameLst>
                                          <p:attrName>style.visibility</p:attrName>
                                        </p:attrNameLst>
                                      </p:cBhvr>
                                      <p:to>
                                        <p:strVal val="hidden"/>
                                      </p:to>
                                    </p:set>
                                  </p:childTnLst>
                                </p:cTn>
                              </p:par>
                              <p:par>
                                <p:cTn id="8" presetID="22" presetClass="entr" presetSubtype="1"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1000"/>
                                        <p:tgtEl>
                                          <p:spTgt spid="2"/>
                                        </p:tgtEl>
                                      </p:cBhvr>
                                    </p:animEffect>
                                  </p:childTnLst>
                                </p:cTn>
                              </p:par>
                            </p:childTnLst>
                          </p:cTn>
                        </p:par>
                        <p:par>
                          <p:cTn id="11" fill="hold">
                            <p:stCondLst>
                              <p:cond delay="1500"/>
                            </p:stCondLst>
                            <p:childTnLst>
                              <p:par>
                                <p:cTn id="12" presetID="6" presetClass="entr" presetSubtype="16" fill="hold" grpId="0" nodeType="afterEffect">
                                  <p:stCondLst>
                                    <p:cond delay="25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1250"/>
                                        <p:tgtEl>
                                          <p:spTgt spid="10"/>
                                        </p:tgtEl>
                                      </p:cBhvr>
                                    </p:animEffect>
                                  </p:childTnLst>
                                </p:cTn>
                              </p:par>
                            </p:childTnLst>
                          </p:cTn>
                        </p:par>
                        <p:par>
                          <p:cTn id="15" fill="hold">
                            <p:stCondLst>
                              <p:cond delay="3000"/>
                            </p:stCondLst>
                            <p:childTnLst>
                              <p:par>
                                <p:cTn id="16" presetID="22" presetClass="entr" presetSubtype="1" fill="hold" grpId="0" nodeType="afterEffect">
                                  <p:stCondLst>
                                    <p:cond delay="25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2000"/>
                                        <p:tgtEl>
                                          <p:spTgt spid="11"/>
                                        </p:tgtEl>
                                      </p:cBhvr>
                                    </p:animEffect>
                                  </p:childTnLst>
                                </p:cTn>
                              </p:par>
                            </p:childTnLst>
                          </p:cTn>
                        </p:par>
                        <p:par>
                          <p:cTn id="19" fill="hold">
                            <p:stCondLst>
                              <p:cond delay="5250"/>
                            </p:stCondLst>
                            <p:childTnLst>
                              <p:par>
                                <p:cTn id="20" presetID="22" presetClass="entr" presetSubtype="1" fill="hold" grpId="0" nodeType="afterEffect">
                                  <p:stCondLst>
                                    <p:cond delay="25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2000"/>
                                        <p:tgtEl>
                                          <p:spTgt spid="9"/>
                                        </p:tgtEl>
                                      </p:cBhvr>
                                    </p:animEffect>
                                  </p:childTnLst>
                                </p:cTn>
                              </p:par>
                            </p:childTnLst>
                          </p:cTn>
                        </p:par>
                        <p:par>
                          <p:cTn id="23" fill="hold">
                            <p:stCondLst>
                              <p:cond delay="7500"/>
                            </p:stCondLst>
                            <p:childTnLst>
                              <p:par>
                                <p:cTn id="24" presetID="52" presetClass="entr" presetSubtype="0" fill="hold" nodeType="afterEffect">
                                  <p:stCondLst>
                                    <p:cond delay="250"/>
                                  </p:stCondLst>
                                  <p:childTnLst>
                                    <p:set>
                                      <p:cBhvr>
                                        <p:cTn id="25" dur="1" fill="hold">
                                          <p:stCondLst>
                                            <p:cond delay="0"/>
                                          </p:stCondLst>
                                        </p:cTn>
                                        <p:tgtEl>
                                          <p:spTgt spid="4"/>
                                        </p:tgtEl>
                                        <p:attrNameLst>
                                          <p:attrName>style.visibility</p:attrName>
                                        </p:attrNameLst>
                                      </p:cBhvr>
                                      <p:to>
                                        <p:strVal val="visible"/>
                                      </p:to>
                                    </p:set>
                                    <p:animScale>
                                      <p:cBhvr>
                                        <p:cTn id="26"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4"/>
                                        </p:tgtEl>
                                        <p:attrNameLst>
                                          <p:attrName>ppt_x</p:attrName>
                                          <p:attrName>ppt_y</p:attrName>
                                        </p:attrNameLst>
                                      </p:cBhvr>
                                    </p:animMotion>
                                    <p:animEffect transition="in" filter="fade">
                                      <p:cBhvr>
                                        <p:cTn id="28" dur="1000"/>
                                        <p:tgtEl>
                                          <p:spTgt spid="4"/>
                                        </p:tgtEl>
                                      </p:cBhvr>
                                    </p:animEffect>
                                  </p:childTnLst>
                                </p:cTn>
                              </p:par>
                            </p:childTnLst>
                          </p:cTn>
                        </p:par>
                        <p:par>
                          <p:cTn id="29" fill="hold">
                            <p:stCondLst>
                              <p:cond delay="8750"/>
                            </p:stCondLst>
                            <p:childTnLst>
                              <p:par>
                                <p:cTn id="30" presetID="21" presetClass="entr" presetSubtype="1"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heel(1)">
                                      <p:cBhvr>
                                        <p:cTn id="32" dur="1000"/>
                                        <p:tgtEl>
                                          <p:spTgt spid="12"/>
                                        </p:tgtEl>
                                      </p:cBhvr>
                                    </p:animEffect>
                                  </p:childTnLst>
                                </p:cTn>
                              </p:par>
                            </p:childTnLst>
                          </p:cTn>
                        </p:par>
                        <p:par>
                          <p:cTn id="33" fill="hold">
                            <p:stCondLst>
                              <p:cond delay="9750"/>
                            </p:stCondLst>
                            <p:childTnLst>
                              <p:par>
                                <p:cTn id="34" presetID="22" presetClass="entr" presetSubtype="1" fill="hold" nodeType="afterEffect">
                                  <p:stCondLst>
                                    <p:cond delay="250"/>
                                  </p:stCondLst>
                                  <p:childTnLst>
                                    <p:set>
                                      <p:cBhvr>
                                        <p:cTn id="35" dur="1" fill="hold">
                                          <p:stCondLst>
                                            <p:cond delay="0"/>
                                          </p:stCondLst>
                                        </p:cTn>
                                        <p:tgtEl>
                                          <p:spTgt spid="13"/>
                                        </p:tgtEl>
                                        <p:attrNameLst>
                                          <p:attrName>style.visibility</p:attrName>
                                        </p:attrNameLst>
                                      </p:cBhvr>
                                      <p:to>
                                        <p:strVal val="visible"/>
                                      </p:to>
                                    </p:set>
                                    <p:animEffect transition="in" filter="wipe(up)">
                                      <p:cBhvr>
                                        <p:cTn id="3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9" grpId="0"/>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magin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2868" y="802523"/>
            <a:ext cx="9083216" cy="6055477"/>
          </a:xfrm>
          <a:prstGeom prst="rect">
            <a:avLst/>
          </a:prstGeom>
        </p:spPr>
      </p:pic>
      <p:sp>
        <p:nvSpPr>
          <p:cNvPr id="2"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182758"/>
            <a:ext cx="11286560" cy="54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defRPr/>
            </a:pPr>
            <a:r>
              <a:rPr lang="it-IT" altLang="it-IT" sz="2600" b="1" dirty="0">
                <a:solidFill>
                  <a:schemeClr val="tx1"/>
                </a:solidFill>
                <a:latin typeface="Calibri" panose="020F0502020204030204" pitchFamily="34" charset="0"/>
                <a:ea typeface="Calibri" panose="020F0502020204030204" pitchFamily="34" charset="0"/>
                <a:cs typeface="Calibri" panose="020F0502020204030204" pitchFamily="34" charset="0"/>
              </a:rPr>
              <a:t>Ecco qualche indicazione per acquisti on-line protetti e sicuri:</a:t>
            </a:r>
            <a:endParaRPr kumimoji="0" lang="it-IT" altLang="it-IT" sz="260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3"/>
          <a:stretch>
            <a:fillRect/>
          </a:stretch>
        </p:blipFill>
        <p:spPr>
          <a:xfrm>
            <a:off x="0" y="-18199"/>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9784464" cy="584775"/>
          </a:xfrm>
          <a:prstGeom prst="rect">
            <a:avLst/>
          </a:prstGeom>
        </p:spPr>
        <p:txBody>
          <a:bodyPr wrap="square">
            <a:spAutoFit/>
          </a:bodyPr>
          <a:lstStyle/>
          <a:p>
            <a:pPr lvl="0" defTabSz="457200" fontAlgn="base">
              <a:spcBef>
                <a:spcPts val="750"/>
              </a:spcBef>
              <a:spcAft>
                <a:spcPts val="750"/>
              </a:spcAft>
              <a:defRPr/>
            </a:pPr>
            <a:r>
              <a:rPr lang="it-IT" sz="3200" b="1" dirty="0">
                <a:solidFill>
                  <a:schemeClr val="accent5">
                    <a:lumMod val="75000"/>
                  </a:schemeClr>
                </a:solidFill>
                <a:latin typeface="Helvetica" panose="020B0604020202020204" pitchFamily="34" charset="0"/>
                <a:ea typeface="Times New Roman" panose="02020603050405020304" pitchFamily="18" charset="0"/>
              </a:rPr>
              <a:t>Indicazioni per acquistare on-line in sicurezza</a:t>
            </a:r>
            <a:endParaRPr kumimoji="0" lang="it-IT" sz="32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Times New Roman" panose="02020603050405020304" pitchFamily="18" charset="0"/>
              <a:cs typeface="+mn-cs"/>
            </a:endParaRPr>
          </a:p>
        </p:txBody>
      </p:sp>
      <p:sp>
        <p:nvSpPr>
          <p:cNvPr id="7" name="CasellaDiTesto 6"/>
          <p:cNvSpPr txBox="1"/>
          <p:nvPr/>
        </p:nvSpPr>
        <p:spPr>
          <a:xfrm>
            <a:off x="3773714" y="261257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0"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729225"/>
            <a:ext cx="11286560" cy="341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544513" lvl="0" indent="-457200" algn="just" defTabSz="457200" eaLnBrk="1" hangingPunct="1">
              <a:spcBef>
                <a:spcPts val="600"/>
              </a:spcBef>
              <a:buClr>
                <a:srgbClr val="000000"/>
              </a:buClr>
              <a:buSzPct val="100000"/>
              <a:buFont typeface="Wingdings" panose="05000000000000000000" pitchFamily="2" charset="2"/>
              <a:buChar char="Ø"/>
            </a:pPr>
            <a:r>
              <a:rPr lang="it-IT" altLang="it-IT" sz="2600" b="1" dirty="0">
                <a:solidFill>
                  <a:srgbClr val="000000"/>
                </a:solidFill>
                <a:latin typeface="Calibri" panose="020F0502020204030204" pitchFamily="34" charset="0"/>
                <a:ea typeface="Calibri" panose="020F0502020204030204" pitchFamily="34" charset="0"/>
                <a:cs typeface="Calibri" panose="020F0502020204030204" pitchFamily="34" charset="0"/>
              </a:rPr>
              <a:t>Utilizzare una carta di credito temporanea</a:t>
            </a:r>
            <a:endParaRPr kumimoji="0" lang="it-IT" altLang="it-IT" sz="2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656491" y="2071096"/>
            <a:ext cx="11045981" cy="1903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I </a:t>
            </a:r>
            <a:r>
              <a:rPr lang="it-IT" altLang="it-IT"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cybercriminali</a:t>
            </a: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 hanno sviluppato tecniche e </a:t>
            </a:r>
            <a:r>
              <a:rPr lang="it-IT" altLang="it-IT"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malware</a:t>
            </a: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 sofisticati che a volte riescono a vanificare tutti i vostri sforzi per fare acquisti on-line in sicurezza. Per avere un livello di sicurezza ulteriore, per gli acquisti on-line, al posto della vostra regolare carta di credito, potete usare carte di credito temporanee. Chiedete al vostro istituto di credito se può emettere carte di credito temporanee.</a:t>
            </a:r>
          </a:p>
        </p:txBody>
      </p:sp>
      <p:sp>
        <p:nvSpPr>
          <p:cNvPr id="9"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656490" y="3974841"/>
            <a:ext cx="11045982" cy="155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Molti istituti di credito lo fanno, dando la possibilità di fare acquisti </a:t>
            </a:r>
            <a:r>
              <a:rPr lang="it-IT" altLang="it-IT"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one</a:t>
            </a: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-time. Questo impedisce ai truffatori di rubare il numero della vostra carta di credito al fine di usarlo per acquisti fraudolenti. In ogni caso evitate di utilizzare questo tipo di carta di credito per acquisti che richiedono pagamenti ripetuti o rinnovi automatici.</a:t>
            </a:r>
          </a:p>
        </p:txBody>
      </p:sp>
      <p:sp>
        <p:nvSpPr>
          <p:cNvPr id="14"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656489" y="5533055"/>
            <a:ext cx="11045982" cy="1324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Alcune banche offrono anche carte di credito virtuali. Queste sono simili alle carte di credito standard, ma generano in maniera casuale un numero di conto per ciascun acquisto, impedendo agli hacker di riutilizzarlo.</a:t>
            </a:r>
          </a:p>
        </p:txBody>
      </p:sp>
    </p:spTree>
    <p:extLst>
      <p:ext uri="{BB962C8B-B14F-4D97-AF65-F5344CB8AC3E}">
        <p14:creationId xmlns:p14="http://schemas.microsoft.com/office/powerpoint/2010/main" val="202788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1000"/>
                                        <p:tgtEl>
                                          <p:spTgt spid="15"/>
                                        </p:tgtEl>
                                      </p:cBhvr>
                                    </p:animEffect>
                                    <p:set>
                                      <p:cBhvr>
                                        <p:cTn id="7" dur="1" fill="hold">
                                          <p:stCondLst>
                                            <p:cond delay="999"/>
                                          </p:stCondLst>
                                        </p:cTn>
                                        <p:tgtEl>
                                          <p:spTgt spid="15"/>
                                        </p:tgtEl>
                                        <p:attrNameLst>
                                          <p:attrName>style.visibility</p:attrName>
                                        </p:attrNameLst>
                                      </p:cBhvr>
                                      <p:to>
                                        <p:strVal val="hidden"/>
                                      </p:to>
                                    </p:set>
                                  </p:childTnLst>
                                </p:cTn>
                              </p:par>
                              <p:par>
                                <p:cTn id="8" presetID="22" presetClass="entr" presetSubtype="1"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1000"/>
                                        <p:tgtEl>
                                          <p:spTgt spid="2"/>
                                        </p:tgtEl>
                                      </p:cBhvr>
                                    </p:animEffect>
                                  </p:childTnLst>
                                </p:cTn>
                              </p:par>
                            </p:childTnLst>
                          </p:cTn>
                        </p:par>
                        <p:par>
                          <p:cTn id="11" fill="hold">
                            <p:stCondLst>
                              <p:cond delay="1500"/>
                            </p:stCondLst>
                            <p:childTnLst>
                              <p:par>
                                <p:cTn id="12" presetID="6" presetClass="entr" presetSubtype="16" fill="hold" grpId="0" nodeType="afterEffect">
                                  <p:stCondLst>
                                    <p:cond delay="25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1250"/>
                                        <p:tgtEl>
                                          <p:spTgt spid="10"/>
                                        </p:tgtEl>
                                      </p:cBhvr>
                                    </p:animEffect>
                                  </p:childTnLst>
                                </p:cTn>
                              </p:par>
                            </p:childTnLst>
                          </p:cTn>
                        </p:par>
                        <p:par>
                          <p:cTn id="15" fill="hold">
                            <p:stCondLst>
                              <p:cond delay="3000"/>
                            </p:stCondLst>
                            <p:childTnLst>
                              <p:par>
                                <p:cTn id="16" presetID="22" presetClass="entr" presetSubtype="1" fill="hold" grpId="0" nodeType="afterEffect">
                                  <p:stCondLst>
                                    <p:cond delay="25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2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2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up)">
                                      <p:cBhvr>
                                        <p:cTn id="2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9"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magin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2868" y="802523"/>
            <a:ext cx="9083216" cy="6055477"/>
          </a:xfrm>
          <a:prstGeom prst="rect">
            <a:avLst/>
          </a:prstGeom>
        </p:spPr>
      </p:pic>
      <p:sp>
        <p:nvSpPr>
          <p:cNvPr id="2"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182758"/>
            <a:ext cx="11286560" cy="54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defRPr/>
            </a:pPr>
            <a:r>
              <a:rPr lang="it-IT" altLang="it-IT" sz="2600" b="1" dirty="0">
                <a:solidFill>
                  <a:schemeClr val="tx1"/>
                </a:solidFill>
                <a:latin typeface="Calibri" panose="020F0502020204030204" pitchFamily="34" charset="0"/>
                <a:ea typeface="Calibri" panose="020F0502020204030204" pitchFamily="34" charset="0"/>
                <a:cs typeface="Calibri" panose="020F0502020204030204" pitchFamily="34" charset="0"/>
              </a:rPr>
              <a:t>Ecco qualche indicazione per acquisti on-line protetti e sicuri:</a:t>
            </a:r>
            <a:endParaRPr kumimoji="0" lang="it-IT" altLang="it-IT" sz="260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3"/>
          <a:stretch>
            <a:fillRect/>
          </a:stretch>
        </p:blipFill>
        <p:spPr>
          <a:xfrm>
            <a:off x="0" y="-18199"/>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9784464" cy="584775"/>
          </a:xfrm>
          <a:prstGeom prst="rect">
            <a:avLst/>
          </a:prstGeom>
        </p:spPr>
        <p:txBody>
          <a:bodyPr wrap="square">
            <a:spAutoFit/>
          </a:bodyPr>
          <a:lstStyle/>
          <a:p>
            <a:pPr lvl="0" defTabSz="457200" fontAlgn="base">
              <a:spcBef>
                <a:spcPts val="750"/>
              </a:spcBef>
              <a:spcAft>
                <a:spcPts val="750"/>
              </a:spcAft>
              <a:defRPr/>
            </a:pPr>
            <a:r>
              <a:rPr lang="it-IT" sz="3200" b="1" dirty="0">
                <a:solidFill>
                  <a:schemeClr val="accent5">
                    <a:lumMod val="75000"/>
                  </a:schemeClr>
                </a:solidFill>
                <a:latin typeface="Helvetica" panose="020B0604020202020204" pitchFamily="34" charset="0"/>
                <a:ea typeface="Times New Roman" panose="02020603050405020304" pitchFamily="18" charset="0"/>
              </a:rPr>
              <a:t>Indicazioni per acquistare on-line in sicurezza</a:t>
            </a:r>
            <a:endParaRPr kumimoji="0" lang="it-IT" sz="32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Times New Roman" panose="02020603050405020304" pitchFamily="18" charset="0"/>
              <a:cs typeface="+mn-cs"/>
            </a:endParaRPr>
          </a:p>
        </p:txBody>
      </p:sp>
      <p:sp>
        <p:nvSpPr>
          <p:cNvPr id="7" name="CasellaDiTesto 6"/>
          <p:cNvSpPr txBox="1"/>
          <p:nvPr/>
        </p:nvSpPr>
        <p:spPr>
          <a:xfrm>
            <a:off x="3773714" y="261257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0"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729225"/>
            <a:ext cx="11286560" cy="341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544513" lvl="0" indent="-457200" algn="just" defTabSz="457200" eaLnBrk="1" hangingPunct="1">
              <a:spcBef>
                <a:spcPts val="600"/>
              </a:spcBef>
              <a:buClr>
                <a:srgbClr val="000000"/>
              </a:buClr>
              <a:buSzPct val="100000"/>
              <a:buFont typeface="Wingdings" panose="05000000000000000000" pitchFamily="2" charset="2"/>
              <a:buChar char="Ø"/>
            </a:pPr>
            <a:r>
              <a:rPr lang="it-IT" altLang="it-IT" sz="2600" b="1" dirty="0">
                <a:solidFill>
                  <a:srgbClr val="000000"/>
                </a:solidFill>
                <a:latin typeface="Calibri" panose="020F0502020204030204" pitchFamily="34" charset="0"/>
                <a:ea typeface="Calibri" panose="020F0502020204030204" pitchFamily="34" charset="0"/>
                <a:cs typeface="Calibri" panose="020F0502020204030204" pitchFamily="34" charset="0"/>
              </a:rPr>
              <a:t>Paga solo tramite metodi affidabili</a:t>
            </a:r>
            <a:endParaRPr kumimoji="0" lang="it-IT" altLang="it-IT" sz="2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656491" y="2071096"/>
            <a:ext cx="11045981" cy="2864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Come spiega un dettagliato report compilato dall’Arma dei Carabinieri "https://www.carabinieri.it/in-vostro-aiuto/consigli/internet/i-rischi-dell'e-commerce", è importante diffidare da qualsiasi sito web di e-commerce che ti chiede di pagare tramite modalità come l'assegno, ricariche </a:t>
            </a:r>
            <a:r>
              <a:rPr lang="it-IT" altLang="it-IT"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Postepay</a:t>
            </a: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 o di altre carte ricaricabili oppure l'invio fisico del denaro. Se non puoi pagare utilizzando la carta, oppure attraverso un sistema di pagamento verificato come ad esempio </a:t>
            </a:r>
            <a:r>
              <a:rPr lang="it-IT" altLang="it-IT"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PayPal</a:t>
            </a: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 è probabile che questo sito web sia fraudolento.</a:t>
            </a:r>
          </a:p>
        </p:txBody>
      </p:sp>
    </p:spTree>
    <p:extLst>
      <p:ext uri="{BB962C8B-B14F-4D97-AF65-F5344CB8AC3E}">
        <p14:creationId xmlns:p14="http://schemas.microsoft.com/office/powerpoint/2010/main" val="5741501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1000"/>
                                        <p:tgtEl>
                                          <p:spTgt spid="15"/>
                                        </p:tgtEl>
                                      </p:cBhvr>
                                    </p:animEffect>
                                    <p:set>
                                      <p:cBhvr>
                                        <p:cTn id="7" dur="1" fill="hold">
                                          <p:stCondLst>
                                            <p:cond delay="999"/>
                                          </p:stCondLst>
                                        </p:cTn>
                                        <p:tgtEl>
                                          <p:spTgt spid="15"/>
                                        </p:tgtEl>
                                        <p:attrNameLst>
                                          <p:attrName>style.visibility</p:attrName>
                                        </p:attrNameLst>
                                      </p:cBhvr>
                                      <p:to>
                                        <p:strVal val="hidden"/>
                                      </p:to>
                                    </p:set>
                                  </p:childTnLst>
                                </p:cTn>
                              </p:par>
                              <p:par>
                                <p:cTn id="8" presetID="22" presetClass="entr" presetSubtype="1"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1000"/>
                                        <p:tgtEl>
                                          <p:spTgt spid="2"/>
                                        </p:tgtEl>
                                      </p:cBhvr>
                                    </p:animEffect>
                                  </p:childTnLst>
                                </p:cTn>
                              </p:par>
                            </p:childTnLst>
                          </p:cTn>
                        </p:par>
                        <p:par>
                          <p:cTn id="11" fill="hold">
                            <p:stCondLst>
                              <p:cond delay="1500"/>
                            </p:stCondLst>
                            <p:childTnLst>
                              <p:par>
                                <p:cTn id="12" presetID="6" presetClass="entr" presetSubtype="16" fill="hold" grpId="0" nodeType="afterEffect">
                                  <p:stCondLst>
                                    <p:cond delay="25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1250"/>
                                        <p:tgtEl>
                                          <p:spTgt spid="10"/>
                                        </p:tgtEl>
                                      </p:cBhvr>
                                    </p:animEffect>
                                  </p:childTnLst>
                                </p:cTn>
                              </p:par>
                            </p:childTnLst>
                          </p:cTn>
                        </p:par>
                        <p:par>
                          <p:cTn id="15" fill="hold">
                            <p:stCondLst>
                              <p:cond delay="3000"/>
                            </p:stCondLst>
                            <p:childTnLst>
                              <p:par>
                                <p:cTn id="16" presetID="22" presetClass="entr" presetSubtype="1" fill="hold" grpId="0" nodeType="afterEffect">
                                  <p:stCondLst>
                                    <p:cond delay="25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magin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2868" y="802523"/>
            <a:ext cx="9083216" cy="6055477"/>
          </a:xfrm>
          <a:prstGeom prst="rect">
            <a:avLst/>
          </a:prstGeom>
        </p:spPr>
      </p:pic>
      <p:sp>
        <p:nvSpPr>
          <p:cNvPr id="2"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182758"/>
            <a:ext cx="11286560" cy="54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defRPr/>
            </a:pPr>
            <a:r>
              <a:rPr lang="it-IT" altLang="it-IT" sz="2600" b="1" dirty="0">
                <a:solidFill>
                  <a:schemeClr val="tx1"/>
                </a:solidFill>
                <a:latin typeface="Calibri" panose="020F0502020204030204" pitchFamily="34" charset="0"/>
                <a:ea typeface="Calibri" panose="020F0502020204030204" pitchFamily="34" charset="0"/>
                <a:cs typeface="Calibri" panose="020F0502020204030204" pitchFamily="34" charset="0"/>
              </a:rPr>
              <a:t>Ecco qualche indicazione per acquisti on-line protetti e sicuri:</a:t>
            </a:r>
            <a:endParaRPr kumimoji="0" lang="it-IT" altLang="it-IT" sz="260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3"/>
          <a:stretch>
            <a:fillRect/>
          </a:stretch>
        </p:blipFill>
        <p:spPr>
          <a:xfrm>
            <a:off x="0" y="-18199"/>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9784464" cy="584775"/>
          </a:xfrm>
          <a:prstGeom prst="rect">
            <a:avLst/>
          </a:prstGeom>
        </p:spPr>
        <p:txBody>
          <a:bodyPr wrap="square">
            <a:spAutoFit/>
          </a:bodyPr>
          <a:lstStyle/>
          <a:p>
            <a:pPr lvl="0" defTabSz="457200" fontAlgn="base">
              <a:spcBef>
                <a:spcPts val="750"/>
              </a:spcBef>
              <a:spcAft>
                <a:spcPts val="750"/>
              </a:spcAft>
              <a:defRPr/>
            </a:pPr>
            <a:r>
              <a:rPr lang="it-IT" sz="3200" b="1" dirty="0">
                <a:solidFill>
                  <a:schemeClr val="accent5">
                    <a:lumMod val="75000"/>
                  </a:schemeClr>
                </a:solidFill>
                <a:latin typeface="Helvetica" panose="020B0604020202020204" pitchFamily="34" charset="0"/>
                <a:ea typeface="Times New Roman" panose="02020603050405020304" pitchFamily="18" charset="0"/>
              </a:rPr>
              <a:t>Indicazioni per acquistare on-line in sicurezza</a:t>
            </a:r>
            <a:endParaRPr kumimoji="0" lang="it-IT" sz="32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Times New Roman" panose="02020603050405020304" pitchFamily="18" charset="0"/>
              <a:cs typeface="+mn-cs"/>
            </a:endParaRPr>
          </a:p>
        </p:txBody>
      </p:sp>
      <p:sp>
        <p:nvSpPr>
          <p:cNvPr id="7" name="CasellaDiTesto 6"/>
          <p:cNvSpPr txBox="1"/>
          <p:nvPr/>
        </p:nvSpPr>
        <p:spPr>
          <a:xfrm>
            <a:off x="3773714" y="261257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0"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729225"/>
            <a:ext cx="11286560" cy="341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544513" lvl="0" indent="-457200" algn="just" defTabSz="457200" eaLnBrk="1" hangingPunct="1">
              <a:spcBef>
                <a:spcPts val="600"/>
              </a:spcBef>
              <a:buClr>
                <a:srgbClr val="000000"/>
              </a:buClr>
              <a:buSzPct val="100000"/>
              <a:buFont typeface="Wingdings" panose="05000000000000000000" pitchFamily="2" charset="2"/>
              <a:buChar char="Ø"/>
            </a:pPr>
            <a:r>
              <a:rPr lang="it-IT" altLang="it-IT" sz="2600" b="1" dirty="0">
                <a:solidFill>
                  <a:srgbClr val="000000"/>
                </a:solidFill>
                <a:latin typeface="Calibri" panose="020F0502020204030204" pitchFamily="34" charset="0"/>
                <a:ea typeface="Calibri" panose="020F0502020204030204" pitchFamily="34" charset="0"/>
                <a:cs typeface="Calibri" panose="020F0502020204030204" pitchFamily="34" charset="0"/>
              </a:rPr>
              <a:t>Gestire e proteggere le password on-line</a:t>
            </a:r>
            <a:endParaRPr kumimoji="0" lang="it-IT" altLang="it-IT" sz="2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656491" y="2071096"/>
            <a:ext cx="11045981" cy="3070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Usare password complesse e diverse per ogni account è una delle cose più importanti da fare per uno shopping on-line sicuro. Può essere complicato ricordare tante password diverse, soprattutto se composte da lettere, numeri e caratteri speciali. Potreste scriverle su di un blocco notes e conservarlo in casa lontano da occhi indiscreti oppure affidarvi ad un programma di archivio criptato per salvare e conservare le vostre password. Ci sono antivirus e software di Internet Security che includono funzionalità di gestione e protezione delle password.</a:t>
            </a:r>
          </a:p>
        </p:txBody>
      </p:sp>
    </p:spTree>
    <p:extLst>
      <p:ext uri="{BB962C8B-B14F-4D97-AF65-F5344CB8AC3E}">
        <p14:creationId xmlns:p14="http://schemas.microsoft.com/office/powerpoint/2010/main" val="42413127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1000"/>
                                        <p:tgtEl>
                                          <p:spTgt spid="15"/>
                                        </p:tgtEl>
                                      </p:cBhvr>
                                    </p:animEffect>
                                    <p:set>
                                      <p:cBhvr>
                                        <p:cTn id="7" dur="1" fill="hold">
                                          <p:stCondLst>
                                            <p:cond delay="999"/>
                                          </p:stCondLst>
                                        </p:cTn>
                                        <p:tgtEl>
                                          <p:spTgt spid="15"/>
                                        </p:tgtEl>
                                        <p:attrNameLst>
                                          <p:attrName>style.visibility</p:attrName>
                                        </p:attrNameLst>
                                      </p:cBhvr>
                                      <p:to>
                                        <p:strVal val="hidden"/>
                                      </p:to>
                                    </p:set>
                                  </p:childTnLst>
                                </p:cTn>
                              </p:par>
                              <p:par>
                                <p:cTn id="8" presetID="22" presetClass="entr" presetSubtype="1"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1000"/>
                                        <p:tgtEl>
                                          <p:spTgt spid="2"/>
                                        </p:tgtEl>
                                      </p:cBhvr>
                                    </p:animEffect>
                                  </p:childTnLst>
                                </p:cTn>
                              </p:par>
                            </p:childTnLst>
                          </p:cTn>
                        </p:par>
                        <p:par>
                          <p:cTn id="11" fill="hold">
                            <p:stCondLst>
                              <p:cond delay="1500"/>
                            </p:stCondLst>
                            <p:childTnLst>
                              <p:par>
                                <p:cTn id="12" presetID="6" presetClass="entr" presetSubtype="16" fill="hold" grpId="0" nodeType="afterEffect">
                                  <p:stCondLst>
                                    <p:cond delay="25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1250"/>
                                        <p:tgtEl>
                                          <p:spTgt spid="10"/>
                                        </p:tgtEl>
                                      </p:cBhvr>
                                    </p:animEffect>
                                  </p:childTnLst>
                                </p:cTn>
                              </p:par>
                            </p:childTnLst>
                          </p:cTn>
                        </p:par>
                        <p:par>
                          <p:cTn id="15" fill="hold">
                            <p:stCondLst>
                              <p:cond delay="3000"/>
                            </p:stCondLst>
                            <p:childTnLst>
                              <p:par>
                                <p:cTn id="16" presetID="22" presetClass="entr" presetSubtype="1" fill="hold" grpId="0" nodeType="afterEffect">
                                  <p:stCondLst>
                                    <p:cond delay="25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2136" y="-18199"/>
            <a:ext cx="7470333" cy="6871581"/>
          </a:xfrm>
          <a:prstGeom prst="rect">
            <a:avLst/>
          </a:prstGeom>
        </p:spPr>
      </p:pic>
      <p:sp>
        <p:nvSpPr>
          <p:cNvPr id="2"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320530"/>
            <a:ext cx="11286560" cy="5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defRPr/>
            </a:pPr>
            <a:r>
              <a:rPr lang="it-IT" altLang="it-IT" sz="2400" dirty="0">
                <a:solidFill>
                  <a:schemeClr val="tx1"/>
                </a:solidFill>
                <a:latin typeface="Calibri" panose="020F0502020204030204" pitchFamily="34" charset="0"/>
                <a:ea typeface="Calibri" panose="020F0502020204030204" pitchFamily="34" charset="0"/>
                <a:cs typeface="Calibri" panose="020F0502020204030204" pitchFamily="34" charset="0"/>
              </a:rPr>
              <a:t>Negli ultimi anni c'è stata una crescita esponenziale degli acquisti su internet. </a:t>
            </a:r>
            <a:endParaRPr kumimoji="0" lang="it-IT" altLang="it-IT" sz="240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3"/>
          <a:stretch>
            <a:fillRect/>
          </a:stretch>
        </p:blipFill>
        <p:spPr>
          <a:xfrm>
            <a:off x="0" y="-18199"/>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8880434" cy="584775"/>
          </a:xfrm>
          <a:prstGeom prst="rect">
            <a:avLst/>
          </a:prstGeom>
        </p:spPr>
        <p:txBody>
          <a:bodyPr wrap="square">
            <a:spAutoFit/>
          </a:bodyPr>
          <a:lstStyle/>
          <a:p>
            <a:pPr marL="0" marR="0" lvl="0" indent="0" algn="l" defTabSz="457200" rtl="0" eaLnBrk="1" fontAlgn="base" latinLnBrk="0" hangingPunct="1">
              <a:lnSpc>
                <a:spcPct val="100000"/>
              </a:lnSpc>
              <a:spcBef>
                <a:spcPts val="750"/>
              </a:spcBef>
              <a:spcAft>
                <a:spcPts val="750"/>
              </a:spcAft>
              <a:buClrTx/>
              <a:buSzTx/>
              <a:buFontTx/>
              <a:buNone/>
              <a:tabLst/>
              <a:defRPr/>
            </a:pPr>
            <a:r>
              <a:rPr kumimoji="0" lang="it-IT" sz="3200" b="1" i="0" u="none" strike="noStrike" kern="1200" cap="none" spc="0" normalizeH="0" baseline="0" noProof="0" dirty="0">
                <a:ln>
                  <a:noFill/>
                </a:ln>
                <a:solidFill>
                  <a:schemeClr val="accent5">
                    <a:lumMod val="75000"/>
                  </a:schemeClr>
                </a:solidFill>
                <a:effectLst/>
                <a:uLnTx/>
                <a:uFillTx/>
                <a:latin typeface="Helvetica" panose="020B0604020202020204" pitchFamily="34" charset="0"/>
                <a:ea typeface="Times New Roman" panose="02020603050405020304" pitchFamily="18" charset="0"/>
                <a:cs typeface="+mn-cs"/>
              </a:rPr>
              <a:t>Acquisti Online</a:t>
            </a:r>
            <a:endParaRPr kumimoji="0" lang="it-IT" sz="32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Times New Roman" panose="02020603050405020304" pitchFamily="18" charset="0"/>
              <a:cs typeface="+mn-cs"/>
            </a:endParaRPr>
          </a:p>
        </p:txBody>
      </p:sp>
      <p:sp>
        <p:nvSpPr>
          <p:cNvPr id="7" name="CasellaDiTesto 6"/>
          <p:cNvSpPr txBox="1"/>
          <p:nvPr/>
        </p:nvSpPr>
        <p:spPr>
          <a:xfrm>
            <a:off x="3773714" y="261257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0"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861918"/>
            <a:ext cx="11286560" cy="1173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Oggi i principali rivenditori on-line offrono ai clienti una selezione sempre più ampia di opzioni e prodotti mentre molti negozi fisici hanno un proprio e-commerce per essere competitivi e accaparrarsi una fetta del mercato on-line.</a:t>
            </a:r>
            <a:endParaRPr kumimoji="0" lang="it-IT" altLang="it-IT"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1" y="3031870"/>
            <a:ext cx="11045982" cy="892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defRPr/>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Oltretutto, durante l'ondata di Covid-19, molte persone sono passate ad acquistare </a:t>
            </a:r>
            <a:r>
              <a:rPr lang="it-IT" altLang="it-IT" sz="2400" dirty="0">
                <a:solidFill>
                  <a:schemeClr val="tx1"/>
                </a:solidFill>
                <a:latin typeface="Calibri" panose="020F0502020204030204" pitchFamily="34" charset="0"/>
                <a:ea typeface="Calibri" panose="020F0502020204030204" pitchFamily="34" charset="0"/>
                <a:cs typeface="Calibri" panose="020F0502020204030204" pitchFamily="34" charset="0"/>
              </a:rPr>
              <a:t>online</a:t>
            </a: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 articoli che abitualmente compravano nei negozi di quartiere.</a:t>
            </a:r>
            <a:endParaRPr kumimoji="0" lang="it-IT" altLang="it-IT"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1" y="3924362"/>
            <a:ext cx="11382781" cy="2729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defRPr/>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Nei mesi del </a:t>
            </a:r>
            <a:r>
              <a:rPr lang="it-IT" altLang="it-IT"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lockdown</a:t>
            </a: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 gli italiani hanno preso confidenza con lo shopping online, anche per necessità, e hanno probabilmente abbassato troppo la guardia, con il risultato che più acquirenti sono stati truffati rispetto agli anni scorsi. A conferma di ciò, infatti, il numero delle segnalazioni e di denunce ricevute sul sito della Polizia Postale e delle Comunicazioni, sommate a quelle delle persone arrestate e denunciate nel corso del 2020, ha registrato un incremento dell’89.1% rispetto allo stesso periodo dell’anno precedente. (Fonte: </a:t>
            </a:r>
            <a:r>
              <a:rPr lang="it-IT" altLang="it-IT"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Federconsumatori</a:t>
            </a: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kumimoji="0" lang="it-IT" altLang="it-IT"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23602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xit" presetSubtype="0" fill="hold" nodeType="afterEffect">
                                  <p:stCondLst>
                                    <p:cond delay="250"/>
                                  </p:stCondLst>
                                  <p:childTnLst>
                                    <p:anim calcmode="lin" valueType="num">
                                      <p:cBhvr>
                                        <p:cTn id="6" dur="1000"/>
                                        <p:tgtEl>
                                          <p:spTgt spid="4"/>
                                        </p:tgtEl>
                                        <p:attrNameLst>
                                          <p:attrName>ppt_w</p:attrName>
                                        </p:attrNameLst>
                                      </p:cBhvr>
                                      <p:tavLst>
                                        <p:tav tm="0">
                                          <p:val>
                                            <p:strVal val="ppt_w"/>
                                          </p:val>
                                        </p:tav>
                                        <p:tav tm="100000">
                                          <p:val>
                                            <p:fltVal val="0"/>
                                          </p:val>
                                        </p:tav>
                                      </p:tavLst>
                                    </p:anim>
                                    <p:anim calcmode="lin" valueType="num">
                                      <p:cBhvr>
                                        <p:cTn id="7" dur="1000"/>
                                        <p:tgtEl>
                                          <p:spTgt spid="4"/>
                                        </p:tgtEl>
                                        <p:attrNameLst>
                                          <p:attrName>ppt_h</p:attrName>
                                        </p:attrNameLst>
                                      </p:cBhvr>
                                      <p:tavLst>
                                        <p:tav tm="0">
                                          <p:val>
                                            <p:strVal val="ppt_h"/>
                                          </p:val>
                                        </p:tav>
                                        <p:tav tm="100000">
                                          <p:val>
                                            <p:fltVal val="0"/>
                                          </p:val>
                                        </p:tav>
                                      </p:tavLst>
                                    </p:anim>
                                    <p:anim calcmode="lin" valueType="num">
                                      <p:cBhvr>
                                        <p:cTn id="8" dur="1000"/>
                                        <p:tgtEl>
                                          <p:spTgt spid="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 dur="1000"/>
                                        <p:tgtEl>
                                          <p:spTgt spid="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0" dur="1" fill="hold">
                                          <p:stCondLst>
                                            <p:cond delay="999"/>
                                          </p:stCondLst>
                                        </p:cTn>
                                        <p:tgtEl>
                                          <p:spTgt spid="4"/>
                                        </p:tgtEl>
                                        <p:attrNameLst>
                                          <p:attrName>style.visibility</p:attrName>
                                        </p:attrNameLst>
                                      </p:cBhvr>
                                      <p:to>
                                        <p:strVal val="hidden"/>
                                      </p:to>
                                    </p:set>
                                  </p:childTnLst>
                                </p:cTn>
                              </p:par>
                              <p:par>
                                <p:cTn id="11" presetID="22" presetClass="entr" presetSubtype="1" fill="hold" grpId="0" nodeType="withEffect">
                                  <p:stCondLst>
                                    <p:cond delay="50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1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1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1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up)">
                                      <p:cBhvr>
                                        <p:cTn id="28" dur="1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3"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magin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2868" y="802523"/>
            <a:ext cx="9083216" cy="6055477"/>
          </a:xfrm>
          <a:prstGeom prst="rect">
            <a:avLst/>
          </a:prstGeom>
        </p:spPr>
      </p:pic>
      <p:sp>
        <p:nvSpPr>
          <p:cNvPr id="2"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182758"/>
            <a:ext cx="11286560" cy="54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defRPr/>
            </a:pPr>
            <a:r>
              <a:rPr lang="it-IT" altLang="it-IT" sz="2600" b="1" dirty="0">
                <a:solidFill>
                  <a:schemeClr val="tx1"/>
                </a:solidFill>
                <a:latin typeface="Calibri" panose="020F0502020204030204" pitchFamily="34" charset="0"/>
                <a:ea typeface="Calibri" panose="020F0502020204030204" pitchFamily="34" charset="0"/>
                <a:cs typeface="Calibri" panose="020F0502020204030204" pitchFamily="34" charset="0"/>
              </a:rPr>
              <a:t>Ecco qualche indicazione per acquisti on-line protetti e sicuri:</a:t>
            </a:r>
            <a:endParaRPr kumimoji="0" lang="it-IT" altLang="it-IT" sz="260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3"/>
          <a:stretch>
            <a:fillRect/>
          </a:stretch>
        </p:blipFill>
        <p:spPr>
          <a:xfrm>
            <a:off x="0" y="-18199"/>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9784464" cy="584775"/>
          </a:xfrm>
          <a:prstGeom prst="rect">
            <a:avLst/>
          </a:prstGeom>
        </p:spPr>
        <p:txBody>
          <a:bodyPr wrap="square">
            <a:spAutoFit/>
          </a:bodyPr>
          <a:lstStyle/>
          <a:p>
            <a:pPr lvl="0" defTabSz="457200" fontAlgn="base">
              <a:spcBef>
                <a:spcPts val="750"/>
              </a:spcBef>
              <a:spcAft>
                <a:spcPts val="750"/>
              </a:spcAft>
              <a:defRPr/>
            </a:pPr>
            <a:r>
              <a:rPr lang="it-IT" sz="3200" b="1" dirty="0">
                <a:solidFill>
                  <a:schemeClr val="accent5">
                    <a:lumMod val="75000"/>
                  </a:schemeClr>
                </a:solidFill>
                <a:latin typeface="Helvetica" panose="020B0604020202020204" pitchFamily="34" charset="0"/>
                <a:ea typeface="Times New Roman" panose="02020603050405020304" pitchFamily="18" charset="0"/>
              </a:rPr>
              <a:t>Indicazioni per acquistare on-line in sicurezza</a:t>
            </a:r>
            <a:endParaRPr kumimoji="0" lang="it-IT" sz="32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Times New Roman" panose="02020603050405020304" pitchFamily="18" charset="0"/>
              <a:cs typeface="+mn-cs"/>
            </a:endParaRPr>
          </a:p>
        </p:txBody>
      </p:sp>
      <p:sp>
        <p:nvSpPr>
          <p:cNvPr id="7" name="CasellaDiTesto 6"/>
          <p:cNvSpPr txBox="1"/>
          <p:nvPr/>
        </p:nvSpPr>
        <p:spPr>
          <a:xfrm>
            <a:off x="3773714" y="261257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0"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729225"/>
            <a:ext cx="11286560" cy="341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544513" lvl="0" indent="-457200" algn="just" defTabSz="457200" eaLnBrk="1" hangingPunct="1">
              <a:spcBef>
                <a:spcPts val="600"/>
              </a:spcBef>
              <a:buClr>
                <a:srgbClr val="000000"/>
              </a:buClr>
              <a:buSzPct val="100000"/>
              <a:buFont typeface="Wingdings" panose="05000000000000000000" pitchFamily="2" charset="2"/>
              <a:buChar char="Ø"/>
            </a:pPr>
            <a:r>
              <a:rPr lang="it-IT" altLang="it-IT" sz="2600" b="1" dirty="0">
                <a:solidFill>
                  <a:srgbClr val="000000"/>
                </a:solidFill>
                <a:latin typeface="Calibri" panose="020F0502020204030204" pitchFamily="34" charset="0"/>
                <a:ea typeface="Calibri" panose="020F0502020204030204" pitchFamily="34" charset="0"/>
                <a:cs typeface="Calibri" panose="020F0502020204030204" pitchFamily="34" charset="0"/>
              </a:rPr>
              <a:t>Evitare di usare reti Wi-Fi pubbliche per accedere ai vostri account</a:t>
            </a:r>
            <a:endParaRPr kumimoji="0" lang="it-IT" altLang="it-IT" sz="2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656491" y="2071097"/>
            <a:ext cx="11045981" cy="4786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algn="just" defTabSz="457200" eaLnBrk="1" hangingPunct="1">
              <a:spcBef>
                <a:spcPts val="600"/>
              </a:spcBef>
              <a:buClr>
                <a:srgbClr val="000000"/>
              </a:buClr>
              <a:buSzPct val="100000"/>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Nei luoghi pubblici spesso vengono offerte reti Wi-Fi gratuite. Può essere molto utile per controllare le proprie e-mail, ecc. Ma usare le reti Wi-Fi pubbliche per accedere agli account privati è un rischio per la sicurezza. Hacker esperti potrebbero sabotare il segnale Wi-Fi o addirittura impostare il proprio per indurvi a usare quello. E possono vedere tutto quello che fate con lo </a:t>
            </a:r>
            <a:r>
              <a:rPr lang="it-IT" altLang="it-IT"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smartphone</a:t>
            </a: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 o con il laptop. Ciò significa che se accedete al vostro conto bancario on-line, l'hacker potrà acquisire i vostri username e password. Fate attenzione anche quando si usano reti Wi-Fi di negozi fisici. Per esempio, quando state per fare un acquisto in un centro commerciale e volete controllare se on-line si trovano offerte migliori per lo stesso articolo. I </a:t>
            </a:r>
            <a:r>
              <a:rPr lang="it-IT" altLang="it-IT"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cybercriminali</a:t>
            </a: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 lo sanno e possono intercettare i dati per impossessarsi di password, informazioni di accesso e finanziarie. Se avete bisogno di accedere a Internet mentre fate shopping, è più sicuro farlo tramite la rete del telefono cellulare.</a:t>
            </a:r>
          </a:p>
        </p:txBody>
      </p:sp>
    </p:spTree>
    <p:extLst>
      <p:ext uri="{BB962C8B-B14F-4D97-AF65-F5344CB8AC3E}">
        <p14:creationId xmlns:p14="http://schemas.microsoft.com/office/powerpoint/2010/main" val="16696942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1000"/>
                                        <p:tgtEl>
                                          <p:spTgt spid="15"/>
                                        </p:tgtEl>
                                      </p:cBhvr>
                                    </p:animEffect>
                                    <p:set>
                                      <p:cBhvr>
                                        <p:cTn id="7" dur="1" fill="hold">
                                          <p:stCondLst>
                                            <p:cond delay="999"/>
                                          </p:stCondLst>
                                        </p:cTn>
                                        <p:tgtEl>
                                          <p:spTgt spid="15"/>
                                        </p:tgtEl>
                                        <p:attrNameLst>
                                          <p:attrName>style.visibility</p:attrName>
                                        </p:attrNameLst>
                                      </p:cBhvr>
                                      <p:to>
                                        <p:strVal val="hidden"/>
                                      </p:to>
                                    </p:set>
                                  </p:childTnLst>
                                </p:cTn>
                              </p:par>
                              <p:par>
                                <p:cTn id="8" presetID="22" presetClass="entr" presetSubtype="1"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1000"/>
                                        <p:tgtEl>
                                          <p:spTgt spid="2"/>
                                        </p:tgtEl>
                                      </p:cBhvr>
                                    </p:animEffect>
                                  </p:childTnLst>
                                </p:cTn>
                              </p:par>
                            </p:childTnLst>
                          </p:cTn>
                        </p:par>
                        <p:par>
                          <p:cTn id="11" fill="hold">
                            <p:stCondLst>
                              <p:cond delay="1500"/>
                            </p:stCondLst>
                            <p:childTnLst>
                              <p:par>
                                <p:cTn id="12" presetID="6" presetClass="entr" presetSubtype="16" fill="hold" grpId="0" nodeType="afterEffect">
                                  <p:stCondLst>
                                    <p:cond delay="25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1250"/>
                                        <p:tgtEl>
                                          <p:spTgt spid="10"/>
                                        </p:tgtEl>
                                      </p:cBhvr>
                                    </p:animEffect>
                                  </p:childTnLst>
                                </p:cTn>
                              </p:par>
                            </p:childTnLst>
                          </p:cTn>
                        </p:par>
                        <p:par>
                          <p:cTn id="15" fill="hold">
                            <p:stCondLst>
                              <p:cond delay="3000"/>
                            </p:stCondLst>
                            <p:childTnLst>
                              <p:par>
                                <p:cTn id="16" presetID="22" presetClass="entr" presetSubtype="1" fill="hold" grpId="0" nodeType="afterEffect">
                                  <p:stCondLst>
                                    <p:cond delay="25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magin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2868" y="802523"/>
            <a:ext cx="9083216" cy="6055477"/>
          </a:xfrm>
          <a:prstGeom prst="rect">
            <a:avLst/>
          </a:prstGeom>
        </p:spPr>
      </p:pic>
      <p:sp>
        <p:nvSpPr>
          <p:cNvPr id="2"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182758"/>
            <a:ext cx="11286560" cy="54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defRPr/>
            </a:pPr>
            <a:r>
              <a:rPr lang="it-IT" altLang="it-IT" sz="2600" b="1" dirty="0">
                <a:solidFill>
                  <a:schemeClr val="tx1"/>
                </a:solidFill>
                <a:latin typeface="Calibri" panose="020F0502020204030204" pitchFamily="34" charset="0"/>
                <a:ea typeface="Calibri" panose="020F0502020204030204" pitchFamily="34" charset="0"/>
                <a:cs typeface="Calibri" panose="020F0502020204030204" pitchFamily="34" charset="0"/>
              </a:rPr>
              <a:t>Ecco qualche indicazione per acquisti on-line protetti e sicuri:</a:t>
            </a:r>
            <a:endParaRPr kumimoji="0" lang="it-IT" altLang="it-IT" sz="260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3"/>
          <a:stretch>
            <a:fillRect/>
          </a:stretch>
        </p:blipFill>
        <p:spPr>
          <a:xfrm>
            <a:off x="0" y="-18199"/>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9784464" cy="584775"/>
          </a:xfrm>
          <a:prstGeom prst="rect">
            <a:avLst/>
          </a:prstGeom>
        </p:spPr>
        <p:txBody>
          <a:bodyPr wrap="square">
            <a:spAutoFit/>
          </a:bodyPr>
          <a:lstStyle/>
          <a:p>
            <a:pPr lvl="0" defTabSz="457200" fontAlgn="base">
              <a:spcBef>
                <a:spcPts val="750"/>
              </a:spcBef>
              <a:spcAft>
                <a:spcPts val="750"/>
              </a:spcAft>
              <a:defRPr/>
            </a:pPr>
            <a:r>
              <a:rPr lang="it-IT" sz="3200" b="1" dirty="0">
                <a:solidFill>
                  <a:schemeClr val="accent5">
                    <a:lumMod val="75000"/>
                  </a:schemeClr>
                </a:solidFill>
                <a:latin typeface="Helvetica" panose="020B0604020202020204" pitchFamily="34" charset="0"/>
                <a:ea typeface="Times New Roman" panose="02020603050405020304" pitchFamily="18" charset="0"/>
              </a:rPr>
              <a:t>Indicazioni per acquistare on-line in sicurezza</a:t>
            </a:r>
            <a:endParaRPr kumimoji="0" lang="it-IT" sz="32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Times New Roman" panose="02020603050405020304" pitchFamily="18" charset="0"/>
              <a:cs typeface="+mn-cs"/>
            </a:endParaRPr>
          </a:p>
        </p:txBody>
      </p:sp>
      <p:sp>
        <p:nvSpPr>
          <p:cNvPr id="7" name="CasellaDiTesto 6"/>
          <p:cNvSpPr txBox="1"/>
          <p:nvPr/>
        </p:nvSpPr>
        <p:spPr>
          <a:xfrm>
            <a:off x="3773714" y="261257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0"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729225"/>
            <a:ext cx="11286560" cy="341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544513" lvl="0" indent="-457200" algn="just" defTabSz="457200" eaLnBrk="1" hangingPunct="1">
              <a:spcBef>
                <a:spcPts val="600"/>
              </a:spcBef>
              <a:buClr>
                <a:srgbClr val="000000"/>
              </a:buClr>
              <a:buSzPct val="100000"/>
              <a:buFont typeface="Wingdings" panose="05000000000000000000" pitchFamily="2" charset="2"/>
              <a:buChar char="Ø"/>
            </a:pPr>
            <a:r>
              <a:rPr lang="it-IT" altLang="it-IT" sz="2600" b="1" dirty="0">
                <a:solidFill>
                  <a:srgbClr val="000000"/>
                </a:solidFill>
                <a:latin typeface="Calibri" panose="020F0502020204030204" pitchFamily="34" charset="0"/>
                <a:ea typeface="Calibri" panose="020F0502020204030204" pitchFamily="34" charset="0"/>
                <a:cs typeface="Calibri" panose="020F0502020204030204" pitchFamily="34" charset="0"/>
              </a:rPr>
              <a:t>Preferisci venditori con sede legale in Italia</a:t>
            </a:r>
            <a:endParaRPr kumimoji="0" lang="it-IT" altLang="it-IT" sz="2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656491" y="2071097"/>
            <a:ext cx="11045981" cy="3655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algn="just" defTabSz="457200" eaLnBrk="1" hangingPunct="1">
              <a:spcBef>
                <a:spcPts val="600"/>
              </a:spcBef>
              <a:buClr>
                <a:srgbClr val="000000"/>
              </a:buClr>
              <a:buSzPct val="100000"/>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Se possibile, è meglio comprare sempre da una società con sede legale in Italia o, al massimo, in Unione Europea. In caso di contenzioso, infatti, sarà molto più difficile avere la meglio su un venditore estero e, soprattutto, saranno maggiori le spese legali perché il foro competente sarà quello estero.</a:t>
            </a:r>
          </a:p>
          <a:p>
            <a:pPr marL="87313" algn="just" defTabSz="457200" eaLnBrk="1" hangingPunct="1">
              <a:spcBef>
                <a:spcPts val="600"/>
              </a:spcBef>
              <a:buClr>
                <a:srgbClr val="000000"/>
              </a:buClr>
              <a:buSzPct val="100000"/>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Tutte le grandi e affidabili catene di vendita online straniere hanno una sede legale in Italia a maggior garanzia dei loro clienti. Un'altra buona prassi è vedere se si può contattare il venditore in caso di ordine sbagliato: cercate una e-mail, un numero di telefono e un indirizzo, oltre alla politica di reso. La cronologia dei feedback del venditore è un altro indicatore di serietà e affidabilità. </a:t>
            </a:r>
          </a:p>
        </p:txBody>
      </p:sp>
    </p:spTree>
    <p:extLst>
      <p:ext uri="{BB962C8B-B14F-4D97-AF65-F5344CB8AC3E}">
        <p14:creationId xmlns:p14="http://schemas.microsoft.com/office/powerpoint/2010/main" val="171066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1000"/>
                                        <p:tgtEl>
                                          <p:spTgt spid="15"/>
                                        </p:tgtEl>
                                      </p:cBhvr>
                                    </p:animEffect>
                                    <p:set>
                                      <p:cBhvr>
                                        <p:cTn id="7" dur="1" fill="hold">
                                          <p:stCondLst>
                                            <p:cond delay="999"/>
                                          </p:stCondLst>
                                        </p:cTn>
                                        <p:tgtEl>
                                          <p:spTgt spid="15"/>
                                        </p:tgtEl>
                                        <p:attrNameLst>
                                          <p:attrName>style.visibility</p:attrName>
                                        </p:attrNameLst>
                                      </p:cBhvr>
                                      <p:to>
                                        <p:strVal val="hidden"/>
                                      </p:to>
                                    </p:set>
                                  </p:childTnLst>
                                </p:cTn>
                              </p:par>
                              <p:par>
                                <p:cTn id="8" presetID="22" presetClass="entr" presetSubtype="1"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1000"/>
                                        <p:tgtEl>
                                          <p:spTgt spid="2"/>
                                        </p:tgtEl>
                                      </p:cBhvr>
                                    </p:animEffect>
                                  </p:childTnLst>
                                </p:cTn>
                              </p:par>
                            </p:childTnLst>
                          </p:cTn>
                        </p:par>
                        <p:par>
                          <p:cTn id="11" fill="hold">
                            <p:stCondLst>
                              <p:cond delay="1500"/>
                            </p:stCondLst>
                            <p:childTnLst>
                              <p:par>
                                <p:cTn id="12" presetID="6" presetClass="entr" presetSubtype="16" fill="hold" grpId="0" nodeType="afterEffect">
                                  <p:stCondLst>
                                    <p:cond delay="25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1250"/>
                                        <p:tgtEl>
                                          <p:spTgt spid="10"/>
                                        </p:tgtEl>
                                      </p:cBhvr>
                                    </p:animEffect>
                                  </p:childTnLst>
                                </p:cTn>
                              </p:par>
                            </p:childTnLst>
                          </p:cTn>
                        </p:par>
                        <p:par>
                          <p:cTn id="15" fill="hold">
                            <p:stCondLst>
                              <p:cond delay="3000"/>
                            </p:stCondLst>
                            <p:childTnLst>
                              <p:par>
                                <p:cTn id="16" presetID="22" presetClass="entr" presetSubtype="1" fill="hold" grpId="0" nodeType="afterEffect">
                                  <p:stCondLst>
                                    <p:cond delay="25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magin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2868" y="802523"/>
            <a:ext cx="9083216" cy="6055477"/>
          </a:xfrm>
          <a:prstGeom prst="rect">
            <a:avLst/>
          </a:prstGeom>
        </p:spPr>
      </p:pic>
      <p:sp>
        <p:nvSpPr>
          <p:cNvPr id="2"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182758"/>
            <a:ext cx="11286560" cy="54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defRPr/>
            </a:pPr>
            <a:r>
              <a:rPr lang="it-IT" altLang="it-IT" sz="2600" b="1" dirty="0">
                <a:solidFill>
                  <a:schemeClr val="tx1"/>
                </a:solidFill>
                <a:latin typeface="Calibri" panose="020F0502020204030204" pitchFamily="34" charset="0"/>
                <a:ea typeface="Calibri" panose="020F0502020204030204" pitchFamily="34" charset="0"/>
                <a:cs typeface="Calibri" panose="020F0502020204030204" pitchFamily="34" charset="0"/>
              </a:rPr>
              <a:t>Ecco qualche indicazione per acquisti on-line protetti e sicuri:</a:t>
            </a:r>
            <a:endParaRPr kumimoji="0" lang="it-IT" altLang="it-IT" sz="260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3"/>
          <a:stretch>
            <a:fillRect/>
          </a:stretch>
        </p:blipFill>
        <p:spPr>
          <a:xfrm>
            <a:off x="0" y="-18199"/>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9784464" cy="584775"/>
          </a:xfrm>
          <a:prstGeom prst="rect">
            <a:avLst/>
          </a:prstGeom>
        </p:spPr>
        <p:txBody>
          <a:bodyPr wrap="square">
            <a:spAutoFit/>
          </a:bodyPr>
          <a:lstStyle/>
          <a:p>
            <a:pPr lvl="0" defTabSz="457200" fontAlgn="base">
              <a:spcBef>
                <a:spcPts val="750"/>
              </a:spcBef>
              <a:spcAft>
                <a:spcPts val="750"/>
              </a:spcAft>
              <a:defRPr/>
            </a:pPr>
            <a:r>
              <a:rPr lang="it-IT" sz="3200" b="1" dirty="0">
                <a:solidFill>
                  <a:schemeClr val="accent5">
                    <a:lumMod val="75000"/>
                  </a:schemeClr>
                </a:solidFill>
                <a:latin typeface="Helvetica" panose="020B0604020202020204" pitchFamily="34" charset="0"/>
                <a:ea typeface="Times New Roman" panose="02020603050405020304" pitchFamily="18" charset="0"/>
              </a:rPr>
              <a:t>Indicazioni per acquistare on-line in sicurezza</a:t>
            </a:r>
            <a:endParaRPr kumimoji="0" lang="it-IT" sz="32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Times New Roman" panose="02020603050405020304" pitchFamily="18" charset="0"/>
              <a:cs typeface="+mn-cs"/>
            </a:endParaRPr>
          </a:p>
        </p:txBody>
      </p:sp>
      <p:sp>
        <p:nvSpPr>
          <p:cNvPr id="7" name="CasellaDiTesto 6"/>
          <p:cNvSpPr txBox="1"/>
          <p:nvPr/>
        </p:nvSpPr>
        <p:spPr>
          <a:xfrm>
            <a:off x="3773714" y="261257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0"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729225"/>
            <a:ext cx="11286560" cy="341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544513" lvl="0" indent="-457200" algn="just" defTabSz="457200" eaLnBrk="1" hangingPunct="1">
              <a:spcBef>
                <a:spcPts val="600"/>
              </a:spcBef>
              <a:buClr>
                <a:srgbClr val="000000"/>
              </a:buClr>
              <a:buSzPct val="100000"/>
              <a:buFont typeface="Wingdings" panose="05000000000000000000" pitchFamily="2" charset="2"/>
              <a:buChar char="Ø"/>
            </a:pPr>
            <a:r>
              <a:rPr lang="it-IT" altLang="it-IT" sz="2600" b="1" dirty="0">
                <a:solidFill>
                  <a:srgbClr val="000000"/>
                </a:solidFill>
                <a:latin typeface="Calibri" panose="020F0502020204030204" pitchFamily="34" charset="0"/>
                <a:ea typeface="Calibri" panose="020F0502020204030204" pitchFamily="34" charset="0"/>
                <a:cs typeface="Calibri" panose="020F0502020204030204" pitchFamily="34" charset="0"/>
              </a:rPr>
              <a:t>Non fornire troppe informazioni</a:t>
            </a:r>
            <a:endParaRPr kumimoji="0" lang="it-IT" altLang="it-IT" sz="2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656491" y="2071097"/>
            <a:ext cx="11045981" cy="25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algn="just" defTabSz="457200" eaLnBrk="1" hangingPunct="1">
              <a:spcBef>
                <a:spcPts val="600"/>
              </a:spcBef>
              <a:buClr>
                <a:srgbClr val="000000"/>
              </a:buClr>
              <a:buSzPct val="100000"/>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Se un sito web sollecita informazioni personali non necessarie, come il tuo codice fiscale, il luogo di nascita o informazioni che riguardano i tuoi familiari, è probabile che si tratti di una frode. Pertanto non svelate più informazioni di quelle necessarie al vostro acquisto. Non condividete mai informazioni personali per telefono a meno che non siate voi a chiamare, e non rispondete mai a richieste di informazioni personali (soprattutto password e numeri di carte di credito e conti bancari).</a:t>
            </a:r>
          </a:p>
        </p:txBody>
      </p:sp>
    </p:spTree>
    <p:extLst>
      <p:ext uri="{BB962C8B-B14F-4D97-AF65-F5344CB8AC3E}">
        <p14:creationId xmlns:p14="http://schemas.microsoft.com/office/powerpoint/2010/main" val="1117316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1000"/>
                                        <p:tgtEl>
                                          <p:spTgt spid="15"/>
                                        </p:tgtEl>
                                      </p:cBhvr>
                                    </p:animEffect>
                                    <p:set>
                                      <p:cBhvr>
                                        <p:cTn id="7" dur="1" fill="hold">
                                          <p:stCondLst>
                                            <p:cond delay="999"/>
                                          </p:stCondLst>
                                        </p:cTn>
                                        <p:tgtEl>
                                          <p:spTgt spid="15"/>
                                        </p:tgtEl>
                                        <p:attrNameLst>
                                          <p:attrName>style.visibility</p:attrName>
                                        </p:attrNameLst>
                                      </p:cBhvr>
                                      <p:to>
                                        <p:strVal val="hidden"/>
                                      </p:to>
                                    </p:set>
                                  </p:childTnLst>
                                </p:cTn>
                              </p:par>
                              <p:par>
                                <p:cTn id="8" presetID="22" presetClass="entr" presetSubtype="1"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1000"/>
                                        <p:tgtEl>
                                          <p:spTgt spid="2"/>
                                        </p:tgtEl>
                                      </p:cBhvr>
                                    </p:animEffect>
                                  </p:childTnLst>
                                </p:cTn>
                              </p:par>
                            </p:childTnLst>
                          </p:cTn>
                        </p:par>
                        <p:par>
                          <p:cTn id="11" fill="hold">
                            <p:stCondLst>
                              <p:cond delay="1500"/>
                            </p:stCondLst>
                            <p:childTnLst>
                              <p:par>
                                <p:cTn id="12" presetID="6" presetClass="entr" presetSubtype="16" fill="hold" grpId="0" nodeType="afterEffect">
                                  <p:stCondLst>
                                    <p:cond delay="25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1250"/>
                                        <p:tgtEl>
                                          <p:spTgt spid="10"/>
                                        </p:tgtEl>
                                      </p:cBhvr>
                                    </p:animEffect>
                                  </p:childTnLst>
                                </p:cTn>
                              </p:par>
                            </p:childTnLst>
                          </p:cTn>
                        </p:par>
                        <p:par>
                          <p:cTn id="15" fill="hold">
                            <p:stCondLst>
                              <p:cond delay="3000"/>
                            </p:stCondLst>
                            <p:childTnLst>
                              <p:par>
                                <p:cTn id="16" presetID="22" presetClass="entr" presetSubtype="1" fill="hold" grpId="0" nodeType="afterEffect">
                                  <p:stCondLst>
                                    <p:cond delay="25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magin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2868" y="802523"/>
            <a:ext cx="9083216" cy="6055477"/>
          </a:xfrm>
          <a:prstGeom prst="rect">
            <a:avLst/>
          </a:prstGeom>
        </p:spPr>
      </p:pic>
      <p:sp>
        <p:nvSpPr>
          <p:cNvPr id="2"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182758"/>
            <a:ext cx="11286560" cy="54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defRPr/>
            </a:pPr>
            <a:r>
              <a:rPr lang="it-IT" altLang="it-IT" sz="2600" b="1" dirty="0">
                <a:solidFill>
                  <a:schemeClr val="tx1"/>
                </a:solidFill>
                <a:latin typeface="Calibri" panose="020F0502020204030204" pitchFamily="34" charset="0"/>
                <a:ea typeface="Calibri" panose="020F0502020204030204" pitchFamily="34" charset="0"/>
                <a:cs typeface="Calibri" panose="020F0502020204030204" pitchFamily="34" charset="0"/>
              </a:rPr>
              <a:t>Ecco qualche indicazione per acquisti on-line protetti e sicuri:</a:t>
            </a:r>
            <a:endParaRPr kumimoji="0" lang="it-IT" altLang="it-IT" sz="260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3"/>
          <a:stretch>
            <a:fillRect/>
          </a:stretch>
        </p:blipFill>
        <p:spPr>
          <a:xfrm>
            <a:off x="0" y="-18199"/>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9784464" cy="584775"/>
          </a:xfrm>
          <a:prstGeom prst="rect">
            <a:avLst/>
          </a:prstGeom>
        </p:spPr>
        <p:txBody>
          <a:bodyPr wrap="square">
            <a:spAutoFit/>
          </a:bodyPr>
          <a:lstStyle/>
          <a:p>
            <a:pPr lvl="0" defTabSz="457200" fontAlgn="base">
              <a:spcBef>
                <a:spcPts val="750"/>
              </a:spcBef>
              <a:spcAft>
                <a:spcPts val="750"/>
              </a:spcAft>
              <a:defRPr/>
            </a:pPr>
            <a:r>
              <a:rPr lang="it-IT" sz="3200" b="1" dirty="0">
                <a:solidFill>
                  <a:schemeClr val="accent5">
                    <a:lumMod val="75000"/>
                  </a:schemeClr>
                </a:solidFill>
                <a:latin typeface="Helvetica" panose="020B0604020202020204" pitchFamily="34" charset="0"/>
                <a:ea typeface="Times New Roman" panose="02020603050405020304" pitchFamily="18" charset="0"/>
              </a:rPr>
              <a:t>Indicazioni per acquistare on-line in sicurezza</a:t>
            </a:r>
            <a:endParaRPr kumimoji="0" lang="it-IT" sz="32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Times New Roman" panose="02020603050405020304" pitchFamily="18" charset="0"/>
              <a:cs typeface="+mn-cs"/>
            </a:endParaRPr>
          </a:p>
        </p:txBody>
      </p:sp>
      <p:sp>
        <p:nvSpPr>
          <p:cNvPr id="7" name="CasellaDiTesto 6"/>
          <p:cNvSpPr txBox="1"/>
          <p:nvPr/>
        </p:nvSpPr>
        <p:spPr>
          <a:xfrm>
            <a:off x="3773714" y="261257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0"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729225"/>
            <a:ext cx="11286560" cy="341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544513" lvl="0" indent="-457200" algn="just" defTabSz="457200" eaLnBrk="1" hangingPunct="1">
              <a:spcBef>
                <a:spcPts val="600"/>
              </a:spcBef>
              <a:buClr>
                <a:srgbClr val="000000"/>
              </a:buClr>
              <a:buSzPct val="100000"/>
              <a:buFont typeface="Wingdings" panose="05000000000000000000" pitchFamily="2" charset="2"/>
              <a:buChar char="Ø"/>
            </a:pPr>
            <a:r>
              <a:rPr lang="it-IT" altLang="it-IT" sz="2600" b="1" dirty="0">
                <a:solidFill>
                  <a:srgbClr val="000000"/>
                </a:solidFill>
                <a:latin typeface="Calibri" panose="020F0502020204030204" pitchFamily="34" charset="0"/>
                <a:ea typeface="Calibri" panose="020F0502020204030204" pitchFamily="34" charset="0"/>
                <a:cs typeface="Calibri" panose="020F0502020204030204" pitchFamily="34" charset="0"/>
              </a:rPr>
              <a:t>In caso di dubbi e problemi rivolgiti subito alla Polizia Postale</a:t>
            </a:r>
            <a:endParaRPr kumimoji="0" lang="it-IT" altLang="it-IT" sz="2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656491" y="2071097"/>
            <a:ext cx="11045981" cy="1678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algn="just" defTabSz="457200" eaLnBrk="1" hangingPunct="1">
              <a:spcBef>
                <a:spcPts val="600"/>
              </a:spcBef>
              <a:buClr>
                <a:srgbClr val="000000"/>
              </a:buClr>
              <a:buSzPct val="100000"/>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Negli ultimi anni la Polizia Postale "</a:t>
            </a:r>
            <a:r>
              <a:rPr lang="it-IT" altLang="it-IT" sz="2400" b="1" dirty="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https://www.commissariatodips.it</a:t>
            </a: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 è diventata molto più preparata, competente ed efficiente che in passato. Oggi è una risorsa da sfruttare sia per avere informazioni e suggerimenti prima dell’acquisto, sia per sporgere denuncia in caso di truffa.</a:t>
            </a:r>
          </a:p>
        </p:txBody>
      </p:sp>
      <p:sp>
        <p:nvSpPr>
          <p:cNvPr id="9"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656491" y="3749964"/>
            <a:ext cx="11045981" cy="168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algn="just" defTabSz="457200" eaLnBrk="1" hangingPunct="1">
              <a:spcBef>
                <a:spcPts val="600"/>
              </a:spcBef>
              <a:buClr>
                <a:srgbClr val="000000"/>
              </a:buClr>
              <a:buSzPct val="100000"/>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L’importante è salvare e portare alla Polizia Postale tutto il materiale necessario a dimostrare che c’è stato un acquisto, quale prodotto abbiamo comprato, quale era il prezzo pattuito e, naturalmente, gli estremi della transazione. Ancora una volta: è fondamentale che il pagamento sia tracciabile.</a:t>
            </a:r>
          </a:p>
        </p:txBody>
      </p:sp>
    </p:spTree>
    <p:extLst>
      <p:ext uri="{BB962C8B-B14F-4D97-AF65-F5344CB8AC3E}">
        <p14:creationId xmlns:p14="http://schemas.microsoft.com/office/powerpoint/2010/main" val="1974604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1000"/>
                                        <p:tgtEl>
                                          <p:spTgt spid="15"/>
                                        </p:tgtEl>
                                      </p:cBhvr>
                                    </p:animEffect>
                                    <p:set>
                                      <p:cBhvr>
                                        <p:cTn id="7" dur="1" fill="hold">
                                          <p:stCondLst>
                                            <p:cond delay="999"/>
                                          </p:stCondLst>
                                        </p:cTn>
                                        <p:tgtEl>
                                          <p:spTgt spid="15"/>
                                        </p:tgtEl>
                                        <p:attrNameLst>
                                          <p:attrName>style.visibility</p:attrName>
                                        </p:attrNameLst>
                                      </p:cBhvr>
                                      <p:to>
                                        <p:strVal val="hidden"/>
                                      </p:to>
                                    </p:set>
                                  </p:childTnLst>
                                </p:cTn>
                              </p:par>
                              <p:par>
                                <p:cTn id="8" presetID="22" presetClass="entr" presetSubtype="1"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1000"/>
                                        <p:tgtEl>
                                          <p:spTgt spid="2"/>
                                        </p:tgtEl>
                                      </p:cBhvr>
                                    </p:animEffect>
                                  </p:childTnLst>
                                </p:cTn>
                              </p:par>
                            </p:childTnLst>
                          </p:cTn>
                        </p:par>
                        <p:par>
                          <p:cTn id="11" fill="hold">
                            <p:stCondLst>
                              <p:cond delay="1500"/>
                            </p:stCondLst>
                            <p:childTnLst>
                              <p:par>
                                <p:cTn id="12" presetID="6" presetClass="entr" presetSubtype="16" fill="hold" grpId="0" nodeType="afterEffect">
                                  <p:stCondLst>
                                    <p:cond delay="25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1250"/>
                                        <p:tgtEl>
                                          <p:spTgt spid="10"/>
                                        </p:tgtEl>
                                      </p:cBhvr>
                                    </p:animEffect>
                                  </p:childTnLst>
                                </p:cTn>
                              </p:par>
                            </p:childTnLst>
                          </p:cTn>
                        </p:par>
                        <p:par>
                          <p:cTn id="15" fill="hold">
                            <p:stCondLst>
                              <p:cond delay="3000"/>
                            </p:stCondLst>
                            <p:childTnLst>
                              <p:par>
                                <p:cTn id="16" presetID="22" presetClass="entr" presetSubtype="1" fill="hold" grpId="0" nodeType="afterEffect">
                                  <p:stCondLst>
                                    <p:cond delay="25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2000"/>
                                        <p:tgtEl>
                                          <p:spTgt spid="11"/>
                                        </p:tgtEl>
                                      </p:cBhvr>
                                    </p:animEffect>
                                  </p:childTnLst>
                                </p:cTn>
                              </p:par>
                            </p:childTnLst>
                          </p:cTn>
                        </p:par>
                        <p:par>
                          <p:cTn id="19" fill="hold">
                            <p:stCondLst>
                              <p:cond delay="5250"/>
                            </p:stCondLst>
                            <p:childTnLst>
                              <p:par>
                                <p:cTn id="20" presetID="22" presetClass="entr" presetSubtype="1" fill="hold" grpId="0" nodeType="afterEffect">
                                  <p:stCondLst>
                                    <p:cond delay="25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2"/>
          <a:stretch>
            <a:fillRect/>
          </a:stretch>
        </p:blipFill>
        <p:spPr>
          <a:xfrm>
            <a:off x="0" y="0"/>
            <a:ext cx="12072730" cy="1205948"/>
          </a:xfrm>
          <a:prstGeom prst="rect">
            <a:avLst/>
          </a:prstGeom>
        </p:spPr>
      </p:pic>
      <p:sp>
        <p:nvSpPr>
          <p:cNvPr id="7" name="CasellaDiTesto 6"/>
          <p:cNvSpPr txBox="1"/>
          <p:nvPr/>
        </p:nvSpPr>
        <p:spPr>
          <a:xfrm>
            <a:off x="411340" y="2902975"/>
            <a:ext cx="11250049" cy="915635"/>
          </a:xfrm>
          <a:prstGeom prst="rect">
            <a:avLst/>
          </a:prstGeom>
          <a:noFill/>
        </p:spPr>
        <p:txBody>
          <a:bodyPr wrap="square" rtlCol="0">
            <a:spAutoFit/>
          </a:bodyPr>
          <a:lstStyle/>
          <a:p>
            <a:pPr algn="ctr">
              <a:lnSpc>
                <a:spcPct val="150000"/>
              </a:lnSpc>
            </a:pPr>
            <a:r>
              <a:rPr lang="it-IT" sz="4000" b="1" dirty="0">
                <a:latin typeface="Calibri" panose="020F0502020204030204" pitchFamily="34" charset="0"/>
                <a:ea typeface="Calibri" panose="020F0502020204030204" pitchFamily="34" charset="0"/>
                <a:cs typeface="Calibri" panose="020F0502020204030204" pitchFamily="34" charset="0"/>
              </a:rPr>
              <a:t>GRAZIE PER L’ATTENZIONE</a:t>
            </a:r>
            <a:endParaRPr lang="it-IT" sz="4000" dirty="0"/>
          </a:p>
        </p:txBody>
      </p:sp>
    </p:spTree>
    <p:extLst>
      <p:ext uri="{BB962C8B-B14F-4D97-AF65-F5344CB8AC3E}">
        <p14:creationId xmlns:p14="http://schemas.microsoft.com/office/powerpoint/2010/main" val="28938159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3501" y="1187749"/>
            <a:ext cx="5645728" cy="5645728"/>
          </a:xfrm>
          <a:prstGeom prst="rect">
            <a:avLst/>
          </a:prstGeom>
        </p:spPr>
      </p:pic>
      <p:sp>
        <p:nvSpPr>
          <p:cNvPr id="2"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3935400"/>
            <a:ext cx="11286560"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430213" lvl="0" indent="-342900" algn="just" defTabSz="457200" eaLnBrk="1" hangingPunct="1">
              <a:spcBef>
                <a:spcPts val="600"/>
              </a:spcBef>
              <a:buClr>
                <a:srgbClr val="000000"/>
              </a:buClr>
              <a:buSzPct val="100000"/>
              <a:buFont typeface="Wingdings" panose="05000000000000000000" pitchFamily="2" charset="2"/>
              <a:buChar char="Ø"/>
              <a:defRPr/>
            </a:pPr>
            <a:r>
              <a:rPr lang="it-IT" altLang="it-IT" sz="2400" dirty="0">
                <a:solidFill>
                  <a:schemeClr val="tx1"/>
                </a:solidFill>
                <a:latin typeface="Calibri" panose="020F0502020204030204" pitchFamily="34" charset="0"/>
                <a:ea typeface="Calibri" panose="020F0502020204030204" pitchFamily="34" charset="0"/>
                <a:cs typeface="Calibri" panose="020F0502020204030204" pitchFamily="34" charset="0"/>
              </a:rPr>
              <a:t>Può offrire l'opzione di registrazione tramite social media per semplificare il </a:t>
            </a:r>
            <a:r>
              <a:rPr lang="it-IT" altLang="it-IT"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processo;</a:t>
            </a:r>
            <a:endParaRPr kumimoji="0" lang="it-IT" altLang="it-IT" sz="240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3"/>
          <a:stretch>
            <a:fillRect/>
          </a:stretch>
        </p:blipFill>
        <p:spPr>
          <a:xfrm>
            <a:off x="0" y="-18199"/>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8880434" cy="584775"/>
          </a:xfrm>
          <a:prstGeom prst="rect">
            <a:avLst/>
          </a:prstGeom>
        </p:spPr>
        <p:txBody>
          <a:bodyPr wrap="square">
            <a:spAutoFit/>
          </a:bodyPr>
          <a:lstStyle/>
          <a:p>
            <a:pPr marL="0" marR="0" lvl="0" indent="0" algn="l" defTabSz="457200" rtl="0" eaLnBrk="1" fontAlgn="base" latinLnBrk="0" hangingPunct="1">
              <a:lnSpc>
                <a:spcPct val="100000"/>
              </a:lnSpc>
              <a:spcBef>
                <a:spcPts val="750"/>
              </a:spcBef>
              <a:spcAft>
                <a:spcPts val="750"/>
              </a:spcAft>
              <a:buClrTx/>
              <a:buSzTx/>
              <a:buFontTx/>
              <a:buNone/>
              <a:tabLst/>
              <a:defRPr/>
            </a:pPr>
            <a:r>
              <a:rPr kumimoji="0" lang="it-IT" sz="3200" b="1" i="0" u="none" strike="noStrike" kern="1200" cap="none" spc="0" normalizeH="0" baseline="0" noProof="0" dirty="0">
                <a:ln>
                  <a:noFill/>
                </a:ln>
                <a:solidFill>
                  <a:schemeClr val="accent5">
                    <a:lumMod val="75000"/>
                  </a:schemeClr>
                </a:solidFill>
                <a:effectLst/>
                <a:uLnTx/>
                <a:uFillTx/>
                <a:latin typeface="Helvetica" panose="020B0604020202020204" pitchFamily="34" charset="0"/>
                <a:ea typeface="Times New Roman" panose="02020603050405020304" pitchFamily="18" charset="0"/>
                <a:cs typeface="+mn-cs"/>
              </a:rPr>
              <a:t>Acquisti Online</a:t>
            </a:r>
            <a:endParaRPr kumimoji="0" lang="it-IT" sz="32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Times New Roman" panose="02020603050405020304" pitchFamily="18" charset="0"/>
              <a:cs typeface="+mn-cs"/>
            </a:endParaRPr>
          </a:p>
        </p:txBody>
      </p:sp>
      <p:sp>
        <p:nvSpPr>
          <p:cNvPr id="7" name="CasellaDiTesto 6"/>
          <p:cNvSpPr txBox="1"/>
          <p:nvPr/>
        </p:nvSpPr>
        <p:spPr>
          <a:xfrm>
            <a:off x="3773714" y="261257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0"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2430856"/>
            <a:ext cx="11286560"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430213" lvl="0" indent="-342900" algn="just" defTabSz="457200" eaLnBrk="1" hangingPunct="1">
              <a:spcBef>
                <a:spcPts val="600"/>
              </a:spcBef>
              <a:buClr>
                <a:srgbClr val="000000"/>
              </a:buClr>
              <a:buSzPct val="100000"/>
              <a:buFont typeface="Wingdings" panose="05000000000000000000" pitchFamily="2" charset="2"/>
              <a:buChar char="Ø"/>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Il cliente fornisce informazioni personali come nome, indirizzo email, indirizzo di spedizione e </a:t>
            </a:r>
            <a:r>
              <a:rPr lang="it-IT" altLang="it-IT" sz="24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fatturazione</a:t>
            </a: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kumimoji="0" lang="it-IT" altLang="it-IT"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4829305"/>
            <a:ext cx="11286560"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430213" lvl="0" indent="-342900" algn="just" defTabSz="457200" eaLnBrk="1" hangingPunct="1">
              <a:spcBef>
                <a:spcPts val="600"/>
              </a:spcBef>
              <a:buClr>
                <a:srgbClr val="000000"/>
              </a:buClr>
              <a:buSzPct val="100000"/>
              <a:buFont typeface="Wingdings" panose="05000000000000000000" pitchFamily="2" charset="2"/>
              <a:buChar char="Ø"/>
              <a:defRPr/>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Dovrebbe includere l'accettazione dei termini di servizio e dell'informativa sulla privacy.</a:t>
            </a:r>
            <a:endParaRPr kumimoji="0" lang="it-IT" altLang="it-IT"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182758"/>
            <a:ext cx="11286560" cy="54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defRPr/>
            </a:pPr>
            <a:r>
              <a:rPr lang="it-IT" altLang="it-IT" sz="2600" b="1" dirty="0">
                <a:solidFill>
                  <a:schemeClr val="tx1"/>
                </a:solidFill>
                <a:latin typeface="Calibri" panose="020F0502020204030204" pitchFamily="34" charset="0"/>
                <a:ea typeface="Calibri" panose="020F0502020204030204" pitchFamily="34" charset="0"/>
                <a:cs typeface="Calibri" panose="020F0502020204030204" pitchFamily="34" charset="0"/>
              </a:rPr>
              <a:t>Il Percorso d'Acquisto nell'E-commerce: Dall'Iscrizione al Post-Vendita</a:t>
            </a:r>
            <a:endParaRPr kumimoji="0" lang="it-IT" altLang="it-IT" sz="260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895475"/>
            <a:ext cx="11286560" cy="5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pPr>
            <a:r>
              <a:rPr lang="it-IT" altLang="it-IT" sz="2600" b="1" dirty="0">
                <a:solidFill>
                  <a:srgbClr val="000000"/>
                </a:solidFill>
                <a:latin typeface="Calibri" panose="020F0502020204030204" pitchFamily="34" charset="0"/>
                <a:ea typeface="Calibri" panose="020F0502020204030204" pitchFamily="34" charset="0"/>
                <a:cs typeface="Calibri" panose="020F0502020204030204" pitchFamily="34" charset="0"/>
              </a:rPr>
              <a:t>Registrazione con i propri dati:</a:t>
            </a:r>
            <a:endParaRPr kumimoji="0" lang="it-IT" altLang="it-IT" sz="2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3330856"/>
            <a:ext cx="11286560" cy="604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430213" lvl="0" indent="-342900" algn="just" defTabSz="457200" eaLnBrk="1" hangingPunct="1">
              <a:spcBef>
                <a:spcPts val="600"/>
              </a:spcBef>
              <a:buClr>
                <a:srgbClr val="000000"/>
              </a:buClr>
              <a:buSzPct val="100000"/>
              <a:buFont typeface="Wingdings" panose="05000000000000000000" pitchFamily="2" charset="2"/>
              <a:buChar char="Ø"/>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Spesso include la creazione di una password per </a:t>
            </a:r>
            <a:r>
              <a:rPr lang="it-IT" altLang="it-IT" sz="24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l'account;</a:t>
            </a:r>
            <a:endParaRPr kumimoji="0" lang="it-IT" altLang="it-IT"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73364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25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childTnLst>
                          </p:cTn>
                        </p:par>
                        <p:par>
                          <p:cTn id="8" fill="hold">
                            <p:stCondLst>
                              <p:cond delay="1250"/>
                            </p:stCondLst>
                            <p:childTnLst>
                              <p:par>
                                <p:cTn id="9" presetID="18" presetClass="entr" presetSubtype="6" fill="hold" grpId="1"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strips(downRight)">
                                      <p:cBhvr>
                                        <p:cTn id="11" dur="125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6"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strips(downRight)">
                                      <p:cBhvr>
                                        <p:cTn id="16" dur="125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strips(downRight)">
                                      <p:cBhvr>
                                        <p:cTn id="21" dur="125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6"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strips(downRight)">
                                      <p:cBhvr>
                                        <p:cTn id="26" dur="125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6"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strips(downRight)">
                                      <p:cBhvr>
                                        <p:cTn id="31" dur="125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6"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strips(downRight)">
                                      <p:cBhvr>
                                        <p:cTn id="36" dur="1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3" grpId="0"/>
      <p:bldP spid="9" grpId="1"/>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3501" y="1187749"/>
            <a:ext cx="5645728" cy="5645728"/>
          </a:xfrm>
          <a:prstGeom prst="rect">
            <a:avLst/>
          </a:prstGeom>
        </p:spPr>
      </p:pic>
      <p:sp>
        <p:nvSpPr>
          <p:cNvPr id="2"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3935400"/>
            <a:ext cx="11286560"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430213" lvl="0" indent="-342900" algn="just" defTabSz="457200" eaLnBrk="1" hangingPunct="1">
              <a:spcBef>
                <a:spcPts val="600"/>
              </a:spcBef>
              <a:buClr>
                <a:srgbClr val="000000"/>
              </a:buClr>
              <a:buSzPct val="100000"/>
              <a:buFont typeface="Wingdings" panose="05000000000000000000" pitchFamily="2" charset="2"/>
              <a:buChar char="Ø"/>
              <a:defRPr/>
            </a:pPr>
            <a:r>
              <a:rPr lang="it-IT" altLang="it-IT" sz="2400" dirty="0">
                <a:solidFill>
                  <a:schemeClr val="tx1"/>
                </a:solidFill>
                <a:latin typeface="Calibri" panose="020F0502020204030204" pitchFamily="34" charset="0"/>
                <a:ea typeface="Calibri" panose="020F0502020204030204" pitchFamily="34" charset="0"/>
                <a:cs typeface="Calibri" panose="020F0502020204030204" pitchFamily="34" charset="0"/>
              </a:rPr>
              <a:t>Visualizza dettagli del prodotto, immagini, recensioni e </a:t>
            </a:r>
            <a:r>
              <a:rPr lang="it-IT" altLang="it-IT"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specifiche;</a:t>
            </a:r>
            <a:endParaRPr kumimoji="0" lang="it-IT" altLang="it-IT" sz="240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3"/>
          <a:stretch>
            <a:fillRect/>
          </a:stretch>
        </p:blipFill>
        <p:spPr>
          <a:xfrm>
            <a:off x="0" y="-18199"/>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8880434" cy="584775"/>
          </a:xfrm>
          <a:prstGeom prst="rect">
            <a:avLst/>
          </a:prstGeom>
        </p:spPr>
        <p:txBody>
          <a:bodyPr wrap="square">
            <a:spAutoFit/>
          </a:bodyPr>
          <a:lstStyle/>
          <a:p>
            <a:pPr marL="0" marR="0" lvl="0" indent="0" algn="l" defTabSz="457200" rtl="0" eaLnBrk="1" fontAlgn="base" latinLnBrk="0" hangingPunct="1">
              <a:lnSpc>
                <a:spcPct val="100000"/>
              </a:lnSpc>
              <a:spcBef>
                <a:spcPts val="750"/>
              </a:spcBef>
              <a:spcAft>
                <a:spcPts val="750"/>
              </a:spcAft>
              <a:buClrTx/>
              <a:buSzTx/>
              <a:buFontTx/>
              <a:buNone/>
              <a:tabLst/>
              <a:defRPr/>
            </a:pPr>
            <a:r>
              <a:rPr kumimoji="0" lang="it-IT" sz="3200" b="1" i="0" u="none" strike="noStrike" kern="1200" cap="none" spc="0" normalizeH="0" baseline="0" noProof="0" dirty="0">
                <a:ln>
                  <a:noFill/>
                </a:ln>
                <a:solidFill>
                  <a:schemeClr val="accent5">
                    <a:lumMod val="75000"/>
                  </a:schemeClr>
                </a:solidFill>
                <a:effectLst/>
                <a:uLnTx/>
                <a:uFillTx/>
                <a:latin typeface="Helvetica" panose="020B0604020202020204" pitchFamily="34" charset="0"/>
                <a:ea typeface="Times New Roman" panose="02020603050405020304" pitchFamily="18" charset="0"/>
                <a:cs typeface="+mn-cs"/>
              </a:rPr>
              <a:t>Acquisti Online</a:t>
            </a:r>
            <a:endParaRPr kumimoji="0" lang="it-IT" sz="32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Times New Roman" panose="02020603050405020304" pitchFamily="18" charset="0"/>
              <a:cs typeface="+mn-cs"/>
            </a:endParaRPr>
          </a:p>
        </p:txBody>
      </p:sp>
      <p:sp>
        <p:nvSpPr>
          <p:cNvPr id="7" name="CasellaDiTesto 6"/>
          <p:cNvSpPr txBox="1"/>
          <p:nvPr/>
        </p:nvSpPr>
        <p:spPr>
          <a:xfrm>
            <a:off x="3773714" y="261257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0"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2430856"/>
            <a:ext cx="11286560"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430213" lvl="0" indent="-342900" algn="just" defTabSz="457200" eaLnBrk="1" hangingPunct="1">
              <a:spcBef>
                <a:spcPts val="600"/>
              </a:spcBef>
              <a:buClr>
                <a:srgbClr val="000000"/>
              </a:buClr>
              <a:buSzPct val="100000"/>
              <a:buFont typeface="Wingdings" panose="05000000000000000000" pitchFamily="2" charset="2"/>
              <a:buChar char="Ø"/>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Il cliente naviga nel catalogo del </a:t>
            </a:r>
            <a:r>
              <a:rPr lang="it-IT" altLang="it-IT" sz="24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sito;</a:t>
            </a:r>
            <a:endParaRPr kumimoji="0" lang="it-IT" altLang="it-IT"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4829305"/>
            <a:ext cx="11286560"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430213" lvl="0" indent="-342900" algn="just" defTabSz="457200" eaLnBrk="1" hangingPunct="1">
              <a:spcBef>
                <a:spcPts val="600"/>
              </a:spcBef>
              <a:buClr>
                <a:srgbClr val="000000"/>
              </a:buClr>
              <a:buSzPct val="100000"/>
              <a:buFont typeface="Wingdings" panose="05000000000000000000" pitchFamily="2" charset="2"/>
              <a:buChar char="Ø"/>
              <a:defRPr/>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Può confrontare diversi prodotti.</a:t>
            </a:r>
            <a:endParaRPr kumimoji="0" lang="it-IT" altLang="it-IT"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182758"/>
            <a:ext cx="11286560" cy="54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defRPr/>
            </a:pPr>
            <a:r>
              <a:rPr lang="it-IT" altLang="it-IT" sz="2600" b="1" dirty="0">
                <a:solidFill>
                  <a:schemeClr val="tx1"/>
                </a:solidFill>
                <a:latin typeface="Calibri" panose="020F0502020204030204" pitchFamily="34" charset="0"/>
                <a:ea typeface="Calibri" panose="020F0502020204030204" pitchFamily="34" charset="0"/>
                <a:cs typeface="Calibri" panose="020F0502020204030204" pitchFamily="34" charset="0"/>
              </a:rPr>
              <a:t>Il Percorso d'Acquisto nell'E-commerce: Dall'Iscrizione al Post-Vendita</a:t>
            </a:r>
            <a:endParaRPr kumimoji="0" lang="it-IT" altLang="it-IT" sz="260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895475"/>
            <a:ext cx="11286560" cy="5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pPr>
            <a:r>
              <a:rPr lang="it-IT" altLang="it-IT" sz="2600" b="1" dirty="0">
                <a:solidFill>
                  <a:srgbClr val="000000"/>
                </a:solidFill>
                <a:latin typeface="Calibri" panose="020F0502020204030204" pitchFamily="34" charset="0"/>
                <a:ea typeface="Calibri" panose="020F0502020204030204" pitchFamily="34" charset="0"/>
                <a:cs typeface="Calibri" panose="020F0502020204030204" pitchFamily="34" charset="0"/>
              </a:rPr>
              <a:t>Scelta dei prodotti:</a:t>
            </a:r>
            <a:endParaRPr kumimoji="0" lang="it-IT" altLang="it-IT" sz="2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3330856"/>
            <a:ext cx="11286560" cy="604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430213" lvl="0" indent="-342900" algn="just" defTabSz="457200" eaLnBrk="1" hangingPunct="1">
              <a:spcBef>
                <a:spcPts val="600"/>
              </a:spcBef>
              <a:buClr>
                <a:srgbClr val="000000"/>
              </a:buClr>
              <a:buSzPct val="100000"/>
              <a:buFont typeface="Wingdings" panose="05000000000000000000" pitchFamily="2" charset="2"/>
              <a:buChar char="Ø"/>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Utilizza filtri e funzioni di ricerca per trovare i prodotti </a:t>
            </a:r>
            <a:r>
              <a:rPr lang="it-IT" altLang="it-IT" sz="24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desiderati;</a:t>
            </a:r>
            <a:endParaRPr kumimoji="0" lang="it-IT" altLang="it-IT"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18933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25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childTnLst>
                          </p:cTn>
                        </p:par>
                        <p:par>
                          <p:cTn id="8" fill="hold">
                            <p:stCondLst>
                              <p:cond delay="1250"/>
                            </p:stCondLst>
                            <p:childTnLst>
                              <p:par>
                                <p:cTn id="9" presetID="18" presetClass="entr" presetSubtype="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strips(downRight)">
                                      <p:cBhvr>
                                        <p:cTn id="11" dur="125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6"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strips(downRight)">
                                      <p:cBhvr>
                                        <p:cTn id="16" dur="125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strips(downRight)">
                                      <p:cBhvr>
                                        <p:cTn id="21" dur="125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6"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strips(downRight)">
                                      <p:cBhvr>
                                        <p:cTn id="26" dur="125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6"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strips(downRight)">
                                      <p:cBhvr>
                                        <p:cTn id="31" dur="125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6"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strips(downRight)">
                                      <p:cBhvr>
                                        <p:cTn id="36" dur="1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3" grpId="0"/>
      <p:bldP spid="9"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3501" y="1187749"/>
            <a:ext cx="5645728" cy="5645728"/>
          </a:xfrm>
          <a:prstGeom prst="rect">
            <a:avLst/>
          </a:prstGeom>
        </p:spPr>
      </p:pic>
      <p:sp>
        <p:nvSpPr>
          <p:cNvPr id="2"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3935400"/>
            <a:ext cx="11286560"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430213" lvl="0" indent="-342900" algn="just" defTabSz="457200" eaLnBrk="1" hangingPunct="1">
              <a:spcBef>
                <a:spcPts val="600"/>
              </a:spcBef>
              <a:buClr>
                <a:srgbClr val="000000"/>
              </a:buClr>
              <a:buSzPct val="100000"/>
              <a:buFont typeface="Wingdings" panose="05000000000000000000" pitchFamily="2" charset="2"/>
              <a:buChar char="Ø"/>
              <a:defRPr/>
            </a:pPr>
            <a:r>
              <a:rPr lang="it-IT" altLang="it-IT" sz="2400" dirty="0">
                <a:solidFill>
                  <a:schemeClr val="tx1"/>
                </a:solidFill>
                <a:latin typeface="Calibri" panose="020F0502020204030204" pitchFamily="34" charset="0"/>
                <a:ea typeface="Calibri" panose="020F0502020204030204" pitchFamily="34" charset="0"/>
                <a:cs typeface="Calibri" panose="020F0502020204030204" pitchFamily="34" charset="0"/>
              </a:rPr>
              <a:t>Possibilità di visualizzare un riepilogo del carrello con il totale provvisorio.</a:t>
            </a:r>
            <a:endParaRPr kumimoji="0" lang="it-IT" altLang="it-IT" sz="240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3"/>
          <a:stretch>
            <a:fillRect/>
          </a:stretch>
        </p:blipFill>
        <p:spPr>
          <a:xfrm>
            <a:off x="0" y="-18199"/>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8880434" cy="584775"/>
          </a:xfrm>
          <a:prstGeom prst="rect">
            <a:avLst/>
          </a:prstGeom>
        </p:spPr>
        <p:txBody>
          <a:bodyPr wrap="square">
            <a:spAutoFit/>
          </a:bodyPr>
          <a:lstStyle/>
          <a:p>
            <a:pPr marL="0" marR="0" lvl="0" indent="0" algn="l" defTabSz="457200" rtl="0" eaLnBrk="1" fontAlgn="base" latinLnBrk="0" hangingPunct="1">
              <a:lnSpc>
                <a:spcPct val="100000"/>
              </a:lnSpc>
              <a:spcBef>
                <a:spcPts val="750"/>
              </a:spcBef>
              <a:spcAft>
                <a:spcPts val="750"/>
              </a:spcAft>
              <a:buClrTx/>
              <a:buSzTx/>
              <a:buFontTx/>
              <a:buNone/>
              <a:tabLst/>
              <a:defRPr/>
            </a:pPr>
            <a:r>
              <a:rPr kumimoji="0" lang="it-IT" sz="3200" b="1" i="0" u="none" strike="noStrike" kern="1200" cap="none" spc="0" normalizeH="0" baseline="0" noProof="0" dirty="0">
                <a:ln>
                  <a:noFill/>
                </a:ln>
                <a:solidFill>
                  <a:schemeClr val="accent5">
                    <a:lumMod val="75000"/>
                  </a:schemeClr>
                </a:solidFill>
                <a:effectLst/>
                <a:uLnTx/>
                <a:uFillTx/>
                <a:latin typeface="Helvetica" panose="020B0604020202020204" pitchFamily="34" charset="0"/>
                <a:ea typeface="Times New Roman" panose="02020603050405020304" pitchFamily="18" charset="0"/>
                <a:cs typeface="+mn-cs"/>
              </a:rPr>
              <a:t>Acquisti Online</a:t>
            </a:r>
            <a:endParaRPr kumimoji="0" lang="it-IT" sz="32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Times New Roman" panose="02020603050405020304" pitchFamily="18" charset="0"/>
              <a:cs typeface="+mn-cs"/>
            </a:endParaRPr>
          </a:p>
        </p:txBody>
      </p:sp>
      <p:sp>
        <p:nvSpPr>
          <p:cNvPr id="7" name="CasellaDiTesto 6"/>
          <p:cNvSpPr txBox="1"/>
          <p:nvPr/>
        </p:nvSpPr>
        <p:spPr>
          <a:xfrm>
            <a:off x="3773714" y="261257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0"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2430856"/>
            <a:ext cx="11286560"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430213" lvl="0" indent="-342900" algn="just" defTabSz="457200" eaLnBrk="1" hangingPunct="1">
              <a:spcBef>
                <a:spcPts val="600"/>
              </a:spcBef>
              <a:buClr>
                <a:srgbClr val="000000"/>
              </a:buClr>
              <a:buSzPct val="100000"/>
              <a:buFont typeface="Wingdings" panose="05000000000000000000" pitchFamily="2" charset="2"/>
              <a:buChar char="Ø"/>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I prodotti selezionati vengono aggiunti al carrello </a:t>
            </a:r>
            <a:r>
              <a:rPr lang="it-IT" altLang="it-IT" sz="24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virtuale;</a:t>
            </a:r>
            <a:endParaRPr kumimoji="0" lang="it-IT" altLang="it-IT"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182758"/>
            <a:ext cx="11286560" cy="54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defRPr/>
            </a:pPr>
            <a:r>
              <a:rPr lang="it-IT" altLang="it-IT" sz="2600" b="1" dirty="0">
                <a:solidFill>
                  <a:schemeClr val="tx1"/>
                </a:solidFill>
                <a:latin typeface="Calibri" panose="020F0502020204030204" pitchFamily="34" charset="0"/>
                <a:ea typeface="Calibri" panose="020F0502020204030204" pitchFamily="34" charset="0"/>
                <a:cs typeface="Calibri" panose="020F0502020204030204" pitchFamily="34" charset="0"/>
              </a:rPr>
              <a:t>Il Percorso d'Acquisto nell'E-commerce: Dall'Iscrizione al Post-Vendita</a:t>
            </a:r>
            <a:endParaRPr kumimoji="0" lang="it-IT" altLang="it-IT" sz="260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895475"/>
            <a:ext cx="11286560" cy="5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pPr>
            <a:r>
              <a:rPr lang="it-IT" altLang="it-IT" sz="2600" b="1" dirty="0">
                <a:solidFill>
                  <a:srgbClr val="000000"/>
                </a:solidFill>
                <a:latin typeface="Calibri" panose="020F0502020204030204" pitchFamily="34" charset="0"/>
                <a:ea typeface="Calibri" panose="020F0502020204030204" pitchFamily="34" charset="0"/>
                <a:cs typeface="Calibri" panose="020F0502020204030204" pitchFamily="34" charset="0"/>
              </a:rPr>
              <a:t>Inserimento nel carrello:</a:t>
            </a:r>
            <a:endParaRPr kumimoji="0" lang="it-IT" altLang="it-IT" sz="2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3330856"/>
            <a:ext cx="11286560" cy="604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430213" lvl="0" indent="-342900" algn="just" defTabSz="457200" eaLnBrk="1" hangingPunct="1">
              <a:spcBef>
                <a:spcPts val="600"/>
              </a:spcBef>
              <a:buClr>
                <a:srgbClr val="000000"/>
              </a:buClr>
              <a:buSzPct val="100000"/>
              <a:buFont typeface="Wingdings" panose="05000000000000000000" pitchFamily="2" charset="2"/>
              <a:buChar char="Ø"/>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Il cliente può modificare quantità, colori, taglie, ecc</a:t>
            </a:r>
            <a:r>
              <a:rPr lang="it-IT" altLang="it-IT" sz="24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kumimoji="0" lang="it-IT" altLang="it-IT"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94852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25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childTnLst>
                          </p:cTn>
                        </p:par>
                        <p:par>
                          <p:cTn id="8" fill="hold">
                            <p:stCondLst>
                              <p:cond delay="1250"/>
                            </p:stCondLst>
                            <p:childTnLst>
                              <p:par>
                                <p:cTn id="9" presetID="18" presetClass="entr" presetSubtype="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strips(downRight)">
                                      <p:cBhvr>
                                        <p:cTn id="11" dur="125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6"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strips(downRight)">
                                      <p:cBhvr>
                                        <p:cTn id="16" dur="125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strips(downRight)">
                                      <p:cBhvr>
                                        <p:cTn id="21" dur="125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6"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strips(downRight)">
                                      <p:cBhvr>
                                        <p:cTn id="26" dur="125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6"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strips(downRight)">
                                      <p:cBhvr>
                                        <p:cTn id="31"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9"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3501" y="1187749"/>
            <a:ext cx="5645728" cy="5645728"/>
          </a:xfrm>
          <a:prstGeom prst="rect">
            <a:avLst/>
          </a:prstGeom>
        </p:spPr>
      </p:pic>
      <p:sp>
        <p:nvSpPr>
          <p:cNvPr id="2"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3935400"/>
            <a:ext cx="11286560"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430213" lvl="0" indent="-342900" algn="just" defTabSz="457200" eaLnBrk="1" hangingPunct="1">
              <a:spcBef>
                <a:spcPts val="600"/>
              </a:spcBef>
              <a:buClr>
                <a:srgbClr val="000000"/>
              </a:buClr>
              <a:buSzPct val="100000"/>
              <a:buFont typeface="Wingdings" panose="05000000000000000000" pitchFamily="2" charset="2"/>
              <a:buChar char="Ø"/>
              <a:defRPr/>
            </a:pPr>
            <a:r>
              <a:rPr lang="it-IT" altLang="it-IT" sz="2400" dirty="0">
                <a:solidFill>
                  <a:schemeClr val="tx1"/>
                </a:solidFill>
                <a:latin typeface="Calibri" panose="020F0502020204030204" pitchFamily="34" charset="0"/>
                <a:ea typeface="Calibri" panose="020F0502020204030204" pitchFamily="34" charset="0"/>
                <a:cs typeface="Calibri" panose="020F0502020204030204" pitchFamily="34" charset="0"/>
              </a:rPr>
              <a:t>Inserisce i dettagli di pagamento (carta di credito, </a:t>
            </a:r>
            <a:r>
              <a:rPr lang="it-IT" altLang="it-IT"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PayPal</a:t>
            </a:r>
            <a:r>
              <a:rPr lang="it-IT" altLang="it-IT" sz="2400" dirty="0">
                <a:solidFill>
                  <a:schemeClr val="tx1"/>
                </a:solidFill>
                <a:latin typeface="Calibri" panose="020F0502020204030204" pitchFamily="34" charset="0"/>
                <a:ea typeface="Calibri" panose="020F0502020204030204" pitchFamily="34" charset="0"/>
                <a:cs typeface="Calibri" panose="020F0502020204030204" pitchFamily="34" charset="0"/>
              </a:rPr>
              <a:t>, ecc</a:t>
            </a:r>
            <a:r>
              <a:rPr lang="it-IT" altLang="it-IT"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kumimoji="0" lang="it-IT" altLang="it-IT" sz="240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3"/>
          <a:stretch>
            <a:fillRect/>
          </a:stretch>
        </p:blipFill>
        <p:spPr>
          <a:xfrm>
            <a:off x="0" y="-18199"/>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8880434" cy="584775"/>
          </a:xfrm>
          <a:prstGeom prst="rect">
            <a:avLst/>
          </a:prstGeom>
        </p:spPr>
        <p:txBody>
          <a:bodyPr wrap="square">
            <a:spAutoFit/>
          </a:bodyPr>
          <a:lstStyle/>
          <a:p>
            <a:pPr marL="0" marR="0" lvl="0" indent="0" algn="l" defTabSz="457200" rtl="0" eaLnBrk="1" fontAlgn="base" latinLnBrk="0" hangingPunct="1">
              <a:lnSpc>
                <a:spcPct val="100000"/>
              </a:lnSpc>
              <a:spcBef>
                <a:spcPts val="750"/>
              </a:spcBef>
              <a:spcAft>
                <a:spcPts val="750"/>
              </a:spcAft>
              <a:buClrTx/>
              <a:buSzTx/>
              <a:buFontTx/>
              <a:buNone/>
              <a:tabLst/>
              <a:defRPr/>
            </a:pPr>
            <a:r>
              <a:rPr kumimoji="0" lang="it-IT" sz="3200" b="1" i="0" u="none" strike="noStrike" kern="1200" cap="none" spc="0" normalizeH="0" baseline="0" noProof="0" dirty="0">
                <a:ln>
                  <a:noFill/>
                </a:ln>
                <a:solidFill>
                  <a:schemeClr val="accent5">
                    <a:lumMod val="75000"/>
                  </a:schemeClr>
                </a:solidFill>
                <a:effectLst/>
                <a:uLnTx/>
                <a:uFillTx/>
                <a:latin typeface="Helvetica" panose="020B0604020202020204" pitchFamily="34" charset="0"/>
                <a:ea typeface="Times New Roman" panose="02020603050405020304" pitchFamily="18" charset="0"/>
                <a:cs typeface="+mn-cs"/>
              </a:rPr>
              <a:t>Acquisti Online</a:t>
            </a:r>
            <a:endParaRPr kumimoji="0" lang="it-IT" sz="32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Times New Roman" panose="02020603050405020304" pitchFamily="18" charset="0"/>
              <a:cs typeface="+mn-cs"/>
            </a:endParaRPr>
          </a:p>
        </p:txBody>
      </p:sp>
      <p:sp>
        <p:nvSpPr>
          <p:cNvPr id="7" name="CasellaDiTesto 6"/>
          <p:cNvSpPr txBox="1"/>
          <p:nvPr/>
        </p:nvSpPr>
        <p:spPr>
          <a:xfrm>
            <a:off x="3773714" y="261257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0"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2430856"/>
            <a:ext cx="11286560"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430213" lvl="0" indent="-342900" algn="just" defTabSz="457200" eaLnBrk="1" hangingPunct="1">
              <a:spcBef>
                <a:spcPts val="600"/>
              </a:spcBef>
              <a:buClr>
                <a:srgbClr val="000000"/>
              </a:buClr>
              <a:buSzPct val="100000"/>
              <a:buFont typeface="Wingdings" panose="05000000000000000000" pitchFamily="2" charset="2"/>
              <a:buChar char="Ø"/>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Il cliente procede al </a:t>
            </a:r>
            <a:r>
              <a:rPr lang="it-IT" altLang="it-IT" sz="24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checkout;</a:t>
            </a:r>
            <a:endParaRPr kumimoji="0" lang="it-IT" altLang="it-IT"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4829305"/>
            <a:ext cx="11286560"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430213" lvl="0" indent="-342900" algn="just" defTabSz="457200" eaLnBrk="1" hangingPunct="1">
              <a:spcBef>
                <a:spcPts val="600"/>
              </a:spcBef>
              <a:buClr>
                <a:srgbClr val="000000"/>
              </a:buClr>
              <a:buSzPct val="100000"/>
              <a:buFont typeface="Wingdings" panose="05000000000000000000" pitchFamily="2" charset="2"/>
              <a:buChar char="Ø"/>
              <a:defRPr/>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Può inserire codici promozionali o buoni </a:t>
            </a:r>
            <a:r>
              <a:rPr lang="it-IT" altLang="it-IT" sz="24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sconto;</a:t>
            </a:r>
            <a:endParaRPr kumimoji="0" lang="it-IT" altLang="it-IT"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182758"/>
            <a:ext cx="11286560" cy="54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defRPr/>
            </a:pPr>
            <a:r>
              <a:rPr lang="it-IT" altLang="it-IT" sz="2600" b="1" dirty="0">
                <a:solidFill>
                  <a:schemeClr val="tx1"/>
                </a:solidFill>
                <a:latin typeface="Calibri" panose="020F0502020204030204" pitchFamily="34" charset="0"/>
                <a:ea typeface="Calibri" panose="020F0502020204030204" pitchFamily="34" charset="0"/>
                <a:cs typeface="Calibri" panose="020F0502020204030204" pitchFamily="34" charset="0"/>
              </a:rPr>
              <a:t>Il Percorso d'Acquisto nell'E-commerce: Dall'Iscrizione al Post-Vendita</a:t>
            </a:r>
            <a:endParaRPr kumimoji="0" lang="it-IT" altLang="it-IT" sz="260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895475"/>
            <a:ext cx="11286560" cy="5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pPr>
            <a:r>
              <a:rPr lang="it-IT" altLang="it-IT" sz="2600" b="1" dirty="0">
                <a:solidFill>
                  <a:srgbClr val="000000"/>
                </a:solidFill>
                <a:latin typeface="Calibri" panose="020F0502020204030204" pitchFamily="34" charset="0"/>
                <a:ea typeface="Calibri" panose="020F0502020204030204" pitchFamily="34" charset="0"/>
                <a:cs typeface="Calibri" panose="020F0502020204030204" pitchFamily="34" charset="0"/>
              </a:rPr>
              <a:t>Acquisto/pagamento:</a:t>
            </a:r>
            <a:endParaRPr kumimoji="0" lang="it-IT" altLang="it-IT" sz="2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3330856"/>
            <a:ext cx="11286560" cy="604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430213" lvl="0" indent="-342900" algn="just" defTabSz="457200" eaLnBrk="1" hangingPunct="1">
              <a:spcBef>
                <a:spcPts val="600"/>
              </a:spcBef>
              <a:buClr>
                <a:srgbClr val="000000"/>
              </a:buClr>
              <a:buSzPct val="100000"/>
              <a:buFont typeface="Wingdings" panose="05000000000000000000" pitchFamily="2" charset="2"/>
              <a:buChar char="Ø"/>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Sceglie il metodo di spedizione e di </a:t>
            </a:r>
            <a:r>
              <a:rPr lang="it-IT" altLang="it-IT" sz="24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pagamento;</a:t>
            </a:r>
            <a:endParaRPr kumimoji="0" lang="it-IT" altLang="it-IT"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4"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5723210"/>
            <a:ext cx="11286560"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430213" lvl="0" indent="-342900" algn="just" defTabSz="457200" eaLnBrk="1" hangingPunct="1">
              <a:spcBef>
                <a:spcPts val="600"/>
              </a:spcBef>
              <a:buClr>
                <a:srgbClr val="000000"/>
              </a:buClr>
              <a:buSzPct val="100000"/>
              <a:buFont typeface="Wingdings" panose="05000000000000000000" pitchFamily="2" charset="2"/>
              <a:buChar char="Ø"/>
              <a:defRPr/>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Rivede e conferma l'ordine finale.</a:t>
            </a:r>
            <a:endParaRPr kumimoji="0" lang="it-IT" altLang="it-IT"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26186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25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childTnLst>
                          </p:cTn>
                        </p:par>
                        <p:par>
                          <p:cTn id="8" fill="hold">
                            <p:stCondLst>
                              <p:cond delay="1250"/>
                            </p:stCondLst>
                            <p:childTnLst>
                              <p:par>
                                <p:cTn id="9" presetID="18" presetClass="entr" presetSubtype="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strips(downRight)">
                                      <p:cBhvr>
                                        <p:cTn id="11" dur="125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6"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strips(downRight)">
                                      <p:cBhvr>
                                        <p:cTn id="16" dur="125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strips(downRight)">
                                      <p:cBhvr>
                                        <p:cTn id="21" dur="125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6"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strips(downRight)">
                                      <p:cBhvr>
                                        <p:cTn id="26" dur="125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6"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strips(downRight)">
                                      <p:cBhvr>
                                        <p:cTn id="31" dur="125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6"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strips(downRight)">
                                      <p:cBhvr>
                                        <p:cTn id="36" dur="125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6"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strips(downRight)">
                                      <p:cBhvr>
                                        <p:cTn id="41" dur="1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3" grpId="0"/>
      <p:bldP spid="9" grpId="0"/>
      <p:bldP spid="11" grpId="0"/>
      <p:bldP spid="12"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3501" y="1187749"/>
            <a:ext cx="5645728" cy="5645728"/>
          </a:xfrm>
          <a:prstGeom prst="rect">
            <a:avLst/>
          </a:prstGeom>
        </p:spPr>
      </p:pic>
      <p:sp>
        <p:nvSpPr>
          <p:cNvPr id="2"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3935400"/>
            <a:ext cx="11286560"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430213" lvl="0" indent="-342900" algn="just" defTabSz="457200" eaLnBrk="1" hangingPunct="1">
              <a:spcBef>
                <a:spcPts val="600"/>
              </a:spcBef>
              <a:buClr>
                <a:srgbClr val="000000"/>
              </a:buClr>
              <a:buSzPct val="100000"/>
              <a:buFont typeface="Wingdings" panose="05000000000000000000" pitchFamily="2" charset="2"/>
              <a:buChar char="Ø"/>
              <a:defRPr/>
            </a:pPr>
            <a:r>
              <a:rPr lang="it-IT" altLang="it-IT" sz="2400" dirty="0">
                <a:solidFill>
                  <a:schemeClr val="tx1"/>
                </a:solidFill>
                <a:latin typeface="Calibri" panose="020F0502020204030204" pitchFamily="34" charset="0"/>
                <a:ea typeface="Calibri" panose="020F0502020204030204" pitchFamily="34" charset="0"/>
                <a:cs typeface="Calibri" panose="020F0502020204030204" pitchFamily="34" charset="0"/>
              </a:rPr>
              <a:t>Può includere il numero d'ordine e un riepilogo </a:t>
            </a:r>
            <a:r>
              <a:rPr lang="it-IT" altLang="it-IT" sz="2400" dirty="0" smtClean="0">
                <a:solidFill>
                  <a:schemeClr val="tx1"/>
                </a:solidFill>
                <a:latin typeface="Calibri" panose="020F0502020204030204" pitchFamily="34" charset="0"/>
                <a:ea typeface="Calibri" panose="020F0502020204030204" pitchFamily="34" charset="0"/>
                <a:cs typeface="Calibri" panose="020F0502020204030204" pitchFamily="34" charset="0"/>
              </a:rPr>
              <a:t>dell'acquisto;</a:t>
            </a:r>
            <a:endParaRPr kumimoji="0" lang="it-IT" altLang="it-IT" sz="240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3"/>
          <a:stretch>
            <a:fillRect/>
          </a:stretch>
        </p:blipFill>
        <p:spPr>
          <a:xfrm>
            <a:off x="0" y="-18199"/>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8880434" cy="584775"/>
          </a:xfrm>
          <a:prstGeom prst="rect">
            <a:avLst/>
          </a:prstGeom>
        </p:spPr>
        <p:txBody>
          <a:bodyPr wrap="square">
            <a:spAutoFit/>
          </a:bodyPr>
          <a:lstStyle/>
          <a:p>
            <a:pPr marL="0" marR="0" lvl="0" indent="0" algn="l" defTabSz="457200" rtl="0" eaLnBrk="1" fontAlgn="base" latinLnBrk="0" hangingPunct="1">
              <a:lnSpc>
                <a:spcPct val="100000"/>
              </a:lnSpc>
              <a:spcBef>
                <a:spcPts val="750"/>
              </a:spcBef>
              <a:spcAft>
                <a:spcPts val="750"/>
              </a:spcAft>
              <a:buClrTx/>
              <a:buSzTx/>
              <a:buFontTx/>
              <a:buNone/>
              <a:tabLst/>
              <a:defRPr/>
            </a:pPr>
            <a:r>
              <a:rPr kumimoji="0" lang="it-IT" sz="3200" b="1" i="0" u="none" strike="noStrike" kern="1200" cap="none" spc="0" normalizeH="0" baseline="0" noProof="0" dirty="0">
                <a:ln>
                  <a:noFill/>
                </a:ln>
                <a:solidFill>
                  <a:schemeClr val="accent5">
                    <a:lumMod val="75000"/>
                  </a:schemeClr>
                </a:solidFill>
                <a:effectLst/>
                <a:uLnTx/>
                <a:uFillTx/>
                <a:latin typeface="Helvetica" panose="020B0604020202020204" pitchFamily="34" charset="0"/>
                <a:ea typeface="Times New Roman" panose="02020603050405020304" pitchFamily="18" charset="0"/>
                <a:cs typeface="+mn-cs"/>
              </a:rPr>
              <a:t>Acquisti Online</a:t>
            </a:r>
            <a:endParaRPr kumimoji="0" lang="it-IT" sz="32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Times New Roman" panose="02020603050405020304" pitchFamily="18" charset="0"/>
              <a:cs typeface="+mn-cs"/>
            </a:endParaRPr>
          </a:p>
        </p:txBody>
      </p:sp>
      <p:sp>
        <p:nvSpPr>
          <p:cNvPr id="7" name="CasellaDiTesto 6"/>
          <p:cNvSpPr txBox="1"/>
          <p:nvPr/>
        </p:nvSpPr>
        <p:spPr>
          <a:xfrm>
            <a:off x="3773714" y="261257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0"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2430856"/>
            <a:ext cx="11286560"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430213" lvl="0" indent="-342900" algn="just" defTabSz="457200" eaLnBrk="1" hangingPunct="1">
              <a:spcBef>
                <a:spcPts val="600"/>
              </a:spcBef>
              <a:buClr>
                <a:srgbClr val="000000"/>
              </a:buClr>
              <a:buSzPct val="100000"/>
              <a:buFont typeface="Wingdings" panose="05000000000000000000" pitchFamily="2" charset="2"/>
              <a:buChar char="Ø"/>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Dopo il completamento dell'ordine, il cliente viene reindirizzato a una pagina di </a:t>
            </a:r>
            <a:r>
              <a:rPr lang="it-IT" altLang="it-IT" sz="24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ringraziamento;</a:t>
            </a:r>
            <a:endParaRPr kumimoji="0" lang="it-IT" altLang="it-IT"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4829305"/>
            <a:ext cx="11286560"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430213" lvl="0" indent="-342900" algn="just" defTabSz="457200" eaLnBrk="1" hangingPunct="1">
              <a:spcBef>
                <a:spcPts val="600"/>
              </a:spcBef>
              <a:buClr>
                <a:srgbClr val="000000"/>
              </a:buClr>
              <a:buSzPct val="100000"/>
              <a:buFont typeface="Wingdings" panose="05000000000000000000" pitchFamily="2" charset="2"/>
              <a:buChar char="Ø"/>
              <a:defRPr/>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Spesso offre suggerimenti per altri prodotti o promozioni.</a:t>
            </a:r>
            <a:endParaRPr kumimoji="0" lang="it-IT" altLang="it-IT"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182758"/>
            <a:ext cx="11286560" cy="54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defRPr/>
            </a:pPr>
            <a:r>
              <a:rPr lang="it-IT" altLang="it-IT" sz="2600" b="1" dirty="0">
                <a:solidFill>
                  <a:schemeClr val="tx1"/>
                </a:solidFill>
                <a:latin typeface="Calibri" panose="020F0502020204030204" pitchFamily="34" charset="0"/>
                <a:ea typeface="Calibri" panose="020F0502020204030204" pitchFamily="34" charset="0"/>
                <a:cs typeface="Calibri" panose="020F0502020204030204" pitchFamily="34" charset="0"/>
              </a:rPr>
              <a:t>Il Percorso d'Acquisto nell'E-commerce: Dall'Iscrizione al Post-Vendita</a:t>
            </a:r>
            <a:endParaRPr kumimoji="0" lang="it-IT" altLang="it-IT" sz="260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895475"/>
            <a:ext cx="11286560" cy="5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pPr>
            <a:r>
              <a:rPr lang="it-IT" altLang="it-IT" sz="2600" b="1" dirty="0">
                <a:solidFill>
                  <a:srgbClr val="000000"/>
                </a:solidFill>
                <a:latin typeface="Calibri" panose="020F0502020204030204" pitchFamily="34" charset="0"/>
                <a:ea typeface="Calibri" panose="020F0502020204030204" pitchFamily="34" charset="0"/>
                <a:cs typeface="Calibri" panose="020F0502020204030204" pitchFamily="34" charset="0"/>
              </a:rPr>
              <a:t>Atterraggio su una pagina "di ringraziamento":</a:t>
            </a:r>
            <a:endParaRPr kumimoji="0" lang="it-IT" altLang="it-IT" sz="2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3330856"/>
            <a:ext cx="11286560" cy="604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430213" lvl="0" indent="-342900" algn="just" defTabSz="457200" eaLnBrk="1" hangingPunct="1">
              <a:spcBef>
                <a:spcPts val="600"/>
              </a:spcBef>
              <a:buClr>
                <a:srgbClr val="000000"/>
              </a:buClr>
              <a:buSzPct val="100000"/>
              <a:buFont typeface="Wingdings" panose="05000000000000000000" pitchFamily="2" charset="2"/>
              <a:buChar char="Ø"/>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Questa pagina conferma che l'ordine è stato ricevuto con </a:t>
            </a:r>
            <a:r>
              <a:rPr lang="it-IT" altLang="it-IT" sz="24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successo;</a:t>
            </a:r>
            <a:endParaRPr kumimoji="0" lang="it-IT" altLang="it-IT"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73396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25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childTnLst>
                          </p:cTn>
                        </p:par>
                        <p:par>
                          <p:cTn id="8" fill="hold">
                            <p:stCondLst>
                              <p:cond delay="1250"/>
                            </p:stCondLst>
                            <p:childTnLst>
                              <p:par>
                                <p:cTn id="9" presetID="18" presetClass="entr" presetSubtype="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strips(downRight)">
                                      <p:cBhvr>
                                        <p:cTn id="11" dur="125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6"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strips(downRight)">
                                      <p:cBhvr>
                                        <p:cTn id="16" dur="125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strips(downRight)">
                                      <p:cBhvr>
                                        <p:cTn id="21" dur="125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6"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strips(downRight)">
                                      <p:cBhvr>
                                        <p:cTn id="26" dur="125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6"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strips(downRight)">
                                      <p:cBhvr>
                                        <p:cTn id="31" dur="125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6"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strips(downRight)">
                                      <p:cBhvr>
                                        <p:cTn id="36" dur="1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3" grpId="0"/>
      <p:bldP spid="9"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3501" y="1187749"/>
            <a:ext cx="5645728" cy="5645728"/>
          </a:xfrm>
          <a:prstGeom prst="rect">
            <a:avLst/>
          </a:prstGeom>
        </p:spPr>
      </p:pic>
      <p:sp>
        <p:nvSpPr>
          <p:cNvPr id="2"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3935400"/>
            <a:ext cx="11286560"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430213" lvl="0" indent="-342900" algn="just" defTabSz="457200" eaLnBrk="1" hangingPunct="1">
              <a:spcBef>
                <a:spcPts val="600"/>
              </a:spcBef>
              <a:buClr>
                <a:srgbClr val="000000"/>
              </a:buClr>
              <a:buSzPct val="100000"/>
              <a:buFont typeface="Wingdings" panose="05000000000000000000" pitchFamily="2" charset="2"/>
              <a:buChar char="Ø"/>
              <a:defRPr/>
            </a:pPr>
            <a:r>
              <a:rPr lang="it-IT" altLang="it-IT" sz="2400" dirty="0">
                <a:solidFill>
                  <a:schemeClr val="tx1"/>
                </a:solidFill>
                <a:latin typeface="Calibri" panose="020F0502020204030204" pitchFamily="34" charset="0"/>
                <a:ea typeface="Calibri" panose="020F0502020204030204" pitchFamily="34" charset="0"/>
                <a:cs typeface="Calibri" panose="020F0502020204030204" pitchFamily="34" charset="0"/>
              </a:rPr>
              <a:t>Può includere informazioni sul </a:t>
            </a:r>
            <a:r>
              <a:rPr lang="it-IT" altLang="it-IT"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tracking</a:t>
            </a:r>
            <a:r>
              <a:rPr lang="it-IT" altLang="it-IT" sz="2400" dirty="0">
                <a:solidFill>
                  <a:schemeClr val="tx1"/>
                </a:solidFill>
                <a:latin typeface="Calibri" panose="020F0502020204030204" pitchFamily="34" charset="0"/>
                <a:ea typeface="Calibri" panose="020F0502020204030204" pitchFamily="34" charset="0"/>
                <a:cs typeface="Calibri" panose="020F0502020204030204" pitchFamily="34" charset="0"/>
              </a:rPr>
              <a:t> della spedizione.</a:t>
            </a:r>
            <a:endParaRPr kumimoji="0" lang="it-IT" altLang="it-IT" sz="240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119E324D-3B71-41E3-B5D7-D0DBA4B78313}"/>
              </a:ext>
            </a:extLst>
          </p:cNvPr>
          <p:cNvPicPr>
            <a:picLocks noChangeAspect="1"/>
          </p:cNvPicPr>
          <p:nvPr/>
        </p:nvPicPr>
        <p:blipFill>
          <a:blip r:embed="rId3"/>
          <a:stretch>
            <a:fillRect/>
          </a:stretch>
        </p:blipFill>
        <p:spPr>
          <a:xfrm>
            <a:off x="0" y="-18199"/>
            <a:ext cx="12072730" cy="1205948"/>
          </a:xfrm>
          <a:prstGeom prst="rect">
            <a:avLst/>
          </a:prstGeom>
        </p:spPr>
      </p:pic>
      <p:sp>
        <p:nvSpPr>
          <p:cNvPr id="6" name="Rettangolo 5">
            <a:extLst>
              <a:ext uri="{FF2B5EF4-FFF2-40B4-BE49-F238E27FC236}">
                <a16:creationId xmlns:a16="http://schemas.microsoft.com/office/drawing/2014/main" id="{BA976663-D766-4704-80E3-C196615AC881}"/>
              </a:ext>
            </a:extLst>
          </p:cNvPr>
          <p:cNvSpPr/>
          <p:nvPr/>
        </p:nvSpPr>
        <p:spPr>
          <a:xfrm>
            <a:off x="656491" y="602974"/>
            <a:ext cx="8880434" cy="584775"/>
          </a:xfrm>
          <a:prstGeom prst="rect">
            <a:avLst/>
          </a:prstGeom>
        </p:spPr>
        <p:txBody>
          <a:bodyPr wrap="square">
            <a:spAutoFit/>
          </a:bodyPr>
          <a:lstStyle/>
          <a:p>
            <a:pPr marL="0" marR="0" lvl="0" indent="0" algn="l" defTabSz="457200" rtl="0" eaLnBrk="1" fontAlgn="base" latinLnBrk="0" hangingPunct="1">
              <a:lnSpc>
                <a:spcPct val="100000"/>
              </a:lnSpc>
              <a:spcBef>
                <a:spcPts val="750"/>
              </a:spcBef>
              <a:spcAft>
                <a:spcPts val="750"/>
              </a:spcAft>
              <a:buClrTx/>
              <a:buSzTx/>
              <a:buFontTx/>
              <a:buNone/>
              <a:tabLst/>
              <a:defRPr/>
            </a:pPr>
            <a:r>
              <a:rPr kumimoji="0" lang="it-IT" sz="3200" b="1" i="0" u="none" strike="noStrike" kern="1200" cap="none" spc="0" normalizeH="0" baseline="0" noProof="0" dirty="0">
                <a:ln>
                  <a:noFill/>
                </a:ln>
                <a:solidFill>
                  <a:schemeClr val="accent5">
                    <a:lumMod val="75000"/>
                  </a:schemeClr>
                </a:solidFill>
                <a:effectLst/>
                <a:uLnTx/>
                <a:uFillTx/>
                <a:latin typeface="Helvetica" panose="020B0604020202020204" pitchFamily="34" charset="0"/>
                <a:ea typeface="Times New Roman" panose="02020603050405020304" pitchFamily="18" charset="0"/>
                <a:cs typeface="+mn-cs"/>
              </a:rPr>
              <a:t>Acquisti Online</a:t>
            </a:r>
            <a:endParaRPr kumimoji="0" lang="it-IT" sz="32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Times New Roman" panose="02020603050405020304" pitchFamily="18" charset="0"/>
              <a:cs typeface="+mn-cs"/>
            </a:endParaRPr>
          </a:p>
        </p:txBody>
      </p:sp>
      <p:sp>
        <p:nvSpPr>
          <p:cNvPr id="7" name="CasellaDiTesto 6"/>
          <p:cNvSpPr txBox="1"/>
          <p:nvPr/>
        </p:nvSpPr>
        <p:spPr>
          <a:xfrm>
            <a:off x="3773714" y="261257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0"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2430856"/>
            <a:ext cx="11286560"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430213" lvl="0" indent="-342900" algn="just" defTabSz="457200" eaLnBrk="1" hangingPunct="1">
              <a:spcBef>
                <a:spcPts val="600"/>
              </a:spcBef>
              <a:buClr>
                <a:srgbClr val="000000"/>
              </a:buClr>
              <a:buSzPct val="100000"/>
              <a:buFont typeface="Wingdings" panose="05000000000000000000" pitchFamily="2" charset="2"/>
              <a:buChar char="Ø"/>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 Il cliente riceve un'email di conferma </a:t>
            </a:r>
            <a:r>
              <a:rPr lang="it-IT" altLang="it-IT" sz="24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dell'ordine;</a:t>
            </a:r>
            <a:endParaRPr kumimoji="0" lang="it-IT" altLang="it-IT"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182758"/>
            <a:ext cx="11286560" cy="54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defRPr/>
            </a:pPr>
            <a:r>
              <a:rPr lang="it-IT" altLang="it-IT" sz="2600" b="1" dirty="0">
                <a:solidFill>
                  <a:schemeClr val="tx1"/>
                </a:solidFill>
                <a:latin typeface="Calibri" panose="020F0502020204030204" pitchFamily="34" charset="0"/>
                <a:ea typeface="Calibri" panose="020F0502020204030204" pitchFamily="34" charset="0"/>
                <a:cs typeface="Calibri" panose="020F0502020204030204" pitchFamily="34" charset="0"/>
              </a:rPr>
              <a:t>Il Percorso d'Acquisto nell'E-commerce: Dall'Iscrizione al Post-Vendita</a:t>
            </a:r>
            <a:endParaRPr kumimoji="0" lang="it-IT" altLang="it-IT" sz="260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1895475"/>
            <a:ext cx="11286560" cy="5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87313" lvl="0" algn="just" defTabSz="457200" eaLnBrk="1" hangingPunct="1">
              <a:spcBef>
                <a:spcPts val="600"/>
              </a:spcBef>
              <a:buClr>
                <a:srgbClr val="000000"/>
              </a:buClr>
              <a:buSzPct val="100000"/>
            </a:pPr>
            <a:r>
              <a:rPr lang="it-IT" altLang="it-IT" sz="2600" b="1" dirty="0">
                <a:solidFill>
                  <a:srgbClr val="000000"/>
                </a:solidFill>
                <a:latin typeface="Calibri" panose="020F0502020204030204" pitchFamily="34" charset="0"/>
                <a:ea typeface="Calibri" panose="020F0502020204030204" pitchFamily="34" charset="0"/>
                <a:cs typeface="Calibri" panose="020F0502020204030204" pitchFamily="34" charset="0"/>
              </a:rPr>
              <a:t>Conferma via email:</a:t>
            </a:r>
            <a:endParaRPr kumimoji="0" lang="it-IT" altLang="it-IT" sz="2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 Box 2">
            <a:extLst>
              <a:ext uri="{FF2B5EF4-FFF2-40B4-BE49-F238E27FC236}">
                <a16:creationId xmlns:a16="http://schemas.microsoft.com/office/drawing/2014/main" id="{15A32A38-511E-431F-9DF5-79FD7E2CACB4}"/>
              </a:ext>
            </a:extLst>
          </p:cNvPr>
          <p:cNvSpPr txBox="1">
            <a:spLocks noChangeArrowheads="1"/>
          </p:cNvSpPr>
          <p:nvPr/>
        </p:nvSpPr>
        <p:spPr bwMode="auto">
          <a:xfrm>
            <a:off x="415913" y="3330856"/>
            <a:ext cx="11286560" cy="604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60363"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1pPr>
            <a:lvl2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2pPr>
            <a:lvl3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3pPr>
            <a:lvl4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4pPr>
            <a:lvl5pPr eaLnBrk="0" hangingPunct="0">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785813" algn="l"/>
                <a:tab pos="809625"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defRPr sz="2000">
                <a:solidFill>
                  <a:schemeClr val="bg1"/>
                </a:solidFill>
                <a:latin typeface="Arial" panose="020B0604020202020204" pitchFamily="34" charset="0"/>
                <a:ea typeface="ＭＳ Ｐゴシック" panose="020B0600070205080204" pitchFamily="34" charset="-128"/>
              </a:defRPr>
            </a:lvl9pPr>
          </a:lstStyle>
          <a:p>
            <a:pPr marL="430213" lvl="0" indent="-342900" algn="just" defTabSz="457200" eaLnBrk="1" hangingPunct="1">
              <a:spcBef>
                <a:spcPts val="600"/>
              </a:spcBef>
              <a:buClr>
                <a:srgbClr val="000000"/>
              </a:buClr>
              <a:buSzPct val="100000"/>
              <a:buFont typeface="Wingdings" panose="05000000000000000000" pitchFamily="2" charset="2"/>
              <a:buChar char="Ø"/>
            </a:pPr>
            <a:r>
              <a:rPr lang="it-IT" altLang="it-IT" sz="2400" dirty="0">
                <a:solidFill>
                  <a:srgbClr val="000000"/>
                </a:solidFill>
                <a:latin typeface="Calibri" panose="020F0502020204030204" pitchFamily="34" charset="0"/>
                <a:ea typeface="Calibri" panose="020F0502020204030204" pitchFamily="34" charset="0"/>
                <a:cs typeface="Calibri" panose="020F0502020204030204" pitchFamily="34" charset="0"/>
              </a:rPr>
              <a:t>L'email include dettagli come numero d'ordine, riepilogo dei prodotti, totale pagato, indirizzo di </a:t>
            </a:r>
            <a:r>
              <a:rPr lang="it-IT" altLang="it-IT" sz="24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spedizione;</a:t>
            </a:r>
            <a:endParaRPr kumimoji="0" lang="it-IT" altLang="it-IT"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23891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25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childTnLst>
                          </p:cTn>
                        </p:par>
                        <p:par>
                          <p:cTn id="8" fill="hold">
                            <p:stCondLst>
                              <p:cond delay="1250"/>
                            </p:stCondLst>
                            <p:childTnLst>
                              <p:par>
                                <p:cTn id="9" presetID="18" presetClass="entr" presetSubtype="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strips(downRight)">
                                      <p:cBhvr>
                                        <p:cTn id="11" dur="125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6"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strips(downRight)">
                                      <p:cBhvr>
                                        <p:cTn id="16" dur="125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strips(downRight)">
                                      <p:cBhvr>
                                        <p:cTn id="21" dur="125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6"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strips(downRight)">
                                      <p:cBhvr>
                                        <p:cTn id="26" dur="125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6"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strips(downRight)">
                                      <p:cBhvr>
                                        <p:cTn id="31"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9" grpId="0"/>
      <p:bldP spid="11" grpId="0"/>
      <p:bldP spid="1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la riunioni ione">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docProps/app.xml><?xml version="1.0" encoding="utf-8"?>
<Properties xmlns="http://schemas.openxmlformats.org/officeDocument/2006/extended-properties" xmlns:vt="http://schemas.openxmlformats.org/officeDocument/2006/docPropsVTypes">
  <TotalTime>2852</TotalTime>
  <Words>3707</Words>
  <Application>Microsoft Office PowerPoint</Application>
  <PresentationFormat>Widescreen</PresentationFormat>
  <Paragraphs>177</Paragraphs>
  <Slides>34</Slides>
  <Notes>0</Notes>
  <HiddenSlides>0</HiddenSlides>
  <MMClips>1</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34</vt:i4>
      </vt:variant>
    </vt:vector>
  </HeadingPairs>
  <TitlesOfParts>
    <vt:vector size="44" baseType="lpstr">
      <vt:lpstr>ＭＳ Ｐゴシック</vt:lpstr>
      <vt:lpstr>Arial</vt:lpstr>
      <vt:lpstr>Calibri</vt:lpstr>
      <vt:lpstr>Century Gothic</vt:lpstr>
      <vt:lpstr>Graphik Semibold</vt:lpstr>
      <vt:lpstr>Helvetica</vt:lpstr>
      <vt:lpstr>Times New Roman</vt:lpstr>
      <vt:lpstr>Wingdings</vt:lpstr>
      <vt:lpstr>Wingdings 3</vt:lpstr>
      <vt:lpstr>Sala riunioni ione</vt:lpstr>
      <vt:lpstr>Acquisti Online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Whatsapp</dc:title>
  <dc:creator>Miele Giuseppe;demis.tancredi@supporto.regione.basilicata.it</dc:creator>
  <cp:lastModifiedBy>Miele Giuseppe</cp:lastModifiedBy>
  <cp:revision>271</cp:revision>
  <dcterms:created xsi:type="dcterms:W3CDTF">2024-07-16T09:59:16Z</dcterms:created>
  <dcterms:modified xsi:type="dcterms:W3CDTF">2024-08-27T14:28:10Z</dcterms:modified>
  <cp:contentStatus>Finale</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