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90" r:id="rId5"/>
    <p:sldId id="291" r:id="rId6"/>
    <p:sldId id="296" r:id="rId7"/>
    <p:sldId id="297" r:id="rId8"/>
    <p:sldId id="299" r:id="rId9"/>
    <p:sldId id="298" r:id="rId10"/>
    <p:sldId id="300" r:id="rId11"/>
    <p:sldId id="289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8/8/2024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5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8/8/2024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7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8/8/2024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1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8/8/2024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9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8/8/2024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2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8/8/2024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3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8/8/2024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3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8/8/2024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9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8/8/2024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4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8/8/2024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1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8/8/2024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0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8/8/2024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3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8/8/2024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2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8/8/2024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9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8/8/2024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8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8/8/2024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0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8/8/2024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4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8/8/2024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5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00" y="776745"/>
            <a:ext cx="9277200" cy="5310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AD82A10-DB26-468C-8BF1-E053A3E04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782" y="4914900"/>
            <a:ext cx="5981168" cy="1455322"/>
          </a:xfrm>
        </p:spPr>
        <p:txBody>
          <a:bodyPr/>
          <a:lstStyle/>
          <a:p>
            <a:r>
              <a:rPr lang="it-IT" sz="8000" dirty="0" err="1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</a:t>
            </a:r>
            <a:r>
              <a:rPr lang="it-IT" sz="8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acebook</a:t>
            </a:r>
            <a:endParaRPr lang="it-IT" sz="6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154" y="136392"/>
            <a:ext cx="707458" cy="99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1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99"/>
            <a:ext cx="12072730" cy="120594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656491" y="602974"/>
            <a:ext cx="8880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ts val="750"/>
              </a:spcBef>
              <a:spcAft>
                <a:spcPts val="750"/>
              </a:spcAft>
              <a:defRPr/>
            </a:pPr>
            <a:r>
              <a:rPr lang="it-IT" sz="3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Come utilizzare </a:t>
            </a:r>
            <a:r>
              <a:rPr lang="it-IT" sz="3200" dirty="0" err="1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Facebook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93" y="1095389"/>
            <a:ext cx="8894611" cy="236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Quasi tutto ciò che scrivete su 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è pubblico e può essere letto da chiunque. Usando 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Messenger, potete invece inviare messaggi direttamente a uno o più amici, che verranno letti solo dai destinatari interessati. È come inviare un SMS, tranne per il fatto che dovete essere connessi a Internet tramite Wi-Fi o una rete 3G/4G.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93" y="3463636"/>
            <a:ext cx="8894612" cy="330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utilizzare Messenger direttamente da 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selezionate l’icona a forma di nuvoletta dei fumetti con un fulmine al centro. È posizionata nella parte in alto a destra dello schermo, a destra del campo di ricerca. Se l’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Messenger non è stata ancora installata sul telefono, dovrete prima installarla attenendovi alle istruzioni. Il vostro account e le credenziali di accesso sono le stesse di 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tutti i vostri amici di 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saranno presenti anche su Messenger</a:t>
            </a: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Il 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gioco è fatto! Ora siete pronti a connettervi con i vostri </a:t>
            </a: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amici.</a:t>
            </a:r>
            <a:endParaRPr lang="it-IT" altLang="it-IT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04" y="1348510"/>
            <a:ext cx="2438845" cy="5423187"/>
          </a:xfrm>
          <a:prstGeom prst="rect">
            <a:avLst/>
          </a:prstGeom>
        </p:spPr>
      </p:pic>
      <p:sp>
        <p:nvSpPr>
          <p:cNvPr id="10" name="Freccia a sinistra 9"/>
          <p:cNvSpPr/>
          <p:nvPr/>
        </p:nvSpPr>
        <p:spPr>
          <a:xfrm rot="6820024">
            <a:off x="10877093" y="2084745"/>
            <a:ext cx="843263" cy="297690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35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2730" cy="120594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11340" y="2902975"/>
            <a:ext cx="11250049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GRAZIE PER L’ATTENZIONE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89381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10" y="4405829"/>
            <a:ext cx="2104262" cy="17113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043" y="4663790"/>
            <a:ext cx="2531015" cy="1392058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185" y="1822640"/>
            <a:ext cx="8324509" cy="78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lvl="0" algn="just" defTabSz="457200" eaLnBrk="1" hangingPunct="1"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it-IT" altLang="it-IT" sz="2400" b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 uno dei social più utilizzati al </a:t>
            </a:r>
            <a:r>
              <a:rPr lang="it-IT" altLang="it-IT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mondo.</a:t>
            </a:r>
            <a:endParaRPr kumimoji="0" lang="it-IT" altLang="it-IT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199"/>
            <a:ext cx="12072730" cy="120594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656491" y="602974"/>
            <a:ext cx="8880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Cos’è </a:t>
            </a:r>
            <a:r>
              <a:rPr lang="it-IT" sz="3200" b="1" noProof="0" dirty="0" err="1" smtClean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Facebook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 ?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185" y="2693030"/>
            <a:ext cx="8324509" cy="196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lvl="0" algn="just" defTabSz="457200" eaLnBrk="1" hangingPunct="1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piattaforma è popolarissima e viene utilizzata dalle persone per condividere la loro vita personale, restare in contatto con amici e </a:t>
            </a:r>
            <a:r>
              <a:rPr lang="it-IT" altLang="it-IT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parenti, </a:t>
            </a: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nonché </a:t>
            </a:r>
            <a:r>
              <a:rPr lang="it-IT" altLang="it-IT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aziende per promuovere </a:t>
            </a:r>
            <a:r>
              <a:rPr lang="it-IT" altLang="it-IT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propria attività inoltre</a:t>
            </a: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it-IT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offre anche molte altre funzioni che possono rendere la vita più facile e divertente.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05" y="4649326"/>
            <a:ext cx="7390550" cy="193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lvl="0" algn="just" defTabSz="457200" eaLnBrk="1" hangingPunct="1"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 compatibile con </a:t>
            </a:r>
            <a:r>
              <a:rPr lang="it-IT" altLang="it-IT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Android</a:t>
            </a: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altLang="it-IT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iOS</a:t>
            </a: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funziona indipendente dal sistema operativo utilizzato dagli utenti. Questo significa che se si ha uno </a:t>
            </a:r>
            <a:r>
              <a:rPr lang="it-IT" altLang="it-IT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smartphone</a:t>
            </a: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Android</a:t>
            </a: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 può comunicare anche con chi usa </a:t>
            </a:r>
            <a:r>
              <a:rPr lang="it-IT" altLang="it-IT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iPhone</a:t>
            </a: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viceversa.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7" y="1637157"/>
            <a:ext cx="2857500" cy="28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0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71948"/>
            <a:ext cx="6858000" cy="638605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199"/>
            <a:ext cx="12072730" cy="120594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656491" y="602974"/>
            <a:ext cx="8880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 smtClean="0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Un</a:t>
            </a:r>
            <a:r>
              <a:rPr lang="it-IT" sz="3200" b="1" noProof="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3200" b="1" noProof="0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po' di storia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5" y="1199965"/>
            <a:ext cx="11431700" cy="243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lvl="0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(originariamente The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è un social media posseduto e gestito dalla società Meta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Platforms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è una rete sociale statunitense, creato il 4 febbraio 2004, inizialmente come servizio gratuito universitario e successivamente ampliato a scopo commerciale. È disponibile in oltre 100 lingue (in italiano dal 14 maggio 2008); nel giugno 2017 ha raggiunto 2,23 miliardi di utenti attivi mensilmente, e si è classificato come primo servizio di rete sociale per numero di utenti attivi.</a:t>
            </a:r>
            <a:endParaRPr lang="it-IT" altLang="it-IT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5" y="3637962"/>
            <a:ext cx="11431700" cy="114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lvl="0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nome "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prende spunto da un elenco con nome e fotografia degli studenti, che alcune università statunitensi distribuiscono all'inizio dell'anno accademico per aiutare gli iscritti a socializzare tra loro.</a:t>
            </a:r>
            <a:endParaRPr lang="it-IT" altLang="it-IT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5" y="4778477"/>
            <a:ext cx="11431700" cy="191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lvl="0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sito, fondato nell'Università di Harvard, negli Stati Uniti, da Mark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Zuckerberg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Eduardo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Saverin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Andrew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McCollum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Dustin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Moskovitz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Chris Hughes, era originariamente progettato esclusivamente per gli studenti di quell'università, ma fu presto aperto anche agli studenti di altre </a:t>
            </a:r>
            <a:r>
              <a:rPr lang="it-IT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scuole. Successivamente 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 aperto anche agli studenti delle scuole superiori, e poi a chiunque dichiarasse di avere più di 13 anni di </a:t>
            </a:r>
            <a:r>
              <a:rPr lang="it-IT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età.</a:t>
            </a:r>
            <a:endParaRPr lang="it-IT" altLang="it-IT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3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99"/>
            <a:ext cx="12072730" cy="120594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656491" y="602974"/>
            <a:ext cx="8880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ts val="750"/>
              </a:spcBef>
              <a:spcAft>
                <a:spcPts val="750"/>
              </a:spcAft>
              <a:defRPr/>
            </a:pPr>
            <a:r>
              <a:rPr lang="it-IT" sz="3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Installare </a:t>
            </a:r>
            <a:r>
              <a:rPr lang="it-IT" sz="3200" dirty="0" err="1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Facebook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96" y="1105521"/>
            <a:ext cx="11271600" cy="101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lvl="0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prima cosa importante per </a:t>
            </a: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utilizzare </a:t>
            </a:r>
            <a:r>
              <a:rPr lang="it-IT" altLang="it-IT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quella di avere l’età giusta. Se non avete almeno 13 anni non è possibile aprire un account su questo social network. </a:t>
            </a:r>
            <a:endParaRPr lang="it-IT" altLang="it-IT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313" lvl="0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endParaRPr lang="it-IT" altLang="it-IT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313" lvl="0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endParaRPr lang="it-IT" altLang="it-IT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95" y="1959014"/>
            <a:ext cx="8562109" cy="339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lvl="0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it-IT" altLang="it-IT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it-IT" alt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cominciare</a:t>
            </a:r>
          </a:p>
          <a:p>
            <a:pPr marL="87313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Aprite l’</a:t>
            </a:r>
            <a:r>
              <a:rPr lang="it-IT" altLang="it-IT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</a:t>
            </a: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"Play </a:t>
            </a:r>
            <a:r>
              <a:rPr lang="it-IT" altLang="it-IT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Store</a:t>
            </a: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sul vostro </a:t>
            </a:r>
            <a:r>
              <a:rPr lang="it-IT" altLang="it-IT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smartphone</a:t>
            </a: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cercate "</a:t>
            </a:r>
            <a:r>
              <a:rPr lang="it-IT" altLang="it-IT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nel campo di ricerca nella parte superiore dello schermo. Selezionate "Installa" e accettate le condizioni di uso. Una volta completata l’installazione, selezionate "Apri". Ora dovete registrarvi cliccando su 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 un 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nuovo </a:t>
            </a: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 </a:t>
            </a:r>
            <a:r>
              <a:rPr lang="it-IT" altLang="it-IT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". 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necessario inserire il nome, il cognome, il numero di cellulare o email, una password, la data di nascita, il sesso e cliccare su "Iscriviti".</a:t>
            </a:r>
          </a:p>
          <a:p>
            <a:pPr marL="87313" lvl="0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endParaRPr lang="it-IT" altLang="it-IT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94" y="5355672"/>
            <a:ext cx="8562108" cy="142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lvl="0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Terminata l’iscrizione, 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suggerirà di caricare un'immagine del profilo, iniziare a cercare e aggiungere agli amici le persone che si conoscono e scoprire le varie impostazioni della privacy.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4" y="1634325"/>
            <a:ext cx="2565041" cy="5145164"/>
          </a:xfrm>
          <a:prstGeom prst="rect">
            <a:avLst/>
          </a:prstGeom>
        </p:spPr>
      </p:pic>
      <p:sp>
        <p:nvSpPr>
          <p:cNvPr id="13" name="Ovale 12"/>
          <p:cNvSpPr/>
          <p:nvPr/>
        </p:nvSpPr>
        <p:spPr>
          <a:xfrm>
            <a:off x="3687097" y="3870104"/>
            <a:ext cx="3878013" cy="775855"/>
          </a:xfrm>
          <a:prstGeom prst="ellipse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cxnSp>
        <p:nvCxnSpPr>
          <p:cNvPr id="14" name="Connettore 2 13"/>
          <p:cNvCxnSpPr>
            <a:stCxn id="13" idx="6"/>
          </p:cNvCxnSpPr>
          <p:nvPr/>
        </p:nvCxnSpPr>
        <p:spPr>
          <a:xfrm>
            <a:off x="7565110" y="4258032"/>
            <a:ext cx="2760473" cy="1585838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20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9" grpId="0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99"/>
            <a:ext cx="12072730" cy="120594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656491" y="602974"/>
            <a:ext cx="8880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ts val="750"/>
              </a:spcBef>
              <a:spcAft>
                <a:spcPts val="750"/>
              </a:spcAft>
              <a:defRPr/>
            </a:pPr>
            <a:r>
              <a:rPr lang="it-IT" sz="3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Scrivere post su </a:t>
            </a:r>
            <a:r>
              <a:rPr lang="it-IT" sz="3200" dirty="0" err="1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Facebook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94" y="1187750"/>
            <a:ext cx="8894611" cy="238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Volete far sapere agli altri che cosa state facendo in questo momento? O magari condividere un vostro progetto? Non dovete fare altro che scrivere un "post" (noto anche come "aggiornamento dello stato") per permettere a tutti i vostri amici su 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leggerlo. Ricordate che tutto ciò che condividete può diffondersi al di fuori della cerchia dei vostri amici di 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93" y="3576027"/>
            <a:ext cx="8894612" cy="314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Aprendo l’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sul vostro </a:t>
            </a:r>
            <a:r>
              <a:rPr lang="it-IT" altLang="it-IT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smartphone</a:t>
            </a: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visualizzerete i "News 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di 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Per scrivere un post:</a:t>
            </a:r>
          </a:p>
          <a:p>
            <a:pPr marL="430213" indent="-342900" algn="just" defTabSz="45720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Selezionate 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campo accanto alla parte superiore dello schermo dove si trova la scritta "A cosa stai pensando?"</a:t>
            </a:r>
          </a:p>
          <a:p>
            <a:pPr marL="430213" indent="-342900" algn="just" defTabSz="45720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Selezionatelo di nuovo per visualizzare la tastiera, quindi scrivete il vostro messaggio.</a:t>
            </a:r>
          </a:p>
          <a:p>
            <a:pPr marL="430213" indent="-342900" algn="just" defTabSz="45720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siete pronti alla pubblicazione su 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selezionate "Pubblica" nella parte in alto a destra dello schermo.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05" y="1230927"/>
            <a:ext cx="2509767" cy="55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99"/>
            <a:ext cx="12072730" cy="120594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656491" y="602974"/>
            <a:ext cx="8880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ts val="750"/>
              </a:spcBef>
              <a:spcAft>
                <a:spcPts val="750"/>
              </a:spcAft>
              <a:defRPr/>
            </a:pPr>
            <a:r>
              <a:rPr lang="it-IT" sz="3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Caricare una foto su </a:t>
            </a:r>
            <a:r>
              <a:rPr lang="it-IT" sz="3200" dirty="0" err="1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Facebook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94" y="1187749"/>
            <a:ext cx="8894611" cy="295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lo desiderate, potete persino caricare foto come post, un modo facile e divertente per condividere momenti da ricordare con gli amici.</a:t>
            </a:r>
          </a:p>
          <a:p>
            <a:pPr marL="430213" indent="-342900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caricare una foto scattata in precedenza con lo 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smartphone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selezionate l’icona verde a forma di foto per accedere alla galleria fotografica del telefono. Se è la prima volta che provate a condividere una foto, 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richiede il permesso di accedere alle vostre foto, che è necessario concedere.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93" y="4147127"/>
            <a:ext cx="8894612" cy="200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Selezionate una o più foto da condividere e premete "Fatto". Se lo desiderate, potete aggiungere una descrizione dove si trova la scritta: "Aggiungi una descrizione". Quando siete pronti a pubblicare la/le foto, selezionate "Pubblica" nella parte in alto a destra per concludere l’operazione!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05" y="1230927"/>
            <a:ext cx="2509767" cy="55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0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99"/>
            <a:ext cx="12072730" cy="120594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656491" y="602974"/>
            <a:ext cx="8880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ts val="750"/>
              </a:spcBef>
              <a:spcAft>
                <a:spcPts val="750"/>
              </a:spcAft>
              <a:defRPr/>
            </a:pPr>
            <a:r>
              <a:rPr lang="it-IT" sz="3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Come commentare un post su </a:t>
            </a:r>
            <a:r>
              <a:rPr lang="it-IT" sz="3200" dirty="0" err="1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Facebook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93" y="1187749"/>
            <a:ext cx="8894611" cy="156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Potete anche comunicare il vostro pensiero su post e foto di altre persone. È un modo simpatico per interagire con i vostri amici in 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È anche un modo facile per comunicare ad altri che cosa pensate su notizie e dibattiti in corso.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92" y="2612571"/>
            <a:ext cx="8894612" cy="340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Sotto ogni post di 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troverete le icone "Mi piace", "Commenta" o "Condividi" per esprimere il vostro apprezzamento, commentare o condividere quel post. Quando scegliete l’icona dei commenti, viene visualizzata la tastiera che vi permette di iniziare a digitare. Una volta terminato l’inserimento del commento, è sufficiente selezionare "Pubblica" per allegare il commento al post. Il gioco è fatto! Ricordate che tutto ciò che scrivete qui può essere letto da chiunque, non solo dalla persona a cui avete scritto il commento.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04" y="1237674"/>
            <a:ext cx="2488041" cy="5532581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6059055" y="2612571"/>
            <a:ext cx="1432164" cy="608280"/>
          </a:xfrm>
          <a:prstGeom prst="ellipse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cxnSp>
        <p:nvCxnSpPr>
          <p:cNvPr id="10" name="Connettore 2 9"/>
          <p:cNvCxnSpPr>
            <a:stCxn id="8" idx="6"/>
          </p:cNvCxnSpPr>
          <p:nvPr/>
        </p:nvCxnSpPr>
        <p:spPr>
          <a:xfrm>
            <a:off x="7491219" y="2916711"/>
            <a:ext cx="2204378" cy="2514271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7491219" y="2612571"/>
            <a:ext cx="1432164" cy="608280"/>
          </a:xfrm>
          <a:prstGeom prst="ellipse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cxnSp>
        <p:nvCxnSpPr>
          <p:cNvPr id="13" name="Connettore 2 12"/>
          <p:cNvCxnSpPr>
            <a:stCxn id="12" idx="6"/>
          </p:cNvCxnSpPr>
          <p:nvPr/>
        </p:nvCxnSpPr>
        <p:spPr>
          <a:xfrm>
            <a:off x="8923383" y="2916711"/>
            <a:ext cx="1624544" cy="2514271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98763" y="3033071"/>
            <a:ext cx="1333891" cy="608280"/>
          </a:xfrm>
          <a:prstGeom prst="ellipse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cxnSp>
        <p:nvCxnSpPr>
          <p:cNvPr id="15" name="Connettore 2 14"/>
          <p:cNvCxnSpPr>
            <a:stCxn id="14" idx="6"/>
          </p:cNvCxnSpPr>
          <p:nvPr/>
        </p:nvCxnSpPr>
        <p:spPr>
          <a:xfrm>
            <a:off x="1832654" y="3337211"/>
            <a:ext cx="9266335" cy="2093771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60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2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8" grpId="2" animBg="1"/>
      <p:bldP spid="8" grpId="3" animBg="1"/>
      <p:bldP spid="12" grpId="0" animBg="1"/>
      <p:bldP spid="12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99"/>
            <a:ext cx="12072730" cy="120594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656491" y="602974"/>
            <a:ext cx="8880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ts val="750"/>
              </a:spcBef>
              <a:spcAft>
                <a:spcPts val="750"/>
              </a:spcAft>
              <a:defRPr/>
            </a:pPr>
            <a:r>
              <a:rPr lang="it-IT" sz="3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Seguire una pagina su </a:t>
            </a:r>
            <a:r>
              <a:rPr lang="it-IT" sz="3200" dirty="0" err="1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Facebook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93" y="1095390"/>
            <a:ext cx="8894611" cy="28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Avrete sentito l’espressione "seguici su 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". Molte organizzazioni e aziende creano "gruppi" o "pagine" su 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 offrono ad altri la possibilità di rimanere informati e prendere parte a discussioni avviate da tali organizzazioni. Può trattarsi di un gruppo che condivide un interesse comune, una pagina dedicata a un particolare programma TV o anche una pagina in cui è possibile scoprire che cosa accade nella vostra comunità locale.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93" y="3925456"/>
            <a:ext cx="8894612" cy="194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Tutto su 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può essere trovato utilizzando la funzione di ricerca dell’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Ad esempio, supponiamo che vi interessi la cucina. Inserite la parola "cucina" nel campo di ricerca nella parte superiore dello schermo e selezionate "Cerca". Verrà visualizzato un elenco di risultati suddivisi in Persone, Pagine, Gruppi, Eventi e altro.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04" y="1215457"/>
            <a:ext cx="2499732" cy="5554960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93" y="5798190"/>
            <a:ext cx="8894612" cy="89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ciò che trovate vi piace e desiderate rimanere aggiornati, potete scegliere di iscrivervi nel caso di gruppi cliccando sul tasto al di sotto della foto del profilo.</a:t>
            </a:r>
          </a:p>
        </p:txBody>
      </p:sp>
      <p:sp>
        <p:nvSpPr>
          <p:cNvPr id="12" name="Freccia a sinistra 11"/>
          <p:cNvSpPr/>
          <p:nvPr/>
        </p:nvSpPr>
        <p:spPr>
          <a:xfrm rot="17754166">
            <a:off x="10441416" y="5592671"/>
            <a:ext cx="843263" cy="297690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937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99"/>
            <a:ext cx="12072730" cy="120594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656491" y="602974"/>
            <a:ext cx="8880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ts val="750"/>
              </a:spcBef>
              <a:spcAft>
                <a:spcPts val="750"/>
              </a:spcAft>
              <a:defRPr/>
            </a:pPr>
            <a:r>
              <a:rPr lang="it-IT" sz="3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Eventi su </a:t>
            </a:r>
            <a:r>
              <a:rPr lang="it-IT" sz="3200" dirty="0" err="1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Facebook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93" y="1095389"/>
            <a:ext cx="8894611" cy="378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sorprendetevi se ricevete un invito a partecipare a un evento da qualche parte, ad esempio un avvenimento vero e proprio che ha luogo nella vita reale. 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permette alle persone di organizzarsi e pubblicare tutte le informazioni relative a un evento in un solo luogo, includendo una mappa e le indicazioni per raggiungerlo. Inoltre, permette a tutti di vedere quali altri utenti di 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sono invitati e chi tra loro pensa di andare. Con 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sul vostro </a:t>
            </a:r>
            <a:r>
              <a:rPr lang="it-IT" alt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smartphone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potete rimanere aggiornati con facilità sulle variazioni dell’ultimo minuto e anche consultare la mappa mentre vi recate all’evento.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92" y="4876800"/>
            <a:ext cx="8894612" cy="194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Potrete ricevere inviti a partecipare a eventi allargati, come una festa nella comunità locale, mostre e così via. Selezionando "Parteciperò" o "Mi interessa" direttamente sotto la data e la descrizione dell’evento, consentirete ai vostri amici di sapere se intendete partecipare o no, cosa che potrebbe stimolarli a venire.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04" y="1206221"/>
            <a:ext cx="2527441" cy="561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6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1391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Century Gothic</vt:lpstr>
      <vt:lpstr>Helvetica</vt:lpstr>
      <vt:lpstr>Times New Roman</vt:lpstr>
      <vt:lpstr>Wingdings 3</vt:lpstr>
      <vt:lpstr>Sala riunioni ione</vt:lpstr>
      <vt:lpstr>Facebook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Whatsapp</dc:title>
  <dc:creator>Miele Giuseppe;demis.tancredi@supporto.regione.basilicata.it</dc:creator>
  <cp:lastModifiedBy>Miele Giuseppe</cp:lastModifiedBy>
  <cp:revision>126</cp:revision>
  <dcterms:created xsi:type="dcterms:W3CDTF">2024-07-16T09:59:16Z</dcterms:created>
  <dcterms:modified xsi:type="dcterms:W3CDTF">2024-08-08T15:46:18Z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