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301" r:id="rId4"/>
    <p:sldId id="290" r:id="rId5"/>
    <p:sldId id="291" r:id="rId6"/>
    <p:sldId id="302" r:id="rId7"/>
    <p:sldId id="303" r:id="rId8"/>
    <p:sldId id="304" r:id="rId9"/>
    <p:sldId id="305" r:id="rId10"/>
    <p:sldId id="289"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8/8/2024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45759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59187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63712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50490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729218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9953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56032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36299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35942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46518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8/8/2024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50109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25636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8/8/2024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2302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8/8/2024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42193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8/8/2024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06682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58007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8/8/2024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310442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8/8/2024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65053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2095200" y="777600"/>
            <a:ext cx="9277200" cy="5310000"/>
          </a:xfrm>
          <a:prstGeom prst="rect">
            <a:avLst/>
          </a:prstGeom>
        </p:spPr>
      </p:pic>
      <p:sp>
        <p:nvSpPr>
          <p:cNvPr id="2" name="Titolo 1">
            <a:extLst>
              <a:ext uri="{FF2B5EF4-FFF2-40B4-BE49-F238E27FC236}">
                <a16:creationId xmlns:a16="http://schemas.microsoft.com/office/drawing/2014/main" id="{6AD82A10-DB26-468C-8BF1-E053A3E04BBF}"/>
              </a:ext>
            </a:extLst>
          </p:cNvPr>
          <p:cNvSpPr>
            <a:spLocks noGrp="1"/>
          </p:cNvSpPr>
          <p:nvPr>
            <p:ph type="ctrTitle"/>
          </p:nvPr>
        </p:nvSpPr>
        <p:spPr>
          <a:xfrm>
            <a:off x="476782" y="4914900"/>
            <a:ext cx="5981168" cy="1455322"/>
          </a:xfrm>
        </p:spPr>
        <p:txBody>
          <a:bodyPr/>
          <a:lstStyle/>
          <a:p>
            <a:r>
              <a:rPr lang="it-IT" sz="8000" dirty="0" err="1" smtClean="0">
                <a:solidFill>
                  <a:srgbClr val="FF0000"/>
                </a:solidFill>
                <a:latin typeface="Helvetica" panose="020B0604020202020204" pitchFamily="34" charset="0"/>
                <a:cs typeface="Helvetica" panose="020B0604020202020204" pitchFamily="34" charset="0"/>
              </a:rPr>
              <a:t>Y</a:t>
            </a:r>
            <a:r>
              <a:rPr lang="it-IT" sz="8000" dirty="0" err="1" smtClean="0">
                <a:solidFill>
                  <a:schemeClr val="bg1"/>
                </a:solidFill>
                <a:latin typeface="Helvetica" panose="020B0604020202020204" pitchFamily="34" charset="0"/>
                <a:cs typeface="Helvetica" panose="020B0604020202020204" pitchFamily="34" charset="0"/>
              </a:rPr>
              <a:t>outube</a:t>
            </a:r>
            <a:endParaRPr lang="it-IT" sz="6000" dirty="0">
              <a:solidFill>
                <a:schemeClr val="bg1"/>
              </a:solidFill>
              <a:latin typeface="Helvetica" panose="020B0604020202020204" pitchFamily="34" charset="0"/>
              <a:cs typeface="Helvetica" panose="020B0604020202020204" pitchFamily="34" charset="0"/>
            </a:endParaRPr>
          </a:p>
        </p:txBody>
      </p:sp>
      <p:pic>
        <p:nvPicPr>
          <p:cNvPr id="10" name="Immagine 9"/>
          <p:cNvPicPr>
            <a:picLocks noChangeAspect="1"/>
          </p:cNvPicPr>
          <p:nvPr/>
        </p:nvPicPr>
        <p:blipFill>
          <a:blip r:embed="rId3"/>
          <a:stretch>
            <a:fillRect/>
          </a:stretch>
        </p:blipFill>
        <p:spPr>
          <a:xfrm>
            <a:off x="10434154" y="136392"/>
            <a:ext cx="707458" cy="995721"/>
          </a:xfrm>
          <a:prstGeom prst="rect">
            <a:avLst/>
          </a:prstGeom>
        </p:spPr>
      </p:pic>
    </p:spTree>
    <p:extLst>
      <p:ext uri="{BB962C8B-B14F-4D97-AF65-F5344CB8AC3E}">
        <p14:creationId xmlns:p14="http://schemas.microsoft.com/office/powerpoint/2010/main" val="43941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0"/>
            <a:ext cx="12072730" cy="1205948"/>
          </a:xfrm>
          <a:prstGeom prst="rect">
            <a:avLst/>
          </a:prstGeom>
        </p:spPr>
      </p:pic>
      <p:sp>
        <p:nvSpPr>
          <p:cNvPr id="7" name="CasellaDiTesto 6"/>
          <p:cNvSpPr txBox="1"/>
          <p:nvPr/>
        </p:nvSpPr>
        <p:spPr>
          <a:xfrm>
            <a:off x="411340" y="2902975"/>
            <a:ext cx="11250049" cy="915635"/>
          </a:xfrm>
          <a:prstGeom prst="rect">
            <a:avLst/>
          </a:prstGeom>
          <a:noFill/>
        </p:spPr>
        <p:txBody>
          <a:bodyPr wrap="square" rtlCol="0">
            <a:spAutoFit/>
          </a:bodyPr>
          <a:lstStyle/>
          <a:p>
            <a:pPr algn="ctr">
              <a:lnSpc>
                <a:spcPct val="150000"/>
              </a:lnSpc>
            </a:pPr>
            <a:r>
              <a:rPr lang="it-IT" sz="4000" b="1" dirty="0" smtClean="0">
                <a:latin typeface="Calibri" panose="020F0502020204030204" pitchFamily="34" charset="0"/>
                <a:ea typeface="Calibri" panose="020F0502020204030204" pitchFamily="34" charset="0"/>
                <a:cs typeface="Calibri" panose="020F0502020204030204" pitchFamily="34" charset="0"/>
              </a:rPr>
              <a:t>GRAZIE PER L’ATTENZIONE</a:t>
            </a:r>
            <a:endParaRPr lang="it-IT" sz="4000" dirty="0"/>
          </a:p>
        </p:txBody>
      </p:sp>
    </p:spTree>
    <p:extLst>
      <p:ext uri="{BB962C8B-B14F-4D97-AF65-F5344CB8AC3E}">
        <p14:creationId xmlns:p14="http://schemas.microsoft.com/office/powerpoint/2010/main" val="2893815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8210" y="4405829"/>
            <a:ext cx="2104262" cy="171135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43" y="4663790"/>
            <a:ext cx="2531015" cy="1392058"/>
          </a:xfrm>
          <a:prstGeom prst="rect">
            <a:avLst/>
          </a:prstGeom>
        </p:spPr>
      </p:pic>
      <p:sp>
        <p:nvSpPr>
          <p:cNvPr id="2"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474185" y="1822640"/>
            <a:ext cx="8324509" cy="78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defRPr/>
            </a:pPr>
            <a:r>
              <a:rPr lang="it-IT" altLang="it-IT" sz="2400" b="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Youtube</a:t>
            </a:r>
            <a:r>
              <a:rPr lang="it-IT" altLang="it-IT"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it-IT" altLang="it-IT" sz="24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è </a:t>
            </a:r>
            <a:r>
              <a:rPr lang="it-IT" altLang="it-IT" sz="2400" dirty="0">
                <a:solidFill>
                  <a:schemeClr val="tx1"/>
                </a:solidFill>
                <a:latin typeface="Calibri" panose="020F0502020204030204" pitchFamily="34" charset="0"/>
                <a:ea typeface="Calibri" panose="020F0502020204030204" pitchFamily="34" charset="0"/>
                <a:cs typeface="Calibri" panose="020F0502020204030204" pitchFamily="34" charset="0"/>
              </a:rPr>
              <a:t>un potentissimo motore di ricerca per contenuti multimediali.</a:t>
            </a:r>
            <a:endParaRPr kumimoji="0" lang="it-IT" altLang="it-IT" sz="240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4"/>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marL="0" marR="0" lvl="0" indent="0" algn="l" defTabSz="4572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Cos’è </a:t>
            </a:r>
            <a:r>
              <a:rPr lang="it-IT" sz="3200" b="1" dirty="0" err="1" smtClean="0">
                <a:solidFill>
                  <a:srgbClr val="FF0000"/>
                </a:solidFill>
                <a:latin typeface="Helvetica" panose="020B0604020202020204" pitchFamily="34" charset="0"/>
                <a:ea typeface="Times New Roman" panose="02020603050405020304" pitchFamily="18" charset="0"/>
              </a:rPr>
              <a:t>Youtube</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 ?</a:t>
            </a:r>
            <a:endPar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474185" y="2693030"/>
            <a:ext cx="8324509" cy="19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pPr>
            <a:r>
              <a:rPr lang="it-IT" altLang="it-IT"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 </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un sito Web in cui è possibile visualizzare milioni di video, oltre a clip di film e programmi TV. Qui potete trovare praticamente tutti i contenuti immaginabili e cercare ciò che desiderate vedere.</a:t>
            </a:r>
            <a:endParaRPr kumimoji="0" lang="it-IT" alt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97305" y="4649326"/>
            <a:ext cx="7390550" cy="193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spcBef>
                <a:spcPts val="600"/>
              </a:spcBef>
              <a:buClr>
                <a:srgbClr val="000000"/>
              </a:buClr>
              <a:buSzPct val="100000"/>
              <a:defRPr/>
            </a:pP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È compatibile con </a:t>
            </a:r>
            <a:r>
              <a:rPr lang="it-IT" altLang="it-IT"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Android</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a:t>
            </a:r>
            <a:r>
              <a:rPr lang="it-IT" altLang="it-IT" sz="2400" b="1" dirty="0">
                <a:solidFill>
                  <a:srgbClr val="000000"/>
                </a:solidFill>
                <a:latin typeface="Calibri" panose="020F0502020204030204" pitchFamily="34" charset="0"/>
                <a:ea typeface="Calibri" panose="020F0502020204030204" pitchFamily="34" charset="0"/>
                <a:cs typeface="Calibri" panose="020F0502020204030204" pitchFamily="34" charset="0"/>
              </a:rPr>
              <a:t>iOS</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funziona indipendente dal sistema operativo utilizzato dagli utenti. Questo significa che se si ha uno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smartphone</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Android</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si può comunicare anche con chi usa </a:t>
            </a:r>
            <a:r>
              <a:rPr lang="it-IT" altLang="it-IT"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iPhone</a:t>
            </a:r>
            <a:r>
              <a:rPr lang="it-IT" altLang="it-IT" sz="2400" dirty="0">
                <a:solidFill>
                  <a:srgbClr val="000000"/>
                </a:solidFill>
                <a:latin typeface="Calibri" panose="020F0502020204030204" pitchFamily="34" charset="0"/>
                <a:ea typeface="Calibri" panose="020F0502020204030204" pitchFamily="34" charset="0"/>
                <a:cs typeface="Calibri" panose="020F0502020204030204" pitchFamily="34" charset="0"/>
              </a:rPr>
              <a:t> e viceversa.</a:t>
            </a:r>
            <a:endParaRPr kumimoji="0" lang="it-IT" altLang="it-IT"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225" y="2022107"/>
            <a:ext cx="3054959" cy="2257887"/>
          </a:xfrm>
          <a:prstGeom prst="rect">
            <a:avLst/>
          </a:prstGeom>
        </p:spPr>
      </p:pic>
    </p:spTree>
    <p:extLst>
      <p:ext uri="{BB962C8B-B14F-4D97-AF65-F5344CB8AC3E}">
        <p14:creationId xmlns:p14="http://schemas.microsoft.com/office/powerpoint/2010/main" val="2623602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171" y="470483"/>
            <a:ext cx="5604387" cy="6387517"/>
          </a:xfrm>
          <a:prstGeom prst="rect">
            <a:avLst/>
          </a:prstGeom>
        </p:spPr>
      </p:pic>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3"/>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marL="0" marR="0" lvl="0" indent="0" algn="l" defTabSz="457200" rtl="0" eaLnBrk="1" fontAlgn="base" latinLnBrk="0" hangingPunct="1">
              <a:lnSpc>
                <a:spcPct val="100000"/>
              </a:lnSpc>
              <a:spcBef>
                <a:spcPts val="750"/>
              </a:spcBef>
              <a:spcAft>
                <a:spcPts val="750"/>
              </a:spcAft>
              <a:buClrTx/>
              <a:buSzTx/>
              <a:buFontTx/>
              <a:buNone/>
              <a:tabLst/>
              <a:defRPr/>
            </a:pPr>
            <a:r>
              <a:rPr lang="it-IT" sz="3200" b="1" noProof="0" dirty="0" smtClean="0">
                <a:solidFill>
                  <a:schemeClr val="bg1"/>
                </a:solidFill>
                <a:latin typeface="Helvetica" panose="020B0604020202020204" pitchFamily="34" charset="0"/>
                <a:ea typeface="Times New Roman" panose="02020603050405020304" pitchFamily="18" charset="0"/>
              </a:rPr>
              <a:t>Cos'è</a:t>
            </a:r>
            <a:r>
              <a:rPr lang="it-IT" sz="3200" b="1" noProof="0" dirty="0" smtClean="0">
                <a:solidFill>
                  <a:srgbClr val="0070C0"/>
                </a:solidFill>
                <a:latin typeface="Helvetica" panose="020B0604020202020204" pitchFamily="34" charset="0"/>
                <a:ea typeface="Times New Roman" panose="02020603050405020304" pitchFamily="18" charset="0"/>
              </a:rPr>
              <a:t> </a:t>
            </a:r>
            <a:r>
              <a:rPr lang="it-IT" sz="3200" b="1" noProof="0" dirty="0" err="1" smtClean="0">
                <a:solidFill>
                  <a:srgbClr val="FF0000"/>
                </a:solidFill>
                <a:latin typeface="Helvetica" panose="020B0604020202020204" pitchFamily="34" charset="0"/>
                <a:ea typeface="Times New Roman" panose="02020603050405020304" pitchFamily="18" charset="0"/>
              </a:rPr>
              <a:t>Youtube</a:t>
            </a:r>
            <a:endParaRPr kumimoji="0" lang="it-IT"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20515" y="1878394"/>
            <a:ext cx="11431700" cy="156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Dopo Google,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YouTube</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 è il secondo motore di ricerca più utilizzato al mondo. Su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YouTube</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 potete trovare video di persone che mostrano e spiegano qualunque tipo di argomento, un'alternativa ideale alla ricerca e alla lettura di lunghi manuali di istruzioni.</a:t>
            </a:r>
            <a:endParaRPr lang="it-IT" alt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20514" y="3441289"/>
            <a:ext cx="11431700" cy="155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Cercate e guardate filmati sui più disparati argomenti, dal collegamento di un nuovo apparecchio TV all'apprendimento di una lingua, da come ballare il tango alla fabbricazione della birra in casa. Troverete inoltre numerosissimi programmi di intrattenimento e clip TV di vecchie trasmissioni.</a:t>
            </a:r>
            <a:endParaRPr lang="it-IT" alt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20514" y="4997595"/>
            <a:ext cx="11431700" cy="108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L'aspetto straordinario di </a:t>
            </a:r>
            <a:r>
              <a:rPr lang="it-IT" dirty="0" err="1">
                <a:solidFill>
                  <a:schemeClr val="tx1"/>
                </a:solidFill>
                <a:latin typeface="Calibri" panose="020F0502020204030204" pitchFamily="34" charset="0"/>
                <a:ea typeface="Calibri" panose="020F0502020204030204" pitchFamily="34" charset="0"/>
                <a:cs typeface="Calibri" panose="020F0502020204030204" pitchFamily="34" charset="0"/>
              </a:rPr>
              <a:t>YouTube</a:t>
            </a:r>
            <a:r>
              <a:rPr lang="it-IT" dirty="0">
                <a:solidFill>
                  <a:schemeClr val="tx1"/>
                </a:solidFill>
                <a:latin typeface="Calibri" panose="020F0502020204030204" pitchFamily="34" charset="0"/>
                <a:ea typeface="Calibri" panose="020F0502020204030204" pitchFamily="34" charset="0"/>
                <a:cs typeface="Calibri" panose="020F0502020204030204" pitchFamily="34" charset="0"/>
              </a:rPr>
              <a:t> è la possibilità di mettere in pausa, tornare indietro o saltare parti di un video ogni volta che lo desiderate o quando è necessario.</a:t>
            </a:r>
            <a:endParaRPr lang="it-IT" altLang="it-I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423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500"/>
                                  </p:stCondLst>
                                  <p:childTnLst>
                                    <p:animEffect transition="out" filter="fade">
                                      <p:cBhvr>
                                        <p:cTn id="11" dur="750"/>
                                        <p:tgtEl>
                                          <p:spTgt spid="2"/>
                                        </p:tgtEl>
                                      </p:cBhvr>
                                    </p:animEffect>
                                    <p:set>
                                      <p:cBhvr>
                                        <p:cTn id="12" dur="1" fill="hold">
                                          <p:stCondLst>
                                            <p:cond delay="74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a:solidFill>
                  <a:schemeClr val="bg1"/>
                </a:solidFill>
                <a:latin typeface="Helvetica" panose="020B0604020202020204" pitchFamily="34" charset="0"/>
                <a:cs typeface="Helvetica" panose="020B0604020202020204" pitchFamily="34" charset="0"/>
              </a:rPr>
              <a:t>Come ottenere </a:t>
            </a:r>
            <a:r>
              <a:rPr lang="it-IT" sz="3200" dirty="0" err="1">
                <a:solidFill>
                  <a:srgbClr val="FF0000"/>
                </a:solidFill>
                <a:latin typeface="Helvetica" panose="020B0604020202020204" pitchFamily="34" charset="0"/>
                <a:cs typeface="Helvetica" panose="020B0604020202020204" pitchFamily="34" charset="0"/>
              </a:rPr>
              <a:t>YouTube</a:t>
            </a:r>
            <a:r>
              <a:rPr lang="it-IT" sz="3200" dirty="0">
                <a:solidFill>
                  <a:schemeClr val="bg1"/>
                </a:solidFill>
                <a:latin typeface="Helvetica" panose="020B0604020202020204" pitchFamily="34" charset="0"/>
                <a:cs typeface="Helvetica" panose="020B0604020202020204" pitchFamily="34" charset="0"/>
              </a:rPr>
              <a:t> sul vostro </a:t>
            </a:r>
            <a:r>
              <a:rPr lang="it-IT" sz="3200" dirty="0" err="1" smtClean="0">
                <a:solidFill>
                  <a:schemeClr val="bg1"/>
                </a:solidFill>
                <a:latin typeface="Helvetica" panose="020B0604020202020204" pitchFamily="34" charset="0"/>
                <a:cs typeface="Helvetica" panose="020B0604020202020204" pitchFamily="34" charset="0"/>
              </a:rPr>
              <a:t>smartphone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298609" y="1118925"/>
            <a:ext cx="6702270" cy="100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lvl="0"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L'</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a:t>
            </a:r>
            <a:r>
              <a:rPr lang="it-IT" altLang="it-IT" dirty="0" smtClean="0">
                <a:solidFill>
                  <a:srgbClr val="000000"/>
                </a:solidFill>
                <a:latin typeface="Calibri" panose="020F0502020204030204" pitchFamily="34" charset="0"/>
                <a:cs typeface="Calibri" panose="020F0502020204030204" pitchFamily="34" charset="0"/>
              </a:rPr>
              <a:t>essendo di proprietà di Google la troviamo già installata di default nel pacchetto delle </a:t>
            </a:r>
            <a:r>
              <a:rPr lang="it-IT" altLang="it-IT" dirty="0" err="1" smtClean="0">
                <a:solidFill>
                  <a:srgbClr val="000000"/>
                </a:solidFill>
                <a:latin typeface="Calibri" panose="020F0502020204030204" pitchFamily="34" charset="0"/>
                <a:cs typeface="Calibri" panose="020F0502020204030204" pitchFamily="34" charset="0"/>
              </a:rPr>
              <a:t>app</a:t>
            </a:r>
            <a:r>
              <a:rPr lang="it-IT" altLang="it-IT" dirty="0" smtClean="0">
                <a:solidFill>
                  <a:srgbClr val="000000"/>
                </a:solidFill>
                <a:latin typeface="Calibri" panose="020F0502020204030204" pitchFamily="34" charset="0"/>
                <a:cs typeface="Calibri" panose="020F0502020204030204" pitchFamily="34" charset="0"/>
              </a:rPr>
              <a:t> della casa madre. </a:t>
            </a:r>
            <a:endParaRPr lang="it-IT" altLang="it-IT" dirty="0">
              <a:solidFill>
                <a:srgbClr val="000000"/>
              </a:solidFill>
              <a:latin typeface="Calibri" panose="020F0502020204030204" pitchFamily="34" charset="0"/>
              <a:cs typeface="Calibri" panose="020F0502020204030204" pitchFamily="34" charset="0"/>
            </a:endParaRPr>
          </a:p>
          <a:p>
            <a:pPr marL="87313" lvl="0" algn="just" defTabSz="457200" eaLnBrk="1" hangingPunct="1">
              <a:lnSpc>
                <a:spcPct val="150000"/>
              </a:lnSpc>
              <a:spcBef>
                <a:spcPts val="600"/>
              </a:spcBef>
              <a:buClr>
                <a:srgbClr val="000000"/>
              </a:buClr>
              <a:buSzPct val="100000"/>
            </a:pPr>
            <a:endParaRPr lang="it-IT" altLang="it-IT" dirty="0">
              <a:solidFill>
                <a:srgbClr val="000000"/>
              </a:solidFill>
              <a:latin typeface="Calibri" panose="020F0502020204030204" pitchFamily="34" charset="0"/>
              <a:cs typeface="Calibri" panose="020F0502020204030204" pitchFamily="34" charset="0"/>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01744" y="3109280"/>
            <a:ext cx="6696000" cy="362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Selezionate </a:t>
            </a:r>
            <a:r>
              <a:rPr lang="it-IT" altLang="it-IT" dirty="0">
                <a:solidFill>
                  <a:srgbClr val="000000"/>
                </a:solidFill>
                <a:latin typeface="Calibri" panose="020F0502020204030204" pitchFamily="34" charset="0"/>
                <a:cs typeface="Calibri" panose="020F0502020204030204" pitchFamily="34" charset="0"/>
              </a:rPr>
              <a:t>l'icona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 un pulsante di riproduzione rosso e bianco</a:t>
            </a:r>
            <a:r>
              <a:rPr lang="it-IT" altLang="it-IT" dirty="0" smtClean="0">
                <a:solidFill>
                  <a:srgbClr val="000000"/>
                </a:solidFill>
                <a:latin typeface="Calibri" panose="020F0502020204030204" pitchFamily="34" charset="0"/>
                <a:cs typeface="Calibri" panose="020F0502020204030204" pitchFamily="34" charset="0"/>
              </a:rPr>
              <a:t>. Accedete </a:t>
            </a:r>
            <a:r>
              <a:rPr lang="it-IT" altLang="it-IT" dirty="0">
                <a:solidFill>
                  <a:srgbClr val="000000"/>
                </a:solidFill>
                <a:latin typeface="Calibri" panose="020F0502020204030204" pitchFamily="34" charset="0"/>
                <a:cs typeface="Calibri" panose="020F0502020204030204" pitchFamily="34" charset="0"/>
              </a:rPr>
              <a:t>a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con lo stesso indirizzo e-mail e la stessa password utilizzata per controllare la posta su </a:t>
            </a:r>
            <a:r>
              <a:rPr lang="it-IT" altLang="it-IT" dirty="0" err="1">
                <a:solidFill>
                  <a:srgbClr val="000000"/>
                </a:solidFill>
                <a:latin typeface="Calibri" panose="020F0502020204030204" pitchFamily="34" charset="0"/>
                <a:cs typeface="Calibri" panose="020F0502020204030204" pitchFamily="34" charset="0"/>
              </a:rPr>
              <a:t>Gmail</a:t>
            </a:r>
            <a:r>
              <a:rPr lang="it-IT" altLang="it-IT" dirty="0">
                <a:solidFill>
                  <a:srgbClr val="000000"/>
                </a:solidFill>
                <a:latin typeface="Calibri" panose="020F0502020204030204" pitchFamily="34" charset="0"/>
                <a:cs typeface="Calibri" panose="020F0502020204030204" pitchFamily="34" charset="0"/>
              </a:rPr>
              <a:t> (e-mail Google). Se non avete un account </a:t>
            </a:r>
            <a:r>
              <a:rPr lang="it-IT" altLang="it-IT" dirty="0" err="1">
                <a:solidFill>
                  <a:srgbClr val="000000"/>
                </a:solidFill>
                <a:latin typeface="Calibri" panose="020F0502020204030204" pitchFamily="34" charset="0"/>
                <a:cs typeface="Calibri" panose="020F0502020204030204" pitchFamily="34" charset="0"/>
              </a:rPr>
              <a:t>Gmail</a:t>
            </a:r>
            <a:r>
              <a:rPr lang="it-IT" altLang="it-IT" dirty="0">
                <a:solidFill>
                  <a:srgbClr val="000000"/>
                </a:solidFill>
                <a:latin typeface="Calibri" panose="020F0502020204030204" pitchFamily="34" charset="0"/>
                <a:cs typeface="Calibri" panose="020F0502020204030204" pitchFamily="34" charset="0"/>
              </a:rPr>
              <a:t>, potete crearne uno direttamente all'interno dell'</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Potete anche creare un account nell'</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a:t>
            </a:r>
            <a:r>
              <a:rPr lang="it-IT" altLang="it-IT" dirty="0" err="1">
                <a:solidFill>
                  <a:srgbClr val="000000"/>
                </a:solidFill>
                <a:latin typeface="Calibri" panose="020F0502020204030204" pitchFamily="34" charset="0"/>
                <a:cs typeface="Calibri" panose="020F0502020204030204" pitchFamily="34" charset="0"/>
              </a:rPr>
              <a:t>Gmail</a:t>
            </a:r>
            <a:r>
              <a:rPr lang="it-IT" altLang="it-IT" dirty="0">
                <a:solidFill>
                  <a:srgbClr val="000000"/>
                </a:solidFill>
                <a:latin typeface="Calibri" panose="020F0502020204030204" pitchFamily="34" charset="0"/>
                <a:cs typeface="Calibri" panose="020F0502020204030204" pitchFamily="34" charset="0"/>
              </a:rPr>
              <a:t>, che troverete tra le altre </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Google visualizzate sotto forma di una busta rossa e bianca.</a:t>
            </a:r>
          </a:p>
        </p:txBody>
      </p:sp>
      <p:pic>
        <p:nvPicPr>
          <p:cNvPr id="8" name="Immagine 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6996738" y="1224000"/>
            <a:ext cx="2520000" cy="5580000"/>
          </a:xfrm>
          <a:prstGeom prst="rect">
            <a:avLst/>
          </a:prstGeom>
        </p:spPr>
      </p:pic>
      <p:pic>
        <p:nvPicPr>
          <p:cNvPr id="14" name="Immagine 13"/>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9564465" y="1224000"/>
            <a:ext cx="2520000" cy="5580000"/>
          </a:xfrm>
          <a:prstGeom prst="rect">
            <a:avLst/>
          </a:prstGeom>
        </p:spPr>
      </p:pic>
      <p:sp>
        <p:nvSpPr>
          <p:cNvPr id="11" name="Freccia a sinistra 10"/>
          <p:cNvSpPr/>
          <p:nvPr/>
        </p:nvSpPr>
        <p:spPr>
          <a:xfrm rot="11618422">
            <a:off x="6291091" y="2932664"/>
            <a:ext cx="843263" cy="2976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301744" y="2125602"/>
            <a:ext cx="6696000" cy="97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Selezionate </a:t>
            </a:r>
            <a:r>
              <a:rPr lang="it-IT" altLang="it-IT" dirty="0">
                <a:solidFill>
                  <a:srgbClr val="000000"/>
                </a:solidFill>
                <a:latin typeface="Calibri" panose="020F0502020204030204" pitchFamily="34" charset="0"/>
                <a:cs typeface="Calibri" panose="020F0502020204030204" pitchFamily="34" charset="0"/>
              </a:rPr>
              <a:t>Google per accedere a tutte le </a:t>
            </a:r>
            <a:r>
              <a:rPr lang="it-IT" altLang="it-IT" dirty="0" err="1">
                <a:solidFill>
                  <a:srgbClr val="000000"/>
                </a:solidFill>
                <a:latin typeface="Calibri" panose="020F0502020204030204" pitchFamily="34" charset="0"/>
                <a:cs typeface="Calibri" panose="020F0502020204030204" pitchFamily="34" charset="0"/>
              </a:rPr>
              <a:t>app</a:t>
            </a:r>
            <a:r>
              <a:rPr lang="it-IT" altLang="it-IT" dirty="0">
                <a:solidFill>
                  <a:srgbClr val="000000"/>
                </a:solidFill>
                <a:latin typeface="Calibri" panose="020F0502020204030204" pitchFamily="34" charset="0"/>
                <a:cs typeface="Calibri" panose="020F0502020204030204" pitchFamily="34" charset="0"/>
              </a:rPr>
              <a:t> incluse in </a:t>
            </a:r>
            <a:r>
              <a:rPr lang="it-IT" altLang="it-IT" dirty="0" smtClean="0">
                <a:solidFill>
                  <a:srgbClr val="000000"/>
                </a:solidFill>
                <a:latin typeface="Calibri" panose="020F0502020204030204" pitchFamily="34" charset="0"/>
                <a:cs typeface="Calibri" panose="020F0502020204030204" pitchFamily="34" charset="0"/>
              </a:rPr>
              <a:t>Google. </a:t>
            </a:r>
          </a:p>
        </p:txBody>
      </p:sp>
      <p:sp>
        <p:nvSpPr>
          <p:cNvPr id="16" name="Freccia a sinistra 15"/>
          <p:cNvSpPr/>
          <p:nvPr/>
        </p:nvSpPr>
        <p:spPr>
          <a:xfrm rot="4867062">
            <a:off x="11071391" y="5212941"/>
            <a:ext cx="843263" cy="2976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76206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52"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Scale>
                                      <p:cBhvr>
                                        <p:cTn id="10" dur="12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250" decel="50000" fill="hold">
                                          <p:stCondLst>
                                            <p:cond delay="0"/>
                                          </p:stCondLst>
                                        </p:cTn>
                                        <p:tgtEl>
                                          <p:spTgt spid="8"/>
                                        </p:tgtEl>
                                        <p:attrNameLst>
                                          <p:attrName>ppt_x</p:attrName>
                                          <p:attrName>ppt_y</p:attrName>
                                        </p:attrNameLst>
                                      </p:cBhvr>
                                    </p:animMotion>
                                    <p:animEffect transition="in" filter="fade">
                                      <p:cBhvr>
                                        <p:cTn id="12" dur="1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26" presetClass="entr" presetSubtype="0" fill="hold" grpId="0" nodeType="with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435">
                                          <p:stCondLst>
                                            <p:cond delay="0"/>
                                          </p:stCondLst>
                                        </p:cTn>
                                        <p:tgtEl>
                                          <p:spTgt spid="11"/>
                                        </p:tgtEl>
                                      </p:cBhvr>
                                    </p:animEffect>
                                    <p:anim calcmode="lin" valueType="num">
                                      <p:cBhvr>
                                        <p:cTn id="21"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26" dur="20">
                                          <p:stCondLst>
                                            <p:cond delay="487"/>
                                          </p:stCondLst>
                                        </p:cTn>
                                        <p:tgtEl>
                                          <p:spTgt spid="11"/>
                                        </p:tgtEl>
                                      </p:cBhvr>
                                      <p:to x="100000" y="60000"/>
                                    </p:animScale>
                                    <p:animScale>
                                      <p:cBhvr>
                                        <p:cTn id="27" dur="124" decel="50000">
                                          <p:stCondLst>
                                            <p:cond delay="507"/>
                                          </p:stCondLst>
                                        </p:cTn>
                                        <p:tgtEl>
                                          <p:spTgt spid="11"/>
                                        </p:tgtEl>
                                      </p:cBhvr>
                                      <p:to x="100000" y="100000"/>
                                    </p:animScale>
                                    <p:animScale>
                                      <p:cBhvr>
                                        <p:cTn id="28" dur="20">
                                          <p:stCondLst>
                                            <p:cond delay="984"/>
                                          </p:stCondLst>
                                        </p:cTn>
                                        <p:tgtEl>
                                          <p:spTgt spid="11"/>
                                        </p:tgtEl>
                                      </p:cBhvr>
                                      <p:to x="100000" y="80000"/>
                                    </p:animScale>
                                    <p:animScale>
                                      <p:cBhvr>
                                        <p:cTn id="29" dur="124" decel="50000">
                                          <p:stCondLst>
                                            <p:cond delay="1004"/>
                                          </p:stCondLst>
                                        </p:cTn>
                                        <p:tgtEl>
                                          <p:spTgt spid="11"/>
                                        </p:tgtEl>
                                      </p:cBhvr>
                                      <p:to x="100000" y="100000"/>
                                    </p:animScale>
                                    <p:animScale>
                                      <p:cBhvr>
                                        <p:cTn id="30" dur="20">
                                          <p:stCondLst>
                                            <p:cond delay="1231"/>
                                          </p:stCondLst>
                                        </p:cTn>
                                        <p:tgtEl>
                                          <p:spTgt spid="11"/>
                                        </p:tgtEl>
                                      </p:cBhvr>
                                      <p:to x="100000" y="90000"/>
                                    </p:animScale>
                                    <p:animScale>
                                      <p:cBhvr>
                                        <p:cTn id="31" dur="124" decel="50000">
                                          <p:stCondLst>
                                            <p:cond delay="1251"/>
                                          </p:stCondLst>
                                        </p:cTn>
                                        <p:tgtEl>
                                          <p:spTgt spid="11"/>
                                        </p:tgtEl>
                                      </p:cBhvr>
                                      <p:to x="100000" y="100000"/>
                                    </p:animScale>
                                    <p:animScale>
                                      <p:cBhvr>
                                        <p:cTn id="32" dur="20">
                                          <p:stCondLst>
                                            <p:cond delay="1356"/>
                                          </p:stCondLst>
                                        </p:cTn>
                                        <p:tgtEl>
                                          <p:spTgt spid="11"/>
                                        </p:tgtEl>
                                      </p:cBhvr>
                                      <p:to x="100000" y="95000"/>
                                    </p:animScale>
                                    <p:animScale>
                                      <p:cBhvr>
                                        <p:cTn id="33" dur="124" decel="50000">
                                          <p:stCondLst>
                                            <p:cond delay="1376"/>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2" presetClass="exit" presetSubtype="0" fill="hold" grpId="1" nodeType="clickEffect">
                                  <p:stCondLst>
                                    <p:cond delay="750"/>
                                  </p:stCondLst>
                                  <p:childTnLst>
                                    <p:animScale>
                                      <p:cBhvr>
                                        <p:cTn id="37" dur="1000" accel="50000">
                                          <p:stCondLst>
                                            <p:cond delay="0"/>
                                          </p:stCondLst>
                                        </p:cTn>
                                        <p:tgtEl>
                                          <p:spTgt spid="11"/>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8" dur="1000" accel="50000">
                                          <p:stCondLst>
                                            <p:cond delay="0"/>
                                          </p:stCondLst>
                                        </p:cTn>
                                        <p:tgtEl>
                                          <p:spTgt spid="11"/>
                                        </p:tgtEl>
                                        <p:attrNameLst>
                                          <p:attrName>ppt_x</p:attrName>
                                          <p:attrName>ppt_y</p:attrName>
                                        </p:attrNameLst>
                                      </p:cBhvr>
                                    </p:animMotion>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cTn>
                              </p:par>
                              <p:par>
                                <p:cTn id="41" presetID="52" presetClass="exit" presetSubtype="0" fill="hold" nodeType="withEffect">
                                  <p:stCondLst>
                                    <p:cond delay="750"/>
                                  </p:stCondLst>
                                  <p:childTnLst>
                                    <p:animScale>
                                      <p:cBhvr>
                                        <p:cTn id="4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3" dur="1000" accel="50000">
                                          <p:stCondLst>
                                            <p:cond delay="0"/>
                                          </p:stCondLst>
                                        </p:cTn>
                                        <p:tgtEl>
                                          <p:spTgt spid="8"/>
                                        </p:tgtEl>
                                        <p:attrNameLst>
                                          <p:attrName>ppt_x</p:attrName>
                                          <p:attrName>ppt_y</p:attrName>
                                        </p:attrNameLst>
                                      </p:cBhvr>
                                    </p:animMotion>
                                    <p:animEffect transition="out" filter="fade">
                                      <p:cBhvr>
                                        <p:cTn id="44" dur="1000"/>
                                        <p:tgtEl>
                                          <p:spTgt spid="8"/>
                                        </p:tgtEl>
                                      </p:cBhvr>
                                    </p:animEffect>
                                    <p:set>
                                      <p:cBhvr>
                                        <p:cTn id="45" dur="1" fill="hold">
                                          <p:stCondLst>
                                            <p:cond delay="9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Scale>
                                      <p:cBhvr>
                                        <p:cTn id="5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4"/>
                                        </p:tgtEl>
                                        <p:attrNameLst>
                                          <p:attrName>ppt_x</p:attrName>
                                          <p:attrName>ppt_y</p:attrName>
                                        </p:attrNameLst>
                                      </p:cBhvr>
                                    </p:animMotion>
                                    <p:animEffect transition="in" filter="fade">
                                      <p:cBhvr>
                                        <p:cTn id="59" dur="1000"/>
                                        <p:tgtEl>
                                          <p:spTgt spid="14"/>
                                        </p:tgtEl>
                                      </p:cBhvr>
                                    </p:animEffect>
                                  </p:childTnLst>
                                </p:cTn>
                              </p:par>
                              <p:par>
                                <p:cTn id="60" presetID="15" presetClass="entr" presetSubtype="0" fill="hold" grpId="0" nodeType="withEffect">
                                  <p:stCondLst>
                                    <p:cond delay="100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anim calcmode="lin" valueType="num">
                                      <p:cBhvr>
                                        <p:cTn id="6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9" grpId="0"/>
      <p:bldP spid="11" grpId="0" animBg="1"/>
      <p:bldP spid="11" grpId="1" animBg="1"/>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Il menù di </a:t>
            </a:r>
            <a:r>
              <a:rPr lang="it-IT" sz="3200" dirty="0" err="1" smtClean="0">
                <a:solidFill>
                  <a:srgbClr val="FF0000"/>
                </a:solidFill>
                <a:latin typeface="Helvetica" panose="020B0604020202020204" pitchFamily="34" charset="0"/>
                <a:cs typeface="Helvetica" panose="020B0604020202020204" pitchFamily="34" charset="0"/>
              </a:rPr>
              <a:t>Youtube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87750"/>
            <a:ext cx="8894611" cy="152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a:t>
            </a:r>
            <a:r>
              <a:rPr lang="it-IT" altLang="it-IT" dirty="0" smtClean="0">
                <a:solidFill>
                  <a:srgbClr val="000000"/>
                </a:solidFill>
                <a:latin typeface="Calibri" panose="020F0502020204030204" pitchFamily="34" charset="0"/>
                <a:cs typeface="Calibri" panose="020F0502020204030204" pitchFamily="34" charset="0"/>
              </a:rPr>
              <a:t>ulla </a:t>
            </a:r>
            <a:r>
              <a:rPr lang="it-IT" altLang="it-IT" dirty="0">
                <a:solidFill>
                  <a:srgbClr val="000000"/>
                </a:solidFill>
                <a:latin typeface="Calibri" panose="020F0502020204030204" pitchFamily="34" charset="0"/>
                <a:cs typeface="Calibri" panose="020F0502020204030204" pitchFamily="34" charset="0"/>
              </a:rPr>
              <a:t>parte </a:t>
            </a:r>
            <a:r>
              <a:rPr lang="it-IT" altLang="it-IT" dirty="0" smtClean="0">
                <a:solidFill>
                  <a:srgbClr val="000000"/>
                </a:solidFill>
                <a:latin typeface="Calibri" panose="020F0502020204030204" pitchFamily="34" charset="0"/>
                <a:cs typeface="Calibri" panose="020F0502020204030204" pitchFamily="34" charset="0"/>
              </a:rPr>
              <a:t>inferiore </a:t>
            </a:r>
            <a:r>
              <a:rPr lang="it-IT" altLang="it-IT" dirty="0">
                <a:solidFill>
                  <a:srgbClr val="000000"/>
                </a:solidFill>
                <a:latin typeface="Calibri" panose="020F0502020204030204" pitchFamily="34" charset="0"/>
                <a:cs typeface="Calibri" panose="020F0502020204030204" pitchFamily="34" charset="0"/>
              </a:rPr>
              <a:t>della schermata vedrete un menu composto da </a:t>
            </a:r>
            <a:r>
              <a:rPr lang="it-IT" altLang="it-IT" dirty="0" smtClean="0">
                <a:solidFill>
                  <a:srgbClr val="000000"/>
                </a:solidFill>
                <a:latin typeface="Calibri" panose="020F0502020204030204" pitchFamily="34" charset="0"/>
                <a:cs typeface="Calibri" panose="020F0502020204030204" pitchFamily="34" charset="0"/>
              </a:rPr>
              <a:t>cinque tasti: Home, Shorts, un cerchio con all'interno un +, Iscrizioni e </a:t>
            </a:r>
            <a:r>
              <a:rPr lang="it-IT" altLang="it-IT" dirty="0">
                <a:solidFill>
                  <a:srgbClr val="000000"/>
                </a:solidFill>
                <a:latin typeface="Calibri" panose="020F0502020204030204" pitchFamily="34" charset="0"/>
                <a:cs typeface="Calibri" panose="020F0502020204030204" pitchFamily="34" charset="0"/>
              </a:rPr>
              <a:t>una </a:t>
            </a:r>
            <a:r>
              <a:rPr lang="it-IT" altLang="it-IT" dirty="0" smtClean="0">
                <a:solidFill>
                  <a:srgbClr val="000000"/>
                </a:solidFill>
                <a:latin typeface="Calibri" panose="020F0502020204030204" pitchFamily="34" charset="0"/>
                <a:cs typeface="Calibri" panose="020F0502020204030204" pitchFamily="34" charset="0"/>
              </a:rPr>
              <a:t>cerchio con una lettera che identifica il nome dell'account.</a:t>
            </a:r>
            <a:endParaRPr lang="it-IT" altLang="it-IT" dirty="0">
              <a:solidFill>
                <a:srgbClr val="000000"/>
              </a:solidFill>
              <a:latin typeface="Calibri" panose="020F0502020204030204" pitchFamily="34" charset="0"/>
              <a:cs typeface="Calibri" panose="020F0502020204030204" pitchFamily="34" charset="0"/>
            </a:endParaRP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2715491"/>
            <a:ext cx="8894612" cy="38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All'avvio di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visualizzerete automaticamente la scheda Home (l'icona a forma di casa). Qui troverete video raccomandati per voi sulla base delle visualizzazioni precedenti.</a:t>
            </a:r>
          </a:p>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Selezionate il tasto Shorts (o Tendenze) per visualizzare tutti i video brevi (massimo 60 secondi) che si vogliono. Le clip cambiano di continuo, con l'aggiunta o la crescita di popolarità dei nuovi video. La selezione del pulsante di riproduzione rettangolare vi porta alla scheda Iscrizioni, in cui troverete un elenco dei canali a cui siete iscritti. </a:t>
            </a: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050" y="1224693"/>
            <a:ext cx="2489724" cy="5536323"/>
          </a:xfrm>
          <a:prstGeom prst="rect">
            <a:avLst/>
          </a:prstGeom>
        </p:spPr>
      </p:pic>
      <p:sp>
        <p:nvSpPr>
          <p:cNvPr id="10" name="Ovale 9"/>
          <p:cNvSpPr/>
          <p:nvPr/>
        </p:nvSpPr>
        <p:spPr>
          <a:xfrm>
            <a:off x="9273892" y="6069330"/>
            <a:ext cx="2606040" cy="51816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92183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000"/>
                            </p:stCondLst>
                            <p:childTnLst>
                              <p:par>
                                <p:cTn id="16" presetID="21" presetClass="entr" presetSubtype="1" fill="hold" grpId="1"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25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2"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1" grpId="2"/>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Il menù di </a:t>
            </a:r>
            <a:r>
              <a:rPr lang="it-IT" sz="3200" dirty="0" err="1" smtClean="0">
                <a:solidFill>
                  <a:srgbClr val="FF0000"/>
                </a:solidFill>
                <a:latin typeface="Helvetica" panose="020B0604020202020204" pitchFamily="34" charset="0"/>
                <a:cs typeface="Helvetica" panose="020B0604020202020204" pitchFamily="34" charset="0"/>
              </a:rPr>
              <a:t>Youtube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187750"/>
            <a:ext cx="8894611" cy="20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Il tasto con la lettera all'interno apre la scheda Account</a:t>
            </a:r>
            <a:r>
              <a:rPr lang="it-IT" altLang="it-IT" dirty="0">
                <a:solidFill>
                  <a:srgbClr val="000000"/>
                </a:solidFill>
                <a:latin typeface="Calibri" panose="020F0502020204030204" pitchFamily="34" charset="0"/>
                <a:cs typeface="Calibri" panose="020F0502020204030204" pitchFamily="34" charset="0"/>
              </a:rPr>
              <a:t>. Qui troverete la cronologia delle vostre visualizzazioni, ovvero i video guardati in precedenza, oltre ai video caricati da voi stessi. Inoltre, troverete clip contrassegnate per la visualizzazione </a:t>
            </a:r>
            <a:r>
              <a:rPr lang="it-IT" altLang="it-IT" dirty="0" smtClean="0">
                <a:solidFill>
                  <a:srgbClr val="000000"/>
                </a:solidFill>
                <a:latin typeface="Calibri" panose="020F0502020204030204" pitchFamily="34" charset="0"/>
                <a:cs typeface="Calibri" panose="020F0502020204030204" pitchFamily="34" charset="0"/>
              </a:rPr>
              <a:t>successiva.</a:t>
            </a:r>
            <a:endParaRPr lang="it-IT" altLang="it-IT" dirty="0">
              <a:solidFill>
                <a:srgbClr val="000000"/>
              </a:solidFill>
              <a:latin typeface="Calibri" panose="020F0502020204030204" pitchFamily="34" charset="0"/>
              <a:cs typeface="Calibri" panose="020F0502020204030204" pitchFamily="34" charset="0"/>
            </a:endParaRP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3205018"/>
            <a:ext cx="8894612" cy="261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Il tasto centrale contraddistinto da un cerchio con il simbolo "</a:t>
            </a:r>
            <a:r>
              <a:rPr lang="it-IT" altLang="it-IT" sz="2800" dirty="0" smtClean="0">
                <a:solidFill>
                  <a:srgbClr val="000000"/>
                </a:solidFill>
                <a:latin typeface="Calibri" panose="020F0502020204030204" pitchFamily="34" charset="0"/>
                <a:cs typeface="Calibri" panose="020F0502020204030204" pitchFamily="34" charset="0"/>
              </a:rPr>
              <a:t>+</a:t>
            </a:r>
            <a:r>
              <a:rPr lang="it-IT" altLang="it-IT" dirty="0" smtClean="0">
                <a:solidFill>
                  <a:srgbClr val="000000"/>
                </a:solidFill>
                <a:latin typeface="Calibri" panose="020F0502020204030204" pitchFamily="34" charset="0"/>
                <a:cs typeface="Calibri" panose="020F0502020204030204" pitchFamily="34" charset="0"/>
              </a:rPr>
              <a:t>" al centro apre la schermata dove è possibile creare Video, Shorts "brevi video di durata massimo di 60 secondi", trasmettere video dal vivo "Live" e creare Post con immagini memorizzati sul nostro </a:t>
            </a:r>
            <a:r>
              <a:rPr lang="it-IT" altLang="it-IT" dirty="0" err="1" smtClean="0">
                <a:solidFill>
                  <a:srgbClr val="000000"/>
                </a:solidFill>
                <a:latin typeface="Calibri" panose="020F0502020204030204" pitchFamily="34" charset="0"/>
                <a:cs typeface="Calibri" panose="020F0502020204030204" pitchFamily="34" charset="0"/>
              </a:rPr>
              <a:t>smartphone</a:t>
            </a:r>
            <a:r>
              <a:rPr lang="it-IT" altLang="it-IT" dirty="0" smtClean="0">
                <a:solidFill>
                  <a:srgbClr val="000000"/>
                </a:solidFill>
                <a:latin typeface="Calibri" panose="020F0502020204030204" pitchFamily="34" charset="0"/>
                <a:cs typeface="Calibri" panose="020F0502020204030204" pitchFamily="34" charset="0"/>
              </a:rPr>
              <a:t> o scattati al momento con la nostra fotocamera.   </a:t>
            </a:r>
            <a:endParaRPr lang="it-IT" altLang="it-IT" dirty="0">
              <a:solidFill>
                <a:srgbClr val="000000"/>
              </a:solidFill>
              <a:latin typeface="Calibri" panose="020F0502020204030204" pitchFamily="34" charset="0"/>
              <a:cs typeface="Calibri" panose="020F0502020204030204" pitchFamily="34" charset="0"/>
            </a:endParaRPr>
          </a:p>
        </p:txBody>
      </p:sp>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2050" y="1224693"/>
            <a:ext cx="2489724" cy="5536323"/>
          </a:xfrm>
          <a:prstGeom prst="rect">
            <a:avLst/>
          </a:prstGeom>
        </p:spPr>
      </p:pic>
      <p:cxnSp>
        <p:nvCxnSpPr>
          <p:cNvPr id="12" name="Connettore 2 11"/>
          <p:cNvCxnSpPr/>
          <p:nvPr/>
        </p:nvCxnSpPr>
        <p:spPr>
          <a:xfrm>
            <a:off x="9222658" y="2612571"/>
            <a:ext cx="2281084" cy="359158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4922982" y="5463839"/>
            <a:ext cx="5458691" cy="85383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88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par>
                          <p:cTn id="15" fill="hold">
                            <p:stCondLst>
                              <p:cond delay="1000"/>
                            </p:stCondLst>
                            <p:childTnLst>
                              <p:par>
                                <p:cTn id="16" presetID="22" presetClass="entr" presetSubtype="1" fill="hold" nodeType="after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7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childTnLst>
                          </p:cTn>
                        </p:par>
                        <p:par>
                          <p:cTn id="31" fill="hold">
                            <p:stCondLst>
                              <p:cond delay="500"/>
                            </p:stCondLst>
                            <p:childTnLst>
                              <p:par>
                                <p:cTn id="32" presetID="22" presetClass="entr" presetSubtype="1" fill="hold" nodeType="afterEffect">
                                  <p:stCondLst>
                                    <p:cond delay="75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effettuare una ricerca su </a:t>
            </a:r>
            <a:r>
              <a:rPr lang="it-IT" sz="3200" dirty="0" err="1" smtClean="0">
                <a:solidFill>
                  <a:srgbClr val="FF0000"/>
                </a:solidFill>
                <a:latin typeface="Helvetica" panose="020B0604020202020204" pitchFamily="34" charset="0"/>
                <a:cs typeface="Helvetica" panose="020B0604020202020204" pitchFamily="34" charset="0"/>
              </a:rPr>
              <a:t>Youtube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547967"/>
            <a:ext cx="8894611" cy="24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Una caratteristica di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è costituita dai suggerimenti di ricerca che ottenete quando iniziate a digitare. Poniamo ad esempio che cerchiate istruzioni per lavorare a maglia una sciarpa. Dopo avere digitato “come lavorare a maglia”, tra i suggerimenti visualizzati al di sotto del campo di ricerca otterrete la domanda completa “come lavorare a maglia una sciarpa”.</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4046507"/>
            <a:ext cx="8894612" cy="150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Usate pochi termini, in quanto ogni parola che inserite genera risultati. Ad esempio, la possibilità di trovare clip rilevanti è maggiore se digitate "lavorare a maglia sciarpa" invece di "voglio imparare a lavorare a maglia una sciarpa".</a:t>
            </a:r>
          </a:p>
        </p:txBody>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105" y="1229315"/>
            <a:ext cx="2506338" cy="5573269"/>
          </a:xfrm>
          <a:prstGeom prst="rect">
            <a:avLst/>
          </a:prstGeom>
        </p:spPr>
      </p:pic>
      <p:cxnSp>
        <p:nvCxnSpPr>
          <p:cNvPr id="12" name="Connettore 2 11"/>
          <p:cNvCxnSpPr/>
          <p:nvPr/>
        </p:nvCxnSpPr>
        <p:spPr>
          <a:xfrm flipV="1">
            <a:off x="9295105" y="1644074"/>
            <a:ext cx="1253169" cy="96849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659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5105" y="1258948"/>
            <a:ext cx="2467619" cy="5483597"/>
          </a:xfrm>
          <a:prstGeom prst="rect">
            <a:avLst/>
          </a:prstGeom>
        </p:spPr>
      </p:pic>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3"/>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Iscrizioni </a:t>
            </a:r>
            <a:r>
              <a:rPr lang="it-IT" sz="3200" dirty="0" err="1" smtClean="0">
                <a:solidFill>
                  <a:srgbClr val="FF0000"/>
                </a:solidFill>
                <a:latin typeface="Helvetica" panose="020B0604020202020204" pitchFamily="34" charset="0"/>
                <a:cs typeface="Helvetica" panose="020B0604020202020204" pitchFamily="34" charset="0"/>
              </a:rPr>
              <a:t>Youtube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446371"/>
            <a:ext cx="8894611" cy="206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Tutti i video presenti in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sono pubblicati tramite i canali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di singoli o di organizzazioni. Per questo motivo, quando trovate clip interessanti, potete iscrivervi ai canali in cui le avete trovate. Questo vi permetterà di ricevere notifiche ogni volta che in tali canali vengono pubblicati nuovi video.</a:t>
            </a:r>
          </a:p>
        </p:txBody>
      </p:sp>
      <p:sp>
        <p:nvSpPr>
          <p:cNvPr id="11"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3" y="3509822"/>
            <a:ext cx="889461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Tutti i video presenti in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sono pubblicati tramite i canali </a:t>
            </a:r>
            <a:r>
              <a:rPr lang="it-IT" altLang="it-IT" dirty="0" err="1">
                <a:solidFill>
                  <a:srgbClr val="000000"/>
                </a:solidFill>
                <a:latin typeface="Calibri" panose="020F0502020204030204" pitchFamily="34" charset="0"/>
                <a:cs typeface="Calibri" panose="020F0502020204030204" pitchFamily="34" charset="0"/>
              </a:rPr>
              <a:t>YouTube</a:t>
            </a:r>
            <a:r>
              <a:rPr lang="it-IT" altLang="it-IT" dirty="0">
                <a:solidFill>
                  <a:srgbClr val="000000"/>
                </a:solidFill>
                <a:latin typeface="Calibri" panose="020F0502020204030204" pitchFamily="34" charset="0"/>
                <a:cs typeface="Calibri" panose="020F0502020204030204" pitchFamily="34" charset="0"/>
              </a:rPr>
              <a:t> di singoli o di organizzazioni. Probabilmente apprezzerete molto i video di </a:t>
            </a:r>
            <a:r>
              <a:rPr lang="it-IT" altLang="it-IT" dirty="0" smtClean="0">
                <a:solidFill>
                  <a:srgbClr val="000000"/>
                </a:solidFill>
                <a:latin typeface="Calibri" panose="020F0502020204030204" pitchFamily="34" charset="0"/>
                <a:cs typeface="Calibri" panose="020F0502020204030204" pitchFamily="34" charset="0"/>
              </a:rPr>
              <a:t>bricolage. </a:t>
            </a:r>
            <a:r>
              <a:rPr lang="it-IT" altLang="it-IT" dirty="0">
                <a:solidFill>
                  <a:srgbClr val="000000"/>
                </a:solidFill>
                <a:latin typeface="Calibri" panose="020F0502020204030204" pitchFamily="34" charset="0"/>
                <a:cs typeface="Calibri" panose="020F0502020204030204" pitchFamily="34" charset="0"/>
              </a:rPr>
              <a:t>O le lezioni di </a:t>
            </a:r>
            <a:r>
              <a:rPr lang="it-IT" altLang="it-IT" dirty="0" smtClean="0">
                <a:solidFill>
                  <a:srgbClr val="000000"/>
                </a:solidFill>
                <a:latin typeface="Calibri" panose="020F0502020204030204" pitchFamily="34" charset="0"/>
                <a:cs typeface="Calibri" panose="020F0502020204030204" pitchFamily="34" charset="0"/>
              </a:rPr>
              <a:t>cucina. </a:t>
            </a:r>
            <a:r>
              <a:rPr lang="it-IT" altLang="it-IT" dirty="0">
                <a:solidFill>
                  <a:srgbClr val="000000"/>
                </a:solidFill>
                <a:latin typeface="Calibri" panose="020F0502020204030204" pitchFamily="34" charset="0"/>
                <a:cs typeface="Calibri" panose="020F0502020204030204" pitchFamily="34" charset="0"/>
              </a:rPr>
              <a:t>O forse avete un attore comico preferito che amate seguire</a:t>
            </a:r>
            <a:r>
              <a:rPr lang="it-IT" altLang="it-IT" dirty="0" smtClean="0">
                <a:solidFill>
                  <a:srgbClr val="000000"/>
                </a:solidFill>
                <a:latin typeface="Calibri" panose="020F0502020204030204" pitchFamily="34" charset="0"/>
                <a:cs typeface="Calibri" panose="020F0502020204030204" pitchFamily="34" charset="0"/>
              </a:rPr>
              <a:t>.</a:t>
            </a:r>
          </a:p>
          <a:p>
            <a:pPr marL="87313" algn="just" defTabSz="457200" eaLnBrk="1" hangingPunct="1">
              <a:lnSpc>
                <a:spcPct val="150000"/>
              </a:lnSpc>
              <a:spcBef>
                <a:spcPts val="600"/>
              </a:spcBef>
              <a:buClr>
                <a:srgbClr val="000000"/>
              </a:buClr>
              <a:buSzPct val="100000"/>
            </a:pPr>
            <a:r>
              <a:rPr lang="it-IT" altLang="it-IT" dirty="0" smtClean="0">
                <a:solidFill>
                  <a:srgbClr val="000000"/>
                </a:solidFill>
                <a:latin typeface="Calibri" panose="020F0502020204030204" pitchFamily="34" charset="0"/>
                <a:cs typeface="Calibri" panose="020F0502020204030204" pitchFamily="34" charset="0"/>
              </a:rPr>
              <a:t>Per </a:t>
            </a:r>
            <a:r>
              <a:rPr lang="it-IT" altLang="it-IT" dirty="0">
                <a:solidFill>
                  <a:srgbClr val="000000"/>
                </a:solidFill>
                <a:latin typeface="Calibri" panose="020F0502020204030204" pitchFamily="34" charset="0"/>
                <a:cs typeface="Calibri" panose="020F0502020204030204" pitchFamily="34" charset="0"/>
              </a:rPr>
              <a:t>questo motivo, quando trovate clip interessanti, potete iscrivervi ai canali in cui le avete trovate. Questo vi permetterà di ricevere notifiche ogni volta che in tali canali vengono pubblicati nuovi video. </a:t>
            </a:r>
          </a:p>
        </p:txBody>
      </p:sp>
      <p:cxnSp>
        <p:nvCxnSpPr>
          <p:cNvPr id="12" name="Connettore 2 11"/>
          <p:cNvCxnSpPr>
            <a:stCxn id="14" idx="6"/>
          </p:cNvCxnSpPr>
          <p:nvPr/>
        </p:nvCxnSpPr>
        <p:spPr>
          <a:xfrm>
            <a:off x="2546555" y="2683887"/>
            <a:ext cx="8333881" cy="353218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00493" y="2402899"/>
            <a:ext cx="2146062" cy="5619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70299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52"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19E324D-3B71-41E3-B5D7-D0DBA4B78313}"/>
              </a:ext>
            </a:extLst>
          </p:cNvPr>
          <p:cNvPicPr>
            <a:picLocks noChangeAspect="1"/>
          </p:cNvPicPr>
          <p:nvPr/>
        </p:nvPicPr>
        <p:blipFill>
          <a:blip r:embed="rId2"/>
          <a:stretch>
            <a:fillRect/>
          </a:stretch>
        </p:blipFill>
        <p:spPr>
          <a:xfrm>
            <a:off x="0" y="-18199"/>
            <a:ext cx="12072730" cy="1205948"/>
          </a:xfrm>
          <a:prstGeom prst="rect">
            <a:avLst/>
          </a:prstGeom>
        </p:spPr>
      </p:pic>
      <p:sp>
        <p:nvSpPr>
          <p:cNvPr id="6" name="Rettangolo 5">
            <a:extLst>
              <a:ext uri="{FF2B5EF4-FFF2-40B4-BE49-F238E27FC236}">
                <a16:creationId xmlns:a16="http://schemas.microsoft.com/office/drawing/2014/main" id="{BA976663-D766-4704-80E3-C196615AC881}"/>
              </a:ext>
            </a:extLst>
          </p:cNvPr>
          <p:cNvSpPr/>
          <p:nvPr/>
        </p:nvSpPr>
        <p:spPr>
          <a:xfrm>
            <a:off x="656491" y="602974"/>
            <a:ext cx="8880434" cy="584775"/>
          </a:xfrm>
          <a:prstGeom prst="rect">
            <a:avLst/>
          </a:prstGeom>
        </p:spPr>
        <p:txBody>
          <a:bodyPr wrap="square">
            <a:spAutoFit/>
          </a:bodyPr>
          <a:lstStyle/>
          <a:p>
            <a:pPr lvl="0" defTabSz="457200" fontAlgn="base">
              <a:spcBef>
                <a:spcPts val="750"/>
              </a:spcBef>
              <a:spcAft>
                <a:spcPts val="750"/>
              </a:spcAft>
              <a:defRPr/>
            </a:pPr>
            <a:r>
              <a:rPr lang="it-IT" sz="3200" dirty="0" smtClean="0">
                <a:solidFill>
                  <a:schemeClr val="bg1"/>
                </a:solidFill>
                <a:latin typeface="Helvetica" panose="020B0604020202020204" pitchFamily="34" charset="0"/>
                <a:cs typeface="Helvetica" panose="020B0604020202020204" pitchFamily="34" charset="0"/>
              </a:rPr>
              <a:t>Come iscriversi ai canali </a:t>
            </a:r>
            <a:r>
              <a:rPr lang="it-IT" sz="3200" dirty="0" err="1" smtClean="0">
                <a:solidFill>
                  <a:srgbClr val="FF0000"/>
                </a:solidFill>
                <a:latin typeface="Helvetica" panose="020B0604020202020204" pitchFamily="34" charset="0"/>
                <a:cs typeface="Helvetica" panose="020B0604020202020204" pitchFamily="34" charset="0"/>
              </a:rPr>
              <a:t>Youtube</a:t>
            </a:r>
            <a:endParaRPr kumimoji="0" lang="it-IT" sz="3200" b="1" i="0" u="none" strike="noStrike" kern="1200" cap="none" spc="0" normalizeH="0" baseline="0" noProof="0" dirty="0">
              <a:ln>
                <a:noFill/>
              </a:ln>
              <a:solidFill>
                <a:srgbClr val="FF0000"/>
              </a:solidFill>
              <a:effectLst/>
              <a:uLnTx/>
              <a:uFillTx/>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CasellaDiTesto 6"/>
          <p:cNvSpPr txBox="1"/>
          <p:nvPr/>
        </p:nvSpPr>
        <p:spPr>
          <a:xfrm>
            <a:off x="3773714" y="2612571"/>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9" name="Text Box 2">
            <a:extLst>
              <a:ext uri="{FF2B5EF4-FFF2-40B4-BE49-F238E27FC236}">
                <a16:creationId xmlns:a16="http://schemas.microsoft.com/office/drawing/2014/main" id="{15A32A38-511E-431F-9DF5-79FD7E2CACB4}"/>
              </a:ext>
            </a:extLst>
          </p:cNvPr>
          <p:cNvSpPr txBox="1">
            <a:spLocks noChangeArrowheads="1"/>
          </p:cNvSpPr>
          <p:nvPr/>
        </p:nvSpPr>
        <p:spPr bwMode="auto">
          <a:xfrm>
            <a:off x="400494" y="1446371"/>
            <a:ext cx="8894611" cy="287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60363"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1pPr>
            <a:lvl2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2pPr>
            <a:lvl3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3pPr>
            <a:lvl4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4pPr>
            <a:lvl5pPr eaLnBrk="0" hangingPunct="0">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5pPr>
            <a:lvl6pPr marL="25146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6pPr>
            <a:lvl7pPr marL="29718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7pPr>
            <a:lvl8pPr marL="34290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8pPr>
            <a:lvl9pPr marL="3886200" indent="-228600" defTabSz="449263" eaLnBrk="0" fontAlgn="base" hangingPunct="0">
              <a:spcBef>
                <a:spcPct val="0"/>
              </a:spcBef>
              <a:spcAft>
                <a:spcPct val="0"/>
              </a:spcAft>
              <a:tabLst>
                <a:tab pos="785813" algn="l"/>
                <a:tab pos="809625"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000">
                <a:solidFill>
                  <a:schemeClr val="bg1"/>
                </a:solidFill>
                <a:latin typeface="Arial" panose="020B0604020202020204" pitchFamily="34" charset="0"/>
                <a:ea typeface="ＭＳ Ｐゴシック" panose="020B0600070205080204" pitchFamily="34" charset="-128"/>
              </a:defRPr>
            </a:lvl9pPr>
          </a:lstStyle>
          <a:p>
            <a:pPr marL="87313" algn="just" defTabSz="457200" eaLnBrk="1" hangingPunct="1">
              <a:lnSpc>
                <a:spcPct val="150000"/>
              </a:lnSpc>
              <a:spcBef>
                <a:spcPts val="600"/>
              </a:spcBef>
              <a:buClr>
                <a:srgbClr val="000000"/>
              </a:buClr>
              <a:buSzPct val="100000"/>
            </a:pPr>
            <a:r>
              <a:rPr lang="it-IT" altLang="it-IT" dirty="0">
                <a:solidFill>
                  <a:srgbClr val="000000"/>
                </a:solidFill>
                <a:latin typeface="Calibri" panose="020F0502020204030204" pitchFamily="34" charset="0"/>
                <a:cs typeface="Calibri" panose="020F0502020204030204" pitchFamily="34" charset="0"/>
              </a:rPr>
              <a:t>Ogni volta che riproducete una clip video tenendo il telefono in posizione verticale, al di sotto di essa vengono visualizzati il titolo della clip, il numero di visualizzazioni e altro. Sotto queste informazioni potrete visualizzare il nome del canale su cui la clip è pubblicata. Per iscrivervi a tale canale, selezionate il pulsante “ISCRIVITI” Il gioco è fatto! Nella scheda Iscrizioni sarà ora possibile trovare con facilità il canale e tutti i video più recenti in esso contenuti.</a:t>
            </a:r>
          </a:p>
        </p:txBody>
      </p:sp>
      <p:sp>
        <p:nvSpPr>
          <p:cNvPr id="14" name="Ovale 13"/>
          <p:cNvSpPr/>
          <p:nvPr/>
        </p:nvSpPr>
        <p:spPr>
          <a:xfrm>
            <a:off x="7813964" y="2832740"/>
            <a:ext cx="1264086" cy="5619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105" y="1232611"/>
            <a:ext cx="2499731" cy="5554958"/>
          </a:xfrm>
          <a:prstGeom prst="rect">
            <a:avLst/>
          </a:prstGeom>
        </p:spPr>
      </p:pic>
      <p:cxnSp>
        <p:nvCxnSpPr>
          <p:cNvPr id="12" name="Connettore 2 11"/>
          <p:cNvCxnSpPr/>
          <p:nvPr/>
        </p:nvCxnSpPr>
        <p:spPr>
          <a:xfrm>
            <a:off x="9078050" y="3113728"/>
            <a:ext cx="2097950" cy="8117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668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1485</TotalTime>
  <Words>905</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ＭＳ Ｐゴシック</vt:lpstr>
      <vt:lpstr>Arial</vt:lpstr>
      <vt:lpstr>Calibri</vt:lpstr>
      <vt:lpstr>Century Gothic</vt:lpstr>
      <vt:lpstr>Helvetica</vt:lpstr>
      <vt:lpstr>Times New Roman</vt:lpstr>
      <vt:lpstr>Wingdings 3</vt:lpstr>
      <vt:lpstr>Sala riunioni ione</vt:lpstr>
      <vt:lpstr>Youtube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Whatsapp</dc:title>
  <dc:creator>Miele Giuseppe;demis.tancredi@supporto.regione.basilicata.it</dc:creator>
  <cp:lastModifiedBy>Miele Giuseppe</cp:lastModifiedBy>
  <cp:revision>157</cp:revision>
  <dcterms:created xsi:type="dcterms:W3CDTF">2024-07-16T09:59:16Z</dcterms:created>
  <dcterms:modified xsi:type="dcterms:W3CDTF">2024-08-08T15:47:44Z</dcterms:modified>
  <cp:contentStatus>Finale</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