
<file path=[Content_Types].xml><?xml version="1.0" encoding="utf-8"?>
<Types xmlns="http://schemas.openxmlformats.org/package/2006/content-types">
  <Default Extension="png" ContentType="image/png"/>
  <Default Extension="jpeg" ContentType="image/jpeg"/>
  <Default Extension="webp"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90" r:id="rId15"/>
    <p:sldId id="271" r:id="rId16"/>
    <p:sldId id="272" r:id="rId17"/>
    <p:sldId id="273" r:id="rId18"/>
    <p:sldId id="274" r:id="rId19"/>
    <p:sldId id="275" r:id="rId20"/>
    <p:sldId id="276" r:id="rId21"/>
    <p:sldId id="288" r:id="rId22"/>
    <p:sldId id="279" r:id="rId23"/>
    <p:sldId id="280" r:id="rId24"/>
    <p:sldId id="281" r:id="rId25"/>
    <p:sldId id="291" r:id="rId26"/>
    <p:sldId id="292" r:id="rId27"/>
    <p:sldId id="293" r:id="rId28"/>
    <p:sldId id="294" r:id="rId29"/>
    <p:sldId id="282" r:id="rId30"/>
    <p:sldId id="283" r:id="rId31"/>
    <p:sldId id="284" r:id="rId32"/>
    <p:sldId id="285" r:id="rId33"/>
    <p:sldId id="289" r:id="rId3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6F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pPr/>
              <a:t>8/30/2024</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2457595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C40F4739-9812-4A9F-890D-2AD6BA5F6EE8}" type="datetimeFigureOut">
              <a:rPr lang="en-US" dirty="0"/>
              <a:t>8/30/2024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5918795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it-IT"/>
              <a:t>Fare clic per modificare lo stile del titolo dello schema</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18845AC5-A3F8-44AA-BA8F-596CDCC976D3}" type="datetimeFigureOut">
              <a:rPr lang="en-US" dirty="0"/>
              <a:t>8/30/2024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663712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it-IT"/>
              <a:t>Fare clic per modificare lo stile del titolo dello schema</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C873B183-A821-4095-A363-9EC968635539}" type="datetimeFigureOut">
              <a:rPr lang="en-US" dirty="0"/>
              <a:t>8/30/2024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9504906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174D01B4-0AA5-45E6-B2E6-5FA4078AEBCF}" type="datetimeFigureOut">
              <a:rPr lang="en-US" dirty="0"/>
              <a:t>8/30/2024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67292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dirty="0"/>
              <a:t>8/30/2024</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1995347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dirty="0"/>
              <a:t>8/30/2024</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0560324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nchorCtr="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dirty="0"/>
              <a:t>8/30/2024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7362999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dirty="0"/>
              <a:t>8/30/2024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2359425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dirty="0"/>
              <a:t>8/30/2024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146518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AAA073D-A903-47F8-8D16-77642FB0DF1F}" type="datetimeFigureOut">
              <a:rPr lang="en-US" dirty="0"/>
              <a:t>8/30/2024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6501094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dirty="0"/>
              <a:t>8/30/2024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7256364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dirty="0"/>
              <a:t>8/30/2024</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023023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Fare clic per modificare lo stile del titolo dello schema</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dirty="0"/>
              <a:t>8/30/2024</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7421936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dirty="0"/>
              <a:t>8/30/2024</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4066821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E665CEB-0076-4E37-B880-BCEA9784DE0A}" type="datetimeFigureOut">
              <a:rPr lang="en-US" dirty="0"/>
              <a:t>8/30/2024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0580077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A6149E5E-3896-4118-99A7-7B85668F1C5E}" type="datetimeFigureOut">
              <a:rPr lang="en-US" dirty="0"/>
              <a:t>8/30/2024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1310442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0D914D-B099-4142-A885-11F276715148}" type="datetimeFigureOut">
              <a:rPr lang="en-US" dirty="0"/>
              <a:t>8/30/2024</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dirty="0"/>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265053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web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eb.whatsapp.com/"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web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564705" y="561974"/>
            <a:ext cx="10055795" cy="5808247"/>
          </a:xfrm>
          <a:prstGeom prst="rect">
            <a:avLst/>
          </a:prstGeom>
        </p:spPr>
      </p:pic>
      <p:sp>
        <p:nvSpPr>
          <p:cNvPr id="2" name="Titolo 1">
            <a:extLst>
              <a:ext uri="{FF2B5EF4-FFF2-40B4-BE49-F238E27FC236}">
                <a16:creationId xmlns:a16="http://schemas.microsoft.com/office/drawing/2014/main" id="{6AD82A10-DB26-468C-8BF1-E053A3E04BBF}"/>
              </a:ext>
            </a:extLst>
          </p:cNvPr>
          <p:cNvSpPr>
            <a:spLocks noGrp="1"/>
          </p:cNvSpPr>
          <p:nvPr>
            <p:ph type="ctrTitle"/>
          </p:nvPr>
        </p:nvSpPr>
        <p:spPr>
          <a:xfrm>
            <a:off x="476782" y="4914900"/>
            <a:ext cx="5981168" cy="1455322"/>
          </a:xfrm>
        </p:spPr>
        <p:txBody>
          <a:bodyPr/>
          <a:lstStyle/>
          <a:p>
            <a:r>
              <a:rPr lang="it-IT" sz="8000" dirty="0" err="1" smtClean="0">
                <a:solidFill>
                  <a:srgbClr val="92D050"/>
                </a:solidFill>
                <a:latin typeface="Arial Black" panose="020B0A04020102020204" pitchFamily="34" charset="0"/>
                <a:cs typeface="Arial" panose="020B0604020202020204" pitchFamily="34" charset="0"/>
              </a:rPr>
              <a:t>W</a:t>
            </a:r>
            <a:r>
              <a:rPr lang="it-IT" sz="8000" dirty="0" err="1" smtClean="0">
                <a:solidFill>
                  <a:schemeClr val="bg1"/>
                </a:solidFill>
                <a:latin typeface="Arial Black" panose="020B0A04020102020204" pitchFamily="34" charset="0"/>
                <a:cs typeface="Arial" panose="020B0604020202020204" pitchFamily="34" charset="0"/>
              </a:rPr>
              <a:t>hatsapp</a:t>
            </a:r>
            <a:endParaRPr lang="it-IT" sz="6000" dirty="0">
              <a:solidFill>
                <a:schemeClr val="bg1"/>
              </a:solidFill>
              <a:latin typeface="Arial Black" panose="020B0A04020102020204" pitchFamily="34" charset="0"/>
              <a:cs typeface="Arial" panose="020B0604020202020204" pitchFamily="34" charset="0"/>
            </a:endParaRPr>
          </a:p>
        </p:txBody>
      </p:sp>
      <p:pic>
        <p:nvPicPr>
          <p:cNvPr id="10" name="Immagine 9"/>
          <p:cNvPicPr>
            <a:picLocks noChangeAspect="1"/>
          </p:cNvPicPr>
          <p:nvPr/>
        </p:nvPicPr>
        <p:blipFill>
          <a:blip r:embed="rId3"/>
          <a:stretch>
            <a:fillRect/>
          </a:stretch>
        </p:blipFill>
        <p:spPr>
          <a:xfrm>
            <a:off x="10434154" y="136392"/>
            <a:ext cx="707458" cy="995721"/>
          </a:xfrm>
          <a:prstGeom prst="rect">
            <a:avLst/>
          </a:prstGeom>
        </p:spPr>
      </p:pic>
    </p:spTree>
    <p:extLst>
      <p:ext uri="{BB962C8B-B14F-4D97-AF65-F5344CB8AC3E}">
        <p14:creationId xmlns:p14="http://schemas.microsoft.com/office/powerpoint/2010/main" val="4394144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3342640" y="1224146"/>
            <a:ext cx="8340546" cy="519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oAutofit/>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lnSpc>
                <a:spcPct val="150000"/>
              </a:lnSpc>
              <a:spcBef>
                <a:spcPts val="600"/>
              </a:spcBef>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Dopo aver scaricato WhatsApp sullo </a:t>
            </a:r>
            <a:r>
              <a:rPr lang="it-IT" altLang="it-IT" dirty="0" err="1">
                <a:solidFill>
                  <a:srgbClr val="000000"/>
                </a:solidFill>
                <a:latin typeface="Calibri" panose="020F0502020204030204" pitchFamily="34" charset="0"/>
                <a:cs typeface="Calibri" panose="020F0502020204030204" pitchFamily="34" charset="0"/>
              </a:rPr>
              <a:t>smartphone</a:t>
            </a:r>
            <a:r>
              <a:rPr lang="it-IT" altLang="it-IT" dirty="0">
                <a:solidFill>
                  <a:srgbClr val="000000"/>
                </a:solidFill>
                <a:latin typeface="Calibri" panose="020F0502020204030204" pitchFamily="34" charset="0"/>
                <a:cs typeface="Calibri" panose="020F0502020204030204" pitchFamily="34" charset="0"/>
              </a:rPr>
              <a:t>, avviare l’applicazione e creare il proprio account personale seguendo la procedura guidata che viene proposta. Il primo passo che bisogna compiere è accettare le condizioni d’uso di WhatsApp pigiando sul pulsante Accetta e continua, successivamente digitare il proprio numero di cellulare e fare </a:t>
            </a:r>
            <a:r>
              <a:rPr lang="it-IT" altLang="it-IT" dirty="0" err="1">
                <a:solidFill>
                  <a:srgbClr val="000000"/>
                </a:solidFill>
                <a:latin typeface="Calibri" panose="020F0502020204030204" pitchFamily="34" charset="0"/>
                <a:cs typeface="Calibri" panose="020F0502020204030204" pitchFamily="34" charset="0"/>
              </a:rPr>
              <a:t>tap</a:t>
            </a:r>
            <a:r>
              <a:rPr lang="it-IT" altLang="it-IT" dirty="0">
                <a:solidFill>
                  <a:srgbClr val="000000"/>
                </a:solidFill>
                <a:latin typeface="Calibri" panose="020F0502020204030204" pitchFamily="34" charset="0"/>
                <a:cs typeface="Calibri" panose="020F0502020204030204" pitchFamily="34" charset="0"/>
              </a:rPr>
              <a:t> su fatto per avviare la verifica del numero.</a:t>
            </a:r>
          </a:p>
          <a:p>
            <a:pPr marL="87313" lvl="0" algn="just" defTabSz="457200" eaLnBrk="1" hangingPunct="1">
              <a:lnSpc>
                <a:spcPct val="150000"/>
              </a:lnSpc>
              <a:spcBef>
                <a:spcPts val="600"/>
              </a:spcBef>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La verifica del numero consiste nella ricezione di un codice di conferma via SMS che bisogna digitare nella schermata che si apre. Se non si riceve alcun SMS, attendi che il conto alla rovescia di 5 minuti giunga al termine e pigia sul pulsante Chiamami per ricevere il codice di verifica vocalmente (tramite una telefonata fatta dai servizi automatici di WhatsApp).</a:t>
            </a: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0"/>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a:solidFill>
                  <a:prstClr val="white"/>
                </a:solidFill>
                <a:latin typeface="Helvetica" panose="020B0604020202020204" pitchFamily="34" charset="0"/>
                <a:ea typeface="Times New Roman" panose="02020603050405020304" pitchFamily="18" charset="0"/>
              </a:rPr>
              <a:t>Come </a:t>
            </a:r>
            <a:r>
              <a:rPr lang="it-IT" sz="3200" b="1" dirty="0" smtClean="0">
                <a:solidFill>
                  <a:prstClr val="white"/>
                </a:solidFill>
                <a:latin typeface="Helvetica" panose="020B0604020202020204" pitchFamily="34" charset="0"/>
                <a:ea typeface="Times New Roman" panose="02020603050405020304" pitchFamily="18" charset="0"/>
              </a:rPr>
              <a:t>iscriversi a </a:t>
            </a:r>
            <a:r>
              <a:rPr lang="it-IT" sz="3200" b="1" dirty="0" err="1">
                <a:solidFill>
                  <a:srgbClr val="92D050"/>
                </a:solidFill>
                <a:latin typeface="Helvetica" panose="020B0604020202020204" pitchFamily="34" charset="0"/>
                <a:ea typeface="Times New Roman" panose="02020603050405020304" pitchFamily="18" charset="0"/>
              </a:rPr>
              <a:t>Whatsapp</a:t>
            </a:r>
            <a:r>
              <a:rPr lang="it-IT" sz="3200" b="1" dirty="0">
                <a:solidFill>
                  <a:srgbClr val="92D050"/>
                </a:solidFill>
                <a:latin typeface="Helvetica" panose="020B0604020202020204" pitchFamily="34" charset="0"/>
                <a:ea typeface="Times New Roman" panose="02020603050405020304" pitchFamily="18" charset="0"/>
              </a:rPr>
              <a:t>?</a:t>
            </a:r>
            <a:endParaRPr lang="it-IT" sz="3200" b="1" dirty="0">
              <a:solidFill>
                <a:prstClr val="white"/>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38" y="1254074"/>
            <a:ext cx="2927402" cy="5217152"/>
          </a:xfrm>
          <a:prstGeom prst="rect">
            <a:avLst/>
          </a:prstGeom>
        </p:spPr>
      </p:pic>
    </p:spTree>
    <p:extLst>
      <p:ext uri="{BB962C8B-B14F-4D97-AF65-F5344CB8AC3E}">
        <p14:creationId xmlns:p14="http://schemas.microsoft.com/office/powerpoint/2010/main" val="40842374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3342640" y="1224146"/>
            <a:ext cx="8340546" cy="519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oAutofit/>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lnSpc>
                <a:spcPct val="150000"/>
              </a:lnSpc>
              <a:spcBef>
                <a:spcPts val="600"/>
              </a:spcBef>
              <a:buClr>
                <a:srgbClr val="000000"/>
              </a:buClr>
              <a:buSzPct val="100000"/>
            </a:pPr>
            <a:endParaRPr lang="it-IT" altLang="it-IT" dirty="0" smtClean="0">
              <a:solidFill>
                <a:srgbClr val="000000"/>
              </a:solidFill>
              <a:latin typeface="Calibri" panose="020F0502020204030204" pitchFamily="34" charset="0"/>
              <a:cs typeface="Calibri" panose="020F0502020204030204" pitchFamily="34" charset="0"/>
            </a:endParaRPr>
          </a:p>
          <a:p>
            <a:pPr marL="87313" lvl="0" algn="just" defTabSz="457200" eaLnBrk="1" hangingPunct="1">
              <a:lnSpc>
                <a:spcPct val="150000"/>
              </a:lnSpc>
              <a:spcBef>
                <a:spcPts val="600"/>
              </a:spcBef>
              <a:buClr>
                <a:srgbClr val="000000"/>
              </a:buClr>
              <a:buSzPct val="100000"/>
            </a:pPr>
            <a:r>
              <a:rPr lang="it-IT" altLang="it-IT" dirty="0" smtClean="0">
                <a:solidFill>
                  <a:srgbClr val="000000"/>
                </a:solidFill>
                <a:latin typeface="Calibri" panose="020F0502020204030204" pitchFamily="34" charset="0"/>
                <a:cs typeface="Calibri" panose="020F0502020204030204" pitchFamily="34" charset="0"/>
              </a:rPr>
              <a:t>Per </a:t>
            </a:r>
            <a:r>
              <a:rPr lang="it-IT" altLang="it-IT" dirty="0">
                <a:solidFill>
                  <a:srgbClr val="000000"/>
                </a:solidFill>
                <a:latin typeface="Calibri" panose="020F0502020204030204" pitchFamily="34" charset="0"/>
                <a:cs typeface="Calibri" panose="020F0502020204030204" pitchFamily="34" charset="0"/>
              </a:rPr>
              <a:t>concludere andare avanti, impostare il nome e la foto del profilo che si vuole utilizzare su WhatsApp. A questo punto si può già iniziare a scambiare i messaggi con i propri amici, i propri parenti e i colleghi di lavoro che sono iscritti a WhatsApp.</a:t>
            </a:r>
          </a:p>
          <a:p>
            <a:pPr marL="87313" lvl="0" algn="just" defTabSz="457200" eaLnBrk="1" hangingPunct="1">
              <a:lnSpc>
                <a:spcPct val="150000"/>
              </a:lnSpc>
              <a:spcBef>
                <a:spcPts val="600"/>
              </a:spcBef>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I contatti vengono prelevati automaticamente dalla rubrica del telefono, quindi se i nostri amici utilizzano WhatsApp, troveremo automaticamente nella lista dei contatti dell’applicazione (se si ha un </a:t>
            </a:r>
            <a:r>
              <a:rPr lang="it-IT" altLang="it-IT" dirty="0" err="1">
                <a:solidFill>
                  <a:srgbClr val="000000"/>
                </a:solidFill>
                <a:latin typeface="Calibri" panose="020F0502020204030204" pitchFamily="34" charset="0"/>
                <a:cs typeface="Calibri" panose="020F0502020204030204" pitchFamily="34" charset="0"/>
              </a:rPr>
              <a:t>iPhone</a:t>
            </a:r>
            <a:r>
              <a:rPr lang="it-IT" altLang="it-IT" dirty="0">
                <a:solidFill>
                  <a:srgbClr val="000000"/>
                </a:solidFill>
                <a:latin typeface="Calibri" panose="020F0502020204030204" pitchFamily="34" charset="0"/>
                <a:cs typeface="Calibri" panose="020F0502020204030204" pitchFamily="34" charset="0"/>
              </a:rPr>
              <a:t> bisogna rispondere in maniera affermativa alla richiesta di accesso alla rubrica da parte dell’applicazione</a:t>
            </a:r>
            <a:r>
              <a:rPr lang="it-IT" altLang="it-IT" dirty="0" smtClean="0">
                <a:solidFill>
                  <a:srgbClr val="000000"/>
                </a:solidFill>
                <a:latin typeface="Calibri" panose="020F0502020204030204" pitchFamily="34" charset="0"/>
                <a:cs typeface="Calibri" panose="020F0502020204030204" pitchFamily="34" charset="0"/>
              </a:rPr>
              <a:t>).</a:t>
            </a:r>
            <a:endParaRPr lang="it-IT" altLang="it-IT" dirty="0">
              <a:solidFill>
                <a:srgbClr val="000000"/>
              </a:solidFill>
              <a:latin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0"/>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a:solidFill>
                  <a:prstClr val="white"/>
                </a:solidFill>
                <a:latin typeface="Helvetica" panose="020B0604020202020204" pitchFamily="34" charset="0"/>
                <a:ea typeface="Times New Roman" panose="02020603050405020304" pitchFamily="18" charset="0"/>
              </a:rPr>
              <a:t>Come </a:t>
            </a:r>
            <a:r>
              <a:rPr lang="it-IT" sz="3200" b="1" dirty="0" smtClean="0">
                <a:solidFill>
                  <a:prstClr val="white"/>
                </a:solidFill>
                <a:latin typeface="Helvetica" panose="020B0604020202020204" pitchFamily="34" charset="0"/>
                <a:ea typeface="Times New Roman" panose="02020603050405020304" pitchFamily="18" charset="0"/>
              </a:rPr>
              <a:t>iscriversi a </a:t>
            </a:r>
            <a:r>
              <a:rPr lang="it-IT" sz="3200" b="1" dirty="0" err="1">
                <a:solidFill>
                  <a:srgbClr val="92D050"/>
                </a:solidFill>
                <a:latin typeface="Helvetica" panose="020B0604020202020204" pitchFamily="34" charset="0"/>
                <a:ea typeface="Times New Roman" panose="02020603050405020304" pitchFamily="18" charset="0"/>
              </a:rPr>
              <a:t>Whatsapp</a:t>
            </a:r>
            <a:r>
              <a:rPr lang="it-IT" sz="3200" b="1" dirty="0">
                <a:solidFill>
                  <a:srgbClr val="92D050"/>
                </a:solidFill>
                <a:latin typeface="Helvetica" panose="020B0604020202020204" pitchFamily="34" charset="0"/>
                <a:ea typeface="Times New Roman" panose="02020603050405020304" pitchFamily="18" charset="0"/>
              </a:rPr>
              <a:t>?</a:t>
            </a:r>
            <a:endParaRPr lang="it-IT" sz="3200" b="1" dirty="0">
              <a:solidFill>
                <a:prstClr val="white"/>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98" y="1254626"/>
            <a:ext cx="2937242" cy="5200363"/>
          </a:xfrm>
          <a:prstGeom prst="rect">
            <a:avLst/>
          </a:prstGeom>
        </p:spPr>
      </p:pic>
    </p:spTree>
    <p:extLst>
      <p:ext uri="{BB962C8B-B14F-4D97-AF65-F5344CB8AC3E}">
        <p14:creationId xmlns:p14="http://schemas.microsoft.com/office/powerpoint/2010/main" val="38037878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3342640" y="1224146"/>
            <a:ext cx="8340546" cy="519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oAutofit/>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lnSpc>
                <a:spcPct val="150000"/>
              </a:lnSpc>
              <a:spcBef>
                <a:spcPts val="600"/>
              </a:spcBef>
              <a:buClr>
                <a:srgbClr val="000000"/>
              </a:buClr>
              <a:buSzPct val="100000"/>
            </a:pPr>
            <a:endParaRPr lang="it-IT" altLang="it-IT" dirty="0" smtClean="0">
              <a:solidFill>
                <a:srgbClr val="000000"/>
              </a:solidFill>
              <a:latin typeface="Calibri" panose="020F0502020204030204" pitchFamily="34" charset="0"/>
              <a:cs typeface="Calibri" panose="020F0502020204030204" pitchFamily="34" charset="0"/>
            </a:endParaRPr>
          </a:p>
          <a:p>
            <a:pPr marL="87313" lvl="0" algn="just" defTabSz="457200" eaLnBrk="1" hangingPunct="1">
              <a:lnSpc>
                <a:spcPct val="150000"/>
              </a:lnSpc>
              <a:spcBef>
                <a:spcPts val="600"/>
              </a:spcBef>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Sugli </a:t>
            </a:r>
            <a:r>
              <a:rPr lang="it-IT" altLang="it-IT" dirty="0" err="1">
                <a:solidFill>
                  <a:srgbClr val="000000"/>
                </a:solidFill>
                <a:latin typeface="Calibri" panose="020F0502020204030204" pitchFamily="34" charset="0"/>
                <a:cs typeface="Calibri" panose="020F0502020204030204" pitchFamily="34" charset="0"/>
              </a:rPr>
              <a:t>smartphone</a:t>
            </a:r>
            <a:r>
              <a:rPr lang="it-IT" altLang="it-IT" dirty="0">
                <a:solidFill>
                  <a:srgbClr val="000000"/>
                </a:solidFill>
                <a:latin typeface="Calibri" panose="020F0502020204030204" pitchFamily="34" charset="0"/>
                <a:cs typeface="Calibri" panose="020F0502020204030204" pitchFamily="34" charset="0"/>
              </a:rPr>
              <a:t> </a:t>
            </a:r>
            <a:r>
              <a:rPr lang="it-IT" altLang="it-IT" dirty="0" err="1">
                <a:solidFill>
                  <a:srgbClr val="000000"/>
                </a:solidFill>
                <a:latin typeface="Calibri" panose="020F0502020204030204" pitchFamily="34" charset="0"/>
                <a:cs typeface="Calibri" panose="020F0502020204030204" pitchFamily="34" charset="0"/>
              </a:rPr>
              <a:t>Android</a:t>
            </a:r>
            <a:r>
              <a:rPr lang="it-IT" altLang="it-IT" dirty="0">
                <a:solidFill>
                  <a:srgbClr val="000000"/>
                </a:solidFill>
                <a:latin typeface="Calibri" panose="020F0502020204030204" pitchFamily="34" charset="0"/>
                <a:cs typeface="Calibri" panose="020F0502020204030204" pitchFamily="34" charset="0"/>
              </a:rPr>
              <a:t>, è permesso associare due account WhatsApp all’interno della medesima applicazione. Il procedimento è semplice: basta toccare l’icona (...) situata nell’angolo superiore della schermata principale di WhatsApp, accedere alle Impostazioni, selezionare l’opzione Aggiungi account, inserire il numero di telefono, completare la verifica dell’identità e ripristinare il backup dal </a:t>
            </a:r>
            <a:r>
              <a:rPr lang="it-IT" altLang="it-IT" dirty="0" err="1">
                <a:solidFill>
                  <a:srgbClr val="000000"/>
                </a:solidFill>
                <a:latin typeface="Calibri" panose="020F0502020204030204" pitchFamily="34" charset="0"/>
                <a:cs typeface="Calibri" panose="020F0502020204030204" pitchFamily="34" charset="0"/>
              </a:rPr>
              <a:t>cloud</a:t>
            </a:r>
            <a:r>
              <a:rPr lang="it-IT" altLang="it-IT" dirty="0">
                <a:solidFill>
                  <a:srgbClr val="000000"/>
                </a:solidFill>
                <a:latin typeface="Calibri" panose="020F0502020204030204" pitchFamily="34" charset="0"/>
                <a:cs typeface="Calibri" panose="020F0502020204030204" pitchFamily="34" charset="0"/>
              </a:rPr>
              <a:t>. </a:t>
            </a: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0"/>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a:solidFill>
                  <a:prstClr val="white"/>
                </a:solidFill>
                <a:latin typeface="Helvetica" panose="020B0604020202020204" pitchFamily="34" charset="0"/>
                <a:ea typeface="Times New Roman" panose="02020603050405020304" pitchFamily="18" charset="0"/>
              </a:rPr>
              <a:t>Come </a:t>
            </a:r>
            <a:r>
              <a:rPr lang="it-IT" sz="3200" b="1" dirty="0" smtClean="0">
                <a:solidFill>
                  <a:prstClr val="white"/>
                </a:solidFill>
                <a:latin typeface="Helvetica" panose="020B0604020202020204" pitchFamily="34" charset="0"/>
                <a:ea typeface="Times New Roman" panose="02020603050405020304" pitchFamily="18" charset="0"/>
              </a:rPr>
              <a:t>iscriversi a </a:t>
            </a:r>
            <a:r>
              <a:rPr lang="it-IT" sz="3200" b="1" dirty="0" err="1">
                <a:solidFill>
                  <a:srgbClr val="92D050"/>
                </a:solidFill>
                <a:latin typeface="Helvetica" panose="020B0604020202020204" pitchFamily="34" charset="0"/>
                <a:ea typeface="Times New Roman" panose="02020603050405020304" pitchFamily="18" charset="0"/>
              </a:rPr>
              <a:t>Whatsapp</a:t>
            </a:r>
            <a:r>
              <a:rPr lang="it-IT" sz="3200" b="1" dirty="0">
                <a:solidFill>
                  <a:srgbClr val="92D050"/>
                </a:solidFill>
                <a:latin typeface="Helvetica" panose="020B0604020202020204" pitchFamily="34" charset="0"/>
                <a:ea typeface="Times New Roman" panose="02020603050405020304" pitchFamily="18" charset="0"/>
              </a:rPr>
              <a:t>?</a:t>
            </a:r>
            <a:endParaRPr lang="it-IT" sz="3200" b="1" dirty="0">
              <a:solidFill>
                <a:prstClr val="white"/>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98" y="1254626"/>
            <a:ext cx="2937242" cy="5200363"/>
          </a:xfrm>
          <a:prstGeom prst="rect">
            <a:avLst/>
          </a:prstGeom>
        </p:spPr>
      </p:pic>
    </p:spTree>
    <p:extLst>
      <p:ext uri="{BB962C8B-B14F-4D97-AF65-F5344CB8AC3E}">
        <p14:creationId xmlns:p14="http://schemas.microsoft.com/office/powerpoint/2010/main" val="41281365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26720" y="1349734"/>
            <a:ext cx="6400800" cy="519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oAutofit/>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lnSpc>
                <a:spcPct val="150000"/>
              </a:lnSpc>
              <a:spcBef>
                <a:spcPts val="600"/>
              </a:spcBef>
              <a:buClr>
                <a:srgbClr val="000000"/>
              </a:buClr>
              <a:buSzPct val="100000"/>
            </a:pPr>
            <a:endParaRPr lang="it-IT" altLang="it-IT" dirty="0" smtClean="0">
              <a:solidFill>
                <a:srgbClr val="000000"/>
              </a:solidFill>
              <a:latin typeface="Calibri" panose="020F0502020204030204" pitchFamily="34" charset="0"/>
              <a:cs typeface="Calibri" panose="020F0502020204030204" pitchFamily="34" charset="0"/>
            </a:endParaRPr>
          </a:p>
          <a:p>
            <a:pPr marL="87313" lvl="0" algn="just" defTabSz="457200" eaLnBrk="1" hangingPunct="1">
              <a:lnSpc>
                <a:spcPct val="150000"/>
              </a:lnSpc>
              <a:spcBef>
                <a:spcPts val="600"/>
              </a:spcBef>
              <a:buClr>
                <a:srgbClr val="000000"/>
              </a:buClr>
              <a:buSzPct val="100000"/>
            </a:pPr>
            <a:r>
              <a:rPr lang="it-IT" altLang="it-IT" dirty="0" smtClean="0">
                <a:solidFill>
                  <a:srgbClr val="000000"/>
                </a:solidFill>
                <a:latin typeface="Calibri" panose="020F0502020204030204" pitchFamily="34" charset="0"/>
                <a:cs typeface="Calibri" panose="020F0502020204030204" pitchFamily="34" charset="0"/>
              </a:rPr>
              <a:t>Per </a:t>
            </a:r>
            <a:r>
              <a:rPr lang="it-IT" altLang="it-IT" dirty="0">
                <a:solidFill>
                  <a:srgbClr val="000000"/>
                </a:solidFill>
                <a:latin typeface="Calibri" panose="020F0502020204030204" pitchFamily="34" charset="0"/>
                <a:cs typeface="Calibri" panose="020F0502020204030204" pitchFamily="34" charset="0"/>
              </a:rPr>
              <a:t>avviare una conversazione con un amico su WhatsApp, rechiamoci nella scheda Chat dell’applicazione e pigiamo sull’icona del fumetto o del foglio. Selezionare quindi il nome della persona da contattare (se abbiamo salvato il suo numero in rubrica) oppure scriviamo il numero di telefono a cui intendiamo scrivere nell’apposito campo di ricerca e, quindi, fare </a:t>
            </a:r>
            <a:r>
              <a:rPr lang="it-IT" altLang="it-IT" dirty="0" err="1">
                <a:solidFill>
                  <a:srgbClr val="000000"/>
                </a:solidFill>
                <a:latin typeface="Calibri" panose="020F0502020204030204" pitchFamily="34" charset="0"/>
                <a:cs typeface="Calibri" panose="020F0502020204030204" pitchFamily="34" charset="0"/>
              </a:rPr>
              <a:t>tap</a:t>
            </a:r>
            <a:r>
              <a:rPr lang="it-IT" altLang="it-IT" dirty="0">
                <a:solidFill>
                  <a:srgbClr val="000000"/>
                </a:solidFill>
                <a:latin typeface="Calibri" panose="020F0502020204030204" pitchFamily="34" charset="0"/>
                <a:cs typeface="Calibri" panose="020F0502020204030204" pitchFamily="34" charset="0"/>
              </a:rPr>
              <a:t> sulla voce Chatta posta in sua corrispondenza, così da avviare la chat.</a:t>
            </a: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0"/>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a:solidFill>
                  <a:prstClr val="white"/>
                </a:solidFill>
                <a:latin typeface="Helvetica" panose="020B0604020202020204" pitchFamily="34" charset="0"/>
                <a:ea typeface="Times New Roman" panose="02020603050405020304" pitchFamily="18" charset="0"/>
              </a:rPr>
              <a:t>Come </a:t>
            </a:r>
            <a:r>
              <a:rPr lang="it-IT" sz="3200" b="1" dirty="0" smtClean="0">
                <a:solidFill>
                  <a:prstClr val="white"/>
                </a:solidFill>
                <a:latin typeface="Helvetica" panose="020B0604020202020204" pitchFamily="34" charset="0"/>
                <a:ea typeface="Times New Roman" panose="02020603050405020304" pitchFamily="18" charset="0"/>
              </a:rPr>
              <a:t>usare </a:t>
            </a:r>
            <a:r>
              <a:rPr lang="it-IT" sz="3200" b="1" dirty="0" err="1">
                <a:solidFill>
                  <a:srgbClr val="92D050"/>
                </a:solidFill>
                <a:latin typeface="Helvetica" panose="020B0604020202020204" pitchFamily="34" charset="0"/>
                <a:ea typeface="Times New Roman" panose="02020603050405020304" pitchFamily="18" charset="0"/>
              </a:rPr>
              <a:t>Whatsapp</a:t>
            </a:r>
            <a:r>
              <a:rPr lang="it-IT" sz="3200" b="1" dirty="0">
                <a:solidFill>
                  <a:srgbClr val="92D050"/>
                </a:solidFill>
                <a:latin typeface="Helvetica" panose="020B0604020202020204" pitchFamily="34" charset="0"/>
                <a:ea typeface="Times New Roman" panose="02020603050405020304" pitchFamily="18" charset="0"/>
              </a:rPr>
              <a:t>?</a:t>
            </a:r>
            <a:endParaRPr lang="it-IT" sz="3200" b="1" dirty="0">
              <a:solidFill>
                <a:prstClr val="white"/>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5144" y="1278383"/>
            <a:ext cx="2975220" cy="5514965"/>
          </a:xfrm>
          <a:prstGeom prst="rect">
            <a:avLst/>
          </a:prstGeom>
        </p:spPr>
      </p:pic>
    </p:spTree>
    <p:extLst>
      <p:ext uri="{BB962C8B-B14F-4D97-AF65-F5344CB8AC3E}">
        <p14:creationId xmlns:p14="http://schemas.microsoft.com/office/powerpoint/2010/main" val="14072437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2654383" y="1188000"/>
            <a:ext cx="6934347" cy="567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rIns="180000">
            <a:noAutofit/>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lnSpc>
                <a:spcPct val="150000"/>
              </a:lnSpc>
              <a:spcBef>
                <a:spcPts val="600"/>
              </a:spcBef>
              <a:buClr>
                <a:srgbClr val="000000"/>
              </a:buClr>
              <a:buSzPct val="100000"/>
            </a:pPr>
            <a:endParaRPr lang="it-IT" altLang="it-IT" dirty="0" smtClean="0">
              <a:solidFill>
                <a:srgbClr val="000000"/>
              </a:solidFill>
              <a:latin typeface="Calibri" panose="020F0502020204030204" pitchFamily="34" charset="0"/>
              <a:cs typeface="Calibri" panose="020F0502020204030204" pitchFamily="34" charset="0"/>
            </a:endParaRPr>
          </a:p>
          <a:p>
            <a:pPr marL="87313" lvl="0" algn="just" defTabSz="457200" eaLnBrk="1" hangingPunct="1">
              <a:lnSpc>
                <a:spcPct val="150000"/>
              </a:lnSpc>
              <a:spcBef>
                <a:spcPts val="600"/>
              </a:spcBef>
              <a:buClr>
                <a:srgbClr val="000000"/>
              </a:buClr>
              <a:buSzPct val="100000"/>
            </a:pPr>
            <a:r>
              <a:rPr lang="it-IT" altLang="it-IT" dirty="0" smtClean="0">
                <a:solidFill>
                  <a:srgbClr val="000000"/>
                </a:solidFill>
                <a:latin typeface="Calibri" panose="020F0502020204030204" pitchFamily="34" charset="0"/>
                <a:cs typeface="Calibri" panose="020F0502020204030204" pitchFamily="34" charset="0"/>
              </a:rPr>
              <a:t>Un'altra funzionalità molto utile è quella di inviare </a:t>
            </a:r>
            <a:r>
              <a:rPr lang="it-IT" altLang="it-IT" dirty="0">
                <a:solidFill>
                  <a:srgbClr val="000000"/>
                </a:solidFill>
                <a:latin typeface="Calibri" panose="020F0502020204030204" pitchFamily="34" charset="0"/>
                <a:cs typeface="Calibri" panose="020F0502020204030204" pitchFamily="34" charset="0"/>
              </a:rPr>
              <a:t>un messaggio WhatsApp a te stesso è un </a:t>
            </a:r>
            <a:r>
              <a:rPr lang="it-IT" altLang="it-IT" dirty="0" smtClean="0">
                <a:solidFill>
                  <a:srgbClr val="000000"/>
                </a:solidFill>
                <a:latin typeface="Calibri" panose="020F0502020204030204" pitchFamily="34" charset="0"/>
                <a:cs typeface="Calibri" panose="020F0502020204030204" pitchFamily="34" charset="0"/>
              </a:rPr>
              <a:t>modo </a:t>
            </a:r>
            <a:r>
              <a:rPr lang="it-IT" altLang="it-IT" dirty="0">
                <a:solidFill>
                  <a:srgbClr val="000000"/>
                </a:solidFill>
                <a:latin typeface="Calibri" panose="020F0502020204030204" pitchFamily="34" charset="0"/>
                <a:cs typeface="Calibri" panose="020F0502020204030204" pitchFamily="34" charset="0"/>
              </a:rPr>
              <a:t>per prendere appunti, salvare link o file importanti, e creare promemoria. Funziona come un archivio personale sempre accessibile, dove puoi memorizzare informazioni e ritrovarle facilmente in qualsiasi momento</a:t>
            </a:r>
            <a:r>
              <a:rPr lang="it-IT" altLang="it-IT" dirty="0" smtClean="0">
                <a:solidFill>
                  <a:srgbClr val="000000"/>
                </a:solidFill>
                <a:latin typeface="Calibri" panose="020F0502020204030204" pitchFamily="34" charset="0"/>
                <a:cs typeface="Calibri" panose="020F0502020204030204" pitchFamily="34" charset="0"/>
              </a:rPr>
              <a:t>. Per poter mandare i messaggi a te stesso bisogna per prima cosa memorizzare il proprio numero nella rubrica del telefono cosi facendo comparirà in automatico nell'elenco dei contatti </a:t>
            </a:r>
            <a:r>
              <a:rPr lang="it-IT" altLang="it-IT" dirty="0" err="1" smtClean="0">
                <a:solidFill>
                  <a:srgbClr val="000000"/>
                </a:solidFill>
                <a:latin typeface="Calibri" panose="020F0502020204030204" pitchFamily="34" charset="0"/>
                <a:cs typeface="Calibri" panose="020F0502020204030204" pitchFamily="34" charset="0"/>
              </a:rPr>
              <a:t>Whatsapp</a:t>
            </a:r>
            <a:r>
              <a:rPr lang="it-IT" altLang="it-IT" dirty="0" smtClean="0">
                <a:solidFill>
                  <a:srgbClr val="000000"/>
                </a:solidFill>
                <a:latin typeface="Calibri" panose="020F0502020204030204" pitchFamily="34" charset="0"/>
                <a:cs typeface="Calibri" panose="020F0502020204030204" pitchFamily="34" charset="0"/>
              </a:rPr>
              <a:t>.</a:t>
            </a:r>
            <a:endParaRPr lang="it-IT" altLang="it-IT" dirty="0">
              <a:solidFill>
                <a:srgbClr val="000000"/>
              </a:solidFill>
              <a:latin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0"/>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a:solidFill>
                  <a:prstClr val="white"/>
                </a:solidFill>
                <a:latin typeface="Helvetica" panose="020B0604020202020204" pitchFamily="34" charset="0"/>
                <a:ea typeface="Times New Roman" panose="02020603050405020304" pitchFamily="18" charset="0"/>
              </a:rPr>
              <a:t>Come </a:t>
            </a:r>
            <a:r>
              <a:rPr lang="it-IT" sz="3200" b="1" dirty="0" smtClean="0">
                <a:solidFill>
                  <a:prstClr val="white"/>
                </a:solidFill>
                <a:latin typeface="Helvetica" panose="020B0604020202020204" pitchFamily="34" charset="0"/>
                <a:ea typeface="Times New Roman" panose="02020603050405020304" pitchFamily="18" charset="0"/>
              </a:rPr>
              <a:t>usare </a:t>
            </a:r>
            <a:r>
              <a:rPr lang="it-IT" sz="3200" b="1" dirty="0" err="1">
                <a:solidFill>
                  <a:srgbClr val="92D050"/>
                </a:solidFill>
                <a:latin typeface="Helvetica" panose="020B0604020202020204" pitchFamily="34" charset="0"/>
                <a:ea typeface="Times New Roman" panose="02020603050405020304" pitchFamily="18" charset="0"/>
              </a:rPr>
              <a:t>Whatsapp</a:t>
            </a:r>
            <a:r>
              <a:rPr lang="it-IT" sz="3200" b="1" dirty="0">
                <a:solidFill>
                  <a:srgbClr val="92D050"/>
                </a:solidFill>
                <a:latin typeface="Helvetica" panose="020B0604020202020204" pitchFamily="34" charset="0"/>
                <a:ea typeface="Times New Roman" panose="02020603050405020304" pitchFamily="18" charset="0"/>
              </a:rPr>
              <a:t>?</a:t>
            </a:r>
            <a:endParaRPr lang="it-IT" sz="3200" b="1" dirty="0">
              <a:solidFill>
                <a:prstClr val="white"/>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383" y="1205948"/>
            <a:ext cx="2511000" cy="5580000"/>
          </a:xfrm>
          <a:prstGeom prst="rect">
            <a:avLst/>
          </a:prstGeom>
          <a:ln w="12700">
            <a:solidFill>
              <a:srgbClr val="276F95"/>
            </a:solidFill>
          </a:ln>
        </p:spPr>
      </p:pic>
      <p:pic>
        <p:nvPicPr>
          <p:cNvPr id="9" name="Immagine 8"/>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9588730" y="1205948"/>
            <a:ext cx="2484000" cy="5580000"/>
          </a:xfrm>
          <a:prstGeom prst="rect">
            <a:avLst/>
          </a:prstGeom>
          <a:ln w="12700">
            <a:solidFill>
              <a:srgbClr val="276F95"/>
            </a:solidFill>
          </a:ln>
        </p:spPr>
      </p:pic>
    </p:spTree>
    <p:extLst>
      <p:ext uri="{BB962C8B-B14F-4D97-AF65-F5344CB8AC3E}">
        <p14:creationId xmlns:p14="http://schemas.microsoft.com/office/powerpoint/2010/main" val="36231877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26720" y="1349734"/>
            <a:ext cx="8473440" cy="519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oAutofit/>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lnSpc>
                <a:spcPct val="150000"/>
              </a:lnSpc>
              <a:spcBef>
                <a:spcPts val="600"/>
              </a:spcBef>
              <a:buClr>
                <a:srgbClr val="000000"/>
              </a:buClr>
              <a:buSzPct val="100000"/>
            </a:pPr>
            <a:r>
              <a:rPr lang="it-IT" altLang="it-IT" dirty="0" smtClean="0">
                <a:solidFill>
                  <a:srgbClr val="000000"/>
                </a:solidFill>
                <a:latin typeface="Calibri" panose="020F0502020204030204" pitchFamily="34" charset="0"/>
                <a:cs typeface="Calibri" panose="020F0502020204030204" pitchFamily="34" charset="0"/>
              </a:rPr>
              <a:t>Nella </a:t>
            </a:r>
            <a:r>
              <a:rPr lang="it-IT" altLang="it-IT" dirty="0">
                <a:solidFill>
                  <a:srgbClr val="000000"/>
                </a:solidFill>
                <a:latin typeface="Calibri" panose="020F0502020204030204" pitchFamily="34" charset="0"/>
                <a:cs typeface="Calibri" panose="020F0502020204030204" pitchFamily="34" charset="0"/>
              </a:rPr>
              <a:t>schermata di composizione dei messaggi di WhatsApp troviamo tutto quello che  serve per comunicare con i propri contatti: in basso al centro c’è il campo di testo in cui digitare i messaggi testuali; in basso a destra ci sono le icone della fotocamera e del microfono che permettono, rispettivamente, di condividere foto/video scattati o registrati sul momento e inviare messaggi vocali</a:t>
            </a:r>
            <a:r>
              <a:rPr lang="it-IT" altLang="it-IT" dirty="0" smtClean="0">
                <a:solidFill>
                  <a:srgbClr val="000000"/>
                </a:solidFill>
                <a:latin typeface="Calibri" panose="020F0502020204030204" pitchFamily="34" charset="0"/>
                <a:cs typeface="Calibri" panose="020F0502020204030204" pitchFamily="34" charset="0"/>
              </a:rPr>
              <a:t>. Facendo </a:t>
            </a:r>
            <a:r>
              <a:rPr lang="it-IT" altLang="it-IT" dirty="0">
                <a:solidFill>
                  <a:srgbClr val="000000"/>
                </a:solidFill>
                <a:latin typeface="Calibri" panose="020F0502020204030204" pitchFamily="34" charset="0"/>
                <a:cs typeface="Calibri" panose="020F0502020204030204" pitchFamily="34" charset="0"/>
              </a:rPr>
              <a:t>un singolo </a:t>
            </a:r>
            <a:r>
              <a:rPr lang="it-IT" altLang="it-IT" dirty="0" err="1">
                <a:solidFill>
                  <a:srgbClr val="000000"/>
                </a:solidFill>
                <a:latin typeface="Calibri" panose="020F0502020204030204" pitchFamily="34" charset="0"/>
                <a:cs typeface="Calibri" panose="020F0502020204030204" pitchFamily="34" charset="0"/>
              </a:rPr>
              <a:t>tap</a:t>
            </a:r>
            <a:r>
              <a:rPr lang="it-IT" altLang="it-IT" dirty="0">
                <a:solidFill>
                  <a:srgbClr val="000000"/>
                </a:solidFill>
                <a:latin typeface="Calibri" panose="020F0502020204030204" pitchFamily="34" charset="0"/>
                <a:cs typeface="Calibri" panose="020F0502020204030204" pitchFamily="34" charset="0"/>
              </a:rPr>
              <a:t> sul pulsante del fotocamera appena citato è inoltre possibile passare alla modalità di condivisione dei videomessaggi che permetterà di inviare videomessaggi istantanei. Tenere premuto il tasto della videocamera per iniziare dunque a registrare un videomessaggio, quindi rilasciarlo per inviare e condividere direttamente il videomessaggio stesso all’interno della chat.</a:t>
            </a: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0"/>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a:solidFill>
                  <a:prstClr val="white"/>
                </a:solidFill>
                <a:latin typeface="Helvetica" panose="020B0604020202020204" pitchFamily="34" charset="0"/>
                <a:ea typeface="Times New Roman" panose="02020603050405020304" pitchFamily="18" charset="0"/>
              </a:rPr>
              <a:t>Come </a:t>
            </a:r>
            <a:r>
              <a:rPr lang="it-IT" sz="3200" b="1" dirty="0" smtClean="0">
                <a:solidFill>
                  <a:prstClr val="white"/>
                </a:solidFill>
                <a:latin typeface="Helvetica" panose="020B0604020202020204" pitchFamily="34" charset="0"/>
                <a:ea typeface="Times New Roman" panose="02020603050405020304" pitchFamily="18" charset="0"/>
              </a:rPr>
              <a:t>usare </a:t>
            </a:r>
            <a:r>
              <a:rPr lang="it-IT" sz="3200" b="1" dirty="0" err="1">
                <a:solidFill>
                  <a:srgbClr val="92D050"/>
                </a:solidFill>
                <a:latin typeface="Helvetica" panose="020B0604020202020204" pitchFamily="34" charset="0"/>
                <a:ea typeface="Times New Roman" panose="02020603050405020304" pitchFamily="18" charset="0"/>
              </a:rPr>
              <a:t>Whatsapp</a:t>
            </a:r>
            <a:r>
              <a:rPr lang="it-IT" sz="3200" b="1" dirty="0">
                <a:solidFill>
                  <a:srgbClr val="92D050"/>
                </a:solidFill>
                <a:latin typeface="Helvetica" panose="020B0604020202020204" pitchFamily="34" charset="0"/>
                <a:ea typeface="Times New Roman" panose="02020603050405020304" pitchFamily="18" charset="0"/>
              </a:rPr>
              <a:t>?</a:t>
            </a:r>
            <a:endParaRPr lang="it-IT" sz="3200" b="1" dirty="0">
              <a:solidFill>
                <a:prstClr val="white"/>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1" y="1349734"/>
            <a:ext cx="2549238" cy="5189668"/>
          </a:xfrm>
          <a:prstGeom prst="rect">
            <a:avLst/>
          </a:prstGeom>
        </p:spPr>
      </p:pic>
    </p:spTree>
    <p:extLst>
      <p:ext uri="{BB962C8B-B14F-4D97-AF65-F5344CB8AC3E}">
        <p14:creationId xmlns:p14="http://schemas.microsoft.com/office/powerpoint/2010/main" val="11410246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1480" y="2235704"/>
            <a:ext cx="8473440" cy="337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oAutofit/>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lnSpc>
                <a:spcPct val="150000"/>
              </a:lnSpc>
              <a:spcBef>
                <a:spcPts val="600"/>
              </a:spcBef>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Relativamente ai messaggi, se commettiamo degli errori, possiamo correggere un messaggio inviato entro 15 minuti dall’invio. Per farlo, bisogna tenere premuto il dito sul messaggio e selezionare l’opzione Modifica dal menu (...). Dopo aver apportato le modifiche necessarie, premere l’icona V per confermare la modifica. Il messaggio modificato mostrerà la dicitura Modificato accanto ad esso, in modo che il destinatario sia a conoscenza della correzione effettuata, ma non potrà visualizzare la cronologia delle modifiche.</a:t>
            </a: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0"/>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a:solidFill>
                  <a:prstClr val="white"/>
                </a:solidFill>
                <a:latin typeface="Helvetica" panose="020B0604020202020204" pitchFamily="34" charset="0"/>
                <a:ea typeface="Times New Roman" panose="02020603050405020304" pitchFamily="18" charset="0"/>
              </a:rPr>
              <a:t>Come </a:t>
            </a:r>
            <a:r>
              <a:rPr lang="it-IT" sz="3200" b="1" dirty="0" smtClean="0">
                <a:solidFill>
                  <a:prstClr val="white"/>
                </a:solidFill>
                <a:latin typeface="Helvetica" panose="020B0604020202020204" pitchFamily="34" charset="0"/>
                <a:ea typeface="Times New Roman" panose="02020603050405020304" pitchFamily="18" charset="0"/>
              </a:rPr>
              <a:t>usare </a:t>
            </a:r>
            <a:r>
              <a:rPr lang="it-IT" sz="3200" b="1" dirty="0" err="1">
                <a:solidFill>
                  <a:srgbClr val="92D050"/>
                </a:solidFill>
                <a:latin typeface="Helvetica" panose="020B0604020202020204" pitchFamily="34" charset="0"/>
                <a:ea typeface="Times New Roman" panose="02020603050405020304" pitchFamily="18" charset="0"/>
              </a:rPr>
              <a:t>Whatsapp</a:t>
            </a:r>
            <a:r>
              <a:rPr lang="it-IT" sz="3200" b="1" dirty="0">
                <a:solidFill>
                  <a:srgbClr val="92D050"/>
                </a:solidFill>
                <a:latin typeface="Helvetica" panose="020B0604020202020204" pitchFamily="34" charset="0"/>
                <a:ea typeface="Times New Roman" panose="02020603050405020304" pitchFamily="18" charset="0"/>
              </a:rPr>
              <a:t>?</a:t>
            </a:r>
            <a:endParaRPr lang="it-IT" sz="3200" b="1" dirty="0">
              <a:solidFill>
                <a:prstClr val="white"/>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3521" y="1432560"/>
            <a:ext cx="2605140" cy="5161847"/>
          </a:xfrm>
          <a:prstGeom prst="rect">
            <a:avLst/>
          </a:prstGeom>
        </p:spPr>
      </p:pic>
    </p:spTree>
    <p:extLst>
      <p:ext uri="{BB962C8B-B14F-4D97-AF65-F5344CB8AC3E}">
        <p14:creationId xmlns:p14="http://schemas.microsoft.com/office/powerpoint/2010/main" val="41735486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3078480" y="1790723"/>
            <a:ext cx="8473440" cy="433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oAutofit/>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lnSpc>
                <a:spcPct val="150000"/>
              </a:lnSpc>
              <a:spcBef>
                <a:spcPts val="600"/>
              </a:spcBef>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Inoltre il tasto con l’icona della graffetta su </a:t>
            </a:r>
            <a:r>
              <a:rPr lang="it-IT" altLang="it-IT" dirty="0" err="1">
                <a:solidFill>
                  <a:srgbClr val="000000"/>
                </a:solidFill>
                <a:latin typeface="Calibri" panose="020F0502020204030204" pitchFamily="34" charset="0"/>
                <a:cs typeface="Calibri" panose="020F0502020204030204" pitchFamily="34" charset="0"/>
              </a:rPr>
              <a:t>Android</a:t>
            </a:r>
            <a:r>
              <a:rPr lang="it-IT" altLang="it-IT" dirty="0">
                <a:solidFill>
                  <a:srgbClr val="000000"/>
                </a:solidFill>
                <a:latin typeface="Calibri" panose="020F0502020204030204" pitchFamily="34" charset="0"/>
                <a:cs typeface="Calibri" panose="020F0502020204030204" pitchFamily="34" charset="0"/>
              </a:rPr>
              <a:t> o l’icona [+] su </a:t>
            </a:r>
            <a:r>
              <a:rPr lang="it-IT" altLang="it-IT" dirty="0" err="1">
                <a:solidFill>
                  <a:srgbClr val="000000"/>
                </a:solidFill>
                <a:latin typeface="Calibri" panose="020F0502020204030204" pitchFamily="34" charset="0"/>
                <a:cs typeface="Calibri" panose="020F0502020204030204" pitchFamily="34" charset="0"/>
              </a:rPr>
              <a:t>iPhone</a:t>
            </a:r>
            <a:r>
              <a:rPr lang="it-IT" altLang="it-IT" dirty="0">
                <a:solidFill>
                  <a:srgbClr val="000000"/>
                </a:solidFill>
                <a:latin typeface="Calibri" panose="020F0502020204030204" pitchFamily="34" charset="0"/>
                <a:cs typeface="Calibri" panose="020F0502020204030204" pitchFamily="34" charset="0"/>
              </a:rPr>
              <a:t>, permette di condividere file PDF, contatti, posizione geografiche e foto/video presenti nella memoria del proprio dispositivo, dando anche la possibilità di attivare, facoltativamente, l’opzione (1), che serve per impostare l’autodistruzione dei file multimediali inviati, dopo la prima visualizzazione da parte del destinatario.</a:t>
            </a:r>
          </a:p>
          <a:p>
            <a:pPr marL="87313" lvl="0" algn="just" defTabSz="457200" eaLnBrk="1" hangingPunct="1">
              <a:lnSpc>
                <a:spcPct val="150000"/>
              </a:lnSpc>
              <a:spcBef>
                <a:spcPts val="600"/>
              </a:spcBef>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In alto a destra, invece, c’è l’icona della cornetta che permette di effettuare chiamate vocali o videochiamate tramite Internet, anche di gruppo (a costo zero).</a:t>
            </a: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0"/>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a:solidFill>
                  <a:prstClr val="white"/>
                </a:solidFill>
                <a:latin typeface="Helvetica" panose="020B0604020202020204" pitchFamily="34" charset="0"/>
                <a:ea typeface="Times New Roman" panose="02020603050405020304" pitchFamily="18" charset="0"/>
              </a:rPr>
              <a:t>Come </a:t>
            </a:r>
            <a:r>
              <a:rPr lang="it-IT" sz="3200" b="1" dirty="0" smtClean="0">
                <a:solidFill>
                  <a:prstClr val="white"/>
                </a:solidFill>
                <a:latin typeface="Helvetica" panose="020B0604020202020204" pitchFamily="34" charset="0"/>
                <a:ea typeface="Times New Roman" panose="02020603050405020304" pitchFamily="18" charset="0"/>
              </a:rPr>
              <a:t>usare </a:t>
            </a:r>
            <a:r>
              <a:rPr lang="it-IT" sz="3200" b="1" dirty="0" err="1">
                <a:solidFill>
                  <a:srgbClr val="92D050"/>
                </a:solidFill>
                <a:latin typeface="Helvetica" panose="020B0604020202020204" pitchFamily="34" charset="0"/>
                <a:ea typeface="Times New Roman" panose="02020603050405020304" pitchFamily="18" charset="0"/>
              </a:rPr>
              <a:t>Whatsapp</a:t>
            </a:r>
            <a:r>
              <a:rPr lang="it-IT" sz="3200" b="1" dirty="0">
                <a:solidFill>
                  <a:srgbClr val="92D050"/>
                </a:solidFill>
                <a:latin typeface="Helvetica" panose="020B0604020202020204" pitchFamily="34" charset="0"/>
                <a:ea typeface="Times New Roman" panose="02020603050405020304" pitchFamily="18" charset="0"/>
              </a:rPr>
              <a:t>?</a:t>
            </a:r>
            <a:endParaRPr lang="it-IT" sz="3200" b="1" dirty="0">
              <a:solidFill>
                <a:prstClr val="white"/>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 y="1271277"/>
            <a:ext cx="2372628" cy="5303520"/>
          </a:xfrm>
          <a:prstGeom prst="rect">
            <a:avLst/>
          </a:prstGeom>
        </p:spPr>
      </p:pic>
    </p:spTree>
    <p:extLst>
      <p:ext uri="{BB962C8B-B14F-4D97-AF65-F5344CB8AC3E}">
        <p14:creationId xmlns:p14="http://schemas.microsoft.com/office/powerpoint/2010/main" val="37586549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2390274" y="1225454"/>
            <a:ext cx="7146651" cy="563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oAutofit/>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lnSpc>
                <a:spcPct val="150000"/>
              </a:lnSpc>
              <a:spcBef>
                <a:spcPts val="600"/>
              </a:spcBef>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Si possono anche creare dei gruppi con un numero massimo di </a:t>
            </a:r>
            <a:r>
              <a:rPr lang="it-IT" altLang="it-IT" dirty="0" smtClean="0">
                <a:solidFill>
                  <a:srgbClr val="000000"/>
                </a:solidFill>
                <a:latin typeface="Calibri" panose="020F0502020204030204" pitchFamily="34" charset="0"/>
                <a:cs typeface="Calibri" panose="020F0502020204030204" pitchFamily="34" charset="0"/>
              </a:rPr>
              <a:t>1023 </a:t>
            </a:r>
            <a:r>
              <a:rPr lang="it-IT" altLang="it-IT" dirty="0">
                <a:solidFill>
                  <a:srgbClr val="000000"/>
                </a:solidFill>
                <a:latin typeface="Calibri" panose="020F0502020204030204" pitchFamily="34" charset="0"/>
                <a:cs typeface="Calibri" panose="020F0502020204030204" pitchFamily="34" charset="0"/>
              </a:rPr>
              <a:t>partecipanti in cui condividere messaggi e contenuti multimediali. Per creare un gruppo, basta recarsi nella scheda Chat di WhatsApp, pigiare sull’icona del foglio o del fumetto e selezionare la voce Nuovo gruppo/Crea nuovo gruppo dalla schermata che si apre. Per partecipare a gruppi già attivi bisogna aspettare l’invito da parte dell’amministratore (l’unico in grado di far entrare nuovi partecipanti). Una funzione di WhatsApp molto interessante e, per certi versi, ludica riguarda la possibilità di creare degli avatar (nella sezione Impostazioni &gt; Avatar), da impostare come foto del profilo e da usare nelle chat tramite un pacchetto di </a:t>
            </a:r>
            <a:r>
              <a:rPr lang="it-IT" altLang="it-IT" dirty="0" err="1">
                <a:solidFill>
                  <a:srgbClr val="000000"/>
                </a:solidFill>
                <a:latin typeface="Calibri" panose="020F0502020204030204" pitchFamily="34" charset="0"/>
                <a:cs typeface="Calibri" panose="020F0502020204030204" pitchFamily="34" charset="0"/>
              </a:rPr>
              <a:t>sticker</a:t>
            </a:r>
            <a:r>
              <a:rPr lang="it-IT" altLang="it-IT" dirty="0">
                <a:solidFill>
                  <a:srgbClr val="000000"/>
                </a:solidFill>
                <a:latin typeface="Calibri" panose="020F0502020204030204" pitchFamily="34" charset="0"/>
                <a:cs typeface="Calibri" panose="020F0502020204030204" pitchFamily="34" charset="0"/>
              </a:rPr>
              <a:t> dedicato.</a:t>
            </a: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0"/>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a:solidFill>
                  <a:prstClr val="white"/>
                </a:solidFill>
                <a:latin typeface="Helvetica" panose="020B0604020202020204" pitchFamily="34" charset="0"/>
                <a:ea typeface="Times New Roman" panose="02020603050405020304" pitchFamily="18" charset="0"/>
              </a:rPr>
              <a:t>Come </a:t>
            </a:r>
            <a:r>
              <a:rPr lang="it-IT" sz="3200" b="1" dirty="0" smtClean="0">
                <a:solidFill>
                  <a:prstClr val="white"/>
                </a:solidFill>
                <a:latin typeface="Helvetica" panose="020B0604020202020204" pitchFamily="34" charset="0"/>
                <a:ea typeface="Times New Roman" panose="02020603050405020304" pitchFamily="18" charset="0"/>
              </a:rPr>
              <a:t>usare </a:t>
            </a:r>
            <a:r>
              <a:rPr lang="it-IT" sz="3200" b="1" dirty="0" err="1">
                <a:solidFill>
                  <a:srgbClr val="92D050"/>
                </a:solidFill>
                <a:latin typeface="Helvetica" panose="020B0604020202020204" pitchFamily="34" charset="0"/>
                <a:ea typeface="Times New Roman" panose="02020603050405020304" pitchFamily="18" charset="0"/>
              </a:rPr>
              <a:t>Whatsapp</a:t>
            </a:r>
            <a:r>
              <a:rPr lang="it-IT" sz="3200" b="1" dirty="0">
                <a:solidFill>
                  <a:srgbClr val="92D050"/>
                </a:solidFill>
                <a:latin typeface="Helvetica" panose="020B0604020202020204" pitchFamily="34" charset="0"/>
                <a:ea typeface="Times New Roman" panose="02020603050405020304" pitchFamily="18" charset="0"/>
              </a:rPr>
              <a:t>?</a:t>
            </a:r>
            <a:endParaRPr lang="it-IT" sz="3200" b="1" dirty="0">
              <a:solidFill>
                <a:prstClr val="white"/>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150" y="1562673"/>
            <a:ext cx="2039250" cy="4786202"/>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2456" y="1563990"/>
            <a:ext cx="2012239" cy="4786202"/>
          </a:xfrm>
          <a:prstGeom prst="rect">
            <a:avLst/>
          </a:prstGeom>
        </p:spPr>
      </p:pic>
    </p:spTree>
    <p:extLst>
      <p:ext uri="{BB962C8B-B14F-4D97-AF65-F5344CB8AC3E}">
        <p14:creationId xmlns:p14="http://schemas.microsoft.com/office/powerpoint/2010/main" val="33251255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2593880" y="1398452"/>
            <a:ext cx="9084773" cy="500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oAutofit/>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lnSpc>
                <a:spcPct val="150000"/>
              </a:lnSpc>
              <a:spcBef>
                <a:spcPts val="600"/>
              </a:spcBef>
              <a:buClr>
                <a:srgbClr val="000000"/>
              </a:buClr>
              <a:buSzPct val="100000"/>
            </a:pPr>
            <a:endParaRPr lang="it-IT" altLang="it-IT" dirty="0" smtClean="0">
              <a:solidFill>
                <a:srgbClr val="000000"/>
              </a:solidFill>
              <a:latin typeface="Calibri" panose="020F0502020204030204" pitchFamily="34" charset="0"/>
              <a:cs typeface="Calibri" panose="020F0502020204030204" pitchFamily="34" charset="0"/>
            </a:endParaRPr>
          </a:p>
          <a:p>
            <a:pPr marL="87313" lvl="0" algn="just" defTabSz="457200" eaLnBrk="1" hangingPunct="1">
              <a:lnSpc>
                <a:spcPct val="150000"/>
              </a:lnSpc>
              <a:spcBef>
                <a:spcPts val="600"/>
              </a:spcBef>
              <a:buClr>
                <a:srgbClr val="000000"/>
              </a:buClr>
              <a:buSzPct val="100000"/>
            </a:pPr>
            <a:endParaRPr lang="it-IT" altLang="it-IT" dirty="0" smtClean="0">
              <a:solidFill>
                <a:srgbClr val="000000"/>
              </a:solidFill>
              <a:latin typeface="Calibri" panose="020F0502020204030204" pitchFamily="34" charset="0"/>
              <a:cs typeface="Calibri" panose="020F0502020204030204" pitchFamily="34" charset="0"/>
            </a:endParaRPr>
          </a:p>
          <a:p>
            <a:pPr marL="87313" lvl="0" algn="just" defTabSz="457200" eaLnBrk="1" hangingPunct="1">
              <a:lnSpc>
                <a:spcPct val="150000"/>
              </a:lnSpc>
              <a:spcBef>
                <a:spcPts val="600"/>
              </a:spcBef>
              <a:buClr>
                <a:srgbClr val="000000"/>
              </a:buClr>
              <a:buSzPct val="100000"/>
            </a:pPr>
            <a:r>
              <a:rPr lang="it-IT" altLang="it-IT" dirty="0" smtClean="0">
                <a:solidFill>
                  <a:srgbClr val="000000"/>
                </a:solidFill>
                <a:latin typeface="Calibri" panose="020F0502020204030204" pitchFamily="34" charset="0"/>
                <a:cs typeface="Calibri" panose="020F0502020204030204" pitchFamily="34" charset="0"/>
              </a:rPr>
              <a:t>Con </a:t>
            </a:r>
            <a:r>
              <a:rPr lang="it-IT" altLang="it-IT" dirty="0">
                <a:solidFill>
                  <a:srgbClr val="000000"/>
                </a:solidFill>
                <a:latin typeface="Calibri" panose="020F0502020204030204" pitchFamily="34" charset="0"/>
                <a:cs typeface="Calibri" panose="020F0502020204030204" pitchFamily="34" charset="0"/>
              </a:rPr>
              <a:t>sistema operativo </a:t>
            </a:r>
            <a:r>
              <a:rPr lang="it-IT" altLang="it-IT" dirty="0" err="1">
                <a:solidFill>
                  <a:srgbClr val="000000"/>
                </a:solidFill>
                <a:latin typeface="Calibri" panose="020F0502020204030204" pitchFamily="34" charset="0"/>
                <a:cs typeface="Calibri" panose="020F0502020204030204" pitchFamily="34" charset="0"/>
              </a:rPr>
              <a:t>Android</a:t>
            </a:r>
            <a:r>
              <a:rPr lang="it-IT" altLang="it-IT" dirty="0">
                <a:solidFill>
                  <a:srgbClr val="000000"/>
                </a:solidFill>
                <a:latin typeface="Calibri" panose="020F0502020204030204" pitchFamily="34" charset="0"/>
                <a:cs typeface="Calibri" panose="020F0502020204030204" pitchFamily="34" charset="0"/>
              </a:rPr>
              <a:t> avviare l'</a:t>
            </a:r>
            <a:r>
              <a:rPr lang="it-IT" altLang="it-IT" dirty="0" err="1">
                <a:solidFill>
                  <a:srgbClr val="000000"/>
                </a:solidFill>
                <a:latin typeface="Calibri" panose="020F0502020204030204" pitchFamily="34" charset="0"/>
                <a:cs typeface="Calibri" panose="020F0502020204030204" pitchFamily="34" charset="0"/>
              </a:rPr>
              <a:t>app</a:t>
            </a:r>
            <a:r>
              <a:rPr lang="it-IT" altLang="it-IT" dirty="0">
                <a:solidFill>
                  <a:srgbClr val="000000"/>
                </a:solidFill>
                <a:latin typeface="Calibri" panose="020F0502020204030204" pitchFamily="34" charset="0"/>
                <a:cs typeface="Calibri" panose="020F0502020204030204" pitchFamily="34" charset="0"/>
              </a:rPr>
              <a:t> di WhatsApp tramite la sua icona e, recandosi nella sezione Chat, individuare la conversazione singola o di gruppo in cui si desidera condividere la posizione, facendo dunque </a:t>
            </a:r>
            <a:r>
              <a:rPr lang="it-IT" altLang="it-IT" dirty="0" err="1">
                <a:solidFill>
                  <a:srgbClr val="000000"/>
                </a:solidFill>
                <a:latin typeface="Calibri" panose="020F0502020204030204" pitchFamily="34" charset="0"/>
                <a:cs typeface="Calibri" panose="020F0502020204030204" pitchFamily="34" charset="0"/>
              </a:rPr>
              <a:t>tap</a:t>
            </a:r>
            <a:r>
              <a:rPr lang="it-IT" altLang="it-IT" dirty="0">
                <a:solidFill>
                  <a:srgbClr val="000000"/>
                </a:solidFill>
                <a:latin typeface="Calibri" panose="020F0502020204030204" pitchFamily="34" charset="0"/>
                <a:cs typeface="Calibri" panose="020F0502020204030204" pitchFamily="34" charset="0"/>
              </a:rPr>
              <a:t> su di essa.</a:t>
            </a:r>
          </a:p>
          <a:p>
            <a:pPr marL="87313" lvl="0" algn="just" defTabSz="457200" eaLnBrk="1" hangingPunct="1">
              <a:lnSpc>
                <a:spcPct val="150000"/>
              </a:lnSpc>
              <a:spcBef>
                <a:spcPts val="600"/>
              </a:spcBef>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All'interno della conversazione selezionata, fare poi </a:t>
            </a:r>
            <a:r>
              <a:rPr lang="it-IT" altLang="it-IT" dirty="0" err="1">
                <a:solidFill>
                  <a:srgbClr val="000000"/>
                </a:solidFill>
                <a:latin typeface="Calibri" panose="020F0502020204030204" pitchFamily="34" charset="0"/>
                <a:cs typeface="Calibri" panose="020F0502020204030204" pitchFamily="34" charset="0"/>
              </a:rPr>
              <a:t>tap</a:t>
            </a:r>
            <a:r>
              <a:rPr lang="it-IT" altLang="it-IT" dirty="0">
                <a:solidFill>
                  <a:srgbClr val="000000"/>
                </a:solidFill>
                <a:latin typeface="Calibri" panose="020F0502020204030204" pitchFamily="34" charset="0"/>
                <a:cs typeface="Calibri" panose="020F0502020204030204" pitchFamily="34" charset="0"/>
              </a:rPr>
              <a:t> sul pulsante con il simbolo della graffetta e, dal menu a tendina che si vedrà a schermo, pigiare sulla voce Posizione</a:t>
            </a:r>
            <a:r>
              <a:rPr lang="it-IT" altLang="it-IT" dirty="0" smtClean="0">
                <a:solidFill>
                  <a:srgbClr val="000000"/>
                </a:solidFill>
                <a:latin typeface="Calibri" panose="020F0502020204030204" pitchFamily="34" charset="0"/>
                <a:cs typeface="Calibri" panose="020F0502020204030204" pitchFamily="34" charset="0"/>
              </a:rPr>
              <a:t>.</a:t>
            </a:r>
            <a:endParaRPr lang="it-IT" altLang="it-IT" dirty="0">
              <a:solidFill>
                <a:srgbClr val="000000"/>
              </a:solidFill>
              <a:latin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0"/>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smtClean="0">
                <a:solidFill>
                  <a:prstClr val="white"/>
                </a:solidFill>
                <a:latin typeface="Helvetica" panose="020B0604020202020204" pitchFamily="34" charset="0"/>
                <a:ea typeface="Times New Roman" panose="02020603050405020304" pitchFamily="18" charset="0"/>
              </a:rPr>
              <a:t>Condividere la posizione su </a:t>
            </a:r>
            <a:r>
              <a:rPr lang="it-IT" sz="3200" b="1" dirty="0" err="1" smtClean="0">
                <a:solidFill>
                  <a:srgbClr val="92D050"/>
                </a:solidFill>
                <a:latin typeface="Helvetica" panose="020B0604020202020204" pitchFamily="34" charset="0"/>
                <a:ea typeface="Times New Roman" panose="02020603050405020304" pitchFamily="18" charset="0"/>
              </a:rPr>
              <a:t>Whatsapp</a:t>
            </a:r>
            <a:endParaRPr lang="it-IT" sz="3200" b="1" dirty="0">
              <a:solidFill>
                <a:prstClr val="white"/>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307" y="1444421"/>
            <a:ext cx="2219573" cy="4956377"/>
          </a:xfrm>
          <a:prstGeom prst="rect">
            <a:avLst/>
          </a:prstGeom>
        </p:spPr>
      </p:pic>
    </p:spTree>
    <p:extLst>
      <p:ext uri="{BB962C8B-B14F-4D97-AF65-F5344CB8AC3E}">
        <p14:creationId xmlns:p14="http://schemas.microsoft.com/office/powerpoint/2010/main" val="1573553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3474185" y="2108956"/>
            <a:ext cx="8324509" cy="43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marR="0" lvl="0" indent="0" algn="just" defTabSz="457200" rtl="0" eaLnBrk="1" fontAlgn="auto" latinLnBrk="0" hangingPunct="1">
              <a:lnSpc>
                <a:spcPct val="100000"/>
              </a:lnSpc>
              <a:spcBef>
                <a:spcPts val="600"/>
              </a:spcBef>
              <a:spcAft>
                <a:spcPts val="0"/>
              </a:spcAft>
              <a:buClr>
                <a:srgbClr val="000000"/>
              </a:buClr>
              <a:buSzPct val="100000"/>
              <a:buFont typeface="Times New Roman" panose="02020603050405020304" pitchFamily="18" charset="0"/>
              <a:buNone/>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a:pPr>
            <a:r>
              <a:rPr lang="it-IT" altLang="it-IT" dirty="0" err="1" smtClean="0">
                <a:solidFill>
                  <a:schemeClr val="tx1"/>
                </a:solidFill>
                <a:latin typeface="Calibri" panose="020F0502020204030204" pitchFamily="34" charset="0"/>
                <a:cs typeface="Calibri" panose="020F0502020204030204" pitchFamily="34" charset="0"/>
              </a:rPr>
              <a:t>Whatsapp</a:t>
            </a:r>
            <a:r>
              <a:rPr lang="it-IT" altLang="it-IT" dirty="0" smtClean="0">
                <a:solidFill>
                  <a:schemeClr val="tx1"/>
                </a:solidFill>
                <a:latin typeface="Calibri" panose="020F0502020204030204" pitchFamily="34" charset="0"/>
                <a:cs typeface="Calibri" panose="020F0502020204030204" pitchFamily="34" charset="0"/>
              </a:rPr>
              <a:t> è un </a:t>
            </a:r>
            <a:r>
              <a:rPr lang="it-IT" altLang="it-IT" b="1" dirty="0" smtClean="0">
                <a:solidFill>
                  <a:schemeClr val="tx1"/>
                </a:solidFill>
                <a:latin typeface="Calibri" panose="020F0502020204030204" pitchFamily="34" charset="0"/>
                <a:cs typeface="Calibri" panose="020F0502020204030204" pitchFamily="34" charset="0"/>
              </a:rPr>
              <a:t>applicazione di messaggistica multi-piattaforma.</a:t>
            </a:r>
            <a:endParaRPr kumimoji="0" lang="it-IT" altLang="it-IT" sz="20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marL="0" marR="0" lvl="0" indent="0" algn="l" defTabSz="457200" rtl="0" eaLnBrk="1" fontAlgn="base" latinLnBrk="0" hangingPunct="1">
              <a:lnSpc>
                <a:spcPct val="100000"/>
              </a:lnSpc>
              <a:spcBef>
                <a:spcPts val="750"/>
              </a:spcBef>
              <a:spcAft>
                <a:spcPts val="750"/>
              </a:spcAft>
              <a:buClrTx/>
              <a:buSzTx/>
              <a:buFontTx/>
              <a:buNone/>
              <a:tabLst/>
              <a:defRPr/>
            </a:pPr>
            <a:r>
              <a:rPr kumimoji="0" lang="it-IT" sz="3200" b="1" i="0" u="none" strike="noStrike" kern="1200" cap="none" spc="0" normalizeH="0" baseline="0" noProof="0" dirty="0" smtClean="0">
                <a:ln>
                  <a:noFill/>
                </a:ln>
                <a:solidFill>
                  <a:prstClr val="white"/>
                </a:solidFill>
                <a:effectLst/>
                <a:uLnTx/>
                <a:uFillTx/>
                <a:latin typeface="Helvetica" panose="020B0604020202020204" pitchFamily="34" charset="0"/>
                <a:ea typeface="Times New Roman" panose="02020603050405020304" pitchFamily="18" charset="0"/>
                <a:cs typeface="+mn-cs"/>
              </a:rPr>
              <a:t>Cos’è </a:t>
            </a:r>
            <a:r>
              <a:rPr lang="it-IT" sz="3200" b="1" noProof="0" dirty="0" err="1" smtClean="0">
                <a:solidFill>
                  <a:srgbClr val="92D050"/>
                </a:solidFill>
                <a:latin typeface="Helvetica" panose="020B0604020202020204" pitchFamily="34" charset="0"/>
                <a:ea typeface="Times New Roman" panose="02020603050405020304" pitchFamily="18" charset="0"/>
              </a:rPr>
              <a:t>Whatsapp</a:t>
            </a:r>
            <a:r>
              <a:rPr kumimoji="0" lang="it-IT" sz="3200" b="1" i="0" u="none" strike="noStrike" kern="1200" cap="none" spc="0" normalizeH="0" baseline="0" noProof="0" dirty="0" smtClean="0">
                <a:ln>
                  <a:noFill/>
                </a:ln>
                <a:solidFill>
                  <a:prstClr val="white"/>
                </a:solidFill>
                <a:effectLst/>
                <a:uLnTx/>
                <a:uFillTx/>
                <a:latin typeface="Helvetica" panose="020B0604020202020204" pitchFamily="34" charset="0"/>
                <a:ea typeface="Times New Roman" panose="02020603050405020304" pitchFamily="18" charset="0"/>
                <a:cs typeface="+mn-cs"/>
              </a:rPr>
              <a:t> ?</a:t>
            </a:r>
            <a:endParaRPr kumimoji="0" lang="it-IT"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3474185" y="2920741"/>
            <a:ext cx="8324509" cy="15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Permette di </a:t>
            </a:r>
            <a:r>
              <a:rPr lang="it-IT" altLang="it-IT" b="1" dirty="0">
                <a:solidFill>
                  <a:srgbClr val="000000"/>
                </a:solidFill>
                <a:latin typeface="Calibri" panose="020F0502020204030204" pitchFamily="34" charset="0"/>
                <a:cs typeface="Calibri" panose="020F0502020204030204" pitchFamily="34" charset="0"/>
              </a:rPr>
              <a:t>inviare messaggi, foto, video, documenti e registrazioni vocali</a:t>
            </a:r>
            <a:r>
              <a:rPr lang="it-IT" altLang="it-IT" dirty="0">
                <a:solidFill>
                  <a:srgbClr val="000000"/>
                </a:solidFill>
                <a:latin typeface="Calibri" panose="020F0502020204030204" pitchFamily="34" charset="0"/>
                <a:cs typeface="Calibri" panose="020F0502020204030204" pitchFamily="34" charset="0"/>
              </a:rPr>
              <a:t> ad altri utenti via Internet utilizzando come identificativo il proprio numero di telefono. Consente inoltre di condividere </a:t>
            </a:r>
            <a:r>
              <a:rPr lang="it-IT" altLang="it-IT" b="1" dirty="0">
                <a:solidFill>
                  <a:srgbClr val="000000"/>
                </a:solidFill>
                <a:latin typeface="Calibri" panose="020F0502020204030204" pitchFamily="34" charset="0"/>
                <a:cs typeface="Calibri" panose="020F0502020204030204" pitchFamily="34" charset="0"/>
              </a:rPr>
              <a:t>“storie”</a:t>
            </a:r>
            <a:r>
              <a:rPr lang="it-IT" altLang="it-IT" dirty="0">
                <a:solidFill>
                  <a:srgbClr val="000000"/>
                </a:solidFill>
                <a:latin typeface="Calibri" panose="020F0502020204030204" pitchFamily="34" charset="0"/>
                <a:cs typeface="Calibri" panose="020F0502020204030204" pitchFamily="34" charset="0"/>
              </a:rPr>
              <a:t> (chiamati stati), </a:t>
            </a:r>
            <a:r>
              <a:rPr lang="it-IT" altLang="it-IT" b="1" dirty="0">
                <a:solidFill>
                  <a:srgbClr val="000000"/>
                </a:solidFill>
                <a:latin typeface="Calibri" panose="020F0502020204030204" pitchFamily="34" charset="0"/>
                <a:cs typeface="Calibri" panose="020F0502020204030204" pitchFamily="34" charset="0"/>
              </a:rPr>
              <a:t>effettuare chiamate vocali e videochiamate</a:t>
            </a:r>
            <a:r>
              <a:rPr lang="it-IT" altLang="it-IT" dirty="0">
                <a:solidFill>
                  <a:srgbClr val="000000"/>
                </a:solidFill>
                <a:latin typeface="Calibri" panose="020F0502020204030204" pitchFamily="34" charset="0"/>
                <a:cs typeface="Calibri" panose="020F0502020204030204" pitchFamily="34" charset="0"/>
              </a:rPr>
              <a:t> (anche di gruppo), </a:t>
            </a:r>
            <a:r>
              <a:rPr lang="it-IT" altLang="it-IT" b="1" dirty="0">
                <a:solidFill>
                  <a:srgbClr val="000000"/>
                </a:solidFill>
                <a:latin typeface="Calibri" panose="020F0502020204030204" pitchFamily="34" charset="0"/>
                <a:cs typeface="Calibri" panose="020F0502020204030204" pitchFamily="34" charset="0"/>
              </a:rPr>
              <a:t>condividere la propria posizione</a:t>
            </a:r>
            <a:r>
              <a:rPr lang="it-IT" altLang="it-IT" dirty="0">
                <a:solidFill>
                  <a:srgbClr val="000000"/>
                </a:solidFill>
                <a:latin typeface="Calibri" panose="020F0502020204030204" pitchFamily="34" charset="0"/>
                <a:cs typeface="Calibri" panose="020F0502020204030204" pitchFamily="34" charset="0"/>
              </a:rPr>
              <a:t> e molto altro ancora</a:t>
            </a:r>
            <a:endParaRPr kumimoji="0" lang="it-IT" altLang="it-IT"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3"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97305" y="4760157"/>
            <a:ext cx="5745531" cy="164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dirty="0">
                <a:solidFill>
                  <a:srgbClr val="000000"/>
                </a:solidFill>
                <a:latin typeface="Calibri" panose="020F0502020204030204" pitchFamily="34" charset="0"/>
                <a:cs typeface="Calibri" panose="020F0502020204030204" pitchFamily="34" charset="0"/>
              </a:rPr>
              <a:t>È compatibile con </a:t>
            </a:r>
            <a:r>
              <a:rPr lang="it-IT" altLang="it-IT" b="1" dirty="0" err="1">
                <a:solidFill>
                  <a:srgbClr val="000000"/>
                </a:solidFill>
                <a:latin typeface="Calibri" panose="020F0502020204030204" pitchFamily="34" charset="0"/>
                <a:cs typeface="Calibri" panose="020F0502020204030204" pitchFamily="34" charset="0"/>
              </a:rPr>
              <a:t>Android</a:t>
            </a:r>
            <a:r>
              <a:rPr lang="it-IT" altLang="it-IT" dirty="0">
                <a:solidFill>
                  <a:srgbClr val="000000"/>
                </a:solidFill>
                <a:latin typeface="Calibri" panose="020F0502020204030204" pitchFamily="34" charset="0"/>
                <a:cs typeface="Calibri" panose="020F0502020204030204" pitchFamily="34" charset="0"/>
              </a:rPr>
              <a:t> e </a:t>
            </a:r>
            <a:r>
              <a:rPr lang="it-IT" altLang="it-IT" b="1" dirty="0">
                <a:solidFill>
                  <a:srgbClr val="000000"/>
                </a:solidFill>
                <a:latin typeface="Calibri" panose="020F0502020204030204" pitchFamily="34" charset="0"/>
                <a:cs typeface="Calibri" panose="020F0502020204030204" pitchFamily="34" charset="0"/>
              </a:rPr>
              <a:t>iOS</a:t>
            </a:r>
            <a:r>
              <a:rPr lang="it-IT" altLang="it-IT" dirty="0">
                <a:solidFill>
                  <a:srgbClr val="000000"/>
                </a:solidFill>
                <a:latin typeface="Calibri" panose="020F0502020204030204" pitchFamily="34" charset="0"/>
                <a:cs typeface="Calibri" panose="020F0502020204030204" pitchFamily="34" charset="0"/>
              </a:rPr>
              <a:t> e funziona indipendente dal sistema operativo utilizzato dagli utenti. Questo significa che se si ha uno </a:t>
            </a:r>
            <a:r>
              <a:rPr lang="it-IT" altLang="it-IT" dirty="0" err="1">
                <a:solidFill>
                  <a:srgbClr val="000000"/>
                </a:solidFill>
                <a:latin typeface="Calibri" panose="020F0502020204030204" pitchFamily="34" charset="0"/>
                <a:cs typeface="Calibri" panose="020F0502020204030204" pitchFamily="34" charset="0"/>
              </a:rPr>
              <a:t>smartphone</a:t>
            </a:r>
            <a:r>
              <a:rPr lang="it-IT" altLang="it-IT" dirty="0">
                <a:solidFill>
                  <a:srgbClr val="000000"/>
                </a:solidFill>
                <a:latin typeface="Calibri" panose="020F0502020204030204" pitchFamily="34" charset="0"/>
                <a:cs typeface="Calibri" panose="020F0502020204030204" pitchFamily="34" charset="0"/>
              </a:rPr>
              <a:t> </a:t>
            </a:r>
            <a:r>
              <a:rPr lang="it-IT" altLang="it-IT" dirty="0" err="1">
                <a:solidFill>
                  <a:srgbClr val="000000"/>
                </a:solidFill>
                <a:latin typeface="Calibri" panose="020F0502020204030204" pitchFamily="34" charset="0"/>
                <a:cs typeface="Calibri" panose="020F0502020204030204" pitchFamily="34" charset="0"/>
              </a:rPr>
              <a:t>Android</a:t>
            </a:r>
            <a:r>
              <a:rPr lang="it-IT" altLang="it-IT" dirty="0">
                <a:solidFill>
                  <a:srgbClr val="000000"/>
                </a:solidFill>
                <a:latin typeface="Calibri" panose="020F0502020204030204" pitchFamily="34" charset="0"/>
                <a:cs typeface="Calibri" panose="020F0502020204030204" pitchFamily="34" charset="0"/>
              </a:rPr>
              <a:t> si può comunicare anche con chi usa </a:t>
            </a:r>
            <a:r>
              <a:rPr lang="it-IT" altLang="it-IT" dirty="0" err="1">
                <a:solidFill>
                  <a:srgbClr val="000000"/>
                </a:solidFill>
                <a:latin typeface="Calibri" panose="020F0502020204030204" pitchFamily="34" charset="0"/>
                <a:cs typeface="Calibri" panose="020F0502020204030204" pitchFamily="34" charset="0"/>
              </a:rPr>
              <a:t>iPhone</a:t>
            </a:r>
            <a:r>
              <a:rPr lang="it-IT" altLang="it-IT" dirty="0">
                <a:solidFill>
                  <a:srgbClr val="000000"/>
                </a:solidFill>
                <a:latin typeface="Calibri" panose="020F0502020204030204" pitchFamily="34" charset="0"/>
                <a:cs typeface="Calibri" panose="020F0502020204030204" pitchFamily="34" charset="0"/>
              </a:rPr>
              <a:t> e viceversa.</a:t>
            </a:r>
            <a:endParaRPr kumimoji="0" lang="it-IT" altLang="it-IT"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75" y="1581131"/>
            <a:ext cx="3267137" cy="3095493"/>
          </a:xfrm>
          <a:prstGeom prst="rect">
            <a:avLst/>
          </a:prstGeom>
        </p:spPr>
      </p:pic>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5745" y="4505404"/>
            <a:ext cx="2531015" cy="1392058"/>
          </a:xfrm>
          <a:prstGeom prst="rect">
            <a:avLst/>
          </a:prstGeom>
        </p:spPr>
      </p:pic>
      <p:pic>
        <p:nvPicPr>
          <p:cNvPr id="11" name="Immagin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3439" y="4345758"/>
            <a:ext cx="2104262" cy="1711350"/>
          </a:xfrm>
          <a:prstGeom prst="rect">
            <a:avLst/>
          </a:prstGeom>
        </p:spPr>
      </p:pic>
    </p:spTree>
    <p:extLst>
      <p:ext uri="{BB962C8B-B14F-4D97-AF65-F5344CB8AC3E}">
        <p14:creationId xmlns:p14="http://schemas.microsoft.com/office/powerpoint/2010/main" val="26236025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2829856" y="1398452"/>
            <a:ext cx="8848797" cy="191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oAutofit/>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lnSpc>
                <a:spcPct val="150000"/>
              </a:lnSpc>
              <a:buClr>
                <a:srgbClr val="000000"/>
              </a:buClr>
              <a:buSzPct val="100000"/>
            </a:pPr>
            <a:r>
              <a:rPr lang="it-IT" altLang="it-IT" dirty="0" smtClean="0">
                <a:solidFill>
                  <a:srgbClr val="000000"/>
                </a:solidFill>
                <a:latin typeface="Calibri" panose="020F0502020204030204" pitchFamily="34" charset="0"/>
                <a:cs typeface="Calibri" panose="020F0502020204030204" pitchFamily="34" charset="0"/>
              </a:rPr>
              <a:t>Aprire </a:t>
            </a:r>
            <a:r>
              <a:rPr lang="it-IT" altLang="it-IT" dirty="0">
                <a:solidFill>
                  <a:srgbClr val="000000"/>
                </a:solidFill>
                <a:latin typeface="Calibri" panose="020F0502020204030204" pitchFamily="34" charset="0"/>
                <a:cs typeface="Calibri" panose="020F0502020204030204" pitchFamily="34" charset="0"/>
              </a:rPr>
              <a:t>l’applicazione WhatsApp tramite la sua icona in schermata Home. </a:t>
            </a:r>
          </a:p>
          <a:p>
            <a:pPr marL="87313" lvl="0" algn="just" defTabSz="457200" eaLnBrk="1" hangingPunct="1">
              <a:lnSpc>
                <a:spcPct val="150000"/>
              </a:lnSpc>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Tramite la schermata principale, fare </a:t>
            </a:r>
            <a:r>
              <a:rPr lang="it-IT" altLang="it-IT" dirty="0" err="1">
                <a:solidFill>
                  <a:srgbClr val="000000"/>
                </a:solidFill>
                <a:latin typeface="Calibri" panose="020F0502020204030204" pitchFamily="34" charset="0"/>
                <a:cs typeface="Calibri" panose="020F0502020204030204" pitchFamily="34" charset="0"/>
              </a:rPr>
              <a:t>tap</a:t>
            </a:r>
            <a:r>
              <a:rPr lang="it-IT" altLang="it-IT" dirty="0">
                <a:solidFill>
                  <a:srgbClr val="000000"/>
                </a:solidFill>
                <a:latin typeface="Calibri" panose="020F0502020204030204" pitchFamily="34" charset="0"/>
                <a:cs typeface="Calibri" panose="020F0502020204030204" pitchFamily="34" charset="0"/>
              </a:rPr>
              <a:t> sulla scheda in basso Chat, individuare la conversazione singola o di gruppo con cui si desidera condividere in tempo reale la posizione. Fare quindi </a:t>
            </a:r>
            <a:r>
              <a:rPr lang="it-IT" altLang="it-IT" dirty="0" err="1">
                <a:solidFill>
                  <a:srgbClr val="000000"/>
                </a:solidFill>
                <a:latin typeface="Calibri" panose="020F0502020204030204" pitchFamily="34" charset="0"/>
                <a:cs typeface="Calibri" panose="020F0502020204030204" pitchFamily="34" charset="0"/>
              </a:rPr>
              <a:t>tap</a:t>
            </a:r>
            <a:r>
              <a:rPr lang="it-IT" altLang="it-IT" dirty="0">
                <a:solidFill>
                  <a:srgbClr val="000000"/>
                </a:solidFill>
                <a:latin typeface="Calibri" panose="020F0502020204030204" pitchFamily="34" charset="0"/>
                <a:cs typeface="Calibri" panose="020F0502020204030204" pitchFamily="34" charset="0"/>
              </a:rPr>
              <a:t> su di essa e premere poi sul pulsante (+).</a:t>
            </a: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0"/>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smtClean="0">
                <a:solidFill>
                  <a:prstClr val="white"/>
                </a:solidFill>
                <a:latin typeface="Helvetica" panose="020B0604020202020204" pitchFamily="34" charset="0"/>
                <a:ea typeface="Times New Roman" panose="02020603050405020304" pitchFamily="18" charset="0"/>
              </a:rPr>
              <a:t>Condividere la posizione su </a:t>
            </a:r>
            <a:r>
              <a:rPr lang="it-IT" sz="3200" b="1" dirty="0" err="1" smtClean="0">
                <a:solidFill>
                  <a:srgbClr val="92D050"/>
                </a:solidFill>
                <a:latin typeface="Helvetica" panose="020B0604020202020204" pitchFamily="34" charset="0"/>
                <a:ea typeface="Times New Roman" panose="02020603050405020304" pitchFamily="18" charset="0"/>
              </a:rPr>
              <a:t>Whatsapp</a:t>
            </a:r>
            <a:endParaRPr lang="it-IT" sz="3200" b="1" dirty="0">
              <a:solidFill>
                <a:prstClr val="white"/>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121" y="1398452"/>
            <a:ext cx="2315735" cy="5002346"/>
          </a:xfrm>
          <a:prstGeom prst="rect">
            <a:avLst/>
          </a:prstGeom>
        </p:spPr>
      </p:pic>
      <p:sp>
        <p:nvSpPr>
          <p:cNvPr id="8" name="Rettangolo 7"/>
          <p:cNvSpPr/>
          <p:nvPr/>
        </p:nvSpPr>
        <p:spPr>
          <a:xfrm>
            <a:off x="2829856" y="3310128"/>
            <a:ext cx="8848796" cy="189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oAutofit/>
          </a:bodyPr>
          <a:lstStyle/>
          <a:p>
            <a:pPr marL="87313" algn="just" defTabSz="457200">
              <a:lnSpc>
                <a:spcPct val="150000"/>
              </a:lnSpc>
              <a:spcBef>
                <a:spcPts val="600"/>
              </a:spcBef>
              <a:buClr>
                <a:srgbClr val="000000"/>
              </a:buClr>
              <a:buSzPct val="10000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it-IT" sz="200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Fatto ciò, tramite le opzioni in basso, </a:t>
            </a:r>
            <a:r>
              <a:rPr lang="it-IT" sz="2000" dirty="0" smtClean="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scegliere </a:t>
            </a:r>
            <a:r>
              <a:rPr lang="it-IT" sz="200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se tale condivisione dovrà essere continua per 15 minuti, 1 ora oppure 8 ore. Infine, digitare eventualmente un messaggio tramite il campo di testo Aggiungi commento e inviare infine la nostra posizione in chat premendo sul pulsante dell'aeroplanino. </a:t>
            </a:r>
          </a:p>
        </p:txBody>
      </p:sp>
      <p:sp>
        <p:nvSpPr>
          <p:cNvPr id="11" name="Rettangolo 10"/>
          <p:cNvSpPr/>
          <p:nvPr/>
        </p:nvSpPr>
        <p:spPr>
          <a:xfrm>
            <a:off x="2909110" y="5201415"/>
            <a:ext cx="8690287" cy="969496"/>
          </a:xfrm>
          <a:prstGeom prst="rect">
            <a:avLst/>
          </a:prstGeom>
        </p:spPr>
        <p:txBody>
          <a:bodyPr wrap="square">
            <a:spAutoFit/>
          </a:bodyPr>
          <a:lstStyle/>
          <a:p>
            <a:pPr algn="just">
              <a:lnSpc>
                <a:spcPct val="150000"/>
              </a:lnSpc>
            </a:pPr>
            <a:r>
              <a:rPr lang="it-IT" sz="2000" dirty="0">
                <a:latin typeface="Calibri" panose="020F0502020204030204" pitchFamily="34" charset="0"/>
                <a:ea typeface="Calibri" panose="020F0502020204030204" pitchFamily="34" charset="0"/>
                <a:cs typeface="Calibri" panose="020F0502020204030204" pitchFamily="34" charset="0"/>
              </a:rPr>
              <a:t>I </a:t>
            </a:r>
            <a:r>
              <a:rPr lang="it-IT" sz="2000" dirty="0">
                <a:solidFill>
                  <a:srgbClr val="000000"/>
                </a:solidFill>
                <a:latin typeface="Calibri" panose="020F0502020204030204" pitchFamily="34" charset="0"/>
                <a:ea typeface="Calibri" panose="020F0502020204030204" pitchFamily="34" charset="0"/>
                <a:cs typeface="Calibri" panose="020F0502020204030204" pitchFamily="34" charset="0"/>
              </a:rPr>
              <a:t>partecipanti</a:t>
            </a:r>
            <a:r>
              <a:rPr lang="it-IT" sz="2000" dirty="0">
                <a:latin typeface="Calibri" panose="020F0502020204030204" pitchFamily="34" charset="0"/>
                <a:ea typeface="Calibri" panose="020F0502020204030204" pitchFamily="34" charset="0"/>
                <a:cs typeface="Calibri" panose="020F0502020204030204" pitchFamily="34" charset="0"/>
              </a:rPr>
              <a:t> di una conversazione potranno visualizzare la posizione in tempo reale facendo </a:t>
            </a:r>
            <a:r>
              <a:rPr lang="it-IT" sz="2000" dirty="0" err="1">
                <a:latin typeface="Calibri" panose="020F0502020204030204" pitchFamily="34" charset="0"/>
                <a:ea typeface="Calibri" panose="020F0502020204030204" pitchFamily="34" charset="0"/>
                <a:cs typeface="Calibri" panose="020F0502020204030204" pitchFamily="34" charset="0"/>
              </a:rPr>
              <a:t>tap</a:t>
            </a:r>
            <a:r>
              <a:rPr lang="it-IT" sz="2000" dirty="0">
                <a:latin typeface="Calibri" panose="020F0502020204030204" pitchFamily="34" charset="0"/>
                <a:ea typeface="Calibri" panose="020F0502020204030204" pitchFamily="34" charset="0"/>
                <a:cs typeface="Calibri" panose="020F0502020204030204" pitchFamily="34" charset="0"/>
              </a:rPr>
              <a:t> sulla voce Vedi posizione in tempo reale. </a:t>
            </a:r>
          </a:p>
        </p:txBody>
      </p:sp>
    </p:spTree>
    <p:extLst>
      <p:ext uri="{BB962C8B-B14F-4D97-AF65-F5344CB8AC3E}">
        <p14:creationId xmlns:p14="http://schemas.microsoft.com/office/powerpoint/2010/main" val="26003211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2615184" y="1068876"/>
            <a:ext cx="9063469" cy="1800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oAutofit/>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72000" lvl="0" algn="just" defTabSz="457200" eaLnBrk="1" hangingPunct="1">
              <a:lnSpc>
                <a:spcPct val="150000"/>
              </a:lnSpc>
              <a:buClr>
                <a:srgbClr val="000000"/>
              </a:buClr>
              <a:buSzPct val="100000"/>
            </a:pPr>
            <a:r>
              <a:rPr lang="it-IT" altLang="it-IT" b="1" dirty="0" err="1" smtClean="0">
                <a:solidFill>
                  <a:srgbClr val="000000"/>
                </a:solidFill>
                <a:latin typeface="Calibri" panose="020F0502020204030204" pitchFamily="34" charset="0"/>
                <a:cs typeface="Calibri" panose="020F0502020204030204" pitchFamily="34" charset="0"/>
              </a:rPr>
              <a:t>iPhone</a:t>
            </a:r>
            <a:r>
              <a:rPr lang="it-IT" altLang="it-IT" b="1" dirty="0" smtClean="0">
                <a:solidFill>
                  <a:srgbClr val="000000"/>
                </a:solidFill>
                <a:latin typeface="Calibri" panose="020F0502020204030204" pitchFamily="34" charset="0"/>
                <a:cs typeface="Calibri" panose="020F0502020204030204" pitchFamily="34" charset="0"/>
              </a:rPr>
              <a:t>. </a:t>
            </a:r>
            <a:r>
              <a:rPr lang="it-IT" altLang="it-IT" dirty="0" smtClean="0">
                <a:solidFill>
                  <a:srgbClr val="000000"/>
                </a:solidFill>
                <a:latin typeface="Calibri" panose="020F0502020204030204" pitchFamily="34" charset="0"/>
                <a:cs typeface="Calibri" panose="020F0502020204030204" pitchFamily="34" charset="0"/>
              </a:rPr>
              <a:t>Adesso</a:t>
            </a:r>
            <a:r>
              <a:rPr lang="it-IT" altLang="it-IT" dirty="0">
                <a:solidFill>
                  <a:srgbClr val="000000"/>
                </a:solidFill>
                <a:latin typeface="Calibri" panose="020F0502020204030204" pitchFamily="34" charset="0"/>
                <a:cs typeface="Calibri" panose="020F0502020204030204" pitchFamily="34" charset="0"/>
              </a:rPr>
              <a:t>, nel caso in cui la </a:t>
            </a:r>
            <a:r>
              <a:rPr lang="it-IT" altLang="it-IT" dirty="0" err="1">
                <a:solidFill>
                  <a:srgbClr val="000000"/>
                </a:solidFill>
                <a:latin typeface="Calibri" panose="020F0502020204030204" pitchFamily="34" charset="0"/>
                <a:cs typeface="Calibri" panose="020F0502020204030204" pitchFamily="34" charset="0"/>
              </a:rPr>
              <a:t>geolocalizzazione</a:t>
            </a:r>
            <a:r>
              <a:rPr lang="it-IT" altLang="it-IT" dirty="0">
                <a:solidFill>
                  <a:srgbClr val="000000"/>
                </a:solidFill>
                <a:latin typeface="Calibri" panose="020F0502020204030204" pitchFamily="34" charset="0"/>
                <a:cs typeface="Calibri" panose="020F0502020204030204" pitchFamily="34" charset="0"/>
              </a:rPr>
              <a:t> sia effettivamente attiva, si potrà visualizzare la nostra posizione su di una mappa. Per effettuare la condivisione in tempo reale premere sul pulsante Posizione in tempo reale e poi sulla voce Continua</a:t>
            </a:r>
            <a:r>
              <a:rPr lang="it-IT" altLang="it-IT" dirty="0" smtClean="0">
                <a:solidFill>
                  <a:srgbClr val="000000"/>
                </a:solidFill>
                <a:latin typeface="Calibri" panose="020F0502020204030204" pitchFamily="34" charset="0"/>
                <a:cs typeface="Calibri" panose="020F0502020204030204" pitchFamily="34" charset="0"/>
              </a:rPr>
              <a:t>.</a:t>
            </a:r>
            <a:endParaRPr lang="it-IT" altLang="it-IT" dirty="0">
              <a:solidFill>
                <a:srgbClr val="000000"/>
              </a:solidFill>
              <a:latin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0"/>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smtClean="0">
                <a:solidFill>
                  <a:prstClr val="white"/>
                </a:solidFill>
                <a:latin typeface="Helvetica" panose="020B0604020202020204" pitchFamily="34" charset="0"/>
                <a:ea typeface="Times New Roman" panose="02020603050405020304" pitchFamily="18" charset="0"/>
              </a:rPr>
              <a:t>Condividere la posizione su </a:t>
            </a:r>
            <a:r>
              <a:rPr lang="it-IT" sz="3200" b="1" dirty="0" err="1" smtClean="0">
                <a:solidFill>
                  <a:srgbClr val="92D050"/>
                </a:solidFill>
                <a:latin typeface="Helvetica" panose="020B0604020202020204" pitchFamily="34" charset="0"/>
                <a:ea typeface="Times New Roman" panose="02020603050405020304" pitchFamily="18" charset="0"/>
              </a:rPr>
              <a:t>Whatsapp</a:t>
            </a:r>
            <a:endParaRPr lang="it-IT" sz="3200" b="1" dirty="0">
              <a:solidFill>
                <a:prstClr val="white"/>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8" name="Rettangolo 7"/>
          <p:cNvSpPr/>
          <p:nvPr/>
        </p:nvSpPr>
        <p:spPr>
          <a:xfrm>
            <a:off x="2575555" y="2485637"/>
            <a:ext cx="9063469" cy="238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oAutofit/>
          </a:bodyPr>
          <a:lstStyle/>
          <a:p>
            <a:pPr marL="87313" algn="just" defTabSz="457200">
              <a:lnSpc>
                <a:spcPct val="150000"/>
              </a:lnSpc>
              <a:spcBef>
                <a:spcPts val="600"/>
              </a:spcBef>
              <a:buClr>
                <a:srgbClr val="000000"/>
              </a:buClr>
              <a:buSzPct val="10000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it-IT" sz="200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Dal menu che apparirà sullo schermo, premere sulla voce Posizione. Se la localizzazione è attiva, la nostra posizione attuale comparirà su una mappa. Potremo ora effettuare la condivisione della stessa in tempo reale tramite il pulsante Posizione in tempo reale. Prima di poter condividere la nostra posizione in tempo reale, verrà chiesto per quanto tempo desideriamo farlo.</a:t>
            </a:r>
          </a:p>
        </p:txBody>
      </p:sp>
      <p:sp>
        <p:nvSpPr>
          <p:cNvPr id="11" name="Rettangolo 10"/>
          <p:cNvSpPr/>
          <p:nvPr/>
        </p:nvSpPr>
        <p:spPr>
          <a:xfrm>
            <a:off x="2654811" y="4814090"/>
            <a:ext cx="8984213" cy="1938992"/>
          </a:xfrm>
          <a:prstGeom prst="rect">
            <a:avLst/>
          </a:prstGeom>
        </p:spPr>
        <p:txBody>
          <a:bodyPr wrap="square">
            <a:spAutoFit/>
          </a:bodyPr>
          <a:lstStyle/>
          <a:p>
            <a:pPr algn="just">
              <a:lnSpc>
                <a:spcPct val="150000"/>
              </a:lnSpc>
            </a:pPr>
            <a:r>
              <a:rPr lang="it-IT" sz="2000" dirty="0">
                <a:latin typeface="Calibri" panose="020F0502020204030204" pitchFamily="34" charset="0"/>
                <a:ea typeface="Calibri" panose="020F0502020204030204" pitchFamily="34" charset="0"/>
                <a:cs typeface="Calibri" panose="020F0502020204030204" pitchFamily="34" charset="0"/>
              </a:rPr>
              <a:t>Si potrà scegliere tra 15 minuti, 1 ora oppure 8 ore, facendo </a:t>
            </a:r>
            <a:r>
              <a:rPr lang="it-IT" sz="2000" dirty="0" err="1">
                <a:latin typeface="Calibri" panose="020F0502020204030204" pitchFamily="34" charset="0"/>
                <a:ea typeface="Calibri" panose="020F0502020204030204" pitchFamily="34" charset="0"/>
                <a:cs typeface="Calibri" panose="020F0502020204030204" pitchFamily="34" charset="0"/>
              </a:rPr>
              <a:t>tap</a:t>
            </a:r>
            <a:r>
              <a:rPr lang="it-IT" sz="2000" dirty="0">
                <a:latin typeface="Calibri" panose="020F0502020204030204" pitchFamily="34" charset="0"/>
                <a:ea typeface="Calibri" panose="020F0502020204030204" pitchFamily="34" charset="0"/>
                <a:cs typeface="Calibri" panose="020F0502020204030204" pitchFamily="34" charset="0"/>
              </a:rPr>
              <a:t> sulla relativa voce. Prima di inviare la posizione, possiamo anche scrivere un messaggio, digitandolo nel campo di testo Aggiungi didascalia. Per inviare la posizione, premere sul pulsante dell'aeroplanino.</a:t>
            </a:r>
          </a:p>
        </p:txBody>
      </p:sp>
      <p:pic>
        <p:nvPicPr>
          <p:cNvPr id="3" name="Immagine 2"/>
          <p:cNvPicPr>
            <a:picLocks noChangeAspect="1"/>
          </p:cNvPicPr>
          <p:nvPr/>
        </p:nvPicPr>
        <p:blipFill>
          <a:blip r:embed="rId3"/>
          <a:stretch>
            <a:fillRect/>
          </a:stretch>
        </p:blipFill>
        <p:spPr>
          <a:xfrm>
            <a:off x="494885" y="1398452"/>
            <a:ext cx="2010571" cy="5005250"/>
          </a:xfrm>
          <a:prstGeom prst="rect">
            <a:avLst/>
          </a:prstGeom>
        </p:spPr>
      </p:pic>
    </p:spTree>
    <p:extLst>
      <p:ext uri="{BB962C8B-B14F-4D97-AF65-F5344CB8AC3E}">
        <p14:creationId xmlns:p14="http://schemas.microsoft.com/office/powerpoint/2010/main" val="19034462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46338" cy="6858000"/>
          </a:xfrm>
          <a:prstGeom prst="rect">
            <a:avLst/>
          </a:prstGeom>
        </p:spPr>
      </p:pic>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33137" y="1460463"/>
            <a:ext cx="11245516" cy="106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oAutofit/>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lnSpc>
                <a:spcPct val="150000"/>
              </a:lnSpc>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Se si vuole condividere su WhatsApp una posizione diversa, da quella in cui ci si trova, possiamo segnalare una posizione </a:t>
            </a:r>
            <a:r>
              <a:rPr lang="it-IT" altLang="it-IT" dirty="0" smtClean="0">
                <a:solidFill>
                  <a:srgbClr val="000000"/>
                </a:solidFill>
                <a:latin typeface="Calibri" panose="020F0502020204030204" pitchFamily="34" charset="0"/>
                <a:cs typeface="Calibri" panose="020F0502020204030204" pitchFamily="34" charset="0"/>
              </a:rPr>
              <a:t>statica.</a:t>
            </a:r>
          </a:p>
          <a:p>
            <a:pPr marL="87313" lvl="0" algn="just" defTabSz="457200" eaLnBrk="1" hangingPunct="1">
              <a:lnSpc>
                <a:spcPct val="150000"/>
              </a:lnSpc>
              <a:buClr>
                <a:srgbClr val="000000"/>
              </a:buClr>
              <a:buSzPct val="100000"/>
            </a:pPr>
            <a:endParaRPr lang="it-IT" altLang="it-IT" dirty="0">
              <a:solidFill>
                <a:srgbClr val="000000"/>
              </a:solidFill>
              <a:latin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0"/>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smtClean="0">
                <a:solidFill>
                  <a:prstClr val="white"/>
                </a:solidFill>
                <a:latin typeface="Helvetica" panose="020B0604020202020204" pitchFamily="34" charset="0"/>
                <a:ea typeface="Times New Roman" panose="02020603050405020304" pitchFamily="18" charset="0"/>
              </a:rPr>
              <a:t>Condividere la posizione su </a:t>
            </a:r>
            <a:r>
              <a:rPr lang="it-IT" sz="3200" b="1" dirty="0" err="1" smtClean="0">
                <a:solidFill>
                  <a:srgbClr val="92D050"/>
                </a:solidFill>
                <a:latin typeface="Helvetica" panose="020B0604020202020204" pitchFamily="34" charset="0"/>
                <a:ea typeface="Times New Roman" panose="02020603050405020304" pitchFamily="18" charset="0"/>
              </a:rPr>
              <a:t>Whatsapp</a:t>
            </a:r>
            <a:endParaRPr lang="it-IT" sz="3200" b="1" dirty="0">
              <a:solidFill>
                <a:prstClr val="white"/>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2" name="Rettangolo 1"/>
          <p:cNvSpPr/>
          <p:nvPr/>
        </p:nvSpPr>
        <p:spPr>
          <a:xfrm>
            <a:off x="433137" y="2452012"/>
            <a:ext cx="11245516" cy="1938992"/>
          </a:xfrm>
          <a:prstGeom prst="rect">
            <a:avLst/>
          </a:prstGeom>
        </p:spPr>
        <p:txBody>
          <a:bodyPr wrap="square">
            <a:spAutoFit/>
          </a:bodyPr>
          <a:lstStyle/>
          <a:p>
            <a:pPr marL="87313" lvl="0" algn="just" defTabSz="457200">
              <a:lnSpc>
                <a:spcPct val="150000"/>
              </a:lnSpc>
              <a:buClr>
                <a:srgbClr val="000000"/>
              </a:buClr>
              <a:buSzPct val="100000"/>
            </a:pPr>
            <a:r>
              <a:rPr lang="it-IT" altLang="it-IT" sz="2000" dirty="0" smtClean="0">
                <a:solidFill>
                  <a:srgbClr val="000000"/>
                </a:solidFill>
                <a:latin typeface="Calibri" panose="020F0502020204030204" pitchFamily="34" charset="0"/>
                <a:cs typeface="Calibri" panose="020F0502020204030204" pitchFamily="34" charset="0"/>
              </a:rPr>
              <a:t>Su </a:t>
            </a:r>
            <a:r>
              <a:rPr lang="it-IT" altLang="it-IT" sz="2000" b="1" dirty="0" err="1">
                <a:solidFill>
                  <a:srgbClr val="000000"/>
                </a:solidFill>
                <a:latin typeface="Calibri" panose="020F0502020204030204" pitchFamily="34" charset="0"/>
                <a:cs typeface="Calibri" panose="020F0502020204030204" pitchFamily="34" charset="0"/>
              </a:rPr>
              <a:t>Android</a:t>
            </a:r>
            <a:r>
              <a:rPr lang="it-IT" altLang="it-IT" sz="2000" dirty="0">
                <a:solidFill>
                  <a:srgbClr val="000000"/>
                </a:solidFill>
                <a:latin typeface="Calibri" panose="020F0502020204030204" pitchFamily="34" charset="0"/>
                <a:cs typeface="Calibri" panose="020F0502020204030204" pitchFamily="34" charset="0"/>
              </a:rPr>
              <a:t>, per condividere una posizione su WhatsApp, avviare l’</a:t>
            </a:r>
            <a:r>
              <a:rPr lang="it-IT" altLang="it-IT" sz="2000" dirty="0" err="1">
                <a:solidFill>
                  <a:srgbClr val="000000"/>
                </a:solidFill>
                <a:latin typeface="Calibri" panose="020F0502020204030204" pitchFamily="34" charset="0"/>
                <a:cs typeface="Calibri" panose="020F0502020204030204" pitchFamily="34" charset="0"/>
              </a:rPr>
              <a:t>app</a:t>
            </a:r>
            <a:r>
              <a:rPr lang="it-IT" altLang="it-IT" sz="2000" dirty="0">
                <a:solidFill>
                  <a:srgbClr val="000000"/>
                </a:solidFill>
                <a:latin typeface="Calibri" panose="020F0502020204030204" pitchFamily="34" charset="0"/>
                <a:cs typeface="Calibri" panose="020F0502020204030204" pitchFamily="34" charset="0"/>
              </a:rPr>
              <a:t> recarsi poi nella sezione Chat, individuiamo la conversazione singola o di gruppo dove si vuole inviare la posizione e fare </a:t>
            </a:r>
            <a:r>
              <a:rPr lang="it-IT" altLang="it-IT" sz="2000" dirty="0" err="1">
                <a:solidFill>
                  <a:srgbClr val="000000"/>
                </a:solidFill>
                <a:latin typeface="Calibri" panose="020F0502020204030204" pitchFamily="34" charset="0"/>
                <a:cs typeface="Calibri" panose="020F0502020204030204" pitchFamily="34" charset="0"/>
              </a:rPr>
              <a:t>tap</a:t>
            </a:r>
            <a:r>
              <a:rPr lang="it-IT" altLang="it-IT" sz="2000" dirty="0">
                <a:solidFill>
                  <a:srgbClr val="000000"/>
                </a:solidFill>
                <a:latin typeface="Calibri" panose="020F0502020204030204" pitchFamily="34" charset="0"/>
                <a:cs typeface="Calibri" panose="020F0502020204030204" pitchFamily="34" charset="0"/>
              </a:rPr>
              <a:t> su di essa.</a:t>
            </a:r>
          </a:p>
          <a:p>
            <a:pPr marL="87313" lvl="0" algn="just" defTabSz="457200">
              <a:lnSpc>
                <a:spcPct val="150000"/>
              </a:lnSpc>
              <a:buClr>
                <a:srgbClr val="000000"/>
              </a:buClr>
              <a:buSzPct val="100000"/>
            </a:pPr>
            <a:r>
              <a:rPr lang="it-IT" altLang="it-IT" sz="2000" dirty="0">
                <a:solidFill>
                  <a:srgbClr val="000000"/>
                </a:solidFill>
                <a:latin typeface="Calibri" panose="020F0502020204030204" pitchFamily="34" charset="0"/>
                <a:cs typeface="Calibri" panose="020F0502020204030204" pitchFamily="34" charset="0"/>
              </a:rPr>
              <a:t>Fatto ciò, premere sull'icona della graffetta in basso e, nel riquadro a schermo, fare </a:t>
            </a:r>
            <a:r>
              <a:rPr lang="it-IT" altLang="it-IT" sz="2000" dirty="0" err="1">
                <a:solidFill>
                  <a:srgbClr val="000000"/>
                </a:solidFill>
                <a:latin typeface="Calibri" panose="020F0502020204030204" pitchFamily="34" charset="0"/>
                <a:cs typeface="Calibri" panose="020F0502020204030204" pitchFamily="34" charset="0"/>
              </a:rPr>
              <a:t>tap</a:t>
            </a:r>
            <a:r>
              <a:rPr lang="it-IT" altLang="it-IT" sz="2000" dirty="0">
                <a:solidFill>
                  <a:srgbClr val="000000"/>
                </a:solidFill>
                <a:latin typeface="Calibri" panose="020F0502020204030204" pitchFamily="34" charset="0"/>
                <a:cs typeface="Calibri" panose="020F0502020204030204" pitchFamily="34" charset="0"/>
              </a:rPr>
              <a:t> sulla voce Posizione. </a:t>
            </a:r>
          </a:p>
        </p:txBody>
      </p:sp>
      <p:sp>
        <p:nvSpPr>
          <p:cNvPr id="3" name="Rettangolo 2"/>
          <p:cNvSpPr/>
          <p:nvPr/>
        </p:nvSpPr>
        <p:spPr>
          <a:xfrm>
            <a:off x="433137" y="4315637"/>
            <a:ext cx="11245516" cy="1891287"/>
          </a:xfrm>
          <a:prstGeom prst="rect">
            <a:avLst/>
          </a:prstGeom>
        </p:spPr>
        <p:txBody>
          <a:bodyPr wrap="square">
            <a:spAutoFit/>
          </a:bodyPr>
          <a:lstStyle/>
          <a:p>
            <a:pPr marL="87313" lvl="0" algn="just" defTabSz="457200">
              <a:lnSpc>
                <a:spcPct val="150000"/>
              </a:lnSpc>
              <a:buClr>
                <a:srgbClr val="000000"/>
              </a:buClr>
              <a:buSzPct val="100000"/>
            </a:pPr>
            <a:r>
              <a:rPr lang="it-IT" altLang="it-IT" sz="2000" dirty="0" smtClean="0">
                <a:solidFill>
                  <a:srgbClr val="000000"/>
                </a:solidFill>
                <a:latin typeface="Calibri" panose="020F0502020204030204" pitchFamily="34" charset="0"/>
                <a:cs typeface="Calibri" panose="020F0502020204030204" pitchFamily="34" charset="0"/>
              </a:rPr>
              <a:t>Per </a:t>
            </a:r>
            <a:r>
              <a:rPr lang="it-IT" altLang="it-IT" sz="2000" dirty="0">
                <a:solidFill>
                  <a:srgbClr val="000000"/>
                </a:solidFill>
                <a:latin typeface="Calibri" panose="020F0502020204030204" pitchFamily="34" charset="0"/>
                <a:cs typeface="Calibri" panose="020F0502020204030204" pitchFamily="34" charset="0"/>
              </a:rPr>
              <a:t>cercare un luogo usare l'icona della lente d'ingrandimento in alto oppure premere sull'icona del quadrato sulla mappa (in alto a sinistra) per ingrandire quest'ultima. Fatto ciò, spostare il cursore rosso in un qualsiasi punto della mappa e poi premere sulla dicitura Invia questa posizione in basso per condividerla in chat.</a:t>
            </a:r>
          </a:p>
        </p:txBody>
      </p:sp>
    </p:spTree>
    <p:extLst>
      <p:ext uri="{BB962C8B-B14F-4D97-AF65-F5344CB8AC3E}">
        <p14:creationId xmlns:p14="http://schemas.microsoft.com/office/powerpoint/2010/main" val="3563753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ox(in)">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33137" y="1460463"/>
            <a:ext cx="11245516" cy="19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oAutofit/>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lnSpc>
                <a:spcPct val="150000"/>
              </a:lnSpc>
              <a:buClr>
                <a:srgbClr val="000000"/>
              </a:buClr>
              <a:buSzPct val="100000"/>
            </a:pPr>
            <a:r>
              <a:rPr lang="it-IT" altLang="it-IT" dirty="0" smtClean="0">
                <a:solidFill>
                  <a:srgbClr val="000000"/>
                </a:solidFill>
                <a:latin typeface="Calibri" panose="020F0502020204030204" pitchFamily="34" charset="0"/>
                <a:cs typeface="Calibri" panose="020F0502020204030204" pitchFamily="34" charset="0"/>
              </a:rPr>
              <a:t>Su </a:t>
            </a:r>
            <a:r>
              <a:rPr lang="it-IT" altLang="it-IT" b="1" dirty="0" err="1">
                <a:solidFill>
                  <a:srgbClr val="000000"/>
                </a:solidFill>
                <a:latin typeface="Calibri" panose="020F0502020204030204" pitchFamily="34" charset="0"/>
                <a:cs typeface="Calibri" panose="020F0502020204030204" pitchFamily="34" charset="0"/>
              </a:rPr>
              <a:t>iPhone</a:t>
            </a:r>
            <a:r>
              <a:rPr lang="it-IT" altLang="it-IT" dirty="0">
                <a:solidFill>
                  <a:srgbClr val="000000"/>
                </a:solidFill>
                <a:latin typeface="Calibri" panose="020F0502020204030204" pitchFamily="34" charset="0"/>
                <a:cs typeface="Calibri" panose="020F0502020204030204" pitchFamily="34" charset="0"/>
              </a:rPr>
              <a:t>, dopo aver avviato l'</a:t>
            </a:r>
            <a:r>
              <a:rPr lang="it-IT" altLang="it-IT" dirty="0" err="1">
                <a:solidFill>
                  <a:srgbClr val="000000"/>
                </a:solidFill>
                <a:latin typeface="Calibri" panose="020F0502020204030204" pitchFamily="34" charset="0"/>
                <a:cs typeface="Calibri" panose="020F0502020204030204" pitchFamily="34" charset="0"/>
              </a:rPr>
              <a:t>app</a:t>
            </a:r>
            <a:r>
              <a:rPr lang="it-IT" altLang="it-IT" dirty="0">
                <a:solidFill>
                  <a:srgbClr val="000000"/>
                </a:solidFill>
                <a:latin typeface="Calibri" panose="020F0502020204030204" pitchFamily="34" charset="0"/>
                <a:cs typeface="Calibri" panose="020F0502020204030204" pitchFamily="34" charset="0"/>
              </a:rPr>
              <a:t> WhatsApp tramite la sua icona, fare </a:t>
            </a:r>
            <a:r>
              <a:rPr lang="it-IT" altLang="it-IT" dirty="0" err="1">
                <a:solidFill>
                  <a:srgbClr val="000000"/>
                </a:solidFill>
                <a:latin typeface="Calibri" panose="020F0502020204030204" pitchFamily="34" charset="0"/>
                <a:cs typeface="Calibri" panose="020F0502020204030204" pitchFamily="34" charset="0"/>
              </a:rPr>
              <a:t>tap</a:t>
            </a:r>
            <a:r>
              <a:rPr lang="it-IT" altLang="it-IT" dirty="0">
                <a:solidFill>
                  <a:srgbClr val="000000"/>
                </a:solidFill>
                <a:latin typeface="Calibri" panose="020F0502020204030204" pitchFamily="34" charset="0"/>
                <a:cs typeface="Calibri" panose="020F0502020204030204" pitchFamily="34" charset="0"/>
              </a:rPr>
              <a:t> sulla scheda in basso Chat e individuare la conversazione singola o di gruppo con cui si desidera condividere la posizione.</a:t>
            </a:r>
          </a:p>
          <a:p>
            <a:pPr marL="87313" lvl="0" algn="just" defTabSz="457200" eaLnBrk="1" hangingPunct="1">
              <a:lnSpc>
                <a:spcPct val="150000"/>
              </a:lnSpc>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Dopo aver fatto </a:t>
            </a:r>
            <a:r>
              <a:rPr lang="it-IT" altLang="it-IT" dirty="0" err="1">
                <a:solidFill>
                  <a:srgbClr val="000000"/>
                </a:solidFill>
                <a:latin typeface="Calibri" panose="020F0502020204030204" pitchFamily="34" charset="0"/>
                <a:cs typeface="Calibri" panose="020F0502020204030204" pitchFamily="34" charset="0"/>
              </a:rPr>
              <a:t>tap</a:t>
            </a:r>
            <a:r>
              <a:rPr lang="it-IT" altLang="it-IT" dirty="0">
                <a:solidFill>
                  <a:srgbClr val="000000"/>
                </a:solidFill>
                <a:latin typeface="Calibri" panose="020F0502020204030204" pitchFamily="34" charset="0"/>
                <a:cs typeface="Calibri" panose="020F0502020204030204" pitchFamily="34" charset="0"/>
              </a:rPr>
              <a:t> su di essa, premere sul pulsante (+) in basso e, dal riquadro che viene </a:t>
            </a:r>
          </a:p>
          <a:p>
            <a:pPr marL="87313" lvl="0" algn="just" defTabSz="457200" eaLnBrk="1" hangingPunct="1">
              <a:lnSpc>
                <a:spcPct val="150000"/>
              </a:lnSpc>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visualizzato, premere sulla voce Posizione. </a:t>
            </a:r>
          </a:p>
          <a:p>
            <a:pPr marL="87313" lvl="0" algn="just" defTabSz="457200" eaLnBrk="1" hangingPunct="1">
              <a:lnSpc>
                <a:spcPct val="150000"/>
              </a:lnSpc>
              <a:buClr>
                <a:srgbClr val="000000"/>
              </a:buClr>
              <a:buSzPct val="100000"/>
            </a:pPr>
            <a:endParaRPr lang="it-IT" altLang="it-IT" dirty="0">
              <a:solidFill>
                <a:srgbClr val="000000"/>
              </a:solidFill>
              <a:latin typeface="Calibri" panose="020F0502020204030204" pitchFamily="34" charset="0"/>
              <a:cs typeface="Calibri" panose="020F0502020204030204" pitchFamily="34" charset="0"/>
            </a:endParaRPr>
          </a:p>
          <a:p>
            <a:pPr marL="87313" lvl="0" algn="just" defTabSz="457200" eaLnBrk="1" hangingPunct="1">
              <a:lnSpc>
                <a:spcPct val="150000"/>
              </a:lnSpc>
              <a:buClr>
                <a:srgbClr val="000000"/>
              </a:buClr>
              <a:buSzPct val="100000"/>
            </a:pPr>
            <a:endParaRPr lang="it-IT" altLang="it-IT" dirty="0">
              <a:solidFill>
                <a:srgbClr val="000000"/>
              </a:solidFill>
              <a:latin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0"/>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smtClean="0">
                <a:solidFill>
                  <a:prstClr val="white"/>
                </a:solidFill>
                <a:latin typeface="Helvetica" panose="020B0604020202020204" pitchFamily="34" charset="0"/>
                <a:ea typeface="Times New Roman" panose="02020603050405020304" pitchFamily="18" charset="0"/>
              </a:rPr>
              <a:t>Condividere la posizione su </a:t>
            </a:r>
            <a:r>
              <a:rPr lang="it-IT" sz="3200" b="1" dirty="0" err="1" smtClean="0">
                <a:solidFill>
                  <a:srgbClr val="92D050"/>
                </a:solidFill>
                <a:latin typeface="Helvetica" panose="020B0604020202020204" pitchFamily="34" charset="0"/>
                <a:ea typeface="Times New Roman" panose="02020603050405020304" pitchFamily="18" charset="0"/>
              </a:rPr>
              <a:t>Whatsapp</a:t>
            </a:r>
            <a:endParaRPr lang="it-IT" sz="3200" b="1" dirty="0">
              <a:solidFill>
                <a:prstClr val="white"/>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2" name="Rettangolo 1"/>
          <p:cNvSpPr/>
          <p:nvPr/>
        </p:nvSpPr>
        <p:spPr>
          <a:xfrm>
            <a:off x="433137" y="3374136"/>
            <a:ext cx="11245516" cy="1938992"/>
          </a:xfrm>
          <a:prstGeom prst="rect">
            <a:avLst/>
          </a:prstGeom>
        </p:spPr>
        <p:txBody>
          <a:bodyPr wrap="square">
            <a:spAutoFit/>
          </a:bodyPr>
          <a:lstStyle/>
          <a:p>
            <a:pPr marL="87313" lvl="0" algn="just" defTabSz="457200">
              <a:lnSpc>
                <a:spcPct val="150000"/>
              </a:lnSpc>
              <a:buClr>
                <a:srgbClr val="000000"/>
              </a:buClr>
              <a:buSzPct val="100000"/>
            </a:pPr>
            <a:r>
              <a:rPr lang="it-IT" altLang="it-IT" sz="2000" dirty="0" smtClean="0">
                <a:solidFill>
                  <a:srgbClr val="000000"/>
                </a:solidFill>
                <a:latin typeface="Calibri" panose="020F0502020204030204" pitchFamily="34" charset="0"/>
                <a:cs typeface="Calibri" panose="020F0502020204030204" pitchFamily="34" charset="0"/>
              </a:rPr>
              <a:t>Utilizzare </a:t>
            </a:r>
            <a:r>
              <a:rPr lang="it-IT" altLang="it-IT" sz="2000" dirty="0">
                <a:solidFill>
                  <a:srgbClr val="000000"/>
                </a:solidFill>
                <a:latin typeface="Calibri" panose="020F0502020204030204" pitchFamily="34" charset="0"/>
                <a:cs typeface="Calibri" panose="020F0502020204030204" pitchFamily="34" charset="0"/>
              </a:rPr>
              <a:t>la barra di ricerca in alto per individuare un luogo presente sulla mappa oppure trascinare verso il basso il riquadro relativo alla posizione in tempo reale, situato in basso, per ingrandire la mappa. Spostare il cursore blu in un qualsiasi punto della mappa e poi fare </a:t>
            </a:r>
            <a:r>
              <a:rPr lang="it-IT" altLang="it-IT" sz="2000" dirty="0" err="1">
                <a:solidFill>
                  <a:srgbClr val="000000"/>
                </a:solidFill>
                <a:latin typeface="Calibri" panose="020F0502020204030204" pitchFamily="34" charset="0"/>
                <a:cs typeface="Calibri" panose="020F0502020204030204" pitchFamily="34" charset="0"/>
              </a:rPr>
              <a:t>tap</a:t>
            </a:r>
            <a:r>
              <a:rPr lang="it-IT" altLang="it-IT" sz="2000" dirty="0">
                <a:solidFill>
                  <a:srgbClr val="000000"/>
                </a:solidFill>
                <a:latin typeface="Calibri" panose="020F0502020204030204" pitchFamily="34" charset="0"/>
                <a:cs typeface="Calibri" panose="020F0502020204030204" pitchFamily="34" charset="0"/>
              </a:rPr>
              <a:t> sulla dicitura Invia questa posizione, per condividere il luogo in chat.</a:t>
            </a:r>
          </a:p>
        </p:txBody>
      </p:sp>
    </p:spTree>
    <p:extLst>
      <p:ext uri="{BB962C8B-B14F-4D97-AF65-F5344CB8AC3E}">
        <p14:creationId xmlns:p14="http://schemas.microsoft.com/office/powerpoint/2010/main" val="33288168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par>
                                <p:cTn id="10" presetID="12" presetClass="entr" presetSubtype="4"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ppt_h*1.125000"/>
                                          </p:val>
                                        </p:tav>
                                        <p:tav tm="100000">
                                          <p:val>
                                            <p:strVal val="#ppt_y"/>
                                          </p:val>
                                        </p:tav>
                                      </p:tavLst>
                                    </p:anim>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33137" y="1181952"/>
            <a:ext cx="11245516" cy="101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oAutofit/>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lnSpc>
                <a:spcPct val="150000"/>
              </a:lnSpc>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Per creare sondaggi, si può impiegare l'</a:t>
            </a:r>
            <a:r>
              <a:rPr lang="it-IT" altLang="it-IT" dirty="0" err="1">
                <a:solidFill>
                  <a:srgbClr val="000000"/>
                </a:solidFill>
                <a:latin typeface="Calibri" panose="020F0502020204030204" pitchFamily="34" charset="0"/>
                <a:cs typeface="Calibri" panose="020F0502020204030204" pitchFamily="34" charset="0"/>
              </a:rPr>
              <a:t>app</a:t>
            </a:r>
            <a:r>
              <a:rPr lang="it-IT" altLang="it-IT" dirty="0">
                <a:solidFill>
                  <a:srgbClr val="000000"/>
                </a:solidFill>
                <a:latin typeface="Calibri" panose="020F0502020204030204" pitchFamily="34" charset="0"/>
                <a:cs typeface="Calibri" panose="020F0502020204030204" pitchFamily="34" charset="0"/>
              </a:rPr>
              <a:t> di messaggistica per </a:t>
            </a:r>
            <a:r>
              <a:rPr lang="it-IT" altLang="it-IT" dirty="0" err="1">
                <a:solidFill>
                  <a:srgbClr val="000000"/>
                </a:solidFill>
                <a:latin typeface="Calibri" panose="020F0502020204030204" pitchFamily="34" charset="0"/>
                <a:cs typeface="Calibri" panose="020F0502020204030204" pitchFamily="34" charset="0"/>
              </a:rPr>
              <a:t>smartphone</a:t>
            </a:r>
            <a:r>
              <a:rPr lang="it-IT" altLang="it-IT" dirty="0">
                <a:solidFill>
                  <a:srgbClr val="000000"/>
                </a:solidFill>
                <a:latin typeface="Calibri" panose="020F0502020204030204" pitchFamily="34" charset="0"/>
                <a:cs typeface="Calibri" panose="020F0502020204030204" pitchFamily="34" charset="0"/>
              </a:rPr>
              <a:t> </a:t>
            </a:r>
            <a:r>
              <a:rPr lang="it-IT" altLang="it-IT" dirty="0" err="1">
                <a:solidFill>
                  <a:srgbClr val="000000"/>
                </a:solidFill>
                <a:latin typeface="Calibri" panose="020F0502020204030204" pitchFamily="34" charset="0"/>
                <a:cs typeface="Calibri" panose="020F0502020204030204" pitchFamily="34" charset="0"/>
              </a:rPr>
              <a:t>Android</a:t>
            </a:r>
            <a:r>
              <a:rPr lang="it-IT" altLang="it-IT" dirty="0">
                <a:solidFill>
                  <a:srgbClr val="000000"/>
                </a:solidFill>
                <a:latin typeface="Calibri" panose="020F0502020204030204" pitchFamily="34" charset="0"/>
                <a:cs typeface="Calibri" panose="020F0502020204030204" pitchFamily="34" charset="0"/>
              </a:rPr>
              <a:t> e per </a:t>
            </a:r>
            <a:r>
              <a:rPr lang="it-IT" altLang="it-IT" dirty="0" err="1">
                <a:solidFill>
                  <a:srgbClr val="000000"/>
                </a:solidFill>
                <a:latin typeface="Calibri" panose="020F0502020204030204" pitchFamily="34" charset="0"/>
                <a:cs typeface="Calibri" panose="020F0502020204030204" pitchFamily="34" charset="0"/>
              </a:rPr>
              <a:t>iPhone</a:t>
            </a:r>
            <a:r>
              <a:rPr lang="it-IT" altLang="it-IT" dirty="0">
                <a:solidFill>
                  <a:srgbClr val="000000"/>
                </a:solidFill>
                <a:latin typeface="Calibri" panose="020F0502020204030204" pitchFamily="34" charset="0"/>
                <a:cs typeface="Calibri" panose="020F0502020204030204" pitchFamily="34" charset="0"/>
              </a:rPr>
              <a:t> ma anche WhatsApp Web.</a:t>
            </a:r>
          </a:p>
          <a:p>
            <a:pPr marL="87313" lvl="0" algn="just" defTabSz="457200" eaLnBrk="1" hangingPunct="1">
              <a:lnSpc>
                <a:spcPct val="150000"/>
              </a:lnSpc>
              <a:buClr>
                <a:srgbClr val="000000"/>
              </a:buClr>
              <a:buSzPct val="100000"/>
            </a:pPr>
            <a:endParaRPr lang="it-IT" altLang="it-IT" dirty="0">
              <a:solidFill>
                <a:srgbClr val="000000"/>
              </a:solidFill>
              <a:latin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0"/>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smtClean="0">
                <a:solidFill>
                  <a:prstClr val="white"/>
                </a:solidFill>
                <a:latin typeface="Helvetica" panose="020B0604020202020204" pitchFamily="34" charset="0"/>
                <a:ea typeface="Times New Roman" panose="02020603050405020304" pitchFamily="18" charset="0"/>
              </a:rPr>
              <a:t>Come fare i sondaggi su </a:t>
            </a:r>
            <a:r>
              <a:rPr lang="it-IT" sz="3200" b="1" dirty="0" err="1" smtClean="0">
                <a:solidFill>
                  <a:srgbClr val="92D050"/>
                </a:solidFill>
                <a:latin typeface="Helvetica" panose="020B0604020202020204" pitchFamily="34" charset="0"/>
                <a:ea typeface="Times New Roman" panose="02020603050405020304" pitchFamily="18" charset="0"/>
              </a:rPr>
              <a:t>Whatsapp</a:t>
            </a:r>
            <a:endParaRPr lang="it-IT" sz="3200" b="1" dirty="0">
              <a:solidFill>
                <a:prstClr val="white"/>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2197769" y="2006491"/>
            <a:ext cx="7627914" cy="4708981"/>
          </a:xfrm>
          <a:prstGeom prst="rect">
            <a:avLst/>
          </a:prstGeom>
          <a:noFill/>
        </p:spPr>
        <p:txBody>
          <a:bodyPr wrap="square" rtlCol="0">
            <a:spAutoFit/>
          </a:bodyPr>
          <a:lstStyle/>
          <a:p>
            <a:pPr>
              <a:lnSpc>
                <a:spcPct val="150000"/>
              </a:lnSpc>
            </a:pPr>
            <a:r>
              <a:rPr lang="it-IT" sz="2000" b="1" dirty="0" err="1">
                <a:latin typeface="Calibri" panose="020F0502020204030204" pitchFamily="34" charset="0"/>
                <a:ea typeface="Calibri" panose="020F0502020204030204" pitchFamily="34" charset="0"/>
                <a:cs typeface="Calibri" panose="020F0502020204030204" pitchFamily="34" charset="0"/>
              </a:rPr>
              <a:t>Android</a:t>
            </a:r>
            <a:r>
              <a:rPr lang="it-IT" sz="2000" b="1" dirty="0">
                <a:latin typeface="Calibri" panose="020F0502020204030204" pitchFamily="34" charset="0"/>
                <a:ea typeface="Calibri" panose="020F0502020204030204" pitchFamily="34" charset="0"/>
                <a:cs typeface="Calibri" panose="020F0502020204030204" pitchFamily="34" charset="0"/>
              </a:rPr>
              <a:t>/iOS</a:t>
            </a:r>
          </a:p>
          <a:p>
            <a:pPr algn="just">
              <a:lnSpc>
                <a:spcPct val="150000"/>
              </a:lnSpc>
            </a:pPr>
            <a:r>
              <a:rPr lang="it-IT" sz="2000" dirty="0">
                <a:latin typeface="Calibri" panose="020F0502020204030204" pitchFamily="34" charset="0"/>
                <a:ea typeface="Calibri" panose="020F0502020204030204" pitchFamily="34" charset="0"/>
                <a:cs typeface="Calibri" panose="020F0502020204030204" pitchFamily="34" charset="0"/>
              </a:rPr>
              <a:t>Avviare l’</a:t>
            </a:r>
            <a:r>
              <a:rPr lang="it-IT" sz="2000" dirty="0" err="1">
                <a:latin typeface="Calibri" panose="020F0502020204030204" pitchFamily="34" charset="0"/>
                <a:ea typeface="Calibri" panose="020F0502020204030204" pitchFamily="34" charset="0"/>
                <a:cs typeface="Calibri" panose="020F0502020204030204" pitchFamily="34" charset="0"/>
              </a:rPr>
              <a:t>app</a:t>
            </a:r>
            <a:r>
              <a:rPr lang="it-IT" sz="2000" dirty="0">
                <a:latin typeface="Calibri" panose="020F0502020204030204" pitchFamily="34" charset="0"/>
                <a:ea typeface="Calibri" panose="020F0502020204030204" pitchFamily="34" charset="0"/>
                <a:cs typeface="Calibri" panose="020F0502020204030204" pitchFamily="34" charset="0"/>
              </a:rPr>
              <a:t>,  nella schermata </a:t>
            </a:r>
            <a:r>
              <a:rPr lang="it-IT" sz="2000" b="1" dirty="0">
                <a:latin typeface="Calibri" panose="020F0502020204030204" pitchFamily="34" charset="0"/>
                <a:ea typeface="Calibri" panose="020F0502020204030204" pitchFamily="34" charset="0"/>
                <a:cs typeface="Calibri" panose="020F0502020204030204" pitchFamily="34" charset="0"/>
              </a:rPr>
              <a:t>Chat</a:t>
            </a:r>
            <a:r>
              <a:rPr lang="it-IT" sz="2000" dirty="0">
                <a:latin typeface="Calibri" panose="020F0502020204030204" pitchFamily="34" charset="0"/>
                <a:ea typeface="Calibri" panose="020F0502020204030204" pitchFamily="34" charset="0"/>
                <a:cs typeface="Calibri" panose="020F0502020204030204" pitchFamily="34" charset="0"/>
              </a:rPr>
              <a:t>  individuare la conversazione singola o di gruppo nella quale si vuole realizzare il sondaggio. Fatto questo, su </a:t>
            </a:r>
            <a:r>
              <a:rPr lang="it-IT" sz="2000" b="1" dirty="0" err="1">
                <a:latin typeface="Calibri" panose="020F0502020204030204" pitchFamily="34" charset="0"/>
                <a:ea typeface="Calibri" panose="020F0502020204030204" pitchFamily="34" charset="0"/>
                <a:cs typeface="Calibri" panose="020F0502020204030204" pitchFamily="34" charset="0"/>
              </a:rPr>
              <a:t>Android</a:t>
            </a:r>
            <a:r>
              <a:rPr lang="it-IT" sz="2000" dirty="0">
                <a:latin typeface="Calibri" panose="020F0502020204030204" pitchFamily="34" charset="0"/>
                <a:ea typeface="Calibri" panose="020F0502020204030204" pitchFamily="34" charset="0"/>
                <a:cs typeface="Calibri" panose="020F0502020204030204" pitchFamily="34" charset="0"/>
              </a:rPr>
              <a:t>, pigiare </a:t>
            </a:r>
            <a:r>
              <a:rPr lang="it-IT" sz="2000" b="1" dirty="0">
                <a:latin typeface="Calibri" panose="020F0502020204030204" pitchFamily="34" charset="0"/>
                <a:ea typeface="Calibri" panose="020F0502020204030204" pitchFamily="34" charset="0"/>
                <a:cs typeface="Calibri" panose="020F0502020204030204" pitchFamily="34" charset="0"/>
              </a:rPr>
              <a:t>l'icona della graffetta</a:t>
            </a:r>
            <a:r>
              <a:rPr lang="it-IT" sz="2000" dirty="0">
                <a:latin typeface="Calibri" panose="020F0502020204030204" pitchFamily="34" charset="0"/>
                <a:ea typeface="Calibri" panose="020F0502020204030204" pitchFamily="34" charset="0"/>
                <a:cs typeface="Calibri" panose="020F0502020204030204" pitchFamily="34" charset="0"/>
              </a:rPr>
              <a:t> situata in basso mentre su </a:t>
            </a:r>
            <a:r>
              <a:rPr lang="it-IT" sz="2000" b="1" dirty="0">
                <a:latin typeface="Calibri" panose="020F0502020204030204" pitchFamily="34" charset="0"/>
                <a:ea typeface="Calibri" panose="020F0502020204030204" pitchFamily="34" charset="0"/>
                <a:cs typeface="Calibri" panose="020F0502020204030204" pitchFamily="34" charset="0"/>
              </a:rPr>
              <a:t>iOS</a:t>
            </a:r>
            <a:r>
              <a:rPr lang="it-IT" sz="2000" dirty="0">
                <a:latin typeface="Calibri" panose="020F0502020204030204" pitchFamily="34" charset="0"/>
                <a:ea typeface="Calibri" panose="020F0502020204030204" pitchFamily="34" charset="0"/>
                <a:cs typeface="Calibri" panose="020F0502020204030204" pitchFamily="34" charset="0"/>
              </a:rPr>
              <a:t> fare </a:t>
            </a:r>
            <a:r>
              <a:rPr lang="it-IT" sz="2000" dirty="0" err="1">
                <a:latin typeface="Calibri" panose="020F0502020204030204" pitchFamily="34" charset="0"/>
                <a:ea typeface="Calibri" panose="020F0502020204030204" pitchFamily="34" charset="0"/>
                <a:cs typeface="Calibri" panose="020F0502020204030204" pitchFamily="34" charset="0"/>
              </a:rPr>
              <a:t>tap</a:t>
            </a:r>
            <a:r>
              <a:rPr lang="it-IT" sz="2000" dirty="0">
                <a:latin typeface="Calibri" panose="020F0502020204030204" pitchFamily="34" charset="0"/>
                <a:ea typeface="Calibri" panose="020F0502020204030204" pitchFamily="34" charset="0"/>
                <a:cs typeface="Calibri" panose="020F0502020204030204" pitchFamily="34" charset="0"/>
              </a:rPr>
              <a:t> sul tasto </a:t>
            </a:r>
            <a:r>
              <a:rPr lang="it-IT" sz="2000" b="1" dirty="0">
                <a:latin typeface="Calibri" panose="020F0502020204030204" pitchFamily="34" charset="0"/>
                <a:ea typeface="Calibri" panose="020F0502020204030204" pitchFamily="34" charset="0"/>
                <a:cs typeface="Calibri" panose="020F0502020204030204" pitchFamily="34" charset="0"/>
              </a:rPr>
              <a:t>(+)</a:t>
            </a:r>
            <a:r>
              <a:rPr lang="it-IT" sz="2000" dirty="0">
                <a:latin typeface="Calibri" panose="020F0502020204030204" pitchFamily="34" charset="0"/>
                <a:ea typeface="Calibri" panose="020F0502020204030204" pitchFamily="34" charset="0"/>
                <a:cs typeface="Calibri" panose="020F0502020204030204" pitchFamily="34" charset="0"/>
              </a:rPr>
              <a:t>. A questo punto, in entrambi i casi, premere sulla voce </a:t>
            </a:r>
            <a:r>
              <a:rPr lang="it-IT" sz="2000" b="1" dirty="0">
                <a:latin typeface="Calibri" panose="020F0502020204030204" pitchFamily="34" charset="0"/>
                <a:ea typeface="Calibri" panose="020F0502020204030204" pitchFamily="34" charset="0"/>
                <a:cs typeface="Calibri" panose="020F0502020204030204" pitchFamily="34" charset="0"/>
              </a:rPr>
              <a:t>Sondaggio</a:t>
            </a:r>
            <a:r>
              <a:rPr lang="it-IT" sz="2000" dirty="0" smtClean="0">
                <a:latin typeface="Calibri" panose="020F0502020204030204" pitchFamily="34" charset="0"/>
                <a:ea typeface="Calibri" panose="020F0502020204030204" pitchFamily="34" charset="0"/>
                <a:cs typeface="Calibri" panose="020F0502020204030204" pitchFamily="34" charset="0"/>
              </a:rPr>
              <a:t>. Digitiamo </a:t>
            </a:r>
            <a:r>
              <a:rPr lang="it-IT" sz="2000" dirty="0">
                <a:latin typeface="Calibri" panose="020F0502020204030204" pitchFamily="34" charset="0"/>
                <a:ea typeface="Calibri" panose="020F0502020204030204" pitchFamily="34" charset="0"/>
                <a:cs typeface="Calibri" panose="020F0502020204030204" pitchFamily="34" charset="0"/>
              </a:rPr>
              <a:t>poi, nel campo di testo </a:t>
            </a:r>
            <a:r>
              <a:rPr lang="it-IT" sz="2000" b="1" dirty="0">
                <a:latin typeface="Calibri" panose="020F0502020204030204" pitchFamily="34" charset="0"/>
                <a:ea typeface="Calibri" panose="020F0502020204030204" pitchFamily="34" charset="0"/>
                <a:cs typeface="Calibri" panose="020F0502020204030204" pitchFamily="34" charset="0"/>
              </a:rPr>
              <a:t>Domanda</a:t>
            </a:r>
            <a:r>
              <a:rPr lang="it-IT" sz="2000" dirty="0">
                <a:latin typeface="Calibri" panose="020F0502020204030204" pitchFamily="34" charset="0"/>
                <a:ea typeface="Calibri" panose="020F0502020204030204" pitchFamily="34" charset="0"/>
                <a:cs typeface="Calibri" panose="020F0502020204030204" pitchFamily="34" charset="0"/>
              </a:rPr>
              <a:t>, la domanda da porre e nei campi </a:t>
            </a:r>
            <a:r>
              <a:rPr lang="it-IT" sz="2000" b="1" dirty="0">
                <a:latin typeface="Calibri" panose="020F0502020204030204" pitchFamily="34" charset="0"/>
                <a:ea typeface="Calibri" panose="020F0502020204030204" pitchFamily="34" charset="0"/>
                <a:cs typeface="Calibri" panose="020F0502020204030204" pitchFamily="34" charset="0"/>
              </a:rPr>
              <a:t>Opzioni</a:t>
            </a:r>
            <a:r>
              <a:rPr lang="it-IT" sz="2000" dirty="0">
                <a:latin typeface="Calibri" panose="020F0502020204030204" pitchFamily="34" charset="0"/>
                <a:ea typeface="Calibri" panose="020F0502020204030204" pitchFamily="34" charset="0"/>
                <a:cs typeface="Calibri" panose="020F0502020204030204" pitchFamily="34" charset="0"/>
              </a:rPr>
              <a:t> le possibili risposte (fino a 12). Quando si è terminato, </a:t>
            </a:r>
            <a:r>
              <a:rPr lang="it-IT" sz="2000" dirty="0" smtClean="0">
                <a:latin typeface="Calibri" panose="020F0502020204030204" pitchFamily="34" charset="0"/>
                <a:ea typeface="Calibri" panose="020F0502020204030204" pitchFamily="34" charset="0"/>
                <a:cs typeface="Calibri" panose="020F0502020204030204" pitchFamily="34" charset="0"/>
              </a:rPr>
              <a:t>premere </a:t>
            </a:r>
            <a:r>
              <a:rPr lang="it-IT" sz="2000" dirty="0">
                <a:latin typeface="Calibri" panose="020F0502020204030204" pitchFamily="34" charset="0"/>
                <a:ea typeface="Calibri" panose="020F0502020204030204" pitchFamily="34" charset="0"/>
                <a:cs typeface="Calibri" panose="020F0502020204030204" pitchFamily="34" charset="0"/>
              </a:rPr>
              <a:t>l'</a:t>
            </a:r>
            <a:r>
              <a:rPr lang="it-IT" sz="2000" b="1" dirty="0">
                <a:latin typeface="Calibri" panose="020F0502020204030204" pitchFamily="34" charset="0"/>
                <a:ea typeface="Calibri" panose="020F0502020204030204" pitchFamily="34" charset="0"/>
                <a:cs typeface="Calibri" panose="020F0502020204030204" pitchFamily="34" charset="0"/>
              </a:rPr>
              <a:t>icona </a:t>
            </a:r>
            <a:r>
              <a:rPr lang="it-IT" sz="2000" b="1" dirty="0" smtClean="0">
                <a:latin typeface="Calibri" panose="020F0502020204030204" pitchFamily="34" charset="0"/>
                <a:ea typeface="Calibri" panose="020F0502020204030204" pitchFamily="34" charset="0"/>
                <a:cs typeface="Calibri" panose="020F0502020204030204" pitchFamily="34" charset="0"/>
              </a:rPr>
              <a:t>dell'aeroplano</a:t>
            </a:r>
            <a:r>
              <a:rPr lang="it-IT" sz="2000" dirty="0">
                <a:latin typeface="Calibri" panose="020F0502020204030204" pitchFamily="34" charset="0"/>
                <a:ea typeface="Calibri" panose="020F0502020204030204" pitchFamily="34" charset="0"/>
                <a:cs typeface="Calibri" panose="020F0502020204030204" pitchFamily="34" charset="0"/>
              </a:rPr>
              <a:t> (</a:t>
            </a:r>
            <a:r>
              <a:rPr lang="it-IT" sz="2000" b="1" dirty="0" err="1">
                <a:latin typeface="Calibri" panose="020F0502020204030204" pitchFamily="34" charset="0"/>
                <a:ea typeface="Calibri" panose="020F0502020204030204" pitchFamily="34" charset="0"/>
                <a:cs typeface="Calibri" panose="020F0502020204030204" pitchFamily="34" charset="0"/>
              </a:rPr>
              <a:t>Android</a:t>
            </a:r>
            <a:r>
              <a:rPr lang="it-IT" sz="2000" dirty="0">
                <a:latin typeface="Calibri" panose="020F0502020204030204" pitchFamily="34" charset="0"/>
                <a:ea typeface="Calibri" panose="020F0502020204030204" pitchFamily="34" charset="0"/>
                <a:cs typeface="Calibri" panose="020F0502020204030204" pitchFamily="34" charset="0"/>
              </a:rPr>
              <a:t>) o il tasto </a:t>
            </a:r>
            <a:r>
              <a:rPr lang="it-IT" sz="2000" b="1" dirty="0">
                <a:latin typeface="Calibri" panose="020F0502020204030204" pitchFamily="34" charset="0"/>
                <a:ea typeface="Calibri" panose="020F0502020204030204" pitchFamily="34" charset="0"/>
                <a:cs typeface="Calibri" panose="020F0502020204030204" pitchFamily="34" charset="0"/>
              </a:rPr>
              <a:t>Invia</a:t>
            </a:r>
            <a:r>
              <a:rPr lang="it-IT" sz="2000" dirty="0">
                <a:latin typeface="Calibri" panose="020F0502020204030204" pitchFamily="34" charset="0"/>
                <a:ea typeface="Calibri" panose="020F0502020204030204" pitchFamily="34" charset="0"/>
                <a:cs typeface="Calibri" panose="020F0502020204030204" pitchFamily="34" charset="0"/>
              </a:rPr>
              <a:t> (</a:t>
            </a:r>
            <a:r>
              <a:rPr lang="it-IT" sz="2000" b="1" dirty="0">
                <a:latin typeface="Calibri" panose="020F0502020204030204" pitchFamily="34" charset="0"/>
                <a:ea typeface="Calibri" panose="020F0502020204030204" pitchFamily="34" charset="0"/>
                <a:cs typeface="Calibri" panose="020F0502020204030204" pitchFamily="34" charset="0"/>
              </a:rPr>
              <a:t>iOS</a:t>
            </a:r>
            <a:r>
              <a:rPr lang="it-IT" sz="2000" dirty="0">
                <a:latin typeface="Calibri" panose="020F0502020204030204" pitchFamily="34" charset="0"/>
                <a:ea typeface="Calibri" panose="020F0502020204030204" pitchFamily="34" charset="0"/>
                <a:cs typeface="Calibri" panose="020F0502020204030204" pitchFamily="34" charset="0"/>
              </a:rPr>
              <a:t>) per condividere il sondaggio nella chat</a:t>
            </a:r>
            <a:r>
              <a:rPr lang="it-IT" sz="2000" dirty="0" smtClean="0">
                <a:latin typeface="Calibri" panose="020F0502020204030204" pitchFamily="34" charset="0"/>
                <a:ea typeface="Calibri" panose="020F0502020204030204" pitchFamily="34" charset="0"/>
                <a:cs typeface="Calibri" panose="020F0502020204030204" pitchFamily="34" charset="0"/>
              </a:rPr>
              <a:t>.</a:t>
            </a:r>
            <a:endParaRPr lang="it-IT" sz="2000" dirty="0">
              <a:latin typeface="Calibri" panose="020F0502020204030204" pitchFamily="34" charset="0"/>
              <a:ea typeface="Calibri" panose="020F0502020204030204" pitchFamily="34" charset="0"/>
              <a:cs typeface="Calibri" panose="020F0502020204030204" pitchFamily="34" charset="0"/>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37" y="2229854"/>
            <a:ext cx="1764631" cy="4214551"/>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5683" y="2163102"/>
            <a:ext cx="1897738" cy="4247317"/>
          </a:xfrm>
          <a:prstGeom prst="rect">
            <a:avLst/>
          </a:prstGeom>
        </p:spPr>
      </p:pic>
    </p:spTree>
    <p:extLst>
      <p:ext uri="{BB962C8B-B14F-4D97-AF65-F5344CB8AC3E}">
        <p14:creationId xmlns:p14="http://schemas.microsoft.com/office/powerpoint/2010/main" val="37254130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0"/>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smtClean="0">
                <a:solidFill>
                  <a:prstClr val="white"/>
                </a:solidFill>
                <a:latin typeface="Helvetica" panose="020B0604020202020204" pitchFamily="34" charset="0"/>
                <a:ea typeface="Times New Roman" panose="02020603050405020304" pitchFamily="18" charset="0"/>
              </a:rPr>
              <a:t>I Canali </a:t>
            </a:r>
            <a:r>
              <a:rPr lang="it-IT" sz="3200" b="1" dirty="0" err="1" smtClean="0">
                <a:solidFill>
                  <a:srgbClr val="92D050"/>
                </a:solidFill>
                <a:latin typeface="Helvetica" panose="020B0604020202020204" pitchFamily="34" charset="0"/>
                <a:ea typeface="Times New Roman" panose="02020603050405020304" pitchFamily="18" charset="0"/>
              </a:rPr>
              <a:t>Whatsapp</a:t>
            </a:r>
            <a:endParaRPr lang="it-IT" sz="3200" b="1" dirty="0">
              <a:solidFill>
                <a:prstClr val="white"/>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403123" y="1205948"/>
            <a:ext cx="11297264" cy="4661276"/>
          </a:xfrm>
          <a:prstGeom prst="rect">
            <a:avLst/>
          </a:prstGeom>
          <a:noFill/>
        </p:spPr>
        <p:txBody>
          <a:bodyPr wrap="square" rtlCol="0">
            <a:spAutoFit/>
          </a:bodyPr>
          <a:lstStyle/>
          <a:p>
            <a:pPr algn="just">
              <a:lnSpc>
                <a:spcPct val="150000"/>
              </a:lnSpc>
            </a:pPr>
            <a:r>
              <a:rPr lang="it-IT" sz="2000" dirty="0">
                <a:latin typeface="Calibri" panose="020F0502020204030204" pitchFamily="34" charset="0"/>
                <a:ea typeface="Calibri" panose="020F0502020204030204" pitchFamily="34" charset="0"/>
                <a:cs typeface="Calibri" panose="020F0502020204030204" pitchFamily="34" charset="0"/>
              </a:rPr>
              <a:t>I </a:t>
            </a:r>
            <a:r>
              <a:rPr lang="it-IT" sz="2000" b="1" dirty="0">
                <a:latin typeface="Calibri" panose="020F0502020204030204" pitchFamily="34" charset="0"/>
                <a:ea typeface="Calibri" panose="020F0502020204030204" pitchFamily="34" charset="0"/>
                <a:cs typeface="Calibri" panose="020F0502020204030204" pitchFamily="34" charset="0"/>
              </a:rPr>
              <a:t>canali WhatsApp</a:t>
            </a:r>
            <a:r>
              <a:rPr lang="it-IT" sz="2000" dirty="0">
                <a:latin typeface="Calibri" panose="020F0502020204030204" pitchFamily="34" charset="0"/>
                <a:ea typeface="Calibri" panose="020F0502020204030204" pitchFamily="34" charset="0"/>
                <a:cs typeface="Calibri" panose="020F0502020204030204" pitchFamily="34" charset="0"/>
              </a:rPr>
              <a:t> costituiscono una interessante modalità per rimanere costantemente aggiornati su ciò che maggiormente interessa. </a:t>
            </a:r>
            <a:r>
              <a:rPr lang="it-IT" sz="2000" dirty="0" smtClean="0">
                <a:latin typeface="Calibri" panose="020F0502020204030204" pitchFamily="34" charset="0"/>
                <a:ea typeface="Calibri" panose="020F0502020204030204" pitchFamily="34" charset="0"/>
                <a:cs typeface="Calibri" panose="020F0502020204030204" pitchFamily="34" charset="0"/>
              </a:rPr>
              <a:t>E' uno strumento che consente </a:t>
            </a:r>
            <a:r>
              <a:rPr lang="it-IT" sz="2000" dirty="0">
                <a:latin typeface="Calibri" panose="020F0502020204030204" pitchFamily="34" charset="0"/>
                <a:ea typeface="Calibri" panose="020F0502020204030204" pitchFamily="34" charset="0"/>
                <a:cs typeface="Calibri" panose="020F0502020204030204" pitchFamily="34" charset="0"/>
              </a:rPr>
              <a:t>di ottenere </a:t>
            </a:r>
            <a:r>
              <a:rPr lang="it-IT" sz="2000" b="1" dirty="0">
                <a:latin typeface="Calibri" panose="020F0502020204030204" pitchFamily="34" charset="0"/>
                <a:ea typeface="Calibri" panose="020F0502020204030204" pitchFamily="34" charset="0"/>
                <a:cs typeface="Calibri" panose="020F0502020204030204" pitchFamily="34" charset="0"/>
              </a:rPr>
              <a:t>informazioni</a:t>
            </a:r>
            <a:r>
              <a:rPr lang="it-IT" sz="2000" dirty="0">
                <a:latin typeface="Calibri" panose="020F0502020204030204" pitchFamily="34" charset="0"/>
                <a:ea typeface="Calibri" panose="020F0502020204030204" pitchFamily="34" charset="0"/>
                <a:cs typeface="Calibri" panose="020F0502020204030204" pitchFamily="34" charset="0"/>
              </a:rPr>
              <a:t>, </a:t>
            </a:r>
            <a:r>
              <a:rPr lang="it-IT" sz="2000" b="1" dirty="0">
                <a:latin typeface="Calibri" panose="020F0502020204030204" pitchFamily="34" charset="0"/>
                <a:ea typeface="Calibri" panose="020F0502020204030204" pitchFamily="34" charset="0"/>
                <a:cs typeface="Calibri" panose="020F0502020204030204" pitchFamily="34" charset="0"/>
              </a:rPr>
              <a:t>notizie</a:t>
            </a:r>
            <a:r>
              <a:rPr lang="it-IT" sz="2000" dirty="0">
                <a:latin typeface="Calibri" panose="020F0502020204030204" pitchFamily="34" charset="0"/>
                <a:ea typeface="Calibri" panose="020F0502020204030204" pitchFamily="34" charset="0"/>
                <a:cs typeface="Calibri" panose="020F0502020204030204" pitchFamily="34" charset="0"/>
              </a:rPr>
              <a:t> e </a:t>
            </a:r>
            <a:r>
              <a:rPr lang="it-IT" sz="2000" b="1" dirty="0">
                <a:latin typeface="Calibri" panose="020F0502020204030204" pitchFamily="34" charset="0"/>
                <a:ea typeface="Calibri" panose="020F0502020204030204" pitchFamily="34" charset="0"/>
                <a:cs typeface="Calibri" panose="020F0502020204030204" pitchFamily="34" charset="0"/>
              </a:rPr>
              <a:t>aggiornamenti</a:t>
            </a:r>
            <a:r>
              <a:rPr lang="it-IT" sz="2000" dirty="0">
                <a:latin typeface="Calibri" panose="020F0502020204030204" pitchFamily="34" charset="0"/>
                <a:ea typeface="Calibri" panose="020F0502020204030204" pitchFamily="34" charset="0"/>
                <a:cs typeface="Calibri" panose="020F0502020204030204" pitchFamily="34" charset="0"/>
              </a:rPr>
              <a:t> da persone e da organizzazioni direttamente all'interno dell'applicazione di WhatsApp</a:t>
            </a:r>
            <a:r>
              <a:rPr lang="it-IT" sz="2000" dirty="0" smtClean="0">
                <a:latin typeface="Calibri" panose="020F0502020204030204" pitchFamily="34" charset="0"/>
                <a:ea typeface="Calibri" panose="020F0502020204030204" pitchFamily="34" charset="0"/>
                <a:cs typeface="Calibri" panose="020F0502020204030204" pitchFamily="34" charset="0"/>
              </a:rPr>
              <a:t>. I </a:t>
            </a:r>
            <a:r>
              <a:rPr lang="it-IT" sz="2000" dirty="0">
                <a:latin typeface="Calibri" panose="020F0502020204030204" pitchFamily="34" charset="0"/>
                <a:ea typeface="Calibri" panose="020F0502020204030204" pitchFamily="34" charset="0"/>
                <a:cs typeface="Calibri" panose="020F0502020204030204" pitchFamily="34" charset="0"/>
              </a:rPr>
              <a:t>canali WhatsApp rappresentano infatti delle vere e proprie chat a direzione unica nelle quali gli </a:t>
            </a:r>
            <a:r>
              <a:rPr lang="it-IT" sz="2000" b="1" dirty="0">
                <a:latin typeface="Calibri" panose="020F0502020204030204" pitchFamily="34" charset="0"/>
                <a:ea typeface="Calibri" panose="020F0502020204030204" pitchFamily="34" charset="0"/>
                <a:cs typeface="Calibri" panose="020F0502020204030204" pitchFamily="34" charset="0"/>
              </a:rPr>
              <a:t>amministratori</a:t>
            </a:r>
            <a:r>
              <a:rPr lang="it-IT" sz="2000" dirty="0">
                <a:latin typeface="Calibri" panose="020F0502020204030204" pitchFamily="34" charset="0"/>
                <a:ea typeface="Calibri" panose="020F0502020204030204" pitchFamily="34" charset="0"/>
                <a:cs typeface="Calibri" panose="020F0502020204030204" pitchFamily="34" charset="0"/>
              </a:rPr>
              <a:t>, e solo questi, possono pubblicare testi, fotografie, video e qualsiasi ulteriore elemento normalmente condivisibile su WhatsApp, per trasmettere e diffondere informazioni e contenuti al proprio pubblico, costituito dagli utenti della community che decidono di </a:t>
            </a:r>
            <a:r>
              <a:rPr lang="it-IT" sz="2000" b="1" dirty="0">
                <a:latin typeface="Calibri" panose="020F0502020204030204" pitchFamily="34" charset="0"/>
                <a:ea typeface="Calibri" panose="020F0502020204030204" pitchFamily="34" charset="0"/>
                <a:cs typeface="Calibri" panose="020F0502020204030204" pitchFamily="34" charset="0"/>
              </a:rPr>
              <a:t>iscriversi al canale</a:t>
            </a:r>
            <a:r>
              <a:rPr lang="it-IT" sz="2000" dirty="0" smtClean="0">
                <a:latin typeface="Calibri" panose="020F0502020204030204" pitchFamily="34" charset="0"/>
                <a:ea typeface="Calibri" panose="020F0502020204030204" pitchFamily="34" charset="0"/>
                <a:cs typeface="Calibri" panose="020F0502020204030204" pitchFamily="34" charset="0"/>
              </a:rPr>
              <a:t>.</a:t>
            </a:r>
          </a:p>
          <a:p>
            <a:pPr algn="just">
              <a:lnSpc>
                <a:spcPct val="150000"/>
              </a:lnSpc>
            </a:pPr>
            <a:r>
              <a:rPr lang="it-IT" sz="2000" dirty="0">
                <a:latin typeface="Calibri" panose="020F0502020204030204" pitchFamily="34" charset="0"/>
                <a:ea typeface="Calibri" panose="020F0502020204030204" pitchFamily="34" charset="0"/>
                <a:cs typeface="Calibri" panose="020F0502020204030204" pitchFamily="34" charset="0"/>
              </a:rPr>
              <a:t>Chiunque si iscriva a un canale WhatsApp potrà dunque ottenere costanti aggiornamenti sugli argomenti inerenti al canale stesso, al quale potrà liberamente accedere una volta iscritto per consultare la cronologia delle comunicazioni e delle condivisioni degli ultimi </a:t>
            </a:r>
            <a:r>
              <a:rPr lang="it-IT" sz="2000" b="1" dirty="0">
                <a:latin typeface="Calibri" panose="020F0502020204030204" pitchFamily="34" charset="0"/>
                <a:ea typeface="Calibri" panose="020F0502020204030204" pitchFamily="34" charset="0"/>
                <a:cs typeface="Calibri" panose="020F0502020204030204" pitchFamily="34" charset="0"/>
              </a:rPr>
              <a:t>30 giorni</a:t>
            </a:r>
            <a:r>
              <a:rPr lang="it-IT" sz="2000"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948771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0"/>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smtClean="0">
                <a:solidFill>
                  <a:prstClr val="white"/>
                </a:solidFill>
                <a:latin typeface="Helvetica" panose="020B0604020202020204" pitchFamily="34" charset="0"/>
                <a:ea typeface="Times New Roman" panose="02020603050405020304" pitchFamily="18" charset="0"/>
              </a:rPr>
              <a:t>Come funzionano i Canali </a:t>
            </a:r>
            <a:r>
              <a:rPr lang="it-IT" sz="3200" b="1" dirty="0" err="1" smtClean="0">
                <a:solidFill>
                  <a:srgbClr val="92D050"/>
                </a:solidFill>
                <a:latin typeface="Helvetica" panose="020B0604020202020204" pitchFamily="34" charset="0"/>
                <a:ea typeface="Times New Roman" panose="02020603050405020304" pitchFamily="18" charset="0"/>
              </a:rPr>
              <a:t>Whatsapp</a:t>
            </a:r>
            <a:endParaRPr lang="it-IT" sz="3200" b="1" dirty="0">
              <a:solidFill>
                <a:prstClr val="white"/>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2580309" y="1224808"/>
            <a:ext cx="7016142" cy="4237502"/>
          </a:xfrm>
          <a:prstGeom prst="rect">
            <a:avLst/>
          </a:prstGeom>
          <a:noFill/>
        </p:spPr>
        <p:txBody>
          <a:bodyPr wrap="square" lIns="180000" tIns="36000" rIns="180000" rtlCol="0">
            <a:spAutoFit/>
          </a:bodyPr>
          <a:lstStyle/>
          <a:p>
            <a:pPr algn="just">
              <a:lnSpc>
                <a:spcPct val="150000"/>
              </a:lnSpc>
            </a:pPr>
            <a:r>
              <a:rPr lang="it-IT" sz="2000" dirty="0">
                <a:latin typeface="Calibri" panose="020F0502020204030204" pitchFamily="34" charset="0"/>
                <a:ea typeface="Calibri" panose="020F0502020204030204" pitchFamily="34" charset="0"/>
                <a:cs typeface="Calibri" panose="020F0502020204030204" pitchFamily="34" charset="0"/>
              </a:rPr>
              <a:t>Dopo aver compreso in cosa consistono, andiamo ora a prendere in esame come funzionano i canali WhatsApp, andando nello specifico ad analizzare le procedure e i passaggi da effettuare per seguire un canale </a:t>
            </a:r>
            <a:r>
              <a:rPr lang="it-IT" sz="2000" dirty="0" smtClean="0">
                <a:latin typeface="Calibri" panose="020F0502020204030204" pitchFamily="34" charset="0"/>
                <a:ea typeface="Calibri" panose="020F0502020204030204" pitchFamily="34" charset="0"/>
                <a:cs typeface="Calibri" panose="020F0502020204030204" pitchFamily="34" charset="0"/>
              </a:rPr>
              <a:t>WhatsApp</a:t>
            </a:r>
            <a:r>
              <a:rPr lang="it-IT" sz="2000" dirty="0">
                <a:latin typeface="Calibri" panose="020F0502020204030204" pitchFamily="34" charset="0"/>
                <a:ea typeface="Calibri" panose="020F0502020204030204" pitchFamily="34" charset="0"/>
                <a:cs typeface="Calibri" panose="020F0502020204030204" pitchFamily="34" charset="0"/>
              </a:rPr>
              <a:t>. Avvia innanzitutto l'applicazione, apri la scheda Aggiornamenti: all'interno di tale scheda, oltre a poter visualizzare e aggiornare il tuo </a:t>
            </a:r>
            <a:r>
              <a:rPr lang="it-IT" sz="2000" dirty="0" smtClean="0">
                <a:latin typeface="Calibri" panose="020F0502020204030204" pitchFamily="34" charset="0"/>
                <a:ea typeface="Calibri" panose="020F0502020204030204" pitchFamily="34" charset="0"/>
                <a:cs typeface="Calibri" panose="020F0502020204030204" pitchFamily="34" charset="0"/>
              </a:rPr>
              <a:t>e </a:t>
            </a:r>
            <a:r>
              <a:rPr lang="it-IT" sz="2000" dirty="0">
                <a:latin typeface="Calibri" panose="020F0502020204030204" pitchFamily="34" charset="0"/>
                <a:ea typeface="Calibri" panose="020F0502020204030204" pitchFamily="34" charset="0"/>
                <a:cs typeface="Calibri" panose="020F0502020204030204" pitchFamily="34" charset="0"/>
              </a:rPr>
              <a:t>a prendere visione nella sezione Aggiornamenti recenti degli stati dei tuoi contatti, è difatti possibile accedere alla sezione dedicata ai canali WhatsApp.</a:t>
            </a:r>
          </a:p>
        </p:txBody>
      </p:sp>
      <p:pic>
        <p:nvPicPr>
          <p:cNvPr id="2" name="Immagine 1"/>
          <p:cNvPicPr>
            <a:picLocks noChangeAspect="1"/>
          </p:cNvPicPr>
          <p:nvPr/>
        </p:nvPicPr>
        <p:blipFill>
          <a:blip r:embed="rId3"/>
          <a:stretch>
            <a:fillRect/>
          </a:stretch>
        </p:blipFill>
        <p:spPr>
          <a:xfrm>
            <a:off x="38057" y="1205948"/>
            <a:ext cx="2542252" cy="5652052"/>
          </a:xfrm>
          <a:prstGeom prst="rect">
            <a:avLst/>
          </a:prstGeom>
        </p:spPr>
      </p:pic>
      <p:pic>
        <p:nvPicPr>
          <p:cNvPr id="4" name="Immagine 3"/>
          <p:cNvPicPr>
            <a:picLocks noChangeAspect="1"/>
          </p:cNvPicPr>
          <p:nvPr/>
        </p:nvPicPr>
        <p:blipFill>
          <a:blip r:embed="rId4"/>
          <a:stretch>
            <a:fillRect/>
          </a:stretch>
        </p:blipFill>
        <p:spPr>
          <a:xfrm>
            <a:off x="9606283" y="1205948"/>
            <a:ext cx="2548349" cy="5676633"/>
          </a:xfrm>
          <a:prstGeom prst="rect">
            <a:avLst/>
          </a:prstGeom>
        </p:spPr>
      </p:pic>
    </p:spTree>
    <p:extLst>
      <p:ext uri="{BB962C8B-B14F-4D97-AF65-F5344CB8AC3E}">
        <p14:creationId xmlns:p14="http://schemas.microsoft.com/office/powerpoint/2010/main" val="2013672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0"/>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smtClean="0">
                <a:solidFill>
                  <a:prstClr val="white"/>
                </a:solidFill>
                <a:latin typeface="Helvetica" panose="020B0604020202020204" pitchFamily="34" charset="0"/>
                <a:ea typeface="Times New Roman" panose="02020603050405020304" pitchFamily="18" charset="0"/>
              </a:rPr>
              <a:t>Come funzionano i Canali </a:t>
            </a:r>
            <a:r>
              <a:rPr lang="it-IT" sz="3200" b="1" dirty="0" err="1" smtClean="0">
                <a:solidFill>
                  <a:srgbClr val="92D050"/>
                </a:solidFill>
                <a:latin typeface="Helvetica" panose="020B0604020202020204" pitchFamily="34" charset="0"/>
                <a:ea typeface="Times New Roman" panose="02020603050405020304" pitchFamily="18" charset="0"/>
              </a:rPr>
              <a:t>Whatsapp</a:t>
            </a:r>
            <a:endParaRPr lang="it-IT" sz="3200" b="1" dirty="0">
              <a:solidFill>
                <a:prstClr val="white"/>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406400" y="1224808"/>
            <a:ext cx="9190051" cy="2343137"/>
          </a:xfrm>
          <a:prstGeom prst="rect">
            <a:avLst/>
          </a:prstGeom>
          <a:noFill/>
        </p:spPr>
        <p:txBody>
          <a:bodyPr wrap="square" lIns="180000" tIns="36000" rIns="180000" rtlCol="0">
            <a:spAutoFit/>
          </a:bodyPr>
          <a:lstStyle/>
          <a:p>
            <a:pPr algn="just">
              <a:lnSpc>
                <a:spcPct val="150000"/>
              </a:lnSpc>
            </a:pPr>
            <a:r>
              <a:rPr lang="it-IT" sz="2000" dirty="0">
                <a:latin typeface="Calibri" panose="020F0502020204030204" pitchFamily="34" charset="0"/>
                <a:ea typeface="Calibri" panose="020F0502020204030204" pitchFamily="34" charset="0"/>
                <a:cs typeface="Calibri" panose="020F0502020204030204" pitchFamily="34" charset="0"/>
              </a:rPr>
              <a:t>Nel caso in cui il canale che vuoi seguire sia presente nell'elenco dei canali suggeriti, non devi fare altro che pigiare sul pulsante Iscriviti presente all'interno del riquadro di ciascun canale suggerito e nello specifico al di sotto di ciascuna immagine profilo e nome del canale stesso. Facendo ciò ti ritroverai infatti a seguire il canale suggerito al quale ti sei iscritto</a:t>
            </a:r>
            <a:r>
              <a:rPr lang="it-IT" sz="2000" dirty="0" smtClean="0">
                <a:latin typeface="Calibri" panose="020F0502020204030204" pitchFamily="34" charset="0"/>
                <a:ea typeface="Calibri" panose="020F0502020204030204" pitchFamily="34" charset="0"/>
                <a:cs typeface="Calibri" panose="020F0502020204030204" pitchFamily="34" charset="0"/>
              </a:rPr>
              <a:t>. </a:t>
            </a:r>
            <a:endParaRPr lang="it-IT" sz="2000" dirty="0">
              <a:latin typeface="Calibri" panose="020F0502020204030204" pitchFamily="34" charset="0"/>
              <a:ea typeface="Calibri" panose="020F0502020204030204" pitchFamily="34" charset="0"/>
              <a:cs typeface="Calibri" panose="020F0502020204030204" pitchFamily="34" charset="0"/>
            </a:endParaRPr>
          </a:p>
        </p:txBody>
      </p:sp>
      <p:sp>
        <p:nvSpPr>
          <p:cNvPr id="8" name="CasellaDiTesto 7"/>
          <p:cNvSpPr txBox="1"/>
          <p:nvPr/>
        </p:nvSpPr>
        <p:spPr>
          <a:xfrm>
            <a:off x="406400" y="3567945"/>
            <a:ext cx="9190051" cy="2343137"/>
          </a:xfrm>
          <a:prstGeom prst="rect">
            <a:avLst/>
          </a:prstGeom>
          <a:noFill/>
        </p:spPr>
        <p:txBody>
          <a:bodyPr wrap="square" lIns="180000" tIns="36000" rIns="180000" rtlCol="0">
            <a:spAutoFit/>
          </a:bodyPr>
          <a:lstStyle/>
          <a:p>
            <a:pPr algn="just">
              <a:lnSpc>
                <a:spcPct val="150000"/>
              </a:lnSpc>
            </a:pPr>
            <a:r>
              <a:rPr lang="it-IT" sz="2000" dirty="0" smtClean="0">
                <a:latin typeface="Calibri" panose="020F0502020204030204" pitchFamily="34" charset="0"/>
                <a:ea typeface="Calibri" panose="020F0502020204030204" pitchFamily="34" charset="0"/>
                <a:cs typeface="Calibri" panose="020F0502020204030204" pitchFamily="34" charset="0"/>
              </a:rPr>
              <a:t>Nel </a:t>
            </a:r>
            <a:r>
              <a:rPr lang="it-IT" sz="2000" dirty="0">
                <a:latin typeface="Calibri" panose="020F0502020204030204" pitchFamily="34" charset="0"/>
                <a:ea typeface="Calibri" panose="020F0502020204030204" pitchFamily="34" charset="0"/>
                <a:cs typeface="Calibri" panose="020F0502020204030204" pitchFamily="34" charset="0"/>
              </a:rPr>
              <a:t>caso in cui, invece, il canale che vuoi seguire non sia presente nell'elenco dei canali suggeriti, ti sarà sufficiente fare alternativamente </a:t>
            </a:r>
            <a:r>
              <a:rPr lang="it-IT" sz="2000" dirty="0" err="1">
                <a:latin typeface="Calibri" panose="020F0502020204030204" pitchFamily="34" charset="0"/>
                <a:ea typeface="Calibri" panose="020F0502020204030204" pitchFamily="34" charset="0"/>
                <a:cs typeface="Calibri" panose="020F0502020204030204" pitchFamily="34" charset="0"/>
              </a:rPr>
              <a:t>tap</a:t>
            </a:r>
            <a:r>
              <a:rPr lang="it-IT" sz="2000" dirty="0">
                <a:latin typeface="Calibri" panose="020F0502020204030204" pitchFamily="34" charset="0"/>
                <a:ea typeface="Calibri" panose="020F0502020204030204" pitchFamily="34" charset="0"/>
                <a:cs typeface="Calibri" panose="020F0502020204030204" pitchFamily="34" charset="0"/>
              </a:rPr>
              <a:t> sul pulsante “+”, situato di fianco al titolo di sezione Canali, quindi sulla voce Trova canali nel menu a tendina che compare, o direttamente sul pulsante verde Trova canali, situato al di sotto dei canali suggeriti.</a:t>
            </a:r>
            <a:endParaRPr lang="it-IT" sz="2000" dirty="0">
              <a:latin typeface="Calibri" panose="020F0502020204030204" pitchFamily="34" charset="0"/>
              <a:ea typeface="Calibri" panose="020F0502020204030204" pitchFamily="34" charset="0"/>
              <a:cs typeface="Calibri" panose="020F0502020204030204" pitchFamily="34" charset="0"/>
            </a:endParaRPr>
          </a:p>
        </p:txBody>
      </p:sp>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6452" y="1323908"/>
            <a:ext cx="2488720" cy="5534092"/>
          </a:xfrm>
          <a:prstGeom prst="rect">
            <a:avLst/>
          </a:prstGeom>
        </p:spPr>
      </p:pic>
    </p:spTree>
    <p:extLst>
      <p:ext uri="{BB962C8B-B14F-4D97-AF65-F5344CB8AC3E}">
        <p14:creationId xmlns:p14="http://schemas.microsoft.com/office/powerpoint/2010/main" val="13810693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0"/>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smtClean="0">
                <a:solidFill>
                  <a:prstClr val="white"/>
                </a:solidFill>
                <a:latin typeface="Helvetica" panose="020B0604020202020204" pitchFamily="34" charset="0"/>
                <a:ea typeface="Times New Roman" panose="02020603050405020304" pitchFamily="18" charset="0"/>
              </a:rPr>
              <a:t>Come funzionano i Canali </a:t>
            </a:r>
            <a:r>
              <a:rPr lang="it-IT" sz="3200" b="1" dirty="0" err="1" smtClean="0">
                <a:solidFill>
                  <a:srgbClr val="92D050"/>
                </a:solidFill>
                <a:latin typeface="Helvetica" panose="020B0604020202020204" pitchFamily="34" charset="0"/>
                <a:ea typeface="Times New Roman" panose="02020603050405020304" pitchFamily="18" charset="0"/>
              </a:rPr>
              <a:t>Whatsapp</a:t>
            </a:r>
            <a:endParaRPr lang="it-IT" sz="3200" b="1" dirty="0">
              <a:solidFill>
                <a:prstClr val="white"/>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406400" y="1224808"/>
            <a:ext cx="9190051" cy="1419807"/>
          </a:xfrm>
          <a:prstGeom prst="rect">
            <a:avLst/>
          </a:prstGeom>
          <a:noFill/>
        </p:spPr>
        <p:txBody>
          <a:bodyPr wrap="square" lIns="180000" tIns="36000" rIns="180000" rtlCol="0">
            <a:spAutoFit/>
          </a:bodyPr>
          <a:lstStyle/>
          <a:p>
            <a:pPr algn="just">
              <a:lnSpc>
                <a:spcPct val="150000"/>
              </a:lnSpc>
            </a:pPr>
            <a:r>
              <a:rPr lang="it-IT" sz="2000" dirty="0">
                <a:latin typeface="Calibri" panose="020F0502020204030204" pitchFamily="34" charset="0"/>
                <a:ea typeface="Calibri" panose="020F0502020204030204" pitchFamily="34" charset="0"/>
                <a:cs typeface="Calibri" panose="020F0502020204030204" pitchFamily="34" charset="0"/>
              </a:rPr>
              <a:t>Una volta individuato il canale che vuoi seguire, pigia sul pulsante “+”, situato a fianco di ciascun canale presente nell'elenco, per completarne l'iscrizione ad esso. Fatto ciò, ripeti l'operazione per iscriverti a tutti i canali di tuo interesse</a:t>
            </a:r>
            <a:r>
              <a:rPr lang="it-IT" sz="2000" dirty="0" smtClean="0">
                <a:latin typeface="Calibri" panose="020F0502020204030204" pitchFamily="34" charset="0"/>
                <a:ea typeface="Calibri" panose="020F0502020204030204" pitchFamily="34" charset="0"/>
                <a:cs typeface="Calibri" panose="020F0502020204030204" pitchFamily="34" charset="0"/>
              </a:rPr>
              <a:t>.</a:t>
            </a:r>
            <a:endParaRPr lang="it-IT" sz="2000" dirty="0">
              <a:latin typeface="Calibri" panose="020F0502020204030204" pitchFamily="34" charset="0"/>
              <a:ea typeface="Calibri" panose="020F0502020204030204" pitchFamily="34" charset="0"/>
              <a:cs typeface="Calibri" panose="020F0502020204030204" pitchFamily="34" charset="0"/>
            </a:endParaRPr>
          </a:p>
        </p:txBody>
      </p:sp>
      <p:sp>
        <p:nvSpPr>
          <p:cNvPr id="8" name="CasellaDiTesto 7"/>
          <p:cNvSpPr txBox="1"/>
          <p:nvPr/>
        </p:nvSpPr>
        <p:spPr>
          <a:xfrm>
            <a:off x="406400" y="2644615"/>
            <a:ext cx="9190051" cy="1419807"/>
          </a:xfrm>
          <a:prstGeom prst="rect">
            <a:avLst/>
          </a:prstGeom>
          <a:noFill/>
        </p:spPr>
        <p:txBody>
          <a:bodyPr wrap="square" lIns="180000" tIns="36000" rIns="180000" rtlCol="0">
            <a:spAutoFit/>
          </a:bodyPr>
          <a:lstStyle/>
          <a:p>
            <a:pPr algn="just">
              <a:lnSpc>
                <a:spcPct val="150000"/>
              </a:lnSpc>
            </a:pPr>
            <a:r>
              <a:rPr lang="it-IT" sz="2000" dirty="0">
                <a:latin typeface="Calibri" panose="020F0502020204030204" pitchFamily="34" charset="0"/>
                <a:ea typeface="Calibri" panose="020F0502020204030204" pitchFamily="34" charset="0"/>
                <a:cs typeface="Calibri" panose="020F0502020204030204" pitchFamily="34" charset="0"/>
              </a:rPr>
              <a:t>Dopo esserti in tal modo iscritto, tornando nella sezione Canali, presente nella scheda Aggiornamenti, troverai elencati tutti i canali che segui e pigiando su questi potrai visualizzare tutti gli aggiornamenti di tuo interesse, a questi inerenti.</a:t>
            </a:r>
            <a:endParaRPr lang="it-IT" sz="2000" dirty="0">
              <a:latin typeface="Calibri" panose="020F0502020204030204" pitchFamily="34" charset="0"/>
              <a:ea typeface="Calibri" panose="020F0502020204030204" pitchFamily="34" charset="0"/>
              <a:cs typeface="Calibri" panose="020F0502020204030204" pitchFamily="34" charset="0"/>
            </a:endParaRPr>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6452" y="1310514"/>
            <a:ext cx="2494744" cy="5547486"/>
          </a:xfrm>
          <a:prstGeom prst="rect">
            <a:avLst/>
          </a:prstGeom>
        </p:spPr>
      </p:pic>
    </p:spTree>
    <p:extLst>
      <p:ext uri="{BB962C8B-B14F-4D97-AF65-F5344CB8AC3E}">
        <p14:creationId xmlns:p14="http://schemas.microsoft.com/office/powerpoint/2010/main" val="38842986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0"/>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smtClean="0">
                <a:solidFill>
                  <a:prstClr val="white"/>
                </a:solidFill>
                <a:latin typeface="Helvetica" panose="020B0604020202020204" pitchFamily="34" charset="0"/>
                <a:ea typeface="Times New Roman" panose="02020603050405020304" pitchFamily="18" charset="0"/>
              </a:rPr>
              <a:t>Come tutelare la privacy su </a:t>
            </a:r>
            <a:r>
              <a:rPr lang="it-IT" sz="3200" b="1" dirty="0" err="1" smtClean="0">
                <a:solidFill>
                  <a:srgbClr val="92D050"/>
                </a:solidFill>
                <a:latin typeface="Helvetica" panose="020B0604020202020204" pitchFamily="34" charset="0"/>
                <a:ea typeface="Times New Roman" panose="02020603050405020304" pitchFamily="18" charset="0"/>
              </a:rPr>
              <a:t>Whatsapp</a:t>
            </a:r>
            <a:endParaRPr lang="it-IT" sz="3200" b="1" dirty="0">
              <a:solidFill>
                <a:prstClr val="white"/>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411340" y="1224147"/>
            <a:ext cx="11250049" cy="967957"/>
          </a:xfrm>
          <a:prstGeom prst="rect">
            <a:avLst/>
          </a:prstGeom>
          <a:noFill/>
        </p:spPr>
        <p:txBody>
          <a:bodyPr wrap="square" rtlCol="0">
            <a:spAutoFit/>
          </a:bodyPr>
          <a:lstStyle/>
          <a:p>
            <a:pPr algn="just">
              <a:lnSpc>
                <a:spcPct val="150000"/>
              </a:lnSpc>
            </a:pPr>
            <a:r>
              <a:rPr lang="it-IT" sz="2000" dirty="0">
                <a:latin typeface="Calibri" panose="020F0502020204030204" pitchFamily="34" charset="0"/>
                <a:ea typeface="Calibri" panose="020F0502020204030204" pitchFamily="34" charset="0"/>
                <a:cs typeface="Calibri" panose="020F0502020204030204" pitchFamily="34" charset="0"/>
              </a:rPr>
              <a:t>Vuoi sapere </a:t>
            </a:r>
            <a:r>
              <a:rPr lang="it-IT" sz="2000" b="1" dirty="0">
                <a:latin typeface="Calibri" panose="020F0502020204030204" pitchFamily="34" charset="0"/>
                <a:ea typeface="Calibri" panose="020F0502020204030204" pitchFamily="34" charset="0"/>
                <a:cs typeface="Calibri" panose="020F0502020204030204" pitchFamily="34" charset="0"/>
              </a:rPr>
              <a:t>come funziona WhatsApp </a:t>
            </a:r>
            <a:r>
              <a:rPr lang="it-IT" sz="2000" dirty="0">
                <a:latin typeface="Calibri" panose="020F0502020204030204" pitchFamily="34" charset="0"/>
                <a:ea typeface="Calibri" panose="020F0502020204030204" pitchFamily="34" charset="0"/>
                <a:cs typeface="Calibri" panose="020F0502020204030204" pitchFamily="34" charset="0"/>
              </a:rPr>
              <a:t>sotto il punto di vista della privacy e della sicurezza?</a:t>
            </a:r>
          </a:p>
          <a:p>
            <a:pPr algn="just">
              <a:lnSpc>
                <a:spcPct val="150000"/>
              </a:lnSpc>
            </a:pPr>
            <a:r>
              <a:rPr lang="it-IT" sz="2000" dirty="0">
                <a:latin typeface="Calibri" panose="020F0502020204030204" pitchFamily="34" charset="0"/>
                <a:ea typeface="Calibri" panose="020F0502020204030204" pitchFamily="34" charset="0"/>
                <a:cs typeface="Calibri" panose="020F0502020204030204" pitchFamily="34" charset="0"/>
              </a:rPr>
              <a:t>Nelle </a:t>
            </a:r>
            <a:r>
              <a:rPr lang="it-IT" sz="2000" b="1" dirty="0">
                <a:latin typeface="Calibri" panose="020F0502020204030204" pitchFamily="34" charset="0"/>
                <a:ea typeface="Calibri" panose="020F0502020204030204" pitchFamily="34" charset="0"/>
                <a:cs typeface="Calibri" panose="020F0502020204030204" pitchFamily="34" charset="0"/>
              </a:rPr>
              <a:t>Impostazioni </a:t>
            </a:r>
            <a:r>
              <a:rPr lang="it-IT" sz="2000" dirty="0">
                <a:latin typeface="Calibri" panose="020F0502020204030204" pitchFamily="34" charset="0"/>
                <a:ea typeface="Calibri" panose="020F0502020204030204" pitchFamily="34" charset="0"/>
                <a:cs typeface="Calibri" panose="020F0502020204030204" pitchFamily="34" charset="0"/>
              </a:rPr>
              <a:t>dell’</a:t>
            </a:r>
            <a:r>
              <a:rPr lang="it-IT" sz="2000" dirty="0" err="1">
                <a:latin typeface="Calibri" panose="020F0502020204030204" pitchFamily="34" charset="0"/>
                <a:ea typeface="Calibri" panose="020F0502020204030204" pitchFamily="34" charset="0"/>
                <a:cs typeface="Calibri" panose="020F0502020204030204" pitchFamily="34" charset="0"/>
              </a:rPr>
              <a:t>app</a:t>
            </a:r>
            <a:r>
              <a:rPr lang="it-IT" sz="2000" dirty="0">
                <a:latin typeface="Calibri" panose="020F0502020204030204" pitchFamily="34" charset="0"/>
                <a:ea typeface="Calibri" panose="020F0502020204030204" pitchFamily="34" charset="0"/>
                <a:cs typeface="Calibri" panose="020F0502020204030204" pitchFamily="34" charset="0"/>
              </a:rPr>
              <a:t> selezionare </a:t>
            </a:r>
            <a:r>
              <a:rPr lang="it-IT" sz="2000" b="1" dirty="0">
                <a:latin typeface="Calibri" panose="020F0502020204030204" pitchFamily="34" charset="0"/>
                <a:ea typeface="Calibri" panose="020F0502020204030204" pitchFamily="34" charset="0"/>
                <a:cs typeface="Calibri" panose="020F0502020204030204" pitchFamily="34" charset="0"/>
              </a:rPr>
              <a:t>Privacy</a:t>
            </a:r>
            <a:r>
              <a:rPr lang="it-IT" sz="2000" dirty="0" smtClean="0">
                <a:latin typeface="Calibri" panose="020F0502020204030204" pitchFamily="34" charset="0"/>
                <a:ea typeface="Calibri" panose="020F0502020204030204" pitchFamily="34" charset="0"/>
                <a:cs typeface="Calibri" panose="020F0502020204030204" pitchFamily="34" charset="0"/>
              </a:rPr>
              <a:t>.</a:t>
            </a:r>
            <a:endParaRPr lang="it-IT" sz="2000" dirty="0">
              <a:latin typeface="Calibri" panose="020F0502020204030204" pitchFamily="34" charset="0"/>
              <a:ea typeface="Calibri" panose="020F0502020204030204" pitchFamily="34" charset="0"/>
              <a:cs typeface="Calibri" panose="020F0502020204030204" pitchFamily="34" charset="0"/>
            </a:endParaRPr>
          </a:p>
        </p:txBody>
      </p:sp>
      <p:sp>
        <p:nvSpPr>
          <p:cNvPr id="2" name="Rettangolo 1"/>
          <p:cNvSpPr/>
          <p:nvPr/>
        </p:nvSpPr>
        <p:spPr>
          <a:xfrm>
            <a:off x="417094" y="2192104"/>
            <a:ext cx="11250049" cy="3737946"/>
          </a:xfrm>
          <a:prstGeom prst="rect">
            <a:avLst/>
          </a:prstGeom>
        </p:spPr>
        <p:txBody>
          <a:bodyPr wrap="square">
            <a:spAutoFit/>
          </a:bodyPr>
          <a:lstStyle/>
          <a:p>
            <a:pPr algn="just">
              <a:lnSpc>
                <a:spcPct val="150000"/>
              </a:lnSpc>
            </a:pPr>
            <a:r>
              <a:rPr lang="it-IT" sz="2000" dirty="0" smtClean="0">
                <a:latin typeface="Calibri" panose="020F0502020204030204" pitchFamily="34" charset="0"/>
                <a:ea typeface="Calibri" panose="020F0502020204030204" pitchFamily="34" charset="0"/>
                <a:cs typeface="Calibri" panose="020F0502020204030204" pitchFamily="34" charset="0"/>
              </a:rPr>
              <a:t>Nella </a:t>
            </a:r>
            <a:r>
              <a:rPr lang="it-IT" sz="2000" dirty="0">
                <a:latin typeface="Calibri" panose="020F0502020204030204" pitchFamily="34" charset="0"/>
                <a:ea typeface="Calibri" panose="020F0502020204030204" pitchFamily="34" charset="0"/>
                <a:cs typeface="Calibri" panose="020F0502020204030204" pitchFamily="34" charset="0"/>
              </a:rPr>
              <a:t>schermata con le impostazioni sulla privacy si può scegliere a chi far vedere la nostra </a:t>
            </a:r>
            <a:r>
              <a:rPr lang="it-IT" sz="2000" b="1" dirty="0">
                <a:latin typeface="Calibri" panose="020F0502020204030204" pitchFamily="34" charset="0"/>
                <a:ea typeface="Calibri" panose="020F0502020204030204" pitchFamily="34" charset="0"/>
                <a:cs typeface="Calibri" panose="020F0502020204030204" pitchFamily="34" charset="0"/>
              </a:rPr>
              <a:t>foto del profilo </a:t>
            </a:r>
            <a:r>
              <a:rPr lang="it-IT" sz="2000" dirty="0">
                <a:latin typeface="Calibri" panose="020F0502020204030204" pitchFamily="34" charset="0"/>
                <a:ea typeface="Calibri" panose="020F0502020204030204" pitchFamily="34" charset="0"/>
                <a:cs typeface="Calibri" panose="020F0502020204030204" pitchFamily="34" charset="0"/>
              </a:rPr>
              <a:t>(es. </a:t>
            </a:r>
            <a:r>
              <a:rPr lang="it-IT" sz="2000" b="1" dirty="0">
                <a:latin typeface="Calibri" panose="020F0502020204030204" pitchFamily="34" charset="0"/>
                <a:ea typeface="Calibri" panose="020F0502020204030204" pitchFamily="34" charset="0"/>
                <a:cs typeface="Calibri" panose="020F0502020204030204" pitchFamily="34" charset="0"/>
              </a:rPr>
              <a:t>Tutti</a:t>
            </a:r>
            <a:r>
              <a:rPr lang="it-IT" sz="2000" dirty="0">
                <a:latin typeface="Calibri" panose="020F0502020204030204" pitchFamily="34" charset="0"/>
                <a:ea typeface="Calibri" panose="020F0502020204030204" pitchFamily="34" charset="0"/>
                <a:cs typeface="Calibri" panose="020F0502020204030204" pitchFamily="34" charset="0"/>
              </a:rPr>
              <a:t>, </a:t>
            </a:r>
            <a:r>
              <a:rPr lang="it-IT" sz="2000" b="1" dirty="0">
                <a:latin typeface="Calibri" panose="020F0502020204030204" pitchFamily="34" charset="0"/>
                <a:ea typeface="Calibri" panose="020F0502020204030204" pitchFamily="34" charset="0"/>
                <a:cs typeface="Calibri" panose="020F0502020204030204" pitchFamily="34" charset="0"/>
              </a:rPr>
              <a:t>I miei contatti</a:t>
            </a:r>
            <a:r>
              <a:rPr lang="it-IT" sz="2000" dirty="0">
                <a:latin typeface="Calibri" panose="020F0502020204030204" pitchFamily="34" charset="0"/>
                <a:ea typeface="Calibri" panose="020F0502020204030204" pitchFamily="34" charset="0"/>
                <a:cs typeface="Calibri" panose="020F0502020204030204" pitchFamily="34" charset="0"/>
              </a:rPr>
              <a:t>, </a:t>
            </a:r>
            <a:r>
              <a:rPr lang="it-IT" sz="2000" b="1" dirty="0">
                <a:latin typeface="Calibri" panose="020F0502020204030204" pitchFamily="34" charset="0"/>
                <a:ea typeface="Calibri" panose="020F0502020204030204" pitchFamily="34" charset="0"/>
                <a:cs typeface="Calibri" panose="020F0502020204030204" pitchFamily="34" charset="0"/>
              </a:rPr>
              <a:t>I miei contatti eccetto </a:t>
            </a:r>
            <a:r>
              <a:rPr lang="it-IT" sz="2000" dirty="0">
                <a:latin typeface="Calibri" panose="020F0502020204030204" pitchFamily="34" charset="0"/>
                <a:ea typeface="Calibri" panose="020F0502020204030204" pitchFamily="34" charset="0"/>
                <a:cs typeface="Calibri" panose="020F0502020204030204" pitchFamily="34" charset="0"/>
              </a:rPr>
              <a:t>o </a:t>
            </a:r>
            <a:r>
              <a:rPr lang="it-IT" sz="2000" b="1" dirty="0">
                <a:latin typeface="Calibri" panose="020F0502020204030204" pitchFamily="34" charset="0"/>
                <a:ea typeface="Calibri" panose="020F0502020204030204" pitchFamily="34" charset="0"/>
                <a:cs typeface="Calibri" panose="020F0502020204030204" pitchFamily="34" charset="0"/>
              </a:rPr>
              <a:t>Nessuno</a:t>
            </a:r>
            <a:r>
              <a:rPr lang="it-IT" sz="2000" dirty="0">
                <a:latin typeface="Calibri" panose="020F0502020204030204" pitchFamily="34" charset="0"/>
                <a:ea typeface="Calibri" panose="020F0502020204030204" pitchFamily="34" charset="0"/>
                <a:cs typeface="Calibri" panose="020F0502020204030204" pitchFamily="34" charset="0"/>
              </a:rPr>
              <a:t>), il nostro </a:t>
            </a:r>
            <a:r>
              <a:rPr lang="it-IT" sz="2000" b="1" dirty="0">
                <a:latin typeface="Calibri" panose="020F0502020204030204" pitchFamily="34" charset="0"/>
                <a:ea typeface="Calibri" panose="020F0502020204030204" pitchFamily="34" charset="0"/>
                <a:cs typeface="Calibri" panose="020F0502020204030204" pitchFamily="34" charset="0"/>
              </a:rPr>
              <a:t>status</a:t>
            </a:r>
            <a:r>
              <a:rPr lang="it-IT" sz="2000" dirty="0">
                <a:latin typeface="Calibri" panose="020F0502020204030204" pitchFamily="34" charset="0"/>
                <a:ea typeface="Calibri" panose="020F0502020204030204" pitchFamily="34" charset="0"/>
                <a:cs typeface="Calibri" panose="020F0502020204030204" pitchFamily="34" charset="0"/>
              </a:rPr>
              <a:t>, l’orario del nostro </a:t>
            </a:r>
            <a:r>
              <a:rPr lang="it-IT" sz="2000" b="1" dirty="0">
                <a:latin typeface="Calibri" panose="020F0502020204030204" pitchFamily="34" charset="0"/>
                <a:ea typeface="Calibri" panose="020F0502020204030204" pitchFamily="34" charset="0"/>
                <a:cs typeface="Calibri" panose="020F0502020204030204" pitchFamily="34" charset="0"/>
              </a:rPr>
              <a:t>ultimo accesso </a:t>
            </a:r>
            <a:r>
              <a:rPr lang="it-IT" sz="2000" dirty="0">
                <a:latin typeface="Calibri" panose="020F0502020204030204" pitchFamily="34" charset="0"/>
                <a:ea typeface="Calibri" panose="020F0502020204030204" pitchFamily="34" charset="0"/>
                <a:cs typeface="Calibri" panose="020F0502020204030204" pitchFamily="34" charset="0"/>
              </a:rPr>
              <a:t>al servizio e lo </a:t>
            </a:r>
            <a:r>
              <a:rPr lang="it-IT" sz="2000" b="1" dirty="0">
                <a:latin typeface="Calibri" panose="020F0502020204030204" pitchFamily="34" charset="0"/>
                <a:ea typeface="Calibri" panose="020F0502020204030204" pitchFamily="34" charset="0"/>
                <a:cs typeface="Calibri" panose="020F0502020204030204" pitchFamily="34" charset="0"/>
              </a:rPr>
              <a:t>stato online</a:t>
            </a:r>
            <a:r>
              <a:rPr lang="it-IT" sz="2000" dirty="0">
                <a:latin typeface="Calibri" panose="020F0502020204030204" pitchFamily="34" charset="0"/>
                <a:ea typeface="Calibri" panose="020F0502020204030204" pitchFamily="34" charset="0"/>
                <a:cs typeface="Calibri" panose="020F0502020204030204" pitchFamily="34" charset="0"/>
              </a:rPr>
              <a:t>. Attivando o disattivando l’opzione relativa alle </a:t>
            </a:r>
            <a:r>
              <a:rPr lang="it-IT" sz="2000" b="1" dirty="0">
                <a:latin typeface="Calibri" panose="020F0502020204030204" pitchFamily="34" charset="0"/>
                <a:ea typeface="Calibri" panose="020F0502020204030204" pitchFamily="34" charset="0"/>
                <a:cs typeface="Calibri" panose="020F0502020204030204" pitchFamily="34" charset="0"/>
              </a:rPr>
              <a:t>conferme di lettura </a:t>
            </a:r>
            <a:r>
              <a:rPr lang="it-IT" sz="2000" dirty="0">
                <a:latin typeface="Calibri" panose="020F0502020204030204" pitchFamily="34" charset="0"/>
                <a:ea typeface="Calibri" panose="020F0502020204030204" pitchFamily="34" charset="0"/>
                <a:cs typeface="Calibri" panose="020F0502020204030204" pitchFamily="34" charset="0"/>
              </a:rPr>
              <a:t>si può attivare o disattivare la visualizzazione delle spunte blu che indicano la lettura di un messaggio da parte dell’utente. Inoltre, recandosi nella sezione </a:t>
            </a:r>
            <a:r>
              <a:rPr lang="it-IT" sz="2000" b="1" dirty="0">
                <a:latin typeface="Calibri" panose="020F0502020204030204" pitchFamily="34" charset="0"/>
                <a:ea typeface="Calibri" panose="020F0502020204030204" pitchFamily="34" charset="0"/>
                <a:cs typeface="Calibri" panose="020F0502020204030204" pitchFamily="34" charset="0"/>
              </a:rPr>
              <a:t>Contatti bloccati/Bloccati </a:t>
            </a:r>
            <a:r>
              <a:rPr lang="it-IT" sz="2000" dirty="0">
                <a:latin typeface="Calibri" panose="020F0502020204030204" pitchFamily="34" charset="0"/>
                <a:ea typeface="Calibri" panose="020F0502020204030204" pitchFamily="34" charset="0"/>
                <a:cs typeface="Calibri" panose="020F0502020204030204" pitchFamily="34" charset="0"/>
              </a:rPr>
              <a:t>del menu e pigiando sull’icona dell’</a:t>
            </a:r>
            <a:r>
              <a:rPr lang="it-IT" sz="2000" b="1" dirty="0">
                <a:latin typeface="Calibri" panose="020F0502020204030204" pitchFamily="34" charset="0"/>
                <a:ea typeface="Calibri" panose="020F0502020204030204" pitchFamily="34" charset="0"/>
                <a:cs typeface="Calibri" panose="020F0502020204030204" pitchFamily="34" charset="0"/>
              </a:rPr>
              <a:t>omino </a:t>
            </a:r>
            <a:r>
              <a:rPr lang="it-IT" sz="2000" dirty="0">
                <a:latin typeface="Calibri" panose="020F0502020204030204" pitchFamily="34" charset="0"/>
                <a:ea typeface="Calibri" panose="020F0502020204030204" pitchFamily="34" charset="0"/>
                <a:cs typeface="Calibri" panose="020F0502020204030204" pitchFamily="34" charset="0"/>
              </a:rPr>
              <a:t>collocata in alto a destra (o sul pulsante </a:t>
            </a:r>
            <a:r>
              <a:rPr lang="it-IT" sz="2000" b="1" dirty="0">
                <a:latin typeface="Calibri" panose="020F0502020204030204" pitchFamily="34" charset="0"/>
                <a:ea typeface="Calibri" panose="020F0502020204030204" pitchFamily="34" charset="0"/>
                <a:cs typeface="Calibri" panose="020F0502020204030204" pitchFamily="34" charset="0"/>
              </a:rPr>
              <a:t>Aggiungi </a:t>
            </a:r>
            <a:r>
              <a:rPr lang="it-IT" sz="2000" dirty="0">
                <a:latin typeface="Calibri" panose="020F0502020204030204" pitchFamily="34" charset="0"/>
                <a:ea typeface="Calibri" panose="020F0502020204030204" pitchFamily="34" charset="0"/>
                <a:cs typeface="Calibri" panose="020F0502020204030204" pitchFamily="34" charset="0"/>
              </a:rPr>
              <a:t>se usi </a:t>
            </a:r>
            <a:r>
              <a:rPr lang="it-IT" sz="2000" dirty="0" err="1">
                <a:latin typeface="Calibri" panose="020F0502020204030204" pitchFamily="34" charset="0"/>
                <a:ea typeface="Calibri" panose="020F0502020204030204" pitchFamily="34" charset="0"/>
                <a:cs typeface="Calibri" panose="020F0502020204030204" pitchFamily="34" charset="0"/>
              </a:rPr>
              <a:t>iPhone</a:t>
            </a:r>
            <a:r>
              <a:rPr lang="it-IT" sz="2000" dirty="0">
                <a:latin typeface="Calibri" panose="020F0502020204030204" pitchFamily="34" charset="0"/>
                <a:ea typeface="Calibri" panose="020F0502020204030204" pitchFamily="34" charset="0"/>
                <a:cs typeface="Calibri" panose="020F0502020204030204" pitchFamily="34" charset="0"/>
              </a:rPr>
              <a:t>) si può scegliere una persona dai propri contatti e bloccarla, in maniera tale che questa non possa più disturbare o vedere quando si è online. </a:t>
            </a:r>
          </a:p>
        </p:txBody>
      </p:sp>
    </p:spTree>
    <p:extLst>
      <p:ext uri="{BB962C8B-B14F-4D97-AF65-F5344CB8AC3E}">
        <p14:creationId xmlns:p14="http://schemas.microsoft.com/office/powerpoint/2010/main" val="199082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par>
                                <p:cTn id="10" presetID="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marL="0" marR="0" lvl="0" indent="0" algn="l" defTabSz="457200" rtl="0" eaLnBrk="1" fontAlgn="base" latinLnBrk="0" hangingPunct="1">
              <a:lnSpc>
                <a:spcPct val="100000"/>
              </a:lnSpc>
              <a:spcBef>
                <a:spcPts val="750"/>
              </a:spcBef>
              <a:spcAft>
                <a:spcPts val="750"/>
              </a:spcAft>
              <a:buClrTx/>
              <a:buSzTx/>
              <a:buFontTx/>
              <a:buNone/>
              <a:tabLst/>
              <a:defRPr/>
            </a:pPr>
            <a:r>
              <a:rPr kumimoji="0" lang="it-IT" sz="3200" b="1" i="0" u="none" strike="noStrike" kern="1200" cap="none" spc="0" normalizeH="0" baseline="0" noProof="0" dirty="0" smtClean="0">
                <a:ln>
                  <a:noFill/>
                </a:ln>
                <a:solidFill>
                  <a:prstClr val="white"/>
                </a:solidFill>
                <a:effectLst/>
                <a:uLnTx/>
                <a:uFillTx/>
                <a:latin typeface="Helvetica" panose="020B0604020202020204" pitchFamily="34" charset="0"/>
                <a:ea typeface="Times New Roman" panose="02020603050405020304" pitchFamily="18" charset="0"/>
                <a:cs typeface="+mn-cs"/>
              </a:rPr>
              <a:t>Cos’è </a:t>
            </a:r>
            <a:r>
              <a:rPr lang="it-IT" sz="3200" b="1" noProof="0" dirty="0" err="1" smtClean="0">
                <a:solidFill>
                  <a:srgbClr val="92D050"/>
                </a:solidFill>
                <a:latin typeface="Helvetica" panose="020B0604020202020204" pitchFamily="34" charset="0"/>
                <a:ea typeface="Times New Roman" panose="02020603050405020304" pitchFamily="18" charset="0"/>
              </a:rPr>
              <a:t>Whatsapp</a:t>
            </a:r>
            <a:r>
              <a:rPr kumimoji="0" lang="it-IT" sz="3200" b="1" i="0" u="none" strike="noStrike" kern="1200" cap="none" spc="0" normalizeH="0" baseline="0" noProof="0" dirty="0" smtClean="0">
                <a:ln>
                  <a:noFill/>
                </a:ln>
                <a:solidFill>
                  <a:prstClr val="white"/>
                </a:solidFill>
                <a:effectLst/>
                <a:uLnTx/>
                <a:uFillTx/>
                <a:latin typeface="Helvetica" panose="020B0604020202020204" pitchFamily="34" charset="0"/>
                <a:ea typeface="Times New Roman" panose="02020603050405020304" pitchFamily="18" charset="0"/>
                <a:cs typeface="+mn-cs"/>
              </a:rPr>
              <a:t> ?</a:t>
            </a:r>
            <a:endParaRPr kumimoji="0" lang="it-IT"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354822" y="2920741"/>
            <a:ext cx="5443872" cy="15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Esiste anche una versione Web del servizio che permette di utilizzare WhatsApp su Windows e </a:t>
            </a:r>
            <a:r>
              <a:rPr lang="it-IT" altLang="it-IT" dirty="0" err="1">
                <a:solidFill>
                  <a:srgbClr val="000000"/>
                </a:solidFill>
                <a:latin typeface="Calibri" panose="020F0502020204030204" pitchFamily="34" charset="0"/>
                <a:cs typeface="Calibri" panose="020F0502020204030204" pitchFamily="34" charset="0"/>
              </a:rPr>
              <a:t>macOS</a:t>
            </a:r>
            <a:r>
              <a:rPr lang="it-IT" altLang="it-IT" dirty="0">
                <a:solidFill>
                  <a:srgbClr val="000000"/>
                </a:solidFill>
                <a:latin typeface="Calibri" panose="020F0502020204030204" pitchFamily="34" charset="0"/>
                <a:cs typeface="Calibri" panose="020F0502020204030204" pitchFamily="34" charset="0"/>
              </a:rPr>
              <a:t> senza dover necessariamente avere il telefono a portata di mano.</a:t>
            </a:r>
            <a:endParaRPr kumimoji="0" lang="it-IT" altLang="it-IT"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822" y="1439772"/>
            <a:ext cx="5842000" cy="4546600"/>
          </a:xfrm>
          <a:prstGeom prst="rect">
            <a:avLst/>
          </a:prstGeom>
        </p:spPr>
      </p:pic>
    </p:spTree>
    <p:extLst>
      <p:ext uri="{BB962C8B-B14F-4D97-AF65-F5344CB8AC3E}">
        <p14:creationId xmlns:p14="http://schemas.microsoft.com/office/powerpoint/2010/main" val="26192727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hidden="1"/>
          <p:cNvPicPr>
            <a:picLocks noChangeAspect="1"/>
          </p:cNvPicPr>
          <p:nvPr/>
        </p:nvPicPr>
        <p:blipFill>
          <a:blip r:embed="rId2"/>
          <a:stretch>
            <a:fillRect/>
          </a:stretch>
        </p:blipFill>
        <p:spPr>
          <a:xfrm>
            <a:off x="-529" y="-297"/>
            <a:ext cx="12193057" cy="6858594"/>
          </a:xfrm>
          <a:prstGeom prst="rect">
            <a:avLst/>
          </a:prstGeom>
        </p:spPr>
      </p:pic>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0"/>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smtClean="0">
                <a:solidFill>
                  <a:prstClr val="white"/>
                </a:solidFill>
                <a:latin typeface="Helvetica" panose="020B0604020202020204" pitchFamily="34" charset="0"/>
                <a:ea typeface="Times New Roman" panose="02020603050405020304" pitchFamily="18" charset="0"/>
              </a:rPr>
              <a:t>Come tutelare la privacy su </a:t>
            </a:r>
            <a:r>
              <a:rPr lang="it-IT" sz="3200" b="1" dirty="0" err="1" smtClean="0">
                <a:solidFill>
                  <a:srgbClr val="92D050"/>
                </a:solidFill>
                <a:latin typeface="Helvetica" panose="020B0604020202020204" pitchFamily="34" charset="0"/>
                <a:ea typeface="Times New Roman" panose="02020603050405020304" pitchFamily="18" charset="0"/>
              </a:rPr>
              <a:t>Whatsapp</a:t>
            </a:r>
            <a:endParaRPr lang="it-IT" sz="3200" b="1" dirty="0">
              <a:solidFill>
                <a:prstClr val="white"/>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411339" y="2878638"/>
            <a:ext cx="11250049" cy="2400657"/>
          </a:xfrm>
          <a:prstGeom prst="rect">
            <a:avLst/>
          </a:prstGeom>
          <a:noFill/>
        </p:spPr>
        <p:txBody>
          <a:bodyPr wrap="square" rtlCol="0">
            <a:spAutoFit/>
          </a:bodyPr>
          <a:lstStyle/>
          <a:p>
            <a:pPr algn="just">
              <a:lnSpc>
                <a:spcPct val="150000"/>
              </a:lnSpc>
            </a:pPr>
            <a:r>
              <a:rPr lang="it-IT" sz="2000" dirty="0">
                <a:latin typeface="Calibri" panose="020F0502020204030204" pitchFamily="34" charset="0"/>
                <a:ea typeface="Calibri" panose="020F0502020204030204" pitchFamily="34" charset="0"/>
                <a:cs typeface="Calibri" panose="020F0502020204030204" pitchFamily="34" charset="0"/>
              </a:rPr>
              <a:t>Un altro modo per “tenere buono” WhatsApp e renderlo meno fastidioso è regolare le notifiche nel menu Impostazioni &gt; Notifiche. Si può scegliere in quali circostanze riprodurre suoni, quali suono riprodurre, e quando visualizzare i messaggi di notifica sullo schermo del telefono. </a:t>
            </a:r>
          </a:p>
          <a:p>
            <a:pPr algn="just">
              <a:lnSpc>
                <a:spcPct val="150000"/>
              </a:lnSpc>
            </a:pPr>
            <a:r>
              <a:rPr lang="it-IT" sz="2000" dirty="0" smtClean="0">
                <a:latin typeface="Calibri" panose="020F0502020204030204" pitchFamily="34" charset="0"/>
                <a:ea typeface="Calibri" panose="020F0502020204030204" pitchFamily="34" charset="0"/>
                <a:cs typeface="Calibri" panose="020F0502020204030204" pitchFamily="34" charset="0"/>
              </a:rPr>
              <a:t>Inoltre</a:t>
            </a:r>
            <a:r>
              <a:rPr lang="it-IT" sz="2000" dirty="0">
                <a:latin typeface="Calibri" panose="020F0502020204030204" pitchFamily="34" charset="0"/>
                <a:ea typeface="Calibri" panose="020F0502020204030204" pitchFamily="34" charset="0"/>
                <a:cs typeface="Calibri" panose="020F0502020204030204" pitchFamily="34" charset="0"/>
              </a:rPr>
              <a:t>, abbiamo la possibilità di proteggere la nostra privacy su WhatsApp andando a impostare l’accesso alle chat (a tutte o solo ad alcune) con autenticazione biometrica.</a:t>
            </a:r>
          </a:p>
        </p:txBody>
      </p:sp>
      <p:sp>
        <p:nvSpPr>
          <p:cNvPr id="2" name="Rettangolo 1"/>
          <p:cNvSpPr/>
          <p:nvPr/>
        </p:nvSpPr>
        <p:spPr>
          <a:xfrm>
            <a:off x="411339" y="1449016"/>
            <a:ext cx="11250049" cy="1477328"/>
          </a:xfrm>
          <a:prstGeom prst="rect">
            <a:avLst/>
          </a:prstGeom>
        </p:spPr>
        <p:txBody>
          <a:bodyPr wrap="square">
            <a:spAutoFit/>
          </a:bodyPr>
          <a:lstStyle/>
          <a:p>
            <a:pPr algn="just">
              <a:lnSpc>
                <a:spcPct val="150000"/>
              </a:lnSpc>
              <a:spcAft>
                <a:spcPts val="0"/>
              </a:spcAft>
            </a:pPr>
            <a:r>
              <a:rPr lang="it-IT" sz="2000" b="1" dirty="0">
                <a:latin typeface="Calibri" panose="020F0502020204030204" pitchFamily="34" charset="0"/>
                <a:ea typeface="Calibri" panose="020F0502020204030204" pitchFamily="34" charset="0"/>
                <a:cs typeface="Calibri" panose="020F0502020204030204" pitchFamily="34" charset="0"/>
              </a:rPr>
              <a:t>Attenzione: </a:t>
            </a:r>
            <a:r>
              <a:rPr lang="it-IT" sz="2000" dirty="0">
                <a:latin typeface="Calibri" panose="020F0502020204030204" pitchFamily="34" charset="0"/>
                <a:ea typeface="Calibri" panose="020F0502020204030204" pitchFamily="34" charset="0"/>
                <a:cs typeface="Calibri" panose="020F0502020204030204" pitchFamily="34" charset="0"/>
              </a:rPr>
              <a:t>le impostazioni relative alle spunte blu e alla visualizzazione dell’ultimo accesso hanno un rapporto di reciprocità, questo significa che se vengono disattivate nemmeno noi </a:t>
            </a:r>
            <a:r>
              <a:rPr lang="it-IT" sz="2000" dirty="0" smtClean="0">
                <a:latin typeface="Calibri" panose="020F0502020204030204" pitchFamily="34" charset="0"/>
                <a:ea typeface="Calibri" panose="020F0502020204030204" pitchFamily="34" charset="0"/>
                <a:cs typeface="Calibri" panose="020F0502020204030204" pitchFamily="34" charset="0"/>
              </a:rPr>
              <a:t>potremo </a:t>
            </a:r>
            <a:r>
              <a:rPr lang="it-IT" sz="2000" dirty="0">
                <a:latin typeface="Calibri" panose="020F0502020204030204" pitchFamily="34" charset="0"/>
                <a:ea typeface="Calibri" panose="020F0502020204030204" pitchFamily="34" charset="0"/>
                <a:cs typeface="Calibri" panose="020F0502020204030204" pitchFamily="34" charset="0"/>
              </a:rPr>
              <a:t>vedere più le spunte blu e l’orario di ultimo accesso dei nostri amici.</a:t>
            </a:r>
          </a:p>
        </p:txBody>
      </p:sp>
    </p:spTree>
    <p:extLst>
      <p:ext uri="{BB962C8B-B14F-4D97-AF65-F5344CB8AC3E}">
        <p14:creationId xmlns:p14="http://schemas.microsoft.com/office/powerpoint/2010/main" val="15338441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3"/>
                                        </p:tgtEl>
                                      </p:cBhvr>
                                    </p:animEffect>
                                    <p:anim calcmode="lin" valueType="num">
                                      <p:cBhvr>
                                        <p:cTn id="7"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14" dur="26">
                                          <p:stCondLst>
                                            <p:cond delay="620"/>
                                          </p:stCondLst>
                                        </p:cTn>
                                        <p:tgtEl>
                                          <p:spTgt spid="3"/>
                                        </p:tgtEl>
                                      </p:cBhvr>
                                      <p:to x="100000" y="60000"/>
                                    </p:animScale>
                                    <p:animScale>
                                      <p:cBhvr>
                                        <p:cTn id="15" dur="166" decel="50000">
                                          <p:stCondLst>
                                            <p:cond delay="646"/>
                                          </p:stCondLst>
                                        </p:cTn>
                                        <p:tgtEl>
                                          <p:spTgt spid="3"/>
                                        </p:tgtEl>
                                      </p:cBhvr>
                                      <p:to x="100000" y="100000"/>
                                    </p:animScale>
                                    <p:animScale>
                                      <p:cBhvr>
                                        <p:cTn id="16" dur="26">
                                          <p:stCondLst>
                                            <p:cond delay="1312"/>
                                          </p:stCondLst>
                                        </p:cTn>
                                        <p:tgtEl>
                                          <p:spTgt spid="3"/>
                                        </p:tgtEl>
                                      </p:cBhvr>
                                      <p:to x="100000" y="80000"/>
                                    </p:animScale>
                                    <p:animScale>
                                      <p:cBhvr>
                                        <p:cTn id="17" dur="166" decel="50000">
                                          <p:stCondLst>
                                            <p:cond delay="1338"/>
                                          </p:stCondLst>
                                        </p:cTn>
                                        <p:tgtEl>
                                          <p:spTgt spid="3"/>
                                        </p:tgtEl>
                                      </p:cBhvr>
                                      <p:to x="100000" y="100000"/>
                                    </p:animScale>
                                    <p:animScale>
                                      <p:cBhvr>
                                        <p:cTn id="18" dur="26">
                                          <p:stCondLst>
                                            <p:cond delay="1642"/>
                                          </p:stCondLst>
                                        </p:cTn>
                                        <p:tgtEl>
                                          <p:spTgt spid="3"/>
                                        </p:tgtEl>
                                      </p:cBhvr>
                                      <p:to x="100000" y="90000"/>
                                    </p:animScale>
                                    <p:animScale>
                                      <p:cBhvr>
                                        <p:cTn id="19" dur="166" decel="50000">
                                          <p:stCondLst>
                                            <p:cond delay="1668"/>
                                          </p:stCondLst>
                                        </p:cTn>
                                        <p:tgtEl>
                                          <p:spTgt spid="3"/>
                                        </p:tgtEl>
                                      </p:cBhvr>
                                      <p:to x="100000" y="100000"/>
                                    </p:animScale>
                                    <p:animScale>
                                      <p:cBhvr>
                                        <p:cTn id="20" dur="26">
                                          <p:stCondLst>
                                            <p:cond delay="1808"/>
                                          </p:stCondLst>
                                        </p:cTn>
                                        <p:tgtEl>
                                          <p:spTgt spid="3"/>
                                        </p:tgtEl>
                                      </p:cBhvr>
                                      <p:to x="100000" y="95000"/>
                                    </p:animScale>
                                    <p:animScale>
                                      <p:cBhvr>
                                        <p:cTn id="21" dur="166" decel="50000">
                                          <p:stCondLst>
                                            <p:cond delay="1834"/>
                                          </p:stCondLst>
                                        </p:cTn>
                                        <p:tgtEl>
                                          <p:spTgt spid="3"/>
                                        </p:tgtEl>
                                      </p:cBhvr>
                                      <p:to x="100000" y="100000"/>
                                    </p:animScale>
                                    <p:set>
                                      <p:cBhvr>
                                        <p:cTn id="22" dur="1" fill="hold">
                                          <p:stCondLst>
                                            <p:cond delay="1999"/>
                                          </p:stCondLst>
                                        </p:cTn>
                                        <p:tgtEl>
                                          <p:spTgt spid="3"/>
                                        </p:tgtEl>
                                        <p:attrNameLst>
                                          <p:attrName>style.visibility</p:attrName>
                                        </p:attrNameLst>
                                      </p:cBhvr>
                                      <p:to>
                                        <p:strVal val="hidden"/>
                                      </p:to>
                                    </p:set>
                                  </p:childTnLst>
                                </p:cTn>
                              </p:par>
                              <p:par>
                                <p:cTn id="23" presetID="9"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horizont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0"/>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smtClean="0">
                <a:solidFill>
                  <a:prstClr val="white"/>
                </a:solidFill>
                <a:latin typeface="Helvetica" panose="020B0604020202020204" pitchFamily="34" charset="0"/>
                <a:ea typeface="Times New Roman" panose="02020603050405020304" pitchFamily="18" charset="0"/>
              </a:rPr>
              <a:t>Come effettuare backup </a:t>
            </a:r>
            <a:r>
              <a:rPr lang="it-IT" sz="3200" b="1" dirty="0" err="1" smtClean="0">
                <a:solidFill>
                  <a:srgbClr val="92D050"/>
                </a:solidFill>
                <a:latin typeface="Helvetica" panose="020B0604020202020204" pitchFamily="34" charset="0"/>
                <a:ea typeface="Times New Roman" panose="02020603050405020304" pitchFamily="18" charset="0"/>
              </a:rPr>
              <a:t>Whatsapp</a:t>
            </a:r>
            <a:endParaRPr lang="it-IT" sz="3200" b="1" dirty="0">
              <a:solidFill>
                <a:prstClr val="white"/>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417094" y="1205948"/>
            <a:ext cx="11250049" cy="1429622"/>
          </a:xfrm>
          <a:prstGeom prst="rect">
            <a:avLst/>
          </a:prstGeom>
          <a:noFill/>
        </p:spPr>
        <p:txBody>
          <a:bodyPr wrap="square" rtlCol="0">
            <a:spAutoFit/>
          </a:bodyPr>
          <a:lstStyle/>
          <a:p>
            <a:pPr algn="just">
              <a:lnSpc>
                <a:spcPct val="150000"/>
              </a:lnSpc>
            </a:pPr>
            <a:r>
              <a:rPr lang="it-IT" sz="2000" dirty="0">
                <a:latin typeface="Calibri" panose="020F0502020204030204" pitchFamily="34" charset="0"/>
                <a:ea typeface="Calibri" panose="020F0502020204030204" pitchFamily="34" charset="0"/>
                <a:cs typeface="Calibri" panose="020F0502020204030204" pitchFamily="34" charset="0"/>
              </a:rPr>
              <a:t>Un altro aspetto fondamentale della sicurezza su WhatsApp è il salvataggio delle proprie conversazioni. Forse non tutti lo sanno ma è possibile effettuare un backup dei messaggi recandosi in </a:t>
            </a:r>
            <a:r>
              <a:rPr lang="it-IT" sz="2000" b="1" dirty="0">
                <a:latin typeface="Calibri" panose="020F0502020204030204" pitchFamily="34" charset="0"/>
                <a:ea typeface="Calibri" panose="020F0502020204030204" pitchFamily="34" charset="0"/>
                <a:cs typeface="Calibri" panose="020F0502020204030204" pitchFamily="34" charset="0"/>
              </a:rPr>
              <a:t>Impostazioni &gt; Chat </a:t>
            </a:r>
            <a:r>
              <a:rPr lang="it-IT" sz="2000" dirty="0">
                <a:latin typeface="Calibri" panose="020F0502020204030204" pitchFamily="34" charset="0"/>
                <a:ea typeface="Calibri" panose="020F0502020204030204" pitchFamily="34" charset="0"/>
                <a:cs typeface="Calibri" panose="020F0502020204030204" pitchFamily="34" charset="0"/>
              </a:rPr>
              <a:t>e selezionando la voce </a:t>
            </a:r>
            <a:r>
              <a:rPr lang="it-IT" sz="2000" b="1" dirty="0">
                <a:latin typeface="Calibri" panose="020F0502020204030204" pitchFamily="34" charset="0"/>
                <a:ea typeface="Calibri" panose="020F0502020204030204" pitchFamily="34" charset="0"/>
                <a:cs typeface="Calibri" panose="020F0502020204030204" pitchFamily="34" charset="0"/>
              </a:rPr>
              <a:t>Backup delle chat</a:t>
            </a:r>
            <a:r>
              <a:rPr lang="it-IT" sz="2000" dirty="0" smtClean="0">
                <a:latin typeface="Calibri" panose="020F0502020204030204" pitchFamily="34" charset="0"/>
                <a:ea typeface="Calibri" panose="020F0502020204030204" pitchFamily="34" charset="0"/>
                <a:cs typeface="Calibri" panose="020F0502020204030204" pitchFamily="34" charset="0"/>
              </a:rPr>
              <a:t>.</a:t>
            </a:r>
            <a:endParaRPr lang="it-IT" sz="2000" dirty="0">
              <a:latin typeface="Calibri" panose="020F0502020204030204" pitchFamily="34" charset="0"/>
              <a:ea typeface="Calibri" panose="020F0502020204030204" pitchFamily="34" charset="0"/>
              <a:cs typeface="Calibri" panose="020F0502020204030204" pitchFamily="34" charset="0"/>
            </a:endParaRPr>
          </a:p>
        </p:txBody>
      </p:sp>
      <p:sp>
        <p:nvSpPr>
          <p:cNvPr id="2" name="Rettangolo 1"/>
          <p:cNvSpPr/>
          <p:nvPr/>
        </p:nvSpPr>
        <p:spPr>
          <a:xfrm>
            <a:off x="417094" y="2653769"/>
            <a:ext cx="11250049" cy="1891287"/>
          </a:xfrm>
          <a:prstGeom prst="rect">
            <a:avLst/>
          </a:prstGeom>
        </p:spPr>
        <p:txBody>
          <a:bodyPr wrap="square">
            <a:spAutoFit/>
          </a:bodyPr>
          <a:lstStyle/>
          <a:p>
            <a:pPr algn="just">
              <a:lnSpc>
                <a:spcPct val="150000"/>
              </a:lnSpc>
            </a:pPr>
            <a:r>
              <a:rPr lang="it-IT" sz="2000" dirty="0" smtClean="0">
                <a:latin typeface="Calibri" panose="020F0502020204030204" pitchFamily="34" charset="0"/>
                <a:ea typeface="Calibri" panose="020F0502020204030204" pitchFamily="34" charset="0"/>
                <a:cs typeface="Calibri" panose="020F0502020204030204" pitchFamily="34" charset="0"/>
              </a:rPr>
              <a:t>A </a:t>
            </a:r>
            <a:r>
              <a:rPr lang="it-IT" sz="2000" dirty="0">
                <a:latin typeface="Calibri" panose="020F0502020204030204" pitchFamily="34" charset="0"/>
                <a:ea typeface="Calibri" panose="020F0502020204030204" pitchFamily="34" charset="0"/>
                <a:cs typeface="Calibri" panose="020F0502020204030204" pitchFamily="34" charset="0"/>
              </a:rPr>
              <a:t>questo punto è possibile scegliere se avviare immediatamente il salvataggio dei dati (pulsante </a:t>
            </a:r>
            <a:r>
              <a:rPr lang="it-IT" sz="2000" b="1" dirty="0">
                <a:latin typeface="Calibri" panose="020F0502020204030204" pitchFamily="34" charset="0"/>
                <a:ea typeface="Calibri" panose="020F0502020204030204" pitchFamily="34" charset="0"/>
                <a:cs typeface="Calibri" panose="020F0502020204030204" pitchFamily="34" charset="0"/>
              </a:rPr>
              <a:t>Esegui backup</a:t>
            </a:r>
            <a:r>
              <a:rPr lang="it-IT" sz="2000" dirty="0">
                <a:latin typeface="Calibri" panose="020F0502020204030204" pitchFamily="34" charset="0"/>
                <a:ea typeface="Calibri" panose="020F0502020204030204" pitchFamily="34" charset="0"/>
                <a:cs typeface="Calibri" panose="020F0502020204030204" pitchFamily="34" charset="0"/>
              </a:rPr>
              <a:t>) o se impostare un backup automatico con cadenza quotidiana, settimanale o mensile (usando l’apposito menu che si trova in basso). Volendo si può anche crittografare il backup, recandosi nel menu </a:t>
            </a:r>
            <a:r>
              <a:rPr lang="it-IT" sz="2000" b="1" dirty="0">
                <a:latin typeface="Calibri" panose="020F0502020204030204" pitchFamily="34" charset="0"/>
                <a:ea typeface="Calibri" panose="020F0502020204030204" pitchFamily="34" charset="0"/>
                <a:cs typeface="Calibri" panose="020F0502020204030204" pitchFamily="34" charset="0"/>
              </a:rPr>
              <a:t>Chat &gt; Backup delle chat </a:t>
            </a:r>
            <a:r>
              <a:rPr lang="it-IT" sz="2000" dirty="0">
                <a:latin typeface="Calibri" panose="020F0502020204030204" pitchFamily="34" charset="0"/>
                <a:ea typeface="Calibri" panose="020F0502020204030204" pitchFamily="34" charset="0"/>
                <a:cs typeface="Calibri" panose="020F0502020204030204" pitchFamily="34" charset="0"/>
              </a:rPr>
              <a:t>dell’</a:t>
            </a:r>
            <a:r>
              <a:rPr lang="it-IT" sz="2000" dirty="0" err="1">
                <a:latin typeface="Calibri" panose="020F0502020204030204" pitchFamily="34" charset="0"/>
                <a:ea typeface="Calibri" panose="020F0502020204030204" pitchFamily="34" charset="0"/>
                <a:cs typeface="Calibri" panose="020F0502020204030204" pitchFamily="34" charset="0"/>
              </a:rPr>
              <a:t>app</a:t>
            </a:r>
            <a:r>
              <a:rPr lang="it-IT" sz="2000" dirty="0">
                <a:latin typeface="Calibri" panose="020F0502020204030204" pitchFamily="34" charset="0"/>
                <a:ea typeface="Calibri" panose="020F0502020204030204" pitchFamily="34" charset="0"/>
                <a:cs typeface="Calibri" panose="020F0502020204030204" pitchFamily="34" charset="0"/>
              </a:rPr>
              <a:t> e attivando l’opzione </a:t>
            </a:r>
            <a:r>
              <a:rPr lang="it-IT" sz="2000" b="1" dirty="0">
                <a:latin typeface="Calibri" panose="020F0502020204030204" pitchFamily="34" charset="0"/>
                <a:ea typeface="Calibri" panose="020F0502020204030204" pitchFamily="34" charset="0"/>
                <a:cs typeface="Calibri" panose="020F0502020204030204" pitchFamily="34" charset="0"/>
              </a:rPr>
              <a:t>Backup crittografato end-to-end</a:t>
            </a:r>
            <a:r>
              <a:rPr lang="it-IT" sz="2000" dirty="0">
                <a:latin typeface="Calibri" panose="020F0502020204030204" pitchFamily="34" charset="0"/>
                <a:ea typeface="Calibri" panose="020F0502020204030204" pitchFamily="34" charset="0"/>
                <a:cs typeface="Calibri" panose="020F0502020204030204" pitchFamily="34" charset="0"/>
              </a:rPr>
              <a:t>. </a:t>
            </a:r>
            <a:endParaRPr lang="it-IT" sz="2000" dirty="0" smtClean="0">
              <a:latin typeface="Calibri" panose="020F0502020204030204" pitchFamily="34" charset="0"/>
              <a:ea typeface="Calibri" panose="020F0502020204030204" pitchFamily="34" charset="0"/>
              <a:cs typeface="Calibri" panose="020F0502020204030204" pitchFamily="34" charset="0"/>
            </a:endParaRPr>
          </a:p>
        </p:txBody>
      </p:sp>
      <p:sp>
        <p:nvSpPr>
          <p:cNvPr id="3" name="Rettangolo 2"/>
          <p:cNvSpPr/>
          <p:nvPr/>
        </p:nvSpPr>
        <p:spPr>
          <a:xfrm>
            <a:off x="417094" y="4406377"/>
            <a:ext cx="11255803" cy="2352952"/>
          </a:xfrm>
          <a:prstGeom prst="rect">
            <a:avLst/>
          </a:prstGeom>
        </p:spPr>
        <p:txBody>
          <a:bodyPr wrap="square">
            <a:spAutoFit/>
          </a:bodyPr>
          <a:lstStyle/>
          <a:p>
            <a:pPr algn="just">
              <a:lnSpc>
                <a:spcPct val="150000"/>
              </a:lnSpc>
            </a:pPr>
            <a:r>
              <a:rPr lang="it-IT" sz="2000" dirty="0" smtClean="0">
                <a:latin typeface="Calibri" panose="020F0502020204030204" pitchFamily="34" charset="0"/>
                <a:ea typeface="Calibri" panose="020F0502020204030204" pitchFamily="34" charset="0"/>
                <a:cs typeface="Calibri" panose="020F0502020204030204" pitchFamily="34" charset="0"/>
              </a:rPr>
              <a:t>Facendolo</a:t>
            </a:r>
            <a:r>
              <a:rPr lang="it-IT" sz="2000" dirty="0">
                <a:latin typeface="Calibri" panose="020F0502020204030204" pitchFamily="34" charset="0"/>
                <a:ea typeface="Calibri" panose="020F0502020204030204" pitchFamily="34" charset="0"/>
                <a:cs typeface="Calibri" panose="020F0502020204030204" pitchFamily="34" charset="0"/>
              </a:rPr>
              <a:t>, però, sarà fondamentale ricordare la password impostata a protezione del backup, in quanto se non la si ricorda il suo contenuto andrà perduto per sempre</a:t>
            </a:r>
            <a:r>
              <a:rPr lang="it-IT" sz="2000" dirty="0" smtClean="0">
                <a:latin typeface="Calibri" panose="020F0502020204030204" pitchFamily="34" charset="0"/>
                <a:ea typeface="Calibri" panose="020F0502020204030204" pitchFamily="34" charset="0"/>
                <a:cs typeface="Calibri" panose="020F0502020204030204" pitchFamily="34" charset="0"/>
              </a:rPr>
              <a:t>. Le </a:t>
            </a:r>
            <a:r>
              <a:rPr lang="it-IT" sz="2000" dirty="0">
                <a:latin typeface="Calibri" panose="020F0502020204030204" pitchFamily="34" charset="0"/>
                <a:ea typeface="Calibri" panose="020F0502020204030204" pitchFamily="34" charset="0"/>
                <a:cs typeface="Calibri" panose="020F0502020204030204" pitchFamily="34" charset="0"/>
              </a:rPr>
              <a:t>conversazioni vengono caricate automaticamente </a:t>
            </a:r>
            <a:r>
              <a:rPr lang="it-IT" sz="2000" dirty="0" smtClean="0">
                <a:latin typeface="Calibri" panose="020F0502020204030204" pitchFamily="34" charset="0"/>
                <a:ea typeface="Calibri" panose="020F0502020204030204" pitchFamily="34" charset="0"/>
                <a:cs typeface="Calibri" panose="020F0502020204030204" pitchFamily="34" charset="0"/>
              </a:rPr>
              <a:t>su </a:t>
            </a:r>
            <a:r>
              <a:rPr lang="it-IT" sz="2000" b="1" dirty="0">
                <a:latin typeface="Calibri" panose="020F0502020204030204" pitchFamily="34" charset="0"/>
                <a:ea typeface="Calibri" panose="020F0502020204030204" pitchFamily="34" charset="0"/>
                <a:cs typeface="Calibri" panose="020F0502020204030204" pitchFamily="34" charset="0"/>
              </a:rPr>
              <a:t>Google Drive </a:t>
            </a:r>
            <a:r>
              <a:rPr lang="it-IT" sz="2000" dirty="0">
                <a:latin typeface="Calibri" panose="020F0502020204030204" pitchFamily="34" charset="0"/>
                <a:ea typeface="Calibri" panose="020F0502020204030204" pitchFamily="34" charset="0"/>
                <a:cs typeface="Calibri" panose="020F0502020204030204" pitchFamily="34" charset="0"/>
              </a:rPr>
              <a:t>se si utilizza </a:t>
            </a:r>
            <a:r>
              <a:rPr lang="it-IT" sz="2000" b="1" dirty="0" err="1" smtClean="0">
                <a:latin typeface="Calibri" panose="020F0502020204030204" pitchFamily="34" charset="0"/>
                <a:ea typeface="Calibri" panose="020F0502020204030204" pitchFamily="34" charset="0"/>
                <a:cs typeface="Calibri" panose="020F0502020204030204" pitchFamily="34" charset="0"/>
              </a:rPr>
              <a:t>Android</a:t>
            </a:r>
            <a:r>
              <a:rPr lang="it-IT" sz="2000" dirty="0" smtClean="0">
                <a:latin typeface="Calibri" panose="020F0502020204030204" pitchFamily="34" charset="0"/>
                <a:ea typeface="Calibri" panose="020F0502020204030204" pitchFamily="34" charset="0"/>
                <a:cs typeface="Calibri" panose="020F0502020204030204" pitchFamily="34" charset="0"/>
              </a:rPr>
              <a:t> </a:t>
            </a:r>
            <a:r>
              <a:rPr lang="it-IT" sz="2000" dirty="0">
                <a:latin typeface="Calibri" panose="020F0502020204030204" pitchFamily="34" charset="0"/>
                <a:ea typeface="Calibri" panose="020F0502020204030204" pitchFamily="34" charset="0"/>
                <a:cs typeface="Calibri" panose="020F0502020204030204" pitchFamily="34" charset="0"/>
              </a:rPr>
              <a:t>e su </a:t>
            </a:r>
            <a:r>
              <a:rPr lang="it-IT" sz="2000" b="1" dirty="0" err="1">
                <a:latin typeface="Calibri" panose="020F0502020204030204" pitchFamily="34" charset="0"/>
                <a:ea typeface="Calibri" panose="020F0502020204030204" pitchFamily="34" charset="0"/>
                <a:cs typeface="Calibri" panose="020F0502020204030204" pitchFamily="34" charset="0"/>
              </a:rPr>
              <a:t>iCloud</a:t>
            </a:r>
            <a:r>
              <a:rPr lang="it-IT" sz="2000" b="1" dirty="0">
                <a:latin typeface="Calibri" panose="020F0502020204030204" pitchFamily="34" charset="0"/>
                <a:ea typeface="Calibri" panose="020F0502020204030204" pitchFamily="34" charset="0"/>
                <a:cs typeface="Calibri" panose="020F0502020204030204" pitchFamily="34" charset="0"/>
              </a:rPr>
              <a:t> </a:t>
            </a:r>
            <a:r>
              <a:rPr lang="it-IT" sz="2000" dirty="0">
                <a:latin typeface="Calibri" panose="020F0502020204030204" pitchFamily="34" charset="0"/>
                <a:ea typeface="Calibri" panose="020F0502020204030204" pitchFamily="34" charset="0"/>
                <a:cs typeface="Calibri" panose="020F0502020204030204" pitchFamily="34" charset="0"/>
              </a:rPr>
              <a:t>se si utilizza un </a:t>
            </a:r>
            <a:r>
              <a:rPr lang="it-IT" sz="2000" dirty="0" err="1">
                <a:latin typeface="Calibri" panose="020F0502020204030204" pitchFamily="34" charset="0"/>
                <a:ea typeface="Calibri" panose="020F0502020204030204" pitchFamily="34" charset="0"/>
                <a:cs typeface="Calibri" panose="020F0502020204030204" pitchFamily="34" charset="0"/>
              </a:rPr>
              <a:t>iPhone</a:t>
            </a:r>
            <a:r>
              <a:rPr lang="it-IT" sz="2000" dirty="0" smtClean="0">
                <a:latin typeface="Calibri" panose="020F0502020204030204" pitchFamily="34" charset="0"/>
                <a:ea typeface="Calibri" panose="020F0502020204030204" pitchFamily="34" charset="0"/>
                <a:cs typeface="Calibri" panose="020F0502020204030204" pitchFamily="34" charset="0"/>
              </a:rPr>
              <a:t>. </a:t>
            </a:r>
          </a:p>
          <a:p>
            <a:pPr algn="just">
              <a:lnSpc>
                <a:spcPct val="150000"/>
              </a:lnSpc>
            </a:pPr>
            <a:r>
              <a:rPr lang="it-IT" sz="2000" dirty="0" smtClean="0">
                <a:latin typeface="Calibri" panose="020F0502020204030204" pitchFamily="34" charset="0"/>
                <a:ea typeface="Calibri" panose="020F0502020204030204" pitchFamily="34" charset="0"/>
                <a:cs typeface="Calibri" panose="020F0502020204030204" pitchFamily="34" charset="0"/>
              </a:rPr>
              <a:t>Per </a:t>
            </a:r>
            <a:r>
              <a:rPr lang="it-IT" sz="2000" dirty="0">
                <a:latin typeface="Calibri" panose="020F0502020204030204" pitchFamily="34" charset="0"/>
                <a:ea typeface="Calibri" panose="020F0502020204030204" pitchFamily="34" charset="0"/>
                <a:cs typeface="Calibri" panose="020F0502020204030204" pitchFamily="34" charset="0"/>
              </a:rPr>
              <a:t>ripristinarle, occorre installare (o reinstallare) WhatsApp su un telefono associato allo stesso numero di telefono e allo stesso account Google/Apple di quello su cui è stato generato il backup.</a:t>
            </a:r>
          </a:p>
        </p:txBody>
      </p:sp>
    </p:spTree>
    <p:extLst>
      <p:ext uri="{BB962C8B-B14F-4D97-AF65-F5344CB8AC3E}">
        <p14:creationId xmlns:p14="http://schemas.microsoft.com/office/powerpoint/2010/main" val="9447548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4"/>
                                        </p:tgtEl>
                                      </p:cBhvr>
                                    </p:animEffect>
                                    <p:anim calcmode="lin" valueType="num">
                                      <p:cBhvr>
                                        <p:cTn id="7"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
                                        </p:tgtEl>
                                        <p:attrNameLst>
                                          <p:attrName>ppt_h</p:attrName>
                                        </p:attrNameLst>
                                      </p:cBhvr>
                                      <p:tavLst>
                                        <p:tav tm="0">
                                          <p:val>
                                            <p:strVal val="ppt_h"/>
                                          </p:val>
                                        </p:tav>
                                        <p:tav tm="100000">
                                          <p:val>
                                            <p:strVal val="ppt_h"/>
                                          </p:val>
                                        </p:tav>
                                      </p:tavLst>
                                    </p:anim>
                                    <p:set>
                                      <p:cBhvr>
                                        <p:cTn id="9" dur="1" fill="hold">
                                          <p:stCondLst>
                                            <p:cond delay="1999"/>
                                          </p:stCondLst>
                                        </p:cTn>
                                        <p:tgtEl>
                                          <p:spTgt spid="4"/>
                                        </p:tgtEl>
                                        <p:attrNameLst>
                                          <p:attrName>style.visibility</p:attrName>
                                        </p:attrNameLst>
                                      </p:cBhvr>
                                      <p:to>
                                        <p:strVal val="hidden"/>
                                      </p:to>
                                    </p:set>
                                  </p:childTnLst>
                                </p:cTn>
                              </p:par>
                              <p:par>
                                <p:cTn id="10" presetID="14"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0"/>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smtClean="0">
                <a:solidFill>
                  <a:prstClr val="white"/>
                </a:solidFill>
                <a:latin typeface="Helvetica" panose="020B0604020202020204" pitchFamily="34" charset="0"/>
                <a:ea typeface="Times New Roman" panose="02020603050405020304" pitchFamily="18" charset="0"/>
              </a:rPr>
              <a:t>Come usare </a:t>
            </a:r>
            <a:r>
              <a:rPr lang="it-IT" sz="3200" b="1" dirty="0" err="1" smtClean="0">
                <a:solidFill>
                  <a:srgbClr val="92D050"/>
                </a:solidFill>
                <a:latin typeface="Helvetica" panose="020B0604020202020204" pitchFamily="34" charset="0"/>
                <a:ea typeface="Times New Roman" panose="02020603050405020304" pitchFamily="18" charset="0"/>
              </a:rPr>
              <a:t>Whatsapp</a:t>
            </a:r>
            <a:r>
              <a:rPr lang="it-IT" sz="3200" b="1" dirty="0" smtClean="0">
                <a:solidFill>
                  <a:srgbClr val="92D050"/>
                </a:solidFill>
                <a:latin typeface="Helvetica" panose="020B0604020202020204" pitchFamily="34" charset="0"/>
                <a:ea typeface="Times New Roman" panose="02020603050405020304" pitchFamily="18" charset="0"/>
              </a:rPr>
              <a:t> </a:t>
            </a:r>
            <a:r>
              <a:rPr lang="it-IT" sz="3200" b="1" dirty="0" smtClean="0">
                <a:solidFill>
                  <a:schemeClr val="bg1"/>
                </a:solidFill>
                <a:latin typeface="Helvetica" panose="020B0604020202020204" pitchFamily="34" charset="0"/>
                <a:ea typeface="Times New Roman" panose="02020603050405020304" pitchFamily="18" charset="0"/>
              </a:rPr>
              <a:t>su PC</a:t>
            </a:r>
            <a:endParaRPr lang="it-IT" sz="3200" b="1" dirty="0">
              <a:solidFill>
                <a:schemeClr val="bg1"/>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411340" y="1425867"/>
            <a:ext cx="11250049" cy="4985980"/>
          </a:xfrm>
          <a:prstGeom prst="rect">
            <a:avLst/>
          </a:prstGeom>
          <a:noFill/>
        </p:spPr>
        <p:txBody>
          <a:bodyPr wrap="square" rtlCol="0">
            <a:spAutoFit/>
          </a:bodyPr>
          <a:lstStyle/>
          <a:p>
            <a:pPr algn="just">
              <a:lnSpc>
                <a:spcPct val="150000"/>
              </a:lnSpc>
            </a:pPr>
            <a:r>
              <a:rPr lang="it-IT" sz="2000" b="1" dirty="0">
                <a:latin typeface="Calibri" panose="020F0502020204030204" pitchFamily="34" charset="0"/>
                <a:ea typeface="Calibri" panose="020F0502020204030204" pitchFamily="34" charset="0"/>
                <a:cs typeface="Calibri" panose="020F0502020204030204" pitchFamily="34" charset="0"/>
              </a:rPr>
              <a:t>WhatsApp </a:t>
            </a:r>
            <a:r>
              <a:rPr lang="it-IT" sz="2000" dirty="0">
                <a:latin typeface="Calibri" panose="020F0502020204030204" pitchFamily="34" charset="0"/>
                <a:ea typeface="Calibri" panose="020F0502020204030204" pitchFamily="34" charset="0"/>
                <a:cs typeface="Calibri" panose="020F0502020204030204" pitchFamily="34" charset="0"/>
              </a:rPr>
              <a:t>si può usare anche dal computer, basta collegarsi al sito Internet</a:t>
            </a:r>
            <a:r>
              <a:rPr lang="it-IT" sz="2000" u="sng" dirty="0">
                <a:latin typeface="Calibri" panose="020F0502020204030204" pitchFamily="34" charset="0"/>
                <a:ea typeface="Calibri" panose="020F0502020204030204" pitchFamily="34" charset="0"/>
                <a:cs typeface="Calibri" panose="020F0502020204030204" pitchFamily="34" charset="0"/>
                <a:hlinkClick r:id="rId3"/>
              </a:rPr>
              <a:t> WhatsApp Web </a:t>
            </a:r>
            <a:r>
              <a:rPr lang="it-IT" sz="2000" dirty="0">
                <a:latin typeface="Calibri" panose="020F0502020204030204" pitchFamily="34" charset="0"/>
                <a:ea typeface="Calibri" panose="020F0502020204030204" pitchFamily="34" charset="0"/>
                <a:cs typeface="Calibri" panose="020F0502020204030204" pitchFamily="34" charset="0"/>
              </a:rPr>
              <a:t>e utilizzare il servizio tramite browser. </a:t>
            </a:r>
          </a:p>
          <a:p>
            <a:pPr algn="just">
              <a:lnSpc>
                <a:spcPct val="150000"/>
              </a:lnSpc>
            </a:pPr>
            <a:r>
              <a:rPr lang="it-IT" sz="2000" dirty="0">
                <a:latin typeface="Calibri" panose="020F0502020204030204" pitchFamily="34" charset="0"/>
                <a:ea typeface="Calibri" panose="020F0502020204030204" pitchFamily="34" charset="0"/>
                <a:cs typeface="Calibri" panose="020F0502020204030204" pitchFamily="34" charset="0"/>
              </a:rPr>
              <a:t>Una volta effettuato l’accesso a </a:t>
            </a:r>
            <a:r>
              <a:rPr lang="it-IT" sz="2000" b="1" dirty="0">
                <a:latin typeface="Calibri" panose="020F0502020204030204" pitchFamily="34" charset="0"/>
                <a:ea typeface="Calibri" panose="020F0502020204030204" pitchFamily="34" charset="0"/>
                <a:cs typeface="Calibri" panose="020F0502020204030204" pitchFamily="34" charset="0"/>
              </a:rPr>
              <a:t>WhatsApp</a:t>
            </a:r>
            <a:r>
              <a:rPr lang="it-IT" sz="2000" dirty="0">
                <a:latin typeface="Calibri" panose="020F0502020204030204" pitchFamily="34" charset="0"/>
                <a:ea typeface="Calibri" panose="020F0502020204030204" pitchFamily="34" charset="0"/>
                <a:cs typeface="Calibri" panose="020F0502020204030204" pitchFamily="34" charset="0"/>
              </a:rPr>
              <a:t>, per effettuare l’accesso al tuo account recati nel menu </a:t>
            </a:r>
            <a:r>
              <a:rPr lang="it-IT" sz="2000" b="1" dirty="0">
                <a:latin typeface="Calibri" panose="020F0502020204030204" pitchFamily="34" charset="0"/>
                <a:ea typeface="Calibri" panose="020F0502020204030204" pitchFamily="34" charset="0"/>
                <a:cs typeface="Calibri" panose="020F0502020204030204" pitchFamily="34" charset="0"/>
              </a:rPr>
              <a:t>Impostazioni &gt; Dispositivi collegati </a:t>
            </a:r>
            <a:r>
              <a:rPr lang="it-IT" sz="2000" dirty="0">
                <a:latin typeface="Calibri" panose="020F0502020204030204" pitchFamily="34" charset="0"/>
                <a:ea typeface="Calibri" panose="020F0502020204030204" pitchFamily="34" charset="0"/>
                <a:cs typeface="Calibri" panose="020F0502020204030204" pitchFamily="34" charset="0"/>
              </a:rPr>
              <a:t>di WhatsApp sullo </a:t>
            </a:r>
            <a:r>
              <a:rPr lang="it-IT" sz="2000" dirty="0" err="1">
                <a:latin typeface="Calibri" panose="020F0502020204030204" pitchFamily="34" charset="0"/>
                <a:ea typeface="Calibri" panose="020F0502020204030204" pitchFamily="34" charset="0"/>
                <a:cs typeface="Calibri" panose="020F0502020204030204" pitchFamily="34" charset="0"/>
              </a:rPr>
              <a:t>smartphone</a:t>
            </a:r>
            <a:r>
              <a:rPr lang="it-IT" sz="2000" dirty="0">
                <a:latin typeface="Calibri" panose="020F0502020204030204" pitchFamily="34" charset="0"/>
                <a:ea typeface="Calibri" panose="020F0502020204030204" pitchFamily="34" charset="0"/>
                <a:cs typeface="Calibri" panose="020F0502020204030204" pitchFamily="34" charset="0"/>
              </a:rPr>
              <a:t> e inquadra il </a:t>
            </a:r>
            <a:r>
              <a:rPr lang="it-IT" sz="2000" b="1" dirty="0">
                <a:latin typeface="Calibri" panose="020F0502020204030204" pitchFamily="34" charset="0"/>
                <a:ea typeface="Calibri" panose="020F0502020204030204" pitchFamily="34" charset="0"/>
                <a:cs typeface="Calibri" panose="020F0502020204030204" pitchFamily="34" charset="0"/>
              </a:rPr>
              <a:t>QR code </a:t>
            </a:r>
            <a:r>
              <a:rPr lang="it-IT" sz="2000" dirty="0">
                <a:latin typeface="Calibri" panose="020F0502020204030204" pitchFamily="34" charset="0"/>
                <a:ea typeface="Calibri" panose="020F0502020204030204" pitchFamily="34" charset="0"/>
                <a:cs typeface="Calibri" panose="020F0502020204030204" pitchFamily="34" charset="0"/>
              </a:rPr>
              <a:t>che viene visualizzato sullo schermo del PC. </a:t>
            </a:r>
          </a:p>
          <a:p>
            <a:pPr algn="just">
              <a:lnSpc>
                <a:spcPct val="150000"/>
              </a:lnSpc>
            </a:pPr>
            <a:r>
              <a:rPr lang="it-IT" sz="2000" dirty="0">
                <a:latin typeface="Calibri" panose="020F0502020204030204" pitchFamily="34" charset="0"/>
                <a:ea typeface="Calibri" panose="020F0502020204030204" pitchFamily="34" charset="0"/>
                <a:cs typeface="Calibri" panose="020F0502020204030204" pitchFamily="34" charset="0"/>
              </a:rPr>
              <a:t>Le funzionalità di </a:t>
            </a:r>
            <a:r>
              <a:rPr lang="it-IT" sz="2000" b="1" dirty="0">
                <a:latin typeface="Calibri" panose="020F0502020204030204" pitchFamily="34" charset="0"/>
                <a:ea typeface="Calibri" panose="020F0502020204030204" pitchFamily="34" charset="0"/>
                <a:cs typeface="Calibri" panose="020F0502020204030204" pitchFamily="34" charset="0"/>
              </a:rPr>
              <a:t>WhatsApp </a:t>
            </a:r>
            <a:r>
              <a:rPr lang="it-IT" sz="2000" dirty="0">
                <a:latin typeface="Calibri" panose="020F0502020204030204" pitchFamily="34" charset="0"/>
                <a:ea typeface="Calibri" panose="020F0502020204030204" pitchFamily="34" charset="0"/>
                <a:cs typeface="Calibri" panose="020F0502020204030204" pitchFamily="34" charset="0"/>
              </a:rPr>
              <a:t>su PC sono praticamente le medesime di cui è possibile fruire su </a:t>
            </a:r>
            <a:r>
              <a:rPr lang="it-IT" sz="2000" dirty="0" err="1">
                <a:latin typeface="Calibri" panose="020F0502020204030204" pitchFamily="34" charset="0"/>
                <a:ea typeface="Calibri" panose="020F0502020204030204" pitchFamily="34" charset="0"/>
                <a:cs typeface="Calibri" panose="020F0502020204030204" pitchFamily="34" charset="0"/>
              </a:rPr>
              <a:t>smartphone</a:t>
            </a:r>
            <a:r>
              <a:rPr lang="it-IT" sz="2000" dirty="0">
                <a:latin typeface="Calibri" panose="020F0502020204030204" pitchFamily="34" charset="0"/>
                <a:ea typeface="Calibri" panose="020F0502020204030204" pitchFamily="34" charset="0"/>
                <a:cs typeface="Calibri" panose="020F0502020204030204" pitchFamily="34" charset="0"/>
              </a:rPr>
              <a:t>.</a:t>
            </a:r>
          </a:p>
          <a:p>
            <a:pPr algn="just">
              <a:lnSpc>
                <a:spcPct val="150000"/>
              </a:lnSpc>
            </a:pPr>
            <a:r>
              <a:rPr lang="it-IT" sz="2000" dirty="0">
                <a:latin typeface="Calibri" panose="020F0502020204030204" pitchFamily="34" charset="0"/>
                <a:ea typeface="Calibri" panose="020F0502020204030204" pitchFamily="34" charset="0"/>
                <a:cs typeface="Calibri" panose="020F0502020204030204" pitchFamily="34" charset="0"/>
              </a:rPr>
              <a:t>Infatti, è possibile inviare messaggi testuali (il </a:t>
            </a:r>
            <a:r>
              <a:rPr lang="it-IT" sz="2000" b="1" dirty="0">
                <a:latin typeface="Calibri" panose="020F0502020204030204" pitchFamily="34" charset="0"/>
                <a:ea typeface="Calibri" panose="020F0502020204030204" pitchFamily="34" charset="0"/>
                <a:cs typeface="Calibri" panose="020F0502020204030204" pitchFamily="34" charset="0"/>
              </a:rPr>
              <a:t>campo di testo </a:t>
            </a:r>
            <a:r>
              <a:rPr lang="it-IT" sz="2000" dirty="0">
                <a:latin typeface="Calibri" panose="020F0502020204030204" pitchFamily="34" charset="0"/>
                <a:ea typeface="Calibri" panose="020F0502020204030204" pitchFamily="34" charset="0"/>
                <a:cs typeface="Calibri" panose="020F0502020204030204" pitchFamily="34" charset="0"/>
              </a:rPr>
              <a:t>situato in basso) vocali (l ‘</a:t>
            </a:r>
            <a:r>
              <a:rPr lang="it-IT" sz="2000" b="1" dirty="0">
                <a:latin typeface="Calibri" panose="020F0502020204030204" pitchFamily="34" charset="0"/>
                <a:ea typeface="Calibri" panose="020F0502020204030204" pitchFamily="34" charset="0"/>
                <a:cs typeface="Calibri" panose="020F0502020204030204" pitchFamily="34" charset="0"/>
              </a:rPr>
              <a:t>icona del microfono</a:t>
            </a:r>
            <a:r>
              <a:rPr lang="it-IT" sz="2000" dirty="0">
                <a:latin typeface="Calibri" panose="020F0502020204030204" pitchFamily="34" charset="0"/>
                <a:ea typeface="Calibri" panose="020F0502020204030204" pitchFamily="34" charset="0"/>
                <a:cs typeface="Calibri" panose="020F0502020204030204" pitchFamily="34" charset="0"/>
              </a:rPr>
              <a:t>), oltre a condividere elementi multimediali (l’</a:t>
            </a:r>
            <a:r>
              <a:rPr lang="it-IT" sz="2000" b="1" dirty="0">
                <a:latin typeface="Calibri" panose="020F0502020204030204" pitchFamily="34" charset="0"/>
                <a:ea typeface="Calibri" panose="020F0502020204030204" pitchFamily="34" charset="0"/>
                <a:cs typeface="Calibri" panose="020F0502020204030204" pitchFamily="34" charset="0"/>
              </a:rPr>
              <a:t>icona della graffetta</a:t>
            </a:r>
            <a:r>
              <a:rPr lang="it-IT" sz="2000" dirty="0">
                <a:latin typeface="Calibri" panose="020F0502020204030204" pitchFamily="34" charset="0"/>
                <a:ea typeface="Calibri" panose="020F0502020204030204" pitchFamily="34" charset="0"/>
                <a:cs typeface="Calibri" panose="020F0502020204030204" pitchFamily="34" charset="0"/>
              </a:rPr>
              <a:t>) ai propri contatti in una conversazione già esistente (visibile nella parte a sinistra dello schermo) o in una nuova conversazione (l’</a:t>
            </a:r>
            <a:r>
              <a:rPr lang="it-IT" sz="2000" b="1" dirty="0">
                <a:latin typeface="Calibri" panose="020F0502020204030204" pitchFamily="34" charset="0"/>
                <a:ea typeface="Calibri" panose="020F0502020204030204" pitchFamily="34" charset="0"/>
                <a:cs typeface="Calibri" panose="020F0502020204030204" pitchFamily="34" charset="0"/>
              </a:rPr>
              <a:t>icona della matita </a:t>
            </a:r>
            <a:r>
              <a:rPr lang="it-IT" sz="2000" dirty="0">
                <a:latin typeface="Calibri" panose="020F0502020204030204" pitchFamily="34" charset="0"/>
                <a:ea typeface="Calibri" panose="020F0502020204030204" pitchFamily="34" charset="0"/>
                <a:cs typeface="Calibri" panose="020F0502020204030204" pitchFamily="34" charset="0"/>
              </a:rPr>
              <a:t>in alto).</a:t>
            </a:r>
          </a:p>
          <a:p>
            <a:r>
              <a:rPr lang="it-IT" dirty="0"/>
              <a:t> </a:t>
            </a:r>
          </a:p>
        </p:txBody>
      </p:sp>
    </p:spTree>
    <p:extLst>
      <p:ext uri="{BB962C8B-B14F-4D97-AF65-F5344CB8AC3E}">
        <p14:creationId xmlns:p14="http://schemas.microsoft.com/office/powerpoint/2010/main" val="35536855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0"/>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smtClean="0">
                <a:solidFill>
                  <a:prstClr val="white"/>
                </a:solidFill>
                <a:latin typeface="Helvetica" panose="020B0604020202020204" pitchFamily="34" charset="0"/>
                <a:ea typeface="Times New Roman" panose="02020603050405020304" pitchFamily="18" charset="0"/>
              </a:rPr>
              <a:t>Come usare </a:t>
            </a:r>
            <a:r>
              <a:rPr lang="it-IT" sz="3200" b="1" dirty="0" err="1" smtClean="0">
                <a:solidFill>
                  <a:srgbClr val="92D050"/>
                </a:solidFill>
                <a:latin typeface="Helvetica" panose="020B0604020202020204" pitchFamily="34" charset="0"/>
                <a:ea typeface="Times New Roman" panose="02020603050405020304" pitchFamily="18" charset="0"/>
              </a:rPr>
              <a:t>Whatsapp</a:t>
            </a:r>
            <a:r>
              <a:rPr lang="it-IT" sz="3200" b="1" dirty="0" smtClean="0">
                <a:solidFill>
                  <a:srgbClr val="92D050"/>
                </a:solidFill>
                <a:latin typeface="Helvetica" panose="020B0604020202020204" pitchFamily="34" charset="0"/>
                <a:ea typeface="Times New Roman" panose="02020603050405020304" pitchFamily="18" charset="0"/>
              </a:rPr>
              <a:t> </a:t>
            </a:r>
            <a:r>
              <a:rPr lang="it-IT" sz="3200" b="1" dirty="0" smtClean="0">
                <a:solidFill>
                  <a:schemeClr val="bg1"/>
                </a:solidFill>
                <a:latin typeface="Helvetica" panose="020B0604020202020204" pitchFamily="34" charset="0"/>
                <a:ea typeface="Times New Roman" panose="02020603050405020304" pitchFamily="18" charset="0"/>
              </a:rPr>
              <a:t>su PC</a:t>
            </a:r>
            <a:endParaRPr lang="it-IT" sz="3200" b="1" dirty="0">
              <a:solidFill>
                <a:schemeClr val="bg1"/>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411340" y="2902975"/>
            <a:ext cx="11250049" cy="915635"/>
          </a:xfrm>
          <a:prstGeom prst="rect">
            <a:avLst/>
          </a:prstGeom>
          <a:noFill/>
        </p:spPr>
        <p:txBody>
          <a:bodyPr wrap="square" rtlCol="0">
            <a:spAutoFit/>
          </a:bodyPr>
          <a:lstStyle/>
          <a:p>
            <a:pPr algn="ctr">
              <a:lnSpc>
                <a:spcPct val="150000"/>
              </a:lnSpc>
            </a:pPr>
            <a:r>
              <a:rPr lang="it-IT" sz="4000" b="1" dirty="0" smtClean="0">
                <a:latin typeface="Calibri" panose="020F0502020204030204" pitchFamily="34" charset="0"/>
                <a:ea typeface="Calibri" panose="020F0502020204030204" pitchFamily="34" charset="0"/>
                <a:cs typeface="Calibri" panose="020F0502020204030204" pitchFamily="34" charset="0"/>
              </a:rPr>
              <a:t>GRAZIE PER L’ATTENZIONE</a:t>
            </a:r>
            <a:endParaRPr lang="it-IT" sz="4000" dirty="0"/>
          </a:p>
        </p:txBody>
      </p:sp>
    </p:spTree>
    <p:extLst>
      <p:ext uri="{BB962C8B-B14F-4D97-AF65-F5344CB8AC3E}">
        <p14:creationId xmlns:p14="http://schemas.microsoft.com/office/powerpoint/2010/main" val="28938159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marL="0" marR="0" lvl="0" indent="0" algn="l" defTabSz="457200" rtl="0" eaLnBrk="1" fontAlgn="base" latinLnBrk="0" hangingPunct="1">
              <a:lnSpc>
                <a:spcPct val="100000"/>
              </a:lnSpc>
              <a:spcBef>
                <a:spcPts val="750"/>
              </a:spcBef>
              <a:spcAft>
                <a:spcPts val="750"/>
              </a:spcAft>
              <a:buClrTx/>
              <a:buSzTx/>
              <a:buFontTx/>
              <a:buNone/>
              <a:tabLst/>
              <a:defRPr/>
            </a:pPr>
            <a:r>
              <a:rPr kumimoji="0" lang="it-IT" sz="3200" b="1" i="0" u="none" strike="noStrike" kern="1200" cap="none" spc="0" normalizeH="0" baseline="0" noProof="0" dirty="0" err="1" smtClean="0">
                <a:ln>
                  <a:noFill/>
                </a:ln>
                <a:solidFill>
                  <a:srgbClr val="92D050"/>
                </a:solidFill>
                <a:effectLst/>
                <a:uLnTx/>
                <a:uFillTx/>
                <a:latin typeface="Helvetica" panose="020B0604020202020204" pitchFamily="34" charset="0"/>
                <a:ea typeface="Times New Roman" panose="02020603050405020304" pitchFamily="18" charset="0"/>
                <a:cs typeface="+mn-cs"/>
              </a:rPr>
              <a:t>Whatsapp</a:t>
            </a:r>
            <a:r>
              <a:rPr lang="it-IT" sz="3200" b="1" dirty="0">
                <a:solidFill>
                  <a:srgbClr val="92D050"/>
                </a:solidFill>
                <a:latin typeface="Helvetica" panose="020B0604020202020204" pitchFamily="34" charset="0"/>
                <a:ea typeface="Times New Roman" panose="02020603050405020304" pitchFamily="18" charset="0"/>
              </a:rPr>
              <a:t> </a:t>
            </a:r>
            <a:r>
              <a:rPr kumimoji="0" lang="it-IT" sz="3200" b="1" i="0" u="none" strike="noStrike" kern="1200" cap="none" spc="0" normalizeH="0" baseline="0" noProof="0" dirty="0" smtClean="0">
                <a:ln>
                  <a:noFill/>
                </a:ln>
                <a:solidFill>
                  <a:prstClr val="white"/>
                </a:solidFill>
                <a:effectLst/>
                <a:uLnTx/>
                <a:uFillTx/>
                <a:latin typeface="Helvetica" panose="020B0604020202020204" pitchFamily="34" charset="0"/>
                <a:ea typeface="Times New Roman" panose="02020603050405020304" pitchFamily="18" charset="0"/>
                <a:cs typeface="+mn-cs"/>
              </a:rPr>
              <a:t>è gratis</a:t>
            </a:r>
            <a:endParaRPr kumimoji="0" lang="it-IT"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529391" y="4264640"/>
            <a:ext cx="11293642" cy="259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lnSpc>
                <a:spcPct val="150000"/>
              </a:lnSpc>
              <a:spcBef>
                <a:spcPts val="600"/>
              </a:spcBef>
              <a:buClr>
                <a:srgbClr val="000000"/>
              </a:buClr>
              <a:buSzPct val="100000"/>
            </a:pPr>
            <a:r>
              <a:rPr lang="it-IT" altLang="it-IT" b="1" dirty="0">
                <a:solidFill>
                  <a:srgbClr val="000000"/>
                </a:solidFill>
                <a:latin typeface="Calibri" panose="020F0502020204030204" pitchFamily="34" charset="0"/>
                <a:cs typeface="Calibri" panose="020F0502020204030204" pitchFamily="34" charset="0"/>
              </a:rPr>
              <a:t>WhatsApp è gratis al 100%. </a:t>
            </a:r>
            <a:r>
              <a:rPr lang="it-IT" altLang="it-IT" dirty="0">
                <a:solidFill>
                  <a:srgbClr val="000000"/>
                </a:solidFill>
                <a:latin typeface="Calibri" panose="020F0502020204030204" pitchFamily="34" charset="0"/>
                <a:cs typeface="Calibri" panose="020F0502020204030204" pitchFamily="34" charset="0"/>
              </a:rPr>
              <a:t>L’invio di messaggi, foto e video è totalmente gratuito (escluso, naturalmente, il costo del traffico dati quando si naviga in 3G/4G/5G). </a:t>
            </a:r>
          </a:p>
          <a:p>
            <a:pPr marL="87313" lvl="0" algn="just" defTabSz="457200" eaLnBrk="1" hangingPunct="1">
              <a:lnSpc>
                <a:spcPct val="150000"/>
              </a:lnSpc>
              <a:spcBef>
                <a:spcPts val="600"/>
              </a:spcBef>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Gli account non hanno alcuna scadenza e non ci sono funzionalità extra che si possono sbloccare dietro pagamento, tutti i messaggi che invitano ad acquistare WhatsApp o ne preannunciano la trasformazione in un’applicazione a pagamento sono da ritenersi una truffa.</a:t>
            </a: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7747" y="1187749"/>
            <a:ext cx="6137236" cy="3068618"/>
          </a:xfrm>
          <a:prstGeom prst="rect">
            <a:avLst/>
          </a:prstGeom>
        </p:spPr>
      </p:pic>
    </p:spTree>
    <p:extLst>
      <p:ext uri="{BB962C8B-B14F-4D97-AF65-F5344CB8AC3E}">
        <p14:creationId xmlns:p14="http://schemas.microsoft.com/office/powerpoint/2010/main" val="26982390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 y="-18199"/>
            <a:ext cx="12192001" cy="6876199"/>
          </a:xfrm>
          <a:prstGeom prst="rect">
            <a:avLst/>
          </a:prstGeom>
        </p:spPr>
      </p:pic>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a:solidFill>
                  <a:prstClr val="white"/>
                </a:solidFill>
                <a:latin typeface="Helvetica" panose="020B0604020202020204" pitchFamily="34" charset="0"/>
                <a:ea typeface="Times New Roman" panose="02020603050405020304" pitchFamily="18" charset="0"/>
              </a:rPr>
              <a:t>Come funziona </a:t>
            </a:r>
            <a:r>
              <a:rPr kumimoji="0" lang="it-IT" sz="3200" b="1" i="0" u="none" strike="noStrike" kern="1200" cap="none" spc="0" normalizeH="0" baseline="0" noProof="0" dirty="0" err="1" smtClean="0">
                <a:ln>
                  <a:noFill/>
                </a:ln>
                <a:solidFill>
                  <a:srgbClr val="92D050"/>
                </a:solidFill>
                <a:effectLst/>
                <a:uLnTx/>
                <a:uFillTx/>
                <a:latin typeface="Helvetica" panose="020B0604020202020204" pitchFamily="34" charset="0"/>
                <a:ea typeface="Times New Roman" panose="02020603050405020304" pitchFamily="18" charset="0"/>
                <a:cs typeface="+mn-cs"/>
              </a:rPr>
              <a:t>Whatsapp</a:t>
            </a:r>
            <a:r>
              <a:rPr lang="it-IT" sz="3200" b="1" dirty="0" smtClean="0">
                <a:solidFill>
                  <a:srgbClr val="92D050"/>
                </a:solidFill>
                <a:latin typeface="Helvetica" panose="020B0604020202020204" pitchFamily="34" charset="0"/>
                <a:ea typeface="Times New Roman" panose="02020603050405020304" pitchFamily="18" charset="0"/>
              </a:rPr>
              <a:t>?</a:t>
            </a:r>
            <a:endParaRPr kumimoji="0" lang="it-IT"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00496" y="1187749"/>
            <a:ext cx="11271738" cy="190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lnSpc>
                <a:spcPct val="150000"/>
              </a:lnSpc>
              <a:spcBef>
                <a:spcPts val="600"/>
              </a:spcBef>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I messaggi di WhatsApp vengono spediti dall’applicazione che l’utente ha installato sul proprio </a:t>
            </a:r>
            <a:r>
              <a:rPr lang="it-IT" altLang="it-IT" dirty="0" err="1">
                <a:solidFill>
                  <a:srgbClr val="000000"/>
                </a:solidFill>
                <a:latin typeface="Calibri" panose="020F0502020204030204" pitchFamily="34" charset="0"/>
                <a:cs typeface="Calibri" panose="020F0502020204030204" pitchFamily="34" charset="0"/>
              </a:rPr>
              <a:t>smartphone</a:t>
            </a:r>
            <a:r>
              <a:rPr lang="it-IT" altLang="it-IT" dirty="0">
                <a:solidFill>
                  <a:srgbClr val="000000"/>
                </a:solidFill>
                <a:latin typeface="Calibri" panose="020F0502020204030204" pitchFamily="34" charset="0"/>
                <a:cs typeface="Calibri" panose="020F0502020204030204" pitchFamily="34" charset="0"/>
              </a:rPr>
              <a:t> al server del servizio, il quale provvede a inviare un “segnale” di conferma, che nella </a:t>
            </a:r>
            <a:r>
              <a:rPr lang="it-IT" altLang="it-IT" dirty="0" err="1">
                <a:solidFill>
                  <a:srgbClr val="000000"/>
                </a:solidFill>
                <a:latin typeface="Calibri" panose="020F0502020204030204" pitchFamily="34" charset="0"/>
                <a:cs typeface="Calibri" panose="020F0502020204030204" pitchFamily="34" charset="0"/>
              </a:rPr>
              <a:t>app</a:t>
            </a:r>
            <a:r>
              <a:rPr lang="it-IT" altLang="it-IT" dirty="0">
                <a:solidFill>
                  <a:srgbClr val="000000"/>
                </a:solidFill>
                <a:latin typeface="Calibri" panose="020F0502020204030204" pitchFamily="34" charset="0"/>
                <a:cs typeface="Calibri" panose="020F0502020204030204" pitchFamily="34" charset="0"/>
              </a:rPr>
              <a:t> viene segnalato con un singolo segno di spunta verde/grigia, e poi a recapitare il messaggio al destinatario non appena l’applicazione di quest’ultimo risulta attiva.</a:t>
            </a:r>
          </a:p>
          <a:p>
            <a:pPr marL="87313" lvl="0" algn="just" defTabSz="457200" eaLnBrk="1" hangingPunct="1">
              <a:lnSpc>
                <a:spcPct val="150000"/>
              </a:lnSpc>
              <a:spcBef>
                <a:spcPts val="600"/>
              </a:spcBef>
              <a:buClr>
                <a:srgbClr val="000000"/>
              </a:buClr>
              <a:buSzPct val="100000"/>
            </a:pPr>
            <a:endParaRPr lang="it-IT" altLang="it-IT" dirty="0">
              <a:solidFill>
                <a:srgbClr val="000000"/>
              </a:solidFill>
              <a:latin typeface="Calibri" panose="020F0502020204030204" pitchFamily="34" charset="0"/>
              <a:cs typeface="Calibri" panose="020F0502020204030204" pitchFamily="34" charset="0"/>
            </a:endParaRPr>
          </a:p>
        </p:txBody>
      </p:sp>
      <p:sp>
        <p:nvSpPr>
          <p:cNvPr id="2" name="Rettangolo 1"/>
          <p:cNvSpPr/>
          <p:nvPr/>
        </p:nvSpPr>
        <p:spPr>
          <a:xfrm>
            <a:off x="400496" y="3094292"/>
            <a:ext cx="11271738" cy="1429622"/>
          </a:xfrm>
          <a:prstGeom prst="rect">
            <a:avLst/>
          </a:prstGeom>
        </p:spPr>
        <p:txBody>
          <a:bodyPr wrap="square">
            <a:spAutoFit/>
          </a:bodyPr>
          <a:lstStyle/>
          <a:p>
            <a:pPr algn="just">
              <a:lnSpc>
                <a:spcPct val="150000"/>
              </a:lnSpc>
            </a:pPr>
            <a:r>
              <a:rPr lang="it-IT" sz="2000" dirty="0" smtClean="0">
                <a:latin typeface="Calibri" panose="020F0502020204030204" pitchFamily="34" charset="0"/>
                <a:ea typeface="Calibri" panose="020F0502020204030204" pitchFamily="34" charset="0"/>
                <a:cs typeface="Calibri" panose="020F0502020204030204" pitchFamily="34" charset="0"/>
              </a:rPr>
              <a:t>Quando </a:t>
            </a:r>
            <a:r>
              <a:rPr lang="it-IT" sz="2000" dirty="0">
                <a:latin typeface="Calibri" panose="020F0502020204030204" pitchFamily="34" charset="0"/>
                <a:ea typeface="Calibri" panose="020F0502020204030204" pitchFamily="34" charset="0"/>
                <a:cs typeface="Calibri" panose="020F0502020204030204" pitchFamily="34" charset="0"/>
              </a:rPr>
              <a:t>il messaggio arriva a destinazione, il server invia una seconda conferma all’applicazione del mittente facendo comparire l’icona con i due segni di spunta. Le due spunte blu invece, segnalano la lettura del messaggio da parte del destinatario</a:t>
            </a:r>
            <a:r>
              <a:rPr lang="it-IT" sz="2000" dirty="0" smtClean="0">
                <a:latin typeface="Calibri" panose="020F0502020204030204" pitchFamily="34" charset="0"/>
                <a:ea typeface="Calibri" panose="020F0502020204030204" pitchFamily="34" charset="0"/>
                <a:cs typeface="Calibri" panose="020F0502020204030204" pitchFamily="34" charset="0"/>
              </a:rPr>
              <a:t>.</a:t>
            </a:r>
            <a:endParaRPr lang="it-IT" sz="2000" dirty="0">
              <a:latin typeface="Calibri" panose="020F0502020204030204" pitchFamily="34" charset="0"/>
              <a:ea typeface="Calibri" panose="020F0502020204030204" pitchFamily="34" charset="0"/>
              <a:cs typeface="Calibri" panose="020F0502020204030204" pitchFamily="34" charset="0"/>
            </a:endParaRPr>
          </a:p>
        </p:txBody>
      </p:sp>
      <p:sp>
        <p:nvSpPr>
          <p:cNvPr id="3" name="Rettangolo 2"/>
          <p:cNvSpPr/>
          <p:nvPr/>
        </p:nvSpPr>
        <p:spPr>
          <a:xfrm>
            <a:off x="400496" y="4415186"/>
            <a:ext cx="11271738" cy="1429622"/>
          </a:xfrm>
          <a:prstGeom prst="rect">
            <a:avLst/>
          </a:prstGeom>
        </p:spPr>
        <p:txBody>
          <a:bodyPr wrap="square">
            <a:spAutoFit/>
          </a:bodyPr>
          <a:lstStyle/>
          <a:p>
            <a:pPr algn="just">
              <a:lnSpc>
                <a:spcPct val="150000"/>
              </a:lnSpc>
            </a:pPr>
            <a:r>
              <a:rPr lang="it-IT" sz="2000" dirty="0" smtClean="0">
                <a:latin typeface="Calibri" panose="020F0502020204030204" pitchFamily="34" charset="0"/>
                <a:ea typeface="Calibri" panose="020F0502020204030204" pitchFamily="34" charset="0"/>
                <a:cs typeface="Calibri" panose="020F0502020204030204" pitchFamily="34" charset="0"/>
              </a:rPr>
              <a:t>L’autenticazione </a:t>
            </a:r>
            <a:r>
              <a:rPr lang="it-IT" sz="2000" dirty="0">
                <a:latin typeface="Calibri" panose="020F0502020204030204" pitchFamily="34" charset="0"/>
                <a:ea typeface="Calibri" panose="020F0502020204030204" pitchFamily="34" charset="0"/>
                <a:cs typeface="Calibri" panose="020F0502020204030204" pitchFamily="34" charset="0"/>
              </a:rPr>
              <a:t>degli utenti su WhatsApp avviene mediante il loro numero di telefono, al quale viene associata una password generata automaticamente dal sistema che non bisogna digitare, l’accesso avviene automaticamente tramite numero di telefono.</a:t>
            </a:r>
          </a:p>
        </p:txBody>
      </p:sp>
    </p:spTree>
    <p:extLst>
      <p:ext uri="{BB962C8B-B14F-4D97-AF65-F5344CB8AC3E}">
        <p14:creationId xmlns:p14="http://schemas.microsoft.com/office/powerpoint/2010/main" val="32942808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ox(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389543" y="3864744"/>
            <a:ext cx="11293642" cy="279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oAutofit/>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lnSpc>
                <a:spcPct val="150000"/>
              </a:lnSpc>
              <a:spcBef>
                <a:spcPts val="600"/>
              </a:spcBef>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WhatsApp tutela la privacy degli utenti tramite un sistema denominato cifratura end-to-end. Con la cifratura end-to-end, i messaggi degli utenti vengono criptati con un sistema composto da due chiavi: una chiave pubblica che viene condivisa con il proprio interlocutore e serve a cifrare i messaggi in uscita, e una chiave privata che invece risiede sullo </a:t>
            </a:r>
            <a:r>
              <a:rPr lang="it-IT" altLang="it-IT" dirty="0" err="1">
                <a:solidFill>
                  <a:srgbClr val="000000"/>
                </a:solidFill>
                <a:latin typeface="Calibri" panose="020F0502020204030204" pitchFamily="34" charset="0"/>
                <a:cs typeface="Calibri" panose="020F0502020204030204" pitchFamily="34" charset="0"/>
              </a:rPr>
              <a:t>smartphone</a:t>
            </a:r>
            <a:r>
              <a:rPr lang="it-IT" altLang="it-IT" dirty="0">
                <a:solidFill>
                  <a:srgbClr val="000000"/>
                </a:solidFill>
                <a:latin typeface="Calibri" panose="020F0502020204030204" pitchFamily="34" charset="0"/>
                <a:cs typeface="Calibri" panose="020F0502020204030204" pitchFamily="34" charset="0"/>
              </a:rPr>
              <a:t> di ciascun utente e consente di decifrare le comunicazioni in entrata. Con questo sistema i messaggi arrivano sui server di WhatsApp in forma cifrata e il loro contenuto può essere letto solo dai legittimi mittenti e destinatari.</a:t>
            </a: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kumimoji="0" lang="it-IT" sz="3200" b="1" i="0" u="none" strike="noStrike" kern="1200" cap="none" spc="0" normalizeH="0" baseline="0" noProof="0" dirty="0" err="1" smtClean="0">
                <a:ln>
                  <a:noFill/>
                </a:ln>
                <a:solidFill>
                  <a:srgbClr val="92D050"/>
                </a:solidFill>
                <a:effectLst/>
                <a:uLnTx/>
                <a:uFillTx/>
                <a:latin typeface="Helvetica" panose="020B0604020202020204" pitchFamily="34" charset="0"/>
                <a:ea typeface="Times New Roman" panose="02020603050405020304" pitchFamily="18" charset="0"/>
                <a:cs typeface="+mn-cs"/>
              </a:rPr>
              <a:t>Whatsapp</a:t>
            </a:r>
            <a:r>
              <a:rPr lang="it-IT" sz="3200" b="1" noProof="0" dirty="0">
                <a:solidFill>
                  <a:srgbClr val="92D050"/>
                </a:solidFill>
                <a:latin typeface="Helvetica" panose="020B0604020202020204" pitchFamily="34" charset="0"/>
                <a:ea typeface="Times New Roman" panose="02020603050405020304" pitchFamily="18" charset="0"/>
              </a:rPr>
              <a:t> </a:t>
            </a:r>
            <a:r>
              <a:rPr lang="it-IT" sz="3200" b="1" noProof="0" dirty="0" smtClean="0">
                <a:solidFill>
                  <a:schemeClr val="bg1"/>
                </a:solidFill>
                <a:latin typeface="Helvetica" panose="020B0604020202020204" pitchFamily="34" charset="0"/>
                <a:ea typeface="Times New Roman" panose="02020603050405020304" pitchFamily="18" charset="0"/>
              </a:rPr>
              <a:t>è sicuro?</a:t>
            </a:r>
            <a:endParaRPr kumimoji="0" lang="it-IT"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9098" y="1206479"/>
            <a:ext cx="7354533" cy="2658265"/>
          </a:xfrm>
          <a:prstGeom prst="rect">
            <a:avLst/>
          </a:prstGeom>
        </p:spPr>
      </p:pic>
    </p:spTree>
    <p:extLst>
      <p:ext uri="{BB962C8B-B14F-4D97-AF65-F5344CB8AC3E}">
        <p14:creationId xmlns:p14="http://schemas.microsoft.com/office/powerpoint/2010/main" val="1280664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5713362" y="1187749"/>
            <a:ext cx="5969823" cy="4106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oAutofit/>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lnSpc>
                <a:spcPct val="150000"/>
              </a:lnSpc>
              <a:spcBef>
                <a:spcPts val="600"/>
              </a:spcBef>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Insomma, WhatsApp è da ritenersi un’applicazione ragionevolmente sicura. Inoltre c’è da dire che WhatsApp si riserva il diritto di conservare tutti i metadati delle conversazioni: i “nomi” di chi invia i messaggi, gli orari in cui vengono consegnate le comunicazioni ecc. e che mantenendo attiva la funzione di backup sul </a:t>
            </a:r>
            <a:r>
              <a:rPr lang="it-IT" altLang="it-IT" dirty="0" err="1">
                <a:solidFill>
                  <a:srgbClr val="000000"/>
                </a:solidFill>
                <a:latin typeface="Calibri" panose="020F0502020204030204" pitchFamily="34" charset="0"/>
                <a:cs typeface="Calibri" panose="020F0502020204030204" pitchFamily="34" charset="0"/>
              </a:rPr>
              <a:t>cloud</a:t>
            </a:r>
            <a:r>
              <a:rPr lang="it-IT" altLang="it-IT" dirty="0">
                <a:solidFill>
                  <a:srgbClr val="000000"/>
                </a:solidFill>
                <a:latin typeface="Calibri" panose="020F0502020204030204" pitchFamily="34" charset="0"/>
                <a:cs typeface="Calibri" panose="020F0502020204030204" pitchFamily="34" charset="0"/>
              </a:rPr>
              <a:t> i messaggi vengono conservati sui server di Google (se si utilizza </a:t>
            </a:r>
            <a:r>
              <a:rPr lang="it-IT" altLang="it-IT" dirty="0" err="1">
                <a:solidFill>
                  <a:srgbClr val="000000"/>
                </a:solidFill>
                <a:latin typeface="Calibri" panose="020F0502020204030204" pitchFamily="34" charset="0"/>
                <a:cs typeface="Calibri" panose="020F0502020204030204" pitchFamily="34" charset="0"/>
              </a:rPr>
              <a:t>Android</a:t>
            </a:r>
            <a:r>
              <a:rPr lang="it-IT" altLang="it-IT" dirty="0">
                <a:solidFill>
                  <a:srgbClr val="000000"/>
                </a:solidFill>
                <a:latin typeface="Calibri" panose="020F0502020204030204" pitchFamily="34" charset="0"/>
                <a:cs typeface="Calibri" panose="020F0502020204030204" pitchFamily="34" charset="0"/>
              </a:rPr>
              <a:t>) o Apple (se si utilizza </a:t>
            </a:r>
            <a:r>
              <a:rPr lang="it-IT" altLang="it-IT" dirty="0" err="1">
                <a:solidFill>
                  <a:srgbClr val="000000"/>
                </a:solidFill>
                <a:latin typeface="Calibri" panose="020F0502020204030204" pitchFamily="34" charset="0"/>
                <a:cs typeface="Calibri" panose="020F0502020204030204" pitchFamily="34" charset="0"/>
              </a:rPr>
              <a:t>iPhone</a:t>
            </a:r>
            <a:r>
              <a:rPr lang="it-IT" altLang="it-IT" dirty="0" smtClean="0">
                <a:solidFill>
                  <a:srgbClr val="000000"/>
                </a:solidFill>
                <a:latin typeface="Calibri" panose="020F0502020204030204" pitchFamily="34" charset="0"/>
                <a:cs typeface="Calibri" panose="020F0502020204030204" pitchFamily="34" charset="0"/>
              </a:rPr>
              <a:t>). </a:t>
            </a:r>
            <a:endParaRPr lang="it-IT" altLang="it-IT" dirty="0">
              <a:solidFill>
                <a:srgbClr val="000000"/>
              </a:solidFill>
              <a:latin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err="1">
                <a:solidFill>
                  <a:srgbClr val="92D050"/>
                </a:solidFill>
                <a:latin typeface="Helvetica" panose="020B0604020202020204" pitchFamily="34" charset="0"/>
                <a:ea typeface="Times New Roman" panose="02020603050405020304" pitchFamily="18" charset="0"/>
              </a:rPr>
              <a:t>Whatsapp</a:t>
            </a:r>
            <a:r>
              <a:rPr lang="it-IT" sz="3200" b="1" dirty="0">
                <a:solidFill>
                  <a:srgbClr val="92D050"/>
                </a:solidFill>
                <a:latin typeface="Helvetica" panose="020B0604020202020204" pitchFamily="34" charset="0"/>
                <a:ea typeface="Times New Roman" panose="02020603050405020304" pitchFamily="18" charset="0"/>
              </a:rPr>
              <a:t> </a:t>
            </a:r>
            <a:r>
              <a:rPr lang="it-IT" sz="3200" b="1" dirty="0">
                <a:solidFill>
                  <a:schemeClr val="bg1"/>
                </a:solidFill>
                <a:latin typeface="Helvetica" panose="020B0604020202020204" pitchFamily="34" charset="0"/>
                <a:ea typeface="Times New Roman" panose="02020603050405020304" pitchFamily="18" charset="0"/>
              </a:rPr>
              <a:t>è sicuro?</a:t>
            </a:r>
            <a:endParaRPr kumimoji="0" lang="it-IT"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15" y="1404316"/>
            <a:ext cx="5433732" cy="3673011"/>
          </a:xfrm>
          <a:prstGeom prst="rect">
            <a:avLst/>
          </a:prstGeom>
        </p:spPr>
      </p:pic>
      <p:sp>
        <p:nvSpPr>
          <p:cNvPr id="8"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302639" y="5293896"/>
            <a:ext cx="11380545" cy="142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oAutofit/>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lnSpc>
                <a:spcPct val="150000"/>
              </a:lnSpc>
              <a:spcBef>
                <a:spcPts val="600"/>
              </a:spcBef>
              <a:buClr>
                <a:srgbClr val="000000"/>
              </a:buClr>
              <a:buSzPct val="100000"/>
            </a:pPr>
            <a:r>
              <a:rPr lang="it-IT" altLang="it-IT" dirty="0" smtClean="0">
                <a:solidFill>
                  <a:srgbClr val="000000"/>
                </a:solidFill>
                <a:latin typeface="Calibri" panose="020F0502020204030204" pitchFamily="34" charset="0"/>
                <a:cs typeface="Calibri" panose="020F0502020204030204" pitchFamily="34" charset="0"/>
              </a:rPr>
              <a:t>Morale </a:t>
            </a:r>
            <a:r>
              <a:rPr lang="it-IT" altLang="it-IT" dirty="0">
                <a:solidFill>
                  <a:srgbClr val="000000"/>
                </a:solidFill>
                <a:latin typeface="Calibri" panose="020F0502020204030204" pitchFamily="34" charset="0"/>
                <a:cs typeface="Calibri" panose="020F0502020204030204" pitchFamily="34" charset="0"/>
              </a:rPr>
              <a:t>della favola: WhatsApp può essere usato tranquillamente per scambiarsi messaggi con i propri amici, i propri parenti e i colleghi di lavoro, ma è meglio non adoperarlo per comunicazioni che contengono segreti di inestimabile valore, ma questo vale un po’ per tutti i sistemi di messaggistica online.</a:t>
            </a:r>
          </a:p>
        </p:txBody>
      </p:sp>
    </p:spTree>
    <p:extLst>
      <p:ext uri="{BB962C8B-B14F-4D97-AF65-F5344CB8AC3E}">
        <p14:creationId xmlns:p14="http://schemas.microsoft.com/office/powerpoint/2010/main" val="32625153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1990241" y="1284000"/>
            <a:ext cx="9692945" cy="537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oAutofit/>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lnSpc>
                <a:spcPct val="150000"/>
              </a:lnSpc>
              <a:spcBef>
                <a:spcPts val="600"/>
              </a:spcBef>
              <a:buClr>
                <a:srgbClr val="000000"/>
              </a:buClr>
              <a:buSzPct val="100000"/>
            </a:pPr>
            <a:r>
              <a:rPr lang="it-IT" altLang="it-IT" dirty="0" smtClean="0">
                <a:solidFill>
                  <a:srgbClr val="000000"/>
                </a:solidFill>
                <a:latin typeface="Calibri" panose="020F0502020204030204" pitchFamily="34" charset="0"/>
                <a:cs typeface="Calibri" panose="020F0502020204030204" pitchFamily="34" charset="0"/>
              </a:rPr>
              <a:t>Per </a:t>
            </a:r>
            <a:r>
              <a:rPr lang="it-IT" altLang="it-IT" dirty="0">
                <a:solidFill>
                  <a:srgbClr val="000000"/>
                </a:solidFill>
                <a:latin typeface="Calibri" panose="020F0502020204030204" pitchFamily="34" charset="0"/>
                <a:cs typeface="Calibri" panose="020F0502020204030204" pitchFamily="34" charset="0"/>
              </a:rPr>
              <a:t>installare WhatsApp sullo </a:t>
            </a:r>
            <a:r>
              <a:rPr lang="it-IT" altLang="it-IT" dirty="0" err="1">
                <a:solidFill>
                  <a:srgbClr val="000000"/>
                </a:solidFill>
                <a:latin typeface="Calibri" panose="020F0502020204030204" pitchFamily="34" charset="0"/>
                <a:cs typeface="Calibri" panose="020F0502020204030204" pitchFamily="34" charset="0"/>
              </a:rPr>
              <a:t>smartphone</a:t>
            </a:r>
            <a:r>
              <a:rPr lang="it-IT" altLang="it-IT" dirty="0">
                <a:solidFill>
                  <a:srgbClr val="000000"/>
                </a:solidFill>
                <a:latin typeface="Calibri" panose="020F0502020204030204" pitchFamily="34" charset="0"/>
                <a:cs typeface="Calibri" panose="020F0502020204030204" pitchFamily="34" charset="0"/>
              </a:rPr>
              <a:t> bisogna aprire il Play </a:t>
            </a:r>
            <a:r>
              <a:rPr lang="it-IT" altLang="it-IT" dirty="0" err="1">
                <a:solidFill>
                  <a:srgbClr val="000000"/>
                </a:solidFill>
                <a:latin typeface="Calibri" panose="020F0502020204030204" pitchFamily="34" charset="0"/>
                <a:cs typeface="Calibri" panose="020F0502020204030204" pitchFamily="34" charset="0"/>
              </a:rPr>
              <a:t>Store</a:t>
            </a:r>
            <a:r>
              <a:rPr lang="it-IT" altLang="it-IT" dirty="0">
                <a:solidFill>
                  <a:srgbClr val="000000"/>
                </a:solidFill>
                <a:latin typeface="Calibri" panose="020F0502020204030204" pitchFamily="34" charset="0"/>
                <a:cs typeface="Calibri" panose="020F0502020204030204" pitchFamily="34" charset="0"/>
              </a:rPr>
              <a:t> o l’</a:t>
            </a:r>
            <a:r>
              <a:rPr lang="it-IT" altLang="it-IT" dirty="0" err="1">
                <a:solidFill>
                  <a:srgbClr val="000000"/>
                </a:solidFill>
                <a:latin typeface="Calibri" panose="020F0502020204030204" pitchFamily="34" charset="0"/>
                <a:cs typeface="Calibri" panose="020F0502020204030204" pitchFamily="34" charset="0"/>
              </a:rPr>
              <a:t>App</a:t>
            </a:r>
            <a:r>
              <a:rPr lang="it-IT" altLang="it-IT" dirty="0">
                <a:solidFill>
                  <a:srgbClr val="000000"/>
                </a:solidFill>
                <a:latin typeface="Calibri" panose="020F0502020204030204" pitchFamily="34" charset="0"/>
                <a:cs typeface="Calibri" panose="020F0502020204030204" pitchFamily="34" charset="0"/>
              </a:rPr>
              <a:t> </a:t>
            </a:r>
            <a:r>
              <a:rPr lang="it-IT" altLang="it-IT" dirty="0" err="1">
                <a:solidFill>
                  <a:srgbClr val="000000"/>
                </a:solidFill>
                <a:latin typeface="Calibri" panose="020F0502020204030204" pitchFamily="34" charset="0"/>
                <a:cs typeface="Calibri" panose="020F0502020204030204" pitchFamily="34" charset="0"/>
              </a:rPr>
              <a:t>Store</a:t>
            </a:r>
            <a:r>
              <a:rPr lang="it-IT" altLang="it-IT" dirty="0">
                <a:solidFill>
                  <a:srgbClr val="000000"/>
                </a:solidFill>
                <a:latin typeface="Calibri" panose="020F0502020204030204" pitchFamily="34" charset="0"/>
                <a:cs typeface="Calibri" panose="020F0502020204030204" pitchFamily="34" charset="0"/>
              </a:rPr>
              <a:t>, cercare WhatsApp all’interno di quest’ultimo e pigiare sul pulsante di download/scarica. </a:t>
            </a:r>
          </a:p>
          <a:p>
            <a:pPr marL="87313" lvl="0" algn="just" defTabSz="457200" eaLnBrk="1" hangingPunct="1">
              <a:lnSpc>
                <a:spcPct val="150000"/>
              </a:lnSpc>
              <a:spcBef>
                <a:spcPts val="600"/>
              </a:spcBef>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Se si utilizza un terminale </a:t>
            </a:r>
            <a:r>
              <a:rPr lang="it-IT" altLang="it-IT" dirty="0" err="1">
                <a:solidFill>
                  <a:srgbClr val="000000"/>
                </a:solidFill>
                <a:latin typeface="Calibri" panose="020F0502020204030204" pitchFamily="34" charset="0"/>
                <a:cs typeface="Calibri" panose="020F0502020204030204" pitchFamily="34" charset="0"/>
              </a:rPr>
              <a:t>Android</a:t>
            </a:r>
            <a:r>
              <a:rPr lang="it-IT" altLang="it-IT" dirty="0">
                <a:solidFill>
                  <a:srgbClr val="000000"/>
                </a:solidFill>
                <a:latin typeface="Calibri" panose="020F0502020204030204" pitchFamily="34" charset="0"/>
                <a:cs typeface="Calibri" panose="020F0502020204030204" pitchFamily="34" charset="0"/>
              </a:rPr>
              <a:t>, aprire il Google Play </a:t>
            </a:r>
            <a:r>
              <a:rPr lang="it-IT" altLang="it-IT" dirty="0" err="1">
                <a:solidFill>
                  <a:srgbClr val="000000"/>
                </a:solidFill>
                <a:latin typeface="Calibri" panose="020F0502020204030204" pitchFamily="34" charset="0"/>
                <a:cs typeface="Calibri" panose="020F0502020204030204" pitchFamily="34" charset="0"/>
              </a:rPr>
              <a:t>Store</a:t>
            </a:r>
            <a:r>
              <a:rPr lang="it-IT" altLang="it-IT" dirty="0">
                <a:solidFill>
                  <a:srgbClr val="000000"/>
                </a:solidFill>
                <a:latin typeface="Calibri" panose="020F0502020204030204" pitchFamily="34" charset="0"/>
                <a:cs typeface="Calibri" panose="020F0502020204030204" pitchFamily="34" charset="0"/>
              </a:rPr>
              <a:t>, pigiare sull’icona della lente d’ingrandimento collocata in alto a destra e cercare WhatsApp. Successivamente, selezionare l’icona dell’applicazione dai risultati della ricerca (il fumetto verde con la cornetta bianca all’interno) e pigiare sui pulsanti Installa e Accetto per avviare l’installazione di WhatsApp sullo </a:t>
            </a:r>
            <a:r>
              <a:rPr lang="it-IT" altLang="it-IT" dirty="0" err="1">
                <a:solidFill>
                  <a:srgbClr val="000000"/>
                </a:solidFill>
                <a:latin typeface="Calibri" panose="020F0502020204030204" pitchFamily="34" charset="0"/>
                <a:cs typeface="Calibri" panose="020F0502020204030204" pitchFamily="34" charset="0"/>
              </a:rPr>
              <a:t>smartphone</a:t>
            </a:r>
            <a:r>
              <a:rPr lang="it-IT" altLang="it-IT" dirty="0">
                <a:solidFill>
                  <a:srgbClr val="000000"/>
                </a:solidFill>
                <a:latin typeface="Calibri" panose="020F0502020204030204" pitchFamily="34" charset="0"/>
                <a:cs typeface="Calibri" panose="020F0502020204030204" pitchFamily="34" charset="0"/>
              </a:rPr>
              <a:t>.</a:t>
            </a:r>
          </a:p>
          <a:p>
            <a:pPr marL="87313" lvl="0" algn="just" defTabSz="457200" eaLnBrk="1" hangingPunct="1">
              <a:lnSpc>
                <a:spcPct val="150000"/>
              </a:lnSpc>
              <a:spcBef>
                <a:spcPts val="600"/>
              </a:spcBef>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Se si ha un telefono su cui non è presente il Google Play </a:t>
            </a:r>
            <a:r>
              <a:rPr lang="it-IT" altLang="it-IT" dirty="0" err="1">
                <a:solidFill>
                  <a:srgbClr val="000000"/>
                </a:solidFill>
                <a:latin typeface="Calibri" panose="020F0502020204030204" pitchFamily="34" charset="0"/>
                <a:cs typeface="Calibri" panose="020F0502020204030204" pitchFamily="34" charset="0"/>
              </a:rPr>
              <a:t>Store</a:t>
            </a:r>
            <a:r>
              <a:rPr lang="it-IT" altLang="it-IT" dirty="0">
                <a:solidFill>
                  <a:srgbClr val="000000"/>
                </a:solidFill>
                <a:latin typeface="Calibri" panose="020F0502020204030204" pitchFamily="34" charset="0"/>
                <a:cs typeface="Calibri" panose="020F0502020204030204" pitchFamily="34" charset="0"/>
              </a:rPr>
              <a:t>, aprire il browser e scaricare WhatsApp “manualmente” collegandosi al sito </a:t>
            </a:r>
            <a:r>
              <a:rPr lang="it-IT" altLang="it-IT" dirty="0" smtClean="0">
                <a:solidFill>
                  <a:srgbClr val="000000"/>
                </a:solidFill>
                <a:latin typeface="Calibri" panose="020F0502020204030204" pitchFamily="34" charset="0"/>
                <a:cs typeface="Calibri" panose="020F0502020204030204" pitchFamily="34" charset="0"/>
              </a:rPr>
              <a:t>whatsApp.com </a:t>
            </a:r>
            <a:r>
              <a:rPr lang="it-IT" altLang="it-IT" dirty="0">
                <a:solidFill>
                  <a:srgbClr val="000000"/>
                </a:solidFill>
                <a:latin typeface="Calibri" panose="020F0502020204030204" pitchFamily="34" charset="0"/>
                <a:cs typeface="Calibri" panose="020F0502020204030204" pitchFamily="34" charset="0"/>
              </a:rPr>
              <a:t>e pigiando sul pulsante Download </a:t>
            </a:r>
            <a:r>
              <a:rPr lang="it-IT" altLang="it-IT" dirty="0" err="1">
                <a:solidFill>
                  <a:srgbClr val="000000"/>
                </a:solidFill>
                <a:latin typeface="Calibri" panose="020F0502020204030204" pitchFamily="34" charset="0"/>
                <a:cs typeface="Calibri" panose="020F0502020204030204" pitchFamily="34" charset="0"/>
              </a:rPr>
              <a:t>Now</a:t>
            </a:r>
            <a:r>
              <a:rPr lang="it-IT" altLang="it-IT" dirty="0">
                <a:solidFill>
                  <a:srgbClr val="000000"/>
                </a:solidFill>
                <a:latin typeface="Calibri" panose="020F0502020204030204" pitchFamily="34" charset="0"/>
                <a:cs typeface="Calibri" panose="020F0502020204030204" pitchFamily="34" charset="0"/>
              </a:rPr>
              <a:t>. Se viene chiesto con quale </a:t>
            </a:r>
            <a:r>
              <a:rPr lang="it-IT" altLang="it-IT" dirty="0" err="1">
                <a:solidFill>
                  <a:srgbClr val="000000"/>
                </a:solidFill>
                <a:latin typeface="Calibri" panose="020F0502020204030204" pitchFamily="34" charset="0"/>
                <a:cs typeface="Calibri" panose="020F0502020204030204" pitchFamily="34" charset="0"/>
              </a:rPr>
              <a:t>app</a:t>
            </a:r>
            <a:r>
              <a:rPr lang="it-IT" altLang="it-IT" dirty="0">
                <a:solidFill>
                  <a:srgbClr val="000000"/>
                </a:solidFill>
                <a:latin typeface="Calibri" panose="020F0502020204030204" pitchFamily="34" charset="0"/>
                <a:cs typeface="Calibri" panose="020F0502020204030204" pitchFamily="34" charset="0"/>
              </a:rPr>
              <a:t> scaricare il file d’installazione di WhatsApp, </a:t>
            </a:r>
            <a:r>
              <a:rPr lang="it-IT" altLang="it-IT" dirty="0" smtClean="0">
                <a:solidFill>
                  <a:srgbClr val="000000"/>
                </a:solidFill>
                <a:latin typeface="Calibri" panose="020F0502020204030204" pitchFamily="34" charset="0"/>
                <a:cs typeface="Calibri" panose="020F0502020204030204" pitchFamily="34" charset="0"/>
              </a:rPr>
              <a:t>scegliere </a:t>
            </a:r>
            <a:r>
              <a:rPr lang="it-IT" altLang="it-IT" dirty="0">
                <a:solidFill>
                  <a:srgbClr val="000000"/>
                </a:solidFill>
                <a:latin typeface="Calibri" panose="020F0502020204030204" pitchFamily="34" charset="0"/>
                <a:cs typeface="Calibri" panose="020F0502020204030204" pitchFamily="34" charset="0"/>
              </a:rPr>
              <a:t>un browser</a:t>
            </a:r>
            <a:r>
              <a:rPr lang="it-IT" altLang="it-IT" dirty="0" smtClean="0">
                <a:solidFill>
                  <a:srgbClr val="000000"/>
                </a:solidFill>
                <a:latin typeface="Calibri" panose="020F0502020204030204" pitchFamily="34" charset="0"/>
                <a:cs typeface="Calibri" panose="020F0502020204030204" pitchFamily="34" charset="0"/>
              </a:rPr>
              <a:t>.</a:t>
            </a:r>
            <a:endParaRPr lang="it-IT" altLang="it-IT" dirty="0">
              <a:solidFill>
                <a:srgbClr val="000000"/>
              </a:solidFill>
              <a:latin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noProof="0" dirty="0" smtClean="0">
                <a:solidFill>
                  <a:prstClr val="white"/>
                </a:solidFill>
                <a:latin typeface="Helvetica" panose="020B0604020202020204" pitchFamily="34" charset="0"/>
                <a:ea typeface="Times New Roman" panose="02020603050405020304" pitchFamily="18" charset="0"/>
              </a:rPr>
              <a:t>Come installare </a:t>
            </a:r>
            <a:r>
              <a:rPr kumimoji="0" lang="it-IT" sz="3200" b="1" i="0" u="none" strike="noStrike" kern="1200" cap="none" spc="0" normalizeH="0" baseline="0" noProof="0" dirty="0" err="1" smtClean="0">
                <a:ln>
                  <a:noFill/>
                </a:ln>
                <a:solidFill>
                  <a:srgbClr val="92D050"/>
                </a:solidFill>
                <a:effectLst/>
                <a:uLnTx/>
                <a:uFillTx/>
                <a:latin typeface="Helvetica" panose="020B0604020202020204" pitchFamily="34" charset="0"/>
                <a:ea typeface="Times New Roman" panose="02020603050405020304" pitchFamily="18" charset="0"/>
                <a:cs typeface="+mn-cs"/>
              </a:rPr>
              <a:t>Whatsapp</a:t>
            </a:r>
            <a:r>
              <a:rPr lang="it-IT" sz="3200" b="1" dirty="0" smtClean="0">
                <a:solidFill>
                  <a:srgbClr val="92D050"/>
                </a:solidFill>
                <a:latin typeface="Helvetica" panose="020B0604020202020204" pitchFamily="34" charset="0"/>
                <a:ea typeface="Times New Roman" panose="02020603050405020304" pitchFamily="18" charset="0"/>
              </a:rPr>
              <a:t>?</a:t>
            </a:r>
            <a:endParaRPr kumimoji="0" lang="it-IT"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07" y="1284000"/>
            <a:ext cx="1757734" cy="2592658"/>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07" y="4068923"/>
            <a:ext cx="1757734" cy="2591114"/>
          </a:xfrm>
          <a:prstGeom prst="rect">
            <a:avLst/>
          </a:prstGeom>
        </p:spPr>
      </p:pic>
    </p:spTree>
    <p:extLst>
      <p:ext uri="{BB962C8B-B14F-4D97-AF65-F5344CB8AC3E}">
        <p14:creationId xmlns:p14="http://schemas.microsoft.com/office/powerpoint/2010/main" val="12338484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2657028" y="1652967"/>
            <a:ext cx="9026158" cy="48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oAutofit/>
          </a:bodyP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lnSpc>
                <a:spcPct val="150000"/>
              </a:lnSpc>
              <a:spcBef>
                <a:spcPts val="600"/>
              </a:spcBef>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A download completato, aprire il pacchetto </a:t>
            </a:r>
            <a:r>
              <a:rPr lang="it-IT" altLang="it-IT" dirty="0" err="1">
                <a:solidFill>
                  <a:srgbClr val="000000"/>
                </a:solidFill>
                <a:latin typeface="Calibri" panose="020F0502020204030204" pitchFamily="34" charset="0"/>
                <a:cs typeface="Calibri" panose="020F0502020204030204" pitchFamily="34" charset="0"/>
              </a:rPr>
              <a:t>WhatsApp.apk</a:t>
            </a:r>
            <a:r>
              <a:rPr lang="it-IT" altLang="it-IT" dirty="0">
                <a:solidFill>
                  <a:srgbClr val="000000"/>
                </a:solidFill>
                <a:latin typeface="Calibri" panose="020F0502020204030204" pitchFamily="34" charset="0"/>
                <a:cs typeface="Calibri" panose="020F0502020204030204" pitchFamily="34" charset="0"/>
              </a:rPr>
              <a:t> dal menu delle notifiche o dalla </a:t>
            </a:r>
            <a:r>
              <a:rPr lang="it-IT" altLang="it-IT" dirty="0" err="1">
                <a:solidFill>
                  <a:srgbClr val="000000"/>
                </a:solidFill>
                <a:latin typeface="Calibri" panose="020F0502020204030204" pitchFamily="34" charset="0"/>
                <a:cs typeface="Calibri" panose="020F0502020204030204" pitchFamily="34" charset="0"/>
              </a:rPr>
              <a:t>app</a:t>
            </a:r>
            <a:r>
              <a:rPr lang="it-IT" altLang="it-IT" dirty="0">
                <a:solidFill>
                  <a:srgbClr val="000000"/>
                </a:solidFill>
                <a:latin typeface="Calibri" panose="020F0502020204030204" pitchFamily="34" charset="0"/>
                <a:cs typeface="Calibri" panose="020F0502020204030204" pitchFamily="34" charset="0"/>
              </a:rPr>
              <a:t> Download di </a:t>
            </a:r>
            <a:r>
              <a:rPr lang="it-IT" altLang="it-IT" dirty="0" err="1">
                <a:solidFill>
                  <a:srgbClr val="000000"/>
                </a:solidFill>
                <a:latin typeface="Calibri" panose="020F0502020204030204" pitchFamily="34" charset="0"/>
                <a:cs typeface="Calibri" panose="020F0502020204030204" pitchFamily="34" charset="0"/>
              </a:rPr>
              <a:t>Android</a:t>
            </a:r>
            <a:r>
              <a:rPr lang="it-IT" altLang="it-IT" dirty="0">
                <a:solidFill>
                  <a:srgbClr val="000000"/>
                </a:solidFill>
                <a:latin typeface="Calibri" panose="020F0502020204030204" pitchFamily="34" charset="0"/>
                <a:cs typeface="Calibri" panose="020F0502020204030204" pitchFamily="34" charset="0"/>
              </a:rPr>
              <a:t> e pigiare sul pulsante Installa per completare l’installazione di WhatsApp. </a:t>
            </a:r>
          </a:p>
          <a:p>
            <a:pPr marL="87313" lvl="0" algn="just" defTabSz="457200" eaLnBrk="1" hangingPunct="1">
              <a:lnSpc>
                <a:spcPct val="150000"/>
              </a:lnSpc>
              <a:spcBef>
                <a:spcPts val="600"/>
              </a:spcBef>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La procedura da seguire su </a:t>
            </a:r>
            <a:r>
              <a:rPr lang="it-IT" altLang="it-IT" dirty="0" err="1">
                <a:solidFill>
                  <a:srgbClr val="000000"/>
                </a:solidFill>
                <a:latin typeface="Calibri" panose="020F0502020204030204" pitchFamily="34" charset="0"/>
                <a:cs typeface="Calibri" panose="020F0502020204030204" pitchFamily="34" charset="0"/>
              </a:rPr>
              <a:t>iPhone</a:t>
            </a:r>
            <a:r>
              <a:rPr lang="it-IT" altLang="it-IT" dirty="0">
                <a:solidFill>
                  <a:srgbClr val="000000"/>
                </a:solidFill>
                <a:latin typeface="Calibri" panose="020F0502020204030204" pitchFamily="34" charset="0"/>
                <a:cs typeface="Calibri" panose="020F0502020204030204" pitchFamily="34" charset="0"/>
              </a:rPr>
              <a:t> è altrettanto semplice. Se si ha uno </a:t>
            </a:r>
            <a:r>
              <a:rPr lang="it-IT" altLang="it-IT" dirty="0" err="1">
                <a:solidFill>
                  <a:srgbClr val="000000"/>
                </a:solidFill>
                <a:latin typeface="Calibri" panose="020F0502020204030204" pitchFamily="34" charset="0"/>
                <a:cs typeface="Calibri" panose="020F0502020204030204" pitchFamily="34" charset="0"/>
              </a:rPr>
              <a:t>smartphone</a:t>
            </a:r>
            <a:r>
              <a:rPr lang="it-IT" altLang="it-IT" dirty="0">
                <a:solidFill>
                  <a:srgbClr val="000000"/>
                </a:solidFill>
                <a:latin typeface="Calibri" panose="020F0502020204030204" pitchFamily="34" charset="0"/>
                <a:cs typeface="Calibri" panose="020F0502020204030204" pitchFamily="34" charset="0"/>
              </a:rPr>
              <a:t> targato Apple, avviare l’</a:t>
            </a:r>
            <a:r>
              <a:rPr lang="it-IT" altLang="it-IT" dirty="0" err="1">
                <a:solidFill>
                  <a:srgbClr val="000000"/>
                </a:solidFill>
                <a:latin typeface="Calibri" panose="020F0502020204030204" pitchFamily="34" charset="0"/>
                <a:cs typeface="Calibri" panose="020F0502020204030204" pitchFamily="34" charset="0"/>
              </a:rPr>
              <a:t>App</a:t>
            </a:r>
            <a:r>
              <a:rPr lang="it-IT" altLang="it-IT" dirty="0">
                <a:solidFill>
                  <a:srgbClr val="000000"/>
                </a:solidFill>
                <a:latin typeface="Calibri" panose="020F0502020204030204" pitchFamily="34" charset="0"/>
                <a:cs typeface="Calibri" panose="020F0502020204030204" pitchFamily="34" charset="0"/>
              </a:rPr>
              <a:t> </a:t>
            </a:r>
            <a:r>
              <a:rPr lang="it-IT" altLang="it-IT" dirty="0" err="1">
                <a:solidFill>
                  <a:srgbClr val="000000"/>
                </a:solidFill>
                <a:latin typeface="Calibri" panose="020F0502020204030204" pitchFamily="34" charset="0"/>
                <a:cs typeface="Calibri" panose="020F0502020204030204" pitchFamily="34" charset="0"/>
              </a:rPr>
              <a:t>Store</a:t>
            </a:r>
            <a:r>
              <a:rPr lang="it-IT" altLang="it-IT" dirty="0">
                <a:solidFill>
                  <a:srgbClr val="000000"/>
                </a:solidFill>
                <a:latin typeface="Calibri" panose="020F0502020204030204" pitchFamily="34" charset="0"/>
                <a:cs typeface="Calibri" panose="020F0502020204030204" pitchFamily="34" charset="0"/>
              </a:rPr>
              <a:t>, selezionare la scheda Cerca che si trova in basso a destra e cercare WhatsApp in quest’ultima.</a:t>
            </a:r>
          </a:p>
          <a:p>
            <a:pPr marL="87313" lvl="0" algn="just" defTabSz="457200" eaLnBrk="1" hangingPunct="1">
              <a:lnSpc>
                <a:spcPct val="150000"/>
              </a:lnSpc>
              <a:spcBef>
                <a:spcPts val="600"/>
              </a:spcBef>
              <a:buClr>
                <a:srgbClr val="000000"/>
              </a:buClr>
              <a:buSzPct val="100000"/>
            </a:pPr>
            <a:r>
              <a:rPr lang="it-IT" altLang="it-IT" dirty="0">
                <a:solidFill>
                  <a:srgbClr val="000000"/>
                </a:solidFill>
                <a:latin typeface="Calibri" panose="020F0502020204030204" pitchFamily="34" charset="0"/>
                <a:cs typeface="Calibri" panose="020F0502020204030204" pitchFamily="34" charset="0"/>
              </a:rPr>
              <a:t>Nella schermata che si apre, individuare l’icona di WhatsApp (il fumetto verde con la cornetta bianca all’interno), pigiare sul pulsante Ottieni/Installa collocato accanto a quest’ultima e il download avrà immediatamente inizio. Potrebbe esserti chiesto di autenticarti usando Face ID, </a:t>
            </a:r>
            <a:r>
              <a:rPr lang="it-IT" altLang="it-IT" dirty="0" err="1">
                <a:solidFill>
                  <a:srgbClr val="000000"/>
                </a:solidFill>
                <a:latin typeface="Calibri" panose="020F0502020204030204" pitchFamily="34" charset="0"/>
                <a:cs typeface="Calibri" panose="020F0502020204030204" pitchFamily="34" charset="0"/>
              </a:rPr>
              <a:t>Touch</a:t>
            </a:r>
            <a:r>
              <a:rPr lang="it-IT" altLang="it-IT" dirty="0">
                <a:solidFill>
                  <a:srgbClr val="000000"/>
                </a:solidFill>
                <a:latin typeface="Calibri" panose="020F0502020204030204" pitchFamily="34" charset="0"/>
                <a:cs typeface="Calibri" panose="020F0502020204030204" pitchFamily="34" charset="0"/>
              </a:rPr>
              <a:t> ID o password dell’ID Apple.</a:t>
            </a: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a:solidFill>
                  <a:prstClr val="white"/>
                </a:solidFill>
                <a:latin typeface="Helvetica" panose="020B0604020202020204" pitchFamily="34" charset="0"/>
                <a:ea typeface="Times New Roman" panose="02020603050405020304" pitchFamily="18" charset="0"/>
              </a:rPr>
              <a:t>Come installare </a:t>
            </a:r>
            <a:r>
              <a:rPr lang="it-IT" sz="3200" b="1" dirty="0" err="1">
                <a:solidFill>
                  <a:srgbClr val="92D050"/>
                </a:solidFill>
                <a:latin typeface="Helvetica" panose="020B0604020202020204" pitchFamily="34" charset="0"/>
                <a:ea typeface="Times New Roman" panose="02020603050405020304" pitchFamily="18" charset="0"/>
              </a:rPr>
              <a:t>Whatsapp</a:t>
            </a:r>
            <a:r>
              <a:rPr lang="it-IT" sz="3200" b="1" dirty="0">
                <a:solidFill>
                  <a:srgbClr val="92D050"/>
                </a:solidFill>
                <a:latin typeface="Helvetica" panose="020B0604020202020204" pitchFamily="34" charset="0"/>
                <a:ea typeface="Times New Roman" panose="02020603050405020304" pitchFamily="18" charset="0"/>
              </a:rPr>
              <a:t>?</a:t>
            </a:r>
            <a:endParaRPr lang="it-IT" sz="3200" b="1" dirty="0">
              <a:solidFill>
                <a:prstClr val="white"/>
              </a:solidFill>
              <a:latin typeface="Times New Roman" panose="02020603050405020304" pitchFamily="18" charset="0"/>
              <a:ea typeface="Times New Roman" panose="02020603050405020304" pitchFamily="18" charset="0"/>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068" y="1508590"/>
            <a:ext cx="2331960" cy="4956377"/>
          </a:xfrm>
          <a:prstGeom prst="rect">
            <a:avLst/>
          </a:prstGeom>
        </p:spPr>
      </p:pic>
    </p:spTree>
    <p:extLst>
      <p:ext uri="{BB962C8B-B14F-4D97-AF65-F5344CB8AC3E}">
        <p14:creationId xmlns:p14="http://schemas.microsoft.com/office/powerpoint/2010/main" val="26779217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a riunioni ione">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docProps/app.xml><?xml version="1.0" encoding="utf-8"?>
<Properties xmlns="http://schemas.openxmlformats.org/officeDocument/2006/extended-properties" xmlns:vt="http://schemas.openxmlformats.org/officeDocument/2006/docPropsVTypes">
  <TotalTime>756</TotalTime>
  <Words>3669</Words>
  <Application>Microsoft Office PowerPoint</Application>
  <PresentationFormat>Widescreen</PresentationFormat>
  <Paragraphs>112</Paragraphs>
  <Slides>33</Slides>
  <Notes>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33</vt:i4>
      </vt:variant>
    </vt:vector>
  </HeadingPairs>
  <TitlesOfParts>
    <vt:vector size="42" baseType="lpstr">
      <vt:lpstr>ＭＳ Ｐゴシック</vt:lpstr>
      <vt:lpstr>Arial</vt:lpstr>
      <vt:lpstr>Arial Black</vt:lpstr>
      <vt:lpstr>Calibri</vt:lpstr>
      <vt:lpstr>Century Gothic</vt:lpstr>
      <vt:lpstr>Helvetica</vt:lpstr>
      <vt:lpstr>Times New Roman</vt:lpstr>
      <vt:lpstr>Wingdings 3</vt:lpstr>
      <vt:lpstr>Sala riunioni ione</vt:lpstr>
      <vt:lpstr>Whatsapp</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Whatsapp</dc:title>
  <dc:creator>Miele Giuseppe;demis.tancredi@supporto.regione.basilicata.it</dc:creator>
  <cp:lastModifiedBy>Miele Giuseppe</cp:lastModifiedBy>
  <cp:revision>91</cp:revision>
  <dcterms:created xsi:type="dcterms:W3CDTF">2024-07-16T09:59:16Z</dcterms:created>
  <dcterms:modified xsi:type="dcterms:W3CDTF">2024-08-30T07:32:05Z</dcterms:modified>
  <cp:contentStatus/>
</cp:coreProperties>
</file>