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261" r:id="rId4"/>
    <p:sldId id="262" r:id="rId5"/>
    <p:sldId id="290" r:id="rId6"/>
    <p:sldId id="291" r:id="rId7"/>
    <p:sldId id="292" r:id="rId8"/>
    <p:sldId id="294" r:id="rId9"/>
    <p:sldId id="293" r:id="rId10"/>
    <p:sldId id="295" r:id="rId11"/>
    <p:sldId id="289" r:id="rId1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1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E700B27-DE4C-4B9E-BB11-B9027034A00F}" type="datetimeFigureOut">
              <a:rPr lang="en-US" dirty="0"/>
              <a:pPr/>
              <a:t>8/8/2024</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2457595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C40F4739-9812-4A9F-890D-2AD6BA5F6EE8}" type="datetimeFigureOut">
              <a:rPr lang="en-US" dirty="0"/>
              <a:t>8/8/2024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5918795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olo e sottotitolo">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it-IT"/>
              <a:t>Fare clic per modificare lo stile del titolo dello schema</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18845AC5-A3F8-44AA-BA8F-596CDCC976D3}" type="datetimeFigureOut">
              <a:rPr lang="en-US" dirty="0"/>
              <a:t>8/8/2024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6637126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zione con didascalia">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it-IT"/>
              <a:t>Fare clic per modificare lo stile del titolo dello schema</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C873B183-A821-4095-A363-9EC968635539}" type="datetimeFigureOut">
              <a:rPr lang="en-US" dirty="0"/>
              <a:t>8/8/2024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9504906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cheda nome">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174D01B4-0AA5-45E6-B2E6-5FA4078AEBCF}" type="datetimeFigureOut">
              <a:rPr lang="en-US" dirty="0"/>
              <a:t>8/8/2024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6729218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dirty="0"/>
              <a:t>8/8/2024</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41995347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dirty="0"/>
              <a:t>8/8/2024</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0560324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nchorCtr="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dirty="0"/>
              <a:t>8/8/2024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7362999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dirty="0"/>
              <a:t>8/8/2024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42359425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dirty="0"/>
              <a:t>8/8/2024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41465189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8AAA073D-A903-47F8-8D16-77642FB0DF1F}" type="datetimeFigureOut">
              <a:rPr lang="en-US" dirty="0"/>
              <a:t>8/8/2024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6501094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dirty="0"/>
              <a:t>8/8/2024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7256364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dirty="0"/>
              <a:t>8/8/2024</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0230237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Fare clic per modificare lo stile del titolo dello schema</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dirty="0"/>
              <a:t>8/8/2024</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7421936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dirty="0"/>
              <a:t>8/8/2024</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4066821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8E665CEB-0076-4E37-B880-BCEA9784DE0A}" type="datetimeFigureOut">
              <a:rPr lang="en-US" dirty="0"/>
              <a:t>8/8/2024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0580077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A6149E5E-3896-4118-99A7-7B85668F1C5E}" type="datetimeFigureOut">
              <a:rPr lang="en-US" dirty="0"/>
              <a:t>8/8/2024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1310442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E0D914D-B099-4142-A885-11F276715148}" type="datetimeFigureOut">
              <a:rPr lang="en-US" dirty="0"/>
              <a:t>8/8/2024</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dirty="0"/>
              <a:t>
              </a:t>
            </a: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2650538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6654" y="775855"/>
            <a:ext cx="9275867" cy="5311064"/>
          </a:xfrm>
          <a:prstGeom prst="rect">
            <a:avLst/>
          </a:prstGeom>
        </p:spPr>
      </p:pic>
      <p:sp>
        <p:nvSpPr>
          <p:cNvPr id="2" name="Titolo 1">
            <a:extLst>
              <a:ext uri="{FF2B5EF4-FFF2-40B4-BE49-F238E27FC236}">
                <a16:creationId xmlns:a16="http://schemas.microsoft.com/office/drawing/2014/main" id="{6AD82A10-DB26-468C-8BF1-E053A3E04BBF}"/>
              </a:ext>
            </a:extLst>
          </p:cNvPr>
          <p:cNvSpPr>
            <a:spLocks noGrp="1"/>
          </p:cNvSpPr>
          <p:nvPr>
            <p:ph type="ctrTitle"/>
          </p:nvPr>
        </p:nvSpPr>
        <p:spPr>
          <a:xfrm>
            <a:off x="476782" y="4914900"/>
            <a:ext cx="5981168" cy="1455322"/>
          </a:xfrm>
        </p:spPr>
        <p:txBody>
          <a:bodyPr/>
          <a:lstStyle/>
          <a:p>
            <a:r>
              <a:rPr lang="it-IT" sz="8000" dirty="0" smtClean="0">
                <a:solidFill>
                  <a:srgbClr val="FF0000"/>
                </a:solidFill>
                <a:latin typeface="Arial Black" panose="020B0A04020102020204" pitchFamily="34" charset="0"/>
                <a:cs typeface="Arial" panose="020B0604020202020204" pitchFamily="34" charset="0"/>
              </a:rPr>
              <a:t>I</a:t>
            </a:r>
            <a:r>
              <a:rPr lang="it-IT" sz="8000" dirty="0" smtClean="0">
                <a:solidFill>
                  <a:schemeClr val="bg1"/>
                </a:solidFill>
                <a:latin typeface="Arial Black" panose="020B0A04020102020204" pitchFamily="34" charset="0"/>
                <a:cs typeface="Arial" panose="020B0604020202020204" pitchFamily="34" charset="0"/>
              </a:rPr>
              <a:t>nstagram</a:t>
            </a:r>
            <a:endParaRPr lang="it-IT" sz="6000" dirty="0">
              <a:solidFill>
                <a:schemeClr val="bg1"/>
              </a:solidFill>
              <a:latin typeface="Arial Black" panose="020B0A04020102020204" pitchFamily="34" charset="0"/>
              <a:cs typeface="Arial" panose="020B0604020202020204" pitchFamily="34" charset="0"/>
            </a:endParaRPr>
          </a:p>
        </p:txBody>
      </p:sp>
      <p:pic>
        <p:nvPicPr>
          <p:cNvPr id="10" name="Immagine 9"/>
          <p:cNvPicPr>
            <a:picLocks noChangeAspect="1"/>
          </p:cNvPicPr>
          <p:nvPr/>
        </p:nvPicPr>
        <p:blipFill>
          <a:blip r:embed="rId3"/>
          <a:stretch>
            <a:fillRect/>
          </a:stretch>
        </p:blipFill>
        <p:spPr>
          <a:xfrm>
            <a:off x="10434154" y="136392"/>
            <a:ext cx="707458" cy="995721"/>
          </a:xfrm>
          <a:prstGeom prst="rect">
            <a:avLst/>
          </a:prstGeom>
        </p:spPr>
      </p:pic>
    </p:spTree>
    <p:extLst>
      <p:ext uri="{BB962C8B-B14F-4D97-AF65-F5344CB8AC3E}">
        <p14:creationId xmlns:p14="http://schemas.microsoft.com/office/powerpoint/2010/main" val="4394144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119E324D-3B71-41E3-B5D7-D0DBA4B78313}"/>
              </a:ext>
            </a:extLst>
          </p:cNvPr>
          <p:cNvPicPr>
            <a:picLocks noChangeAspect="1"/>
          </p:cNvPicPr>
          <p:nvPr/>
        </p:nvPicPr>
        <p:blipFill>
          <a:blip r:embed="rId2"/>
          <a:stretch>
            <a:fillRect/>
          </a:stretch>
        </p:blipFill>
        <p:spPr>
          <a:xfrm>
            <a:off x="0" y="-18199"/>
            <a:ext cx="12072730" cy="1205948"/>
          </a:xfrm>
          <a:prstGeom prst="rect">
            <a:avLst/>
          </a:prstGeom>
        </p:spPr>
      </p:pic>
      <p:sp>
        <p:nvSpPr>
          <p:cNvPr id="6" name="Rettangolo 5">
            <a:extLst>
              <a:ext uri="{FF2B5EF4-FFF2-40B4-BE49-F238E27FC236}">
                <a16:creationId xmlns:a16="http://schemas.microsoft.com/office/drawing/2014/main" id="{BA976663-D766-4704-80E3-C196615AC881}"/>
              </a:ext>
            </a:extLst>
          </p:cNvPr>
          <p:cNvSpPr/>
          <p:nvPr/>
        </p:nvSpPr>
        <p:spPr>
          <a:xfrm>
            <a:off x="656491" y="602974"/>
            <a:ext cx="8880434" cy="584775"/>
          </a:xfrm>
          <a:prstGeom prst="rect">
            <a:avLst/>
          </a:prstGeom>
        </p:spPr>
        <p:txBody>
          <a:bodyPr wrap="square">
            <a:spAutoFit/>
          </a:bodyPr>
          <a:lstStyle/>
          <a:p>
            <a:pPr lvl="0" defTabSz="457200" fontAlgn="base">
              <a:spcBef>
                <a:spcPts val="750"/>
              </a:spcBef>
              <a:spcAft>
                <a:spcPts val="750"/>
              </a:spcAft>
              <a:defRPr/>
            </a:pPr>
            <a:r>
              <a:rPr lang="it-IT" sz="3200" dirty="0" smtClean="0">
                <a:solidFill>
                  <a:schemeClr val="bg1"/>
                </a:solidFill>
                <a:latin typeface="Helvetica" panose="020B0604020202020204" pitchFamily="34" charset="0"/>
                <a:cs typeface="Helvetica" panose="020B0604020202020204" pitchFamily="34" charset="0"/>
              </a:rPr>
              <a:t>Come utilizzare </a:t>
            </a:r>
            <a:r>
              <a:rPr lang="it-IT" sz="3200" dirty="0">
                <a:solidFill>
                  <a:srgbClr val="FF0000"/>
                </a:solidFill>
                <a:latin typeface="Helvetica" panose="020B0604020202020204" pitchFamily="34" charset="0"/>
                <a:cs typeface="Helvetica" panose="020B0604020202020204" pitchFamily="34" charset="0"/>
              </a:rPr>
              <a:t>Instagram</a:t>
            </a:r>
            <a:endParaRPr kumimoji="0" lang="it-IT" sz="3200" b="1" i="0" u="none" strike="noStrike" kern="1200" cap="none" spc="0" normalizeH="0" baseline="0" noProof="0" dirty="0">
              <a:ln>
                <a:noFill/>
              </a:ln>
              <a:solidFill>
                <a:srgbClr val="FF0000"/>
              </a:solidFill>
              <a:effectLst/>
              <a:uLnTx/>
              <a:uFillTx/>
              <a:latin typeface="Helvetica" panose="020B0604020202020204" pitchFamily="34" charset="0"/>
              <a:ea typeface="Times New Roman" panose="02020603050405020304" pitchFamily="18" charset="0"/>
              <a:cs typeface="Helvetica" panose="020B0604020202020204" pitchFamily="34" charset="0"/>
            </a:endParaRPr>
          </a:p>
        </p:txBody>
      </p:sp>
      <p:sp>
        <p:nvSpPr>
          <p:cNvPr id="7" name="CasellaDiTesto 6"/>
          <p:cNvSpPr txBox="1"/>
          <p:nvPr/>
        </p:nvSpPr>
        <p:spPr>
          <a:xfrm>
            <a:off x="3773714" y="2612571"/>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9" name="Text Box 2">
            <a:extLst>
              <a:ext uri="{FF2B5EF4-FFF2-40B4-BE49-F238E27FC236}">
                <a16:creationId xmlns:a16="http://schemas.microsoft.com/office/drawing/2014/main" id="{15A32A38-511E-431F-9DF5-79FD7E2CACB4}"/>
              </a:ext>
            </a:extLst>
          </p:cNvPr>
          <p:cNvSpPr txBox="1">
            <a:spLocks noChangeArrowheads="1"/>
          </p:cNvSpPr>
          <p:nvPr/>
        </p:nvSpPr>
        <p:spPr bwMode="auto">
          <a:xfrm>
            <a:off x="400494" y="1196986"/>
            <a:ext cx="9136431" cy="525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60363"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1pPr>
            <a:lvl2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2pPr>
            <a:lvl3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3pPr>
            <a:lvl4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4pPr>
            <a:lvl5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9pPr>
          </a:lstStyle>
          <a:p>
            <a:pPr marL="87313" algn="just" defTabSz="457200" eaLnBrk="1" hangingPunct="1">
              <a:lnSpc>
                <a:spcPct val="150000"/>
              </a:lnSpc>
              <a:spcBef>
                <a:spcPts val="600"/>
              </a:spcBef>
              <a:buClr>
                <a:srgbClr val="000000"/>
              </a:buClr>
              <a:buSzPct val="100000"/>
            </a:pPr>
            <a:r>
              <a:rPr lang="it-IT" altLang="it-IT" sz="2400" b="1" dirty="0">
                <a:solidFill>
                  <a:srgbClr val="000000"/>
                </a:solidFill>
                <a:latin typeface="Calibri" panose="020F0502020204030204" pitchFamily="34" charset="0"/>
                <a:cs typeface="Calibri" panose="020F0502020204030204" pitchFamily="34" charset="0"/>
              </a:rPr>
              <a:t>Ricerca</a:t>
            </a:r>
            <a:endParaRPr lang="it-IT" altLang="it-IT" sz="2400" b="1" dirty="0" smtClean="0">
              <a:solidFill>
                <a:srgbClr val="000000"/>
              </a:solidFill>
              <a:latin typeface="Calibri" panose="020F0502020204030204" pitchFamily="34" charset="0"/>
              <a:cs typeface="Calibri" panose="020F0502020204030204" pitchFamily="34" charset="0"/>
            </a:endParaRPr>
          </a:p>
        </p:txBody>
      </p:sp>
      <p:sp>
        <p:nvSpPr>
          <p:cNvPr id="12" name="Text Box 2">
            <a:extLst>
              <a:ext uri="{FF2B5EF4-FFF2-40B4-BE49-F238E27FC236}">
                <a16:creationId xmlns:a16="http://schemas.microsoft.com/office/drawing/2014/main" id="{15A32A38-511E-431F-9DF5-79FD7E2CACB4}"/>
              </a:ext>
            </a:extLst>
          </p:cNvPr>
          <p:cNvSpPr txBox="1">
            <a:spLocks noChangeArrowheads="1"/>
          </p:cNvSpPr>
          <p:nvPr/>
        </p:nvSpPr>
        <p:spPr bwMode="auto">
          <a:xfrm>
            <a:off x="400488" y="3785552"/>
            <a:ext cx="9128742" cy="192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60363"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1pPr>
            <a:lvl2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2pPr>
            <a:lvl3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3pPr>
            <a:lvl4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4pPr>
            <a:lvl5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9pPr>
          </a:lstStyle>
          <a:p>
            <a:pPr marL="87313" lvl="0" algn="just" defTabSz="457200" eaLnBrk="1" hangingPunct="1">
              <a:lnSpc>
                <a:spcPct val="150000"/>
              </a:lnSpc>
              <a:spcBef>
                <a:spcPts val="600"/>
              </a:spcBef>
              <a:buClr>
                <a:srgbClr val="000000"/>
              </a:buClr>
              <a:buSzPct val="100000"/>
            </a:pPr>
            <a:r>
              <a:rPr lang="it-IT" altLang="it-IT" dirty="0">
                <a:solidFill>
                  <a:srgbClr val="000000"/>
                </a:solidFill>
                <a:latin typeface="Calibri" panose="020F0502020204030204" pitchFamily="34" charset="0"/>
                <a:cs typeface="Calibri" panose="020F0502020204030204" pitchFamily="34" charset="0"/>
              </a:rPr>
              <a:t>Selezionate il campo di ricerca e iniziate a digitare per cercare personaggi celebri, squadre sportive o altri utenti di Instagram che vorreste seguire. Se notate qualcosa che può interessarvi nell’elenco dei risultati, potete selezionarlo per ottenere altre informazioni.</a:t>
            </a:r>
          </a:p>
        </p:txBody>
      </p:sp>
      <p:sp>
        <p:nvSpPr>
          <p:cNvPr id="11" name="Text Box 2">
            <a:extLst>
              <a:ext uri="{FF2B5EF4-FFF2-40B4-BE49-F238E27FC236}">
                <a16:creationId xmlns:a16="http://schemas.microsoft.com/office/drawing/2014/main" id="{15A32A38-511E-431F-9DF5-79FD7E2CACB4}"/>
              </a:ext>
            </a:extLst>
          </p:cNvPr>
          <p:cNvSpPr txBox="1">
            <a:spLocks noChangeArrowheads="1"/>
          </p:cNvSpPr>
          <p:nvPr/>
        </p:nvSpPr>
        <p:spPr bwMode="auto">
          <a:xfrm>
            <a:off x="400487" y="1808923"/>
            <a:ext cx="9128743" cy="1976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60363"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1pPr>
            <a:lvl2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2pPr>
            <a:lvl3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3pPr>
            <a:lvl4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4pPr>
            <a:lvl5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9pPr>
          </a:lstStyle>
          <a:p>
            <a:pPr marL="87313" algn="just" defTabSz="457200" eaLnBrk="1" hangingPunct="1">
              <a:lnSpc>
                <a:spcPct val="150000"/>
              </a:lnSpc>
              <a:spcBef>
                <a:spcPts val="600"/>
              </a:spcBef>
              <a:buClr>
                <a:srgbClr val="000000"/>
              </a:buClr>
              <a:buSzPct val="100000"/>
            </a:pPr>
            <a:r>
              <a:rPr lang="it-IT" altLang="it-IT" dirty="0">
                <a:solidFill>
                  <a:srgbClr val="000000"/>
                </a:solidFill>
                <a:latin typeface="Calibri" panose="020F0502020204030204" pitchFamily="34" charset="0"/>
                <a:cs typeface="Calibri" panose="020F0502020204030204" pitchFamily="34" charset="0"/>
              </a:rPr>
              <a:t>Selezionando l’icona a forma di </a:t>
            </a:r>
            <a:r>
              <a:rPr lang="it-IT" altLang="it-IT" dirty="0" smtClean="0">
                <a:solidFill>
                  <a:srgbClr val="000000"/>
                </a:solidFill>
                <a:latin typeface="Calibri" panose="020F0502020204030204" pitchFamily="34" charset="0"/>
                <a:cs typeface="Calibri" panose="020F0502020204030204" pitchFamily="34" charset="0"/>
              </a:rPr>
              <a:t>"lente" </a:t>
            </a:r>
            <a:r>
              <a:rPr lang="it-IT" altLang="it-IT" dirty="0">
                <a:solidFill>
                  <a:srgbClr val="000000"/>
                </a:solidFill>
                <a:latin typeface="Calibri" panose="020F0502020204030204" pitchFamily="34" charset="0"/>
                <a:cs typeface="Calibri" panose="020F0502020204030204" pitchFamily="34" charset="0"/>
              </a:rPr>
              <a:t>d’ingrandimento nel menu posizionato nella parte inferiore dello schermo, verrà visualizzata la scheda Cerca. Verrà visualizzata una raccolta di foto molto popolari, pubblicate da utenti che non state seguendo, ma che potreste apprezzare.</a:t>
            </a:r>
          </a:p>
        </p:txBody>
      </p:sp>
      <p:sp>
        <p:nvSpPr>
          <p:cNvPr id="13" name="Text Box 2">
            <a:extLst>
              <a:ext uri="{FF2B5EF4-FFF2-40B4-BE49-F238E27FC236}">
                <a16:creationId xmlns:a16="http://schemas.microsoft.com/office/drawing/2014/main" id="{15A32A38-511E-431F-9DF5-79FD7E2CACB4}"/>
              </a:ext>
            </a:extLst>
          </p:cNvPr>
          <p:cNvSpPr txBox="1">
            <a:spLocks noChangeArrowheads="1"/>
          </p:cNvSpPr>
          <p:nvPr/>
        </p:nvSpPr>
        <p:spPr bwMode="auto">
          <a:xfrm>
            <a:off x="400486" y="5708074"/>
            <a:ext cx="9128744" cy="97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60363"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1pPr>
            <a:lvl2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2pPr>
            <a:lvl3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3pPr>
            <a:lvl4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4pPr>
            <a:lvl5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9pPr>
          </a:lstStyle>
          <a:p>
            <a:pPr marL="87313" lvl="0" algn="just" defTabSz="457200" eaLnBrk="1" hangingPunct="1">
              <a:lnSpc>
                <a:spcPct val="150000"/>
              </a:lnSpc>
              <a:spcBef>
                <a:spcPts val="600"/>
              </a:spcBef>
              <a:buClr>
                <a:srgbClr val="000000"/>
              </a:buClr>
              <a:buSzPct val="100000"/>
            </a:pPr>
            <a:r>
              <a:rPr lang="it-IT" altLang="it-IT" dirty="0">
                <a:solidFill>
                  <a:srgbClr val="000000"/>
                </a:solidFill>
                <a:latin typeface="Calibri" panose="020F0502020204030204" pitchFamily="34" charset="0"/>
                <a:cs typeface="Calibri" panose="020F0502020204030204" pitchFamily="34" charset="0"/>
              </a:rPr>
              <a:t>Selezionate quindi il pulsante "Segui" se desiderate che le immagini pubblicate da tale utente vengano visualizzate automaticamente nel vostro News </a:t>
            </a:r>
            <a:r>
              <a:rPr lang="it-IT" altLang="it-IT" dirty="0" err="1">
                <a:solidFill>
                  <a:srgbClr val="000000"/>
                </a:solidFill>
                <a:latin typeface="Calibri" panose="020F0502020204030204" pitchFamily="34" charset="0"/>
                <a:cs typeface="Calibri" panose="020F0502020204030204" pitchFamily="34" charset="0"/>
              </a:rPr>
              <a:t>feed</a:t>
            </a:r>
            <a:r>
              <a:rPr lang="it-IT" altLang="it-IT" dirty="0">
                <a:solidFill>
                  <a:srgbClr val="000000"/>
                </a:solidFill>
                <a:latin typeface="Calibri" panose="020F0502020204030204" pitchFamily="34" charset="0"/>
                <a:cs typeface="Calibri" panose="020F0502020204030204" pitchFamily="34" charset="0"/>
              </a:rPr>
              <a:t>.</a:t>
            </a:r>
          </a:p>
        </p:txBody>
      </p:sp>
      <p:pic>
        <p:nvPicPr>
          <p:cNvPr id="2" name="Immagin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36925" y="1237959"/>
            <a:ext cx="2456495" cy="5462433"/>
          </a:xfrm>
          <a:prstGeom prst="rect">
            <a:avLst/>
          </a:prstGeom>
        </p:spPr>
      </p:pic>
      <p:sp>
        <p:nvSpPr>
          <p:cNvPr id="14" name="Freccia a sinistra 13"/>
          <p:cNvSpPr/>
          <p:nvPr/>
        </p:nvSpPr>
        <p:spPr>
          <a:xfrm rot="9125240">
            <a:off x="9333874" y="6363027"/>
            <a:ext cx="843263" cy="297690"/>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7648023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1"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par>
                                <p:cTn id="9" presetID="15"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1000"/>
                            </p:stCondLst>
                            <p:childTnLst>
                              <p:par>
                                <p:cTn id="16" presetID="2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fltVal val="0"/>
                                          </p:val>
                                        </p:tav>
                                        <p:tav tm="100000">
                                          <p:val>
                                            <p:strVal val="#ppt_w"/>
                                          </p:val>
                                        </p:tav>
                                      </p:tavLst>
                                    </p:anim>
                                    <p:anim calcmode="lin" valueType="num">
                                      <p:cBhvr>
                                        <p:cTn id="19" dur="1000" fill="hold"/>
                                        <p:tgtEl>
                                          <p:spTgt spid="2"/>
                                        </p:tgtEl>
                                        <p:attrNameLst>
                                          <p:attrName>ppt_h</p:attrName>
                                        </p:attrNameLst>
                                      </p:cBhvr>
                                      <p:tavLst>
                                        <p:tav tm="0">
                                          <p:val>
                                            <p:fltVal val="0"/>
                                          </p:val>
                                        </p:tav>
                                        <p:tav tm="100000">
                                          <p:val>
                                            <p:strVal val="#ppt_h"/>
                                          </p:val>
                                        </p:tav>
                                      </p:tavLst>
                                    </p:anim>
                                  </p:childTnLst>
                                </p:cTn>
                              </p:par>
                              <p:par>
                                <p:cTn id="20" presetID="26" presetClass="entr" presetSubtype="0" fill="hold" grpId="0" nodeType="withEffect">
                                  <p:stCondLst>
                                    <p:cond delay="150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435">
                                          <p:stCondLst>
                                            <p:cond delay="0"/>
                                          </p:stCondLst>
                                        </p:cTn>
                                        <p:tgtEl>
                                          <p:spTgt spid="14"/>
                                        </p:tgtEl>
                                      </p:cBhvr>
                                    </p:animEffect>
                                    <p:anim calcmode="lin" valueType="num">
                                      <p:cBhvr>
                                        <p:cTn id="23" dur="1367"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4" dur="498"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5" dur="498" tmFilter="0, 0; 0.125,0.2665; 0.25,0.4; 0.375,0.465; 0.5,0.5;  0.625,0.535; 0.75,0.6; 0.875,0.7335; 1,1">
                                          <p:stCondLst>
                                            <p:cond delay="498"/>
                                          </p:stCondLst>
                                        </p:cTn>
                                        <p:tgtEl>
                                          <p:spTgt spid="14"/>
                                        </p:tgtEl>
                                        <p:attrNameLst>
                                          <p:attrName>ppt_y</p:attrName>
                                        </p:attrNameLst>
                                      </p:cBhvr>
                                      <p:tavLst>
                                        <p:tav tm="0" fmla="#ppt_y-sin(pi*$)/9">
                                          <p:val>
                                            <p:fltVal val="0"/>
                                          </p:val>
                                        </p:tav>
                                        <p:tav tm="100000">
                                          <p:val>
                                            <p:fltVal val="1"/>
                                          </p:val>
                                        </p:tav>
                                      </p:tavLst>
                                    </p:anim>
                                    <p:anim calcmode="lin" valueType="num">
                                      <p:cBhvr>
                                        <p:cTn id="26" dur="249" tmFilter="0, 0; 0.125,0.2665; 0.25,0.4; 0.375,0.465; 0.5,0.5;  0.625,0.535; 0.75,0.6; 0.875,0.7335; 1,1">
                                          <p:stCondLst>
                                            <p:cond delay="993"/>
                                          </p:stCondLst>
                                        </p:cTn>
                                        <p:tgtEl>
                                          <p:spTgt spid="14"/>
                                        </p:tgtEl>
                                        <p:attrNameLst>
                                          <p:attrName>ppt_y</p:attrName>
                                        </p:attrNameLst>
                                      </p:cBhvr>
                                      <p:tavLst>
                                        <p:tav tm="0" fmla="#ppt_y-sin(pi*$)/27">
                                          <p:val>
                                            <p:fltVal val="0"/>
                                          </p:val>
                                        </p:tav>
                                        <p:tav tm="100000">
                                          <p:val>
                                            <p:fltVal val="1"/>
                                          </p:val>
                                        </p:tav>
                                      </p:tavLst>
                                    </p:anim>
                                    <p:anim calcmode="lin" valueType="num">
                                      <p:cBhvr>
                                        <p:cTn id="27" dur="123" tmFilter="0, 0; 0.125,0.2665; 0.25,0.4; 0.375,0.465; 0.5,0.5;  0.625,0.535; 0.75,0.6; 0.875,0.7335; 1,1">
                                          <p:stCondLst>
                                            <p:cond delay="1242"/>
                                          </p:stCondLst>
                                        </p:cTn>
                                        <p:tgtEl>
                                          <p:spTgt spid="14"/>
                                        </p:tgtEl>
                                        <p:attrNameLst>
                                          <p:attrName>ppt_y</p:attrName>
                                        </p:attrNameLst>
                                      </p:cBhvr>
                                      <p:tavLst>
                                        <p:tav tm="0" fmla="#ppt_y-sin(pi*$)/81">
                                          <p:val>
                                            <p:fltVal val="0"/>
                                          </p:val>
                                        </p:tav>
                                        <p:tav tm="100000">
                                          <p:val>
                                            <p:fltVal val="1"/>
                                          </p:val>
                                        </p:tav>
                                      </p:tavLst>
                                    </p:anim>
                                    <p:animScale>
                                      <p:cBhvr>
                                        <p:cTn id="28" dur="20">
                                          <p:stCondLst>
                                            <p:cond delay="487"/>
                                          </p:stCondLst>
                                        </p:cTn>
                                        <p:tgtEl>
                                          <p:spTgt spid="14"/>
                                        </p:tgtEl>
                                      </p:cBhvr>
                                      <p:to x="100000" y="60000"/>
                                    </p:animScale>
                                    <p:animScale>
                                      <p:cBhvr>
                                        <p:cTn id="29" dur="124" decel="50000">
                                          <p:stCondLst>
                                            <p:cond delay="507"/>
                                          </p:stCondLst>
                                        </p:cTn>
                                        <p:tgtEl>
                                          <p:spTgt spid="14"/>
                                        </p:tgtEl>
                                      </p:cBhvr>
                                      <p:to x="100000" y="100000"/>
                                    </p:animScale>
                                    <p:animScale>
                                      <p:cBhvr>
                                        <p:cTn id="30" dur="20">
                                          <p:stCondLst>
                                            <p:cond delay="984"/>
                                          </p:stCondLst>
                                        </p:cTn>
                                        <p:tgtEl>
                                          <p:spTgt spid="14"/>
                                        </p:tgtEl>
                                      </p:cBhvr>
                                      <p:to x="100000" y="80000"/>
                                    </p:animScale>
                                    <p:animScale>
                                      <p:cBhvr>
                                        <p:cTn id="31" dur="124" decel="50000">
                                          <p:stCondLst>
                                            <p:cond delay="1004"/>
                                          </p:stCondLst>
                                        </p:cTn>
                                        <p:tgtEl>
                                          <p:spTgt spid="14"/>
                                        </p:tgtEl>
                                      </p:cBhvr>
                                      <p:to x="100000" y="100000"/>
                                    </p:animScale>
                                    <p:animScale>
                                      <p:cBhvr>
                                        <p:cTn id="32" dur="20">
                                          <p:stCondLst>
                                            <p:cond delay="1231"/>
                                          </p:stCondLst>
                                        </p:cTn>
                                        <p:tgtEl>
                                          <p:spTgt spid="14"/>
                                        </p:tgtEl>
                                      </p:cBhvr>
                                      <p:to x="100000" y="90000"/>
                                    </p:animScale>
                                    <p:animScale>
                                      <p:cBhvr>
                                        <p:cTn id="33" dur="124" decel="50000">
                                          <p:stCondLst>
                                            <p:cond delay="1251"/>
                                          </p:stCondLst>
                                        </p:cTn>
                                        <p:tgtEl>
                                          <p:spTgt spid="14"/>
                                        </p:tgtEl>
                                      </p:cBhvr>
                                      <p:to x="100000" y="100000"/>
                                    </p:animScale>
                                    <p:animScale>
                                      <p:cBhvr>
                                        <p:cTn id="34" dur="20">
                                          <p:stCondLst>
                                            <p:cond delay="1356"/>
                                          </p:stCondLst>
                                        </p:cTn>
                                        <p:tgtEl>
                                          <p:spTgt spid="14"/>
                                        </p:tgtEl>
                                      </p:cBhvr>
                                      <p:to x="100000" y="95000"/>
                                    </p:animScale>
                                    <p:animScale>
                                      <p:cBhvr>
                                        <p:cTn id="35" dur="124" decel="50000">
                                          <p:stCondLst>
                                            <p:cond delay="1376"/>
                                          </p:stCondLst>
                                        </p:cTn>
                                        <p:tgtEl>
                                          <p:spTgt spid="14"/>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52"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Scale>
                                      <p:cBhvr>
                                        <p:cTn id="40"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12"/>
                                        </p:tgtEl>
                                        <p:attrNameLst>
                                          <p:attrName>ppt_x</p:attrName>
                                          <p:attrName>ppt_y</p:attrName>
                                        </p:attrNameLst>
                                      </p:cBhvr>
                                    </p:animMotion>
                                    <p:animEffect transition="in" filter="fade">
                                      <p:cBhvr>
                                        <p:cTn id="42" dur="10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52" presetClass="entr" presetSubtype="0" fill="hold" grpId="1" nodeType="clickEffect">
                                  <p:stCondLst>
                                    <p:cond delay="0"/>
                                  </p:stCondLst>
                                  <p:childTnLst>
                                    <p:set>
                                      <p:cBhvr>
                                        <p:cTn id="46" dur="1" fill="hold">
                                          <p:stCondLst>
                                            <p:cond delay="0"/>
                                          </p:stCondLst>
                                        </p:cTn>
                                        <p:tgtEl>
                                          <p:spTgt spid="13"/>
                                        </p:tgtEl>
                                        <p:attrNameLst>
                                          <p:attrName>style.visibility</p:attrName>
                                        </p:attrNameLst>
                                      </p:cBhvr>
                                      <p:to>
                                        <p:strVal val="visible"/>
                                      </p:to>
                                    </p:set>
                                    <p:animScale>
                                      <p:cBhvr>
                                        <p:cTn id="47"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13"/>
                                        </p:tgtEl>
                                        <p:attrNameLst>
                                          <p:attrName>ppt_x</p:attrName>
                                          <p:attrName>ppt_y</p:attrName>
                                        </p:attrNameLst>
                                      </p:cBhvr>
                                    </p:animMotion>
                                    <p:animEffect transition="in" filter="fade">
                                      <p:cBhvr>
                                        <p:cTn id="4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p:bldP spid="12" grpId="0"/>
      <p:bldP spid="11" grpId="0"/>
      <p:bldP spid="13" grpId="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119E324D-3B71-41E3-B5D7-D0DBA4B78313}"/>
              </a:ext>
            </a:extLst>
          </p:cNvPr>
          <p:cNvPicPr>
            <a:picLocks noChangeAspect="1"/>
          </p:cNvPicPr>
          <p:nvPr/>
        </p:nvPicPr>
        <p:blipFill>
          <a:blip r:embed="rId2"/>
          <a:stretch>
            <a:fillRect/>
          </a:stretch>
        </p:blipFill>
        <p:spPr>
          <a:xfrm>
            <a:off x="0" y="0"/>
            <a:ext cx="12072730" cy="1205948"/>
          </a:xfrm>
          <a:prstGeom prst="rect">
            <a:avLst/>
          </a:prstGeom>
        </p:spPr>
      </p:pic>
      <p:sp>
        <p:nvSpPr>
          <p:cNvPr id="7" name="CasellaDiTesto 6"/>
          <p:cNvSpPr txBox="1"/>
          <p:nvPr/>
        </p:nvSpPr>
        <p:spPr>
          <a:xfrm>
            <a:off x="411340" y="2902975"/>
            <a:ext cx="11250049" cy="915635"/>
          </a:xfrm>
          <a:prstGeom prst="rect">
            <a:avLst/>
          </a:prstGeom>
          <a:noFill/>
        </p:spPr>
        <p:txBody>
          <a:bodyPr wrap="square" rtlCol="0">
            <a:spAutoFit/>
          </a:bodyPr>
          <a:lstStyle/>
          <a:p>
            <a:pPr algn="ctr">
              <a:lnSpc>
                <a:spcPct val="150000"/>
              </a:lnSpc>
            </a:pPr>
            <a:r>
              <a:rPr lang="it-IT" sz="4000" b="1" dirty="0" smtClean="0">
                <a:latin typeface="Calibri" panose="020F0502020204030204" pitchFamily="34" charset="0"/>
                <a:ea typeface="Calibri" panose="020F0502020204030204" pitchFamily="34" charset="0"/>
                <a:cs typeface="Calibri" panose="020F0502020204030204" pitchFamily="34" charset="0"/>
              </a:rPr>
              <a:t>GRAZIE PER L’ATTENZIONE</a:t>
            </a:r>
            <a:endParaRPr lang="it-IT" sz="4000" dirty="0"/>
          </a:p>
        </p:txBody>
      </p:sp>
    </p:spTree>
    <p:extLst>
      <p:ext uri="{BB962C8B-B14F-4D97-AF65-F5344CB8AC3E}">
        <p14:creationId xmlns:p14="http://schemas.microsoft.com/office/powerpoint/2010/main" val="28938159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78210" y="4169849"/>
            <a:ext cx="2104262" cy="1711350"/>
          </a:xfrm>
          <a:prstGeom prst="rect">
            <a:avLst/>
          </a:prstGeom>
        </p:spPr>
      </p:pic>
      <p:pic>
        <p:nvPicPr>
          <p:cNvPr id="9" name="Immagin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3043" y="4329495"/>
            <a:ext cx="2531015" cy="1392058"/>
          </a:xfrm>
          <a:prstGeom prst="rect">
            <a:avLst/>
          </a:prstGeom>
        </p:spPr>
      </p:pic>
      <p:sp>
        <p:nvSpPr>
          <p:cNvPr id="2" name="Text Box 2">
            <a:extLst>
              <a:ext uri="{FF2B5EF4-FFF2-40B4-BE49-F238E27FC236}">
                <a16:creationId xmlns:a16="http://schemas.microsoft.com/office/drawing/2014/main" id="{15A32A38-511E-431F-9DF5-79FD7E2CACB4}"/>
              </a:ext>
            </a:extLst>
          </p:cNvPr>
          <p:cNvSpPr txBox="1">
            <a:spLocks noChangeArrowheads="1"/>
          </p:cNvSpPr>
          <p:nvPr/>
        </p:nvSpPr>
        <p:spPr bwMode="auto">
          <a:xfrm>
            <a:off x="3474185" y="1822640"/>
            <a:ext cx="8324509" cy="789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60363"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1pPr>
            <a:lvl2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2pPr>
            <a:lvl3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3pPr>
            <a:lvl4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4pPr>
            <a:lvl5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9pPr>
          </a:lstStyle>
          <a:p>
            <a:pPr marL="87313" lvl="0" algn="just" defTabSz="457200" eaLnBrk="1" hangingPunct="1">
              <a:spcBef>
                <a:spcPts val="600"/>
              </a:spcBef>
              <a:buClr>
                <a:srgbClr val="000000"/>
              </a:buClr>
              <a:buSzPct val="100000"/>
              <a:defRPr/>
            </a:pPr>
            <a:r>
              <a:rPr lang="it-IT" altLang="it-IT" sz="2400" b="1" dirty="0">
                <a:solidFill>
                  <a:schemeClr val="tx1"/>
                </a:solidFill>
                <a:latin typeface="Calibri" panose="020F0502020204030204" pitchFamily="34" charset="0"/>
                <a:ea typeface="Calibri" panose="020F0502020204030204" pitchFamily="34" charset="0"/>
                <a:cs typeface="Calibri" panose="020F0502020204030204" pitchFamily="34" charset="0"/>
              </a:rPr>
              <a:t>Instagram</a:t>
            </a:r>
            <a:r>
              <a:rPr lang="it-IT" altLang="it-IT" sz="2400" dirty="0">
                <a:solidFill>
                  <a:schemeClr val="tx1"/>
                </a:solidFill>
                <a:latin typeface="Calibri" panose="020F0502020204030204" pitchFamily="34" charset="0"/>
                <a:ea typeface="Calibri" panose="020F0502020204030204" pitchFamily="34" charset="0"/>
                <a:cs typeface="Calibri" panose="020F0502020204030204" pitchFamily="34" charset="0"/>
              </a:rPr>
              <a:t> è un social network il cui punto forte sono le </a:t>
            </a:r>
            <a:r>
              <a:rPr lang="it-IT" altLang="it-IT" sz="24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immagini.</a:t>
            </a:r>
            <a:endParaRPr kumimoji="0" lang="it-IT" altLang="it-IT" sz="24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5" name="Immagine 4">
            <a:extLst>
              <a:ext uri="{FF2B5EF4-FFF2-40B4-BE49-F238E27FC236}">
                <a16:creationId xmlns:a16="http://schemas.microsoft.com/office/drawing/2014/main" id="{119E324D-3B71-41E3-B5D7-D0DBA4B78313}"/>
              </a:ext>
            </a:extLst>
          </p:cNvPr>
          <p:cNvPicPr>
            <a:picLocks noChangeAspect="1"/>
          </p:cNvPicPr>
          <p:nvPr/>
        </p:nvPicPr>
        <p:blipFill>
          <a:blip r:embed="rId4"/>
          <a:stretch>
            <a:fillRect/>
          </a:stretch>
        </p:blipFill>
        <p:spPr>
          <a:xfrm>
            <a:off x="0" y="-18199"/>
            <a:ext cx="12072730" cy="1205948"/>
          </a:xfrm>
          <a:prstGeom prst="rect">
            <a:avLst/>
          </a:prstGeom>
        </p:spPr>
      </p:pic>
      <p:sp>
        <p:nvSpPr>
          <p:cNvPr id="6" name="Rettangolo 5">
            <a:extLst>
              <a:ext uri="{FF2B5EF4-FFF2-40B4-BE49-F238E27FC236}">
                <a16:creationId xmlns:a16="http://schemas.microsoft.com/office/drawing/2014/main" id="{BA976663-D766-4704-80E3-C196615AC881}"/>
              </a:ext>
            </a:extLst>
          </p:cNvPr>
          <p:cNvSpPr/>
          <p:nvPr/>
        </p:nvSpPr>
        <p:spPr>
          <a:xfrm>
            <a:off x="656491" y="602974"/>
            <a:ext cx="8880434" cy="584775"/>
          </a:xfrm>
          <a:prstGeom prst="rect">
            <a:avLst/>
          </a:prstGeom>
        </p:spPr>
        <p:txBody>
          <a:bodyPr wrap="square">
            <a:spAutoFit/>
          </a:bodyPr>
          <a:lstStyle/>
          <a:p>
            <a:pPr marL="0" marR="0" lvl="0" indent="0" algn="l" defTabSz="457200" rtl="0" eaLnBrk="1" fontAlgn="base" latinLnBrk="0" hangingPunct="1">
              <a:lnSpc>
                <a:spcPct val="100000"/>
              </a:lnSpc>
              <a:spcBef>
                <a:spcPts val="750"/>
              </a:spcBef>
              <a:spcAft>
                <a:spcPts val="750"/>
              </a:spcAft>
              <a:buClrTx/>
              <a:buSzTx/>
              <a:buFontTx/>
              <a:buNone/>
              <a:tabLst/>
              <a:defRPr/>
            </a:pPr>
            <a:r>
              <a:rPr kumimoji="0" lang="it-IT" sz="3200" b="1" i="0" u="none" strike="noStrike" kern="1200" cap="none" spc="0" normalizeH="0" baseline="0" noProof="0" dirty="0" smtClean="0">
                <a:ln>
                  <a:noFill/>
                </a:ln>
                <a:solidFill>
                  <a:prstClr val="white"/>
                </a:solidFill>
                <a:effectLst/>
                <a:uLnTx/>
                <a:uFillTx/>
                <a:latin typeface="Helvetica" panose="020B0604020202020204" pitchFamily="34" charset="0"/>
                <a:ea typeface="Times New Roman" panose="02020603050405020304" pitchFamily="18" charset="0"/>
                <a:cs typeface="+mn-cs"/>
              </a:rPr>
              <a:t>Cos’è </a:t>
            </a:r>
            <a:r>
              <a:rPr lang="it-IT" sz="3200" b="1" dirty="0" smtClean="0">
                <a:solidFill>
                  <a:srgbClr val="FF0000"/>
                </a:solidFill>
                <a:latin typeface="Helvetica" panose="020B0604020202020204" pitchFamily="34" charset="0"/>
                <a:ea typeface="Times New Roman" panose="02020603050405020304" pitchFamily="18" charset="0"/>
              </a:rPr>
              <a:t>Instagram</a:t>
            </a:r>
            <a:r>
              <a:rPr kumimoji="0" lang="it-IT" sz="3200" b="1" i="0" u="none" strike="noStrike" kern="1200" cap="none" spc="0" normalizeH="0" baseline="0" noProof="0" dirty="0" smtClean="0">
                <a:ln>
                  <a:noFill/>
                </a:ln>
                <a:solidFill>
                  <a:prstClr val="white"/>
                </a:solidFill>
                <a:effectLst/>
                <a:uLnTx/>
                <a:uFillTx/>
                <a:latin typeface="Helvetica" panose="020B0604020202020204" pitchFamily="34" charset="0"/>
                <a:ea typeface="Times New Roman" panose="02020603050405020304" pitchFamily="18" charset="0"/>
                <a:cs typeface="+mn-cs"/>
              </a:rPr>
              <a:t> ?</a:t>
            </a:r>
            <a:endParaRPr kumimoji="0" lang="it-IT" sz="32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7" name="CasellaDiTesto 6"/>
          <p:cNvSpPr txBox="1"/>
          <p:nvPr/>
        </p:nvSpPr>
        <p:spPr>
          <a:xfrm>
            <a:off x="3773714" y="2612571"/>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10" name="Text Box 2">
            <a:extLst>
              <a:ext uri="{FF2B5EF4-FFF2-40B4-BE49-F238E27FC236}">
                <a16:creationId xmlns:a16="http://schemas.microsoft.com/office/drawing/2014/main" id="{15A32A38-511E-431F-9DF5-79FD7E2CACB4}"/>
              </a:ext>
            </a:extLst>
          </p:cNvPr>
          <p:cNvSpPr txBox="1">
            <a:spLocks noChangeArrowheads="1"/>
          </p:cNvSpPr>
          <p:nvPr/>
        </p:nvSpPr>
        <p:spPr bwMode="auto">
          <a:xfrm>
            <a:off x="3474185" y="2693030"/>
            <a:ext cx="8324509" cy="196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60363"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1pPr>
            <a:lvl2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2pPr>
            <a:lvl3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3pPr>
            <a:lvl4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4pPr>
            <a:lvl5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9pPr>
          </a:lstStyle>
          <a:p>
            <a:pPr marL="87313" lvl="0" algn="just" defTabSz="457200" eaLnBrk="1" hangingPunct="1">
              <a:spcBef>
                <a:spcPts val="600"/>
              </a:spcBef>
              <a:buClr>
                <a:srgbClr val="000000"/>
              </a:buClr>
              <a:buSzPct val="100000"/>
            </a:pPr>
            <a:r>
              <a:rPr lang="it-IT" altLang="it-IT" sz="2400" dirty="0">
                <a:solidFill>
                  <a:srgbClr val="000000"/>
                </a:solidFill>
                <a:latin typeface="Calibri" panose="020F0502020204030204" pitchFamily="34" charset="0"/>
                <a:ea typeface="Calibri" panose="020F0502020204030204" pitchFamily="34" charset="0"/>
                <a:cs typeface="Calibri" panose="020F0502020204030204" pitchFamily="34" charset="0"/>
              </a:rPr>
              <a:t>Instagram è un social network che si basa sulle immagini, che siano quelle fisse delle fotografie o quelle in movimento dei video. È stato lanciato nel 2010. In questa guida spiegheremo come funzione e come si usa in modo da poter sfruttare al meglio le sue potenzialità.</a:t>
            </a:r>
            <a:endParaRPr kumimoji="0" lang="it-IT" altLang="it-IT"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 name="Text Box 2">
            <a:extLst>
              <a:ext uri="{FF2B5EF4-FFF2-40B4-BE49-F238E27FC236}">
                <a16:creationId xmlns:a16="http://schemas.microsoft.com/office/drawing/2014/main" id="{15A32A38-511E-431F-9DF5-79FD7E2CACB4}"/>
              </a:ext>
            </a:extLst>
          </p:cNvPr>
          <p:cNvSpPr txBox="1">
            <a:spLocks noChangeArrowheads="1"/>
          </p:cNvSpPr>
          <p:nvPr/>
        </p:nvSpPr>
        <p:spPr bwMode="auto">
          <a:xfrm>
            <a:off x="497305" y="4649326"/>
            <a:ext cx="7390550" cy="1936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60363"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1pPr>
            <a:lvl2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2pPr>
            <a:lvl3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3pPr>
            <a:lvl4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4pPr>
            <a:lvl5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9pPr>
          </a:lstStyle>
          <a:p>
            <a:pPr marL="87313" lvl="0" algn="just" defTabSz="457200" eaLnBrk="1" hangingPunct="1">
              <a:spcBef>
                <a:spcPts val="600"/>
              </a:spcBef>
              <a:buClr>
                <a:srgbClr val="000000"/>
              </a:buClr>
              <a:buSzPct val="100000"/>
              <a:defRPr/>
            </a:pPr>
            <a:r>
              <a:rPr lang="it-IT" altLang="it-IT" sz="2400" dirty="0">
                <a:solidFill>
                  <a:srgbClr val="000000"/>
                </a:solidFill>
                <a:latin typeface="Calibri" panose="020F0502020204030204" pitchFamily="34" charset="0"/>
                <a:ea typeface="Calibri" panose="020F0502020204030204" pitchFamily="34" charset="0"/>
                <a:cs typeface="Calibri" panose="020F0502020204030204" pitchFamily="34" charset="0"/>
              </a:rPr>
              <a:t>È compatibile con </a:t>
            </a:r>
            <a:r>
              <a:rPr lang="it-IT" altLang="it-IT"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Android</a:t>
            </a:r>
            <a:r>
              <a:rPr lang="it-IT" altLang="it-IT" sz="2400" dirty="0">
                <a:solidFill>
                  <a:srgbClr val="000000"/>
                </a:solidFill>
                <a:latin typeface="Calibri" panose="020F0502020204030204" pitchFamily="34" charset="0"/>
                <a:ea typeface="Calibri" panose="020F0502020204030204" pitchFamily="34" charset="0"/>
                <a:cs typeface="Calibri" panose="020F0502020204030204" pitchFamily="34" charset="0"/>
              </a:rPr>
              <a:t> e </a:t>
            </a:r>
            <a:r>
              <a:rPr lang="it-IT" altLang="it-IT" sz="2400" b="1" dirty="0">
                <a:solidFill>
                  <a:srgbClr val="000000"/>
                </a:solidFill>
                <a:latin typeface="Calibri" panose="020F0502020204030204" pitchFamily="34" charset="0"/>
                <a:ea typeface="Calibri" panose="020F0502020204030204" pitchFamily="34" charset="0"/>
                <a:cs typeface="Calibri" panose="020F0502020204030204" pitchFamily="34" charset="0"/>
              </a:rPr>
              <a:t>iOS</a:t>
            </a:r>
            <a:r>
              <a:rPr lang="it-IT" altLang="it-IT" sz="2400" dirty="0">
                <a:solidFill>
                  <a:srgbClr val="000000"/>
                </a:solidFill>
                <a:latin typeface="Calibri" panose="020F0502020204030204" pitchFamily="34" charset="0"/>
                <a:ea typeface="Calibri" panose="020F0502020204030204" pitchFamily="34" charset="0"/>
                <a:cs typeface="Calibri" panose="020F0502020204030204" pitchFamily="34" charset="0"/>
              </a:rPr>
              <a:t> e funziona indipendente dal sistema operativo utilizzato dagli utenti. Questo significa che se si ha uno </a:t>
            </a:r>
            <a:r>
              <a:rPr lang="it-IT" altLang="it-IT"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smartphone</a:t>
            </a:r>
            <a:r>
              <a:rPr lang="it-IT" altLang="it-IT"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it-IT" altLang="it-IT"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Android</a:t>
            </a:r>
            <a:r>
              <a:rPr lang="it-IT" altLang="it-IT" sz="2400" dirty="0">
                <a:solidFill>
                  <a:srgbClr val="000000"/>
                </a:solidFill>
                <a:latin typeface="Calibri" panose="020F0502020204030204" pitchFamily="34" charset="0"/>
                <a:ea typeface="Calibri" panose="020F0502020204030204" pitchFamily="34" charset="0"/>
                <a:cs typeface="Calibri" panose="020F0502020204030204" pitchFamily="34" charset="0"/>
              </a:rPr>
              <a:t> si può comunicare anche con chi usa </a:t>
            </a:r>
            <a:r>
              <a:rPr lang="it-IT" altLang="it-IT"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iPhone</a:t>
            </a:r>
            <a:r>
              <a:rPr lang="it-IT" altLang="it-IT" sz="2400" dirty="0">
                <a:solidFill>
                  <a:srgbClr val="000000"/>
                </a:solidFill>
                <a:latin typeface="Calibri" panose="020F0502020204030204" pitchFamily="34" charset="0"/>
                <a:ea typeface="Calibri" panose="020F0502020204030204" pitchFamily="34" charset="0"/>
                <a:cs typeface="Calibri" panose="020F0502020204030204" pitchFamily="34" charset="0"/>
              </a:rPr>
              <a:t> e viceversa.</a:t>
            </a:r>
            <a:endParaRPr kumimoji="0" lang="it-IT" altLang="it-IT"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12" name="Immagin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7305" y="1636872"/>
            <a:ext cx="3042728" cy="2836969"/>
          </a:xfrm>
          <a:prstGeom prst="rect">
            <a:avLst/>
          </a:prstGeom>
        </p:spPr>
      </p:pic>
    </p:spTree>
    <p:extLst>
      <p:ext uri="{BB962C8B-B14F-4D97-AF65-F5344CB8AC3E}">
        <p14:creationId xmlns:p14="http://schemas.microsoft.com/office/powerpoint/2010/main" val="26236025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1164" y="1187749"/>
            <a:ext cx="8518851" cy="5667731"/>
          </a:xfrm>
          <a:prstGeom prst="rect">
            <a:avLst/>
          </a:prstGeom>
        </p:spPr>
      </p:pic>
      <p:pic>
        <p:nvPicPr>
          <p:cNvPr id="5" name="Immagine 4">
            <a:extLst>
              <a:ext uri="{FF2B5EF4-FFF2-40B4-BE49-F238E27FC236}">
                <a16:creationId xmlns:a16="http://schemas.microsoft.com/office/drawing/2014/main" id="{119E324D-3B71-41E3-B5D7-D0DBA4B78313}"/>
              </a:ext>
            </a:extLst>
          </p:cNvPr>
          <p:cNvPicPr>
            <a:picLocks noChangeAspect="1"/>
          </p:cNvPicPr>
          <p:nvPr/>
        </p:nvPicPr>
        <p:blipFill>
          <a:blip r:embed="rId3"/>
          <a:stretch>
            <a:fillRect/>
          </a:stretch>
        </p:blipFill>
        <p:spPr>
          <a:xfrm>
            <a:off x="0" y="-18199"/>
            <a:ext cx="12072730" cy="1205948"/>
          </a:xfrm>
          <a:prstGeom prst="rect">
            <a:avLst/>
          </a:prstGeom>
        </p:spPr>
      </p:pic>
      <p:sp>
        <p:nvSpPr>
          <p:cNvPr id="6" name="Rettangolo 5">
            <a:extLst>
              <a:ext uri="{FF2B5EF4-FFF2-40B4-BE49-F238E27FC236}">
                <a16:creationId xmlns:a16="http://schemas.microsoft.com/office/drawing/2014/main" id="{BA976663-D766-4704-80E3-C196615AC881}"/>
              </a:ext>
            </a:extLst>
          </p:cNvPr>
          <p:cNvSpPr/>
          <p:nvPr/>
        </p:nvSpPr>
        <p:spPr>
          <a:xfrm>
            <a:off x="656491" y="602974"/>
            <a:ext cx="8880434" cy="584775"/>
          </a:xfrm>
          <a:prstGeom prst="rect">
            <a:avLst/>
          </a:prstGeom>
        </p:spPr>
        <p:txBody>
          <a:bodyPr wrap="square">
            <a:spAutoFit/>
          </a:bodyPr>
          <a:lstStyle/>
          <a:p>
            <a:pPr marL="0" marR="0" lvl="0" indent="0" algn="l" defTabSz="457200" rtl="0" eaLnBrk="1" fontAlgn="base" latinLnBrk="0" hangingPunct="1">
              <a:lnSpc>
                <a:spcPct val="100000"/>
              </a:lnSpc>
              <a:spcBef>
                <a:spcPts val="750"/>
              </a:spcBef>
              <a:spcAft>
                <a:spcPts val="750"/>
              </a:spcAft>
              <a:buClrTx/>
              <a:buSzTx/>
              <a:buFontTx/>
              <a:buNone/>
              <a:tabLst/>
              <a:defRPr/>
            </a:pPr>
            <a:r>
              <a:rPr lang="it-IT" sz="3200" b="1" dirty="0" err="1" smtClean="0">
                <a:solidFill>
                  <a:srgbClr val="FF0000"/>
                </a:solidFill>
                <a:latin typeface="Helvetica" panose="020B0604020202020204" pitchFamily="34" charset="0"/>
                <a:ea typeface="Times New Roman" panose="02020603050405020304" pitchFamily="18" charset="0"/>
              </a:rPr>
              <a:t>Istagram</a:t>
            </a:r>
            <a:r>
              <a:rPr lang="it-IT" sz="3200" b="1" dirty="0" smtClean="0">
                <a:solidFill>
                  <a:srgbClr val="92D050"/>
                </a:solidFill>
                <a:latin typeface="Helvetica" panose="020B0604020202020204" pitchFamily="34" charset="0"/>
                <a:ea typeface="Times New Roman" panose="02020603050405020304" pitchFamily="18" charset="0"/>
              </a:rPr>
              <a:t> </a:t>
            </a:r>
            <a:r>
              <a:rPr kumimoji="0" lang="it-IT" sz="3200" b="1" i="0" u="none" strike="noStrike" kern="1200" cap="none" spc="0" normalizeH="0" baseline="0" noProof="0" dirty="0" smtClean="0">
                <a:ln>
                  <a:noFill/>
                </a:ln>
                <a:solidFill>
                  <a:prstClr val="white"/>
                </a:solidFill>
                <a:effectLst/>
                <a:uLnTx/>
                <a:uFillTx/>
                <a:latin typeface="Helvetica" panose="020B0604020202020204" pitchFamily="34" charset="0"/>
                <a:ea typeface="Times New Roman" panose="02020603050405020304" pitchFamily="18" charset="0"/>
                <a:cs typeface="+mn-cs"/>
              </a:rPr>
              <a:t>è gratis</a:t>
            </a:r>
            <a:endParaRPr kumimoji="0" lang="it-IT" sz="32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7" name="CasellaDiTesto 6"/>
          <p:cNvSpPr txBox="1"/>
          <p:nvPr/>
        </p:nvSpPr>
        <p:spPr>
          <a:xfrm>
            <a:off x="3773714" y="2612571"/>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10" name="Text Box 2">
            <a:extLst>
              <a:ext uri="{FF2B5EF4-FFF2-40B4-BE49-F238E27FC236}">
                <a16:creationId xmlns:a16="http://schemas.microsoft.com/office/drawing/2014/main" id="{15A32A38-511E-431F-9DF5-79FD7E2CACB4}"/>
              </a:ext>
            </a:extLst>
          </p:cNvPr>
          <p:cNvSpPr txBox="1">
            <a:spLocks noChangeArrowheads="1"/>
          </p:cNvSpPr>
          <p:nvPr/>
        </p:nvSpPr>
        <p:spPr bwMode="auto">
          <a:xfrm>
            <a:off x="320515" y="2802615"/>
            <a:ext cx="11431700" cy="2437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60363"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1pPr>
            <a:lvl2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2pPr>
            <a:lvl3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3pPr>
            <a:lvl4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4pPr>
            <a:lvl5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9pPr>
          </a:lstStyle>
          <a:p>
            <a:pPr marL="87313" lvl="0" algn="just" defTabSz="457200" eaLnBrk="1" hangingPunct="1">
              <a:spcBef>
                <a:spcPts val="600"/>
              </a:spcBef>
              <a:buClr>
                <a:srgbClr val="000000"/>
              </a:buClr>
              <a:buSzPct val="100000"/>
            </a:pPr>
            <a:r>
              <a:rPr lang="it-IT" altLang="it-IT" b="1" dirty="0" smtClean="0">
                <a:solidFill>
                  <a:srgbClr val="000000"/>
                </a:solidFill>
                <a:latin typeface="Calibri" panose="020F0502020204030204" pitchFamily="34" charset="0"/>
                <a:cs typeface="Calibri" panose="020F0502020204030204" pitchFamily="34" charset="0"/>
              </a:rPr>
              <a:t>Instagram </a:t>
            </a:r>
            <a:r>
              <a:rPr lang="it-IT" altLang="it-IT" b="1" dirty="0">
                <a:solidFill>
                  <a:srgbClr val="000000"/>
                </a:solidFill>
                <a:latin typeface="Calibri" panose="020F0502020204030204" pitchFamily="34" charset="0"/>
                <a:cs typeface="Calibri" panose="020F0502020204030204" pitchFamily="34" charset="0"/>
              </a:rPr>
              <a:t>è </a:t>
            </a:r>
            <a:r>
              <a:rPr lang="it-IT" altLang="it-IT" b="1" dirty="0" smtClean="0">
                <a:solidFill>
                  <a:srgbClr val="000000"/>
                </a:solidFill>
                <a:latin typeface="Calibri" panose="020F0502020204030204" pitchFamily="34" charset="0"/>
                <a:cs typeface="Calibri" panose="020F0502020204030204" pitchFamily="34" charset="0"/>
              </a:rPr>
              <a:t>gratis. </a:t>
            </a:r>
          </a:p>
          <a:p>
            <a:pPr marL="87313" lvl="0" algn="just" defTabSz="457200" eaLnBrk="1" hangingPunct="1">
              <a:lnSpc>
                <a:spcPct val="150000"/>
              </a:lnSpc>
              <a:spcBef>
                <a:spcPts val="600"/>
              </a:spcBef>
              <a:buClr>
                <a:srgbClr val="000000"/>
              </a:buClr>
              <a:buSzPct val="100000"/>
            </a:pPr>
            <a:r>
              <a:rPr lang="it-IT" dirty="0">
                <a:solidFill>
                  <a:schemeClr val="tx1"/>
                </a:solidFill>
                <a:latin typeface="Calibri" panose="020F0502020204030204" pitchFamily="34" charset="0"/>
                <a:ea typeface="Calibri" panose="020F0502020204030204" pitchFamily="34" charset="0"/>
                <a:cs typeface="Calibri" panose="020F0502020204030204" pitchFamily="34" charset="0"/>
              </a:rPr>
              <a:t>Instagram è un social network che si basa sulle immagini, che siano quelle fisse delle fotografie o quelle in movimento dei video. Questo social è basato sulle immagini, ideato per la condivisione di foto e di video di breve durata. La prima volta che è comparso sul web è stato nel 2010, quando era disponibile solo per iOS, il sistema operativo usato da </a:t>
            </a:r>
            <a:r>
              <a:rPr lang="it-IT" dirty="0" err="1">
                <a:solidFill>
                  <a:schemeClr val="tx1"/>
                </a:solidFill>
                <a:latin typeface="Calibri" panose="020F0502020204030204" pitchFamily="34" charset="0"/>
                <a:ea typeface="Calibri" panose="020F0502020204030204" pitchFamily="34" charset="0"/>
                <a:cs typeface="Calibri" panose="020F0502020204030204" pitchFamily="34" charset="0"/>
              </a:rPr>
              <a:t>iPhone</a:t>
            </a:r>
            <a:r>
              <a:rPr lang="it-IT" dirty="0">
                <a:solidFill>
                  <a:schemeClr val="tx1"/>
                </a:solidFill>
                <a:latin typeface="Calibri" panose="020F0502020204030204" pitchFamily="34" charset="0"/>
                <a:ea typeface="Calibri" panose="020F0502020204030204" pitchFamily="34" charset="0"/>
                <a:cs typeface="Calibri" panose="020F0502020204030204" pitchFamily="34" charset="0"/>
              </a:rPr>
              <a:t>. Nel 2012 è stato comprato da </a:t>
            </a:r>
            <a:r>
              <a:rPr lang="it-IT" dirty="0" err="1">
                <a:solidFill>
                  <a:schemeClr val="tx1"/>
                </a:solidFill>
                <a:latin typeface="Calibri" panose="020F0502020204030204" pitchFamily="34" charset="0"/>
                <a:ea typeface="Calibri" panose="020F0502020204030204" pitchFamily="34" charset="0"/>
                <a:cs typeface="Calibri" panose="020F0502020204030204" pitchFamily="34" charset="0"/>
              </a:rPr>
              <a:t>Facebook</a:t>
            </a:r>
            <a:r>
              <a:rPr lang="it-IT" dirty="0">
                <a:solidFill>
                  <a:schemeClr val="tx1"/>
                </a:solidFill>
                <a:latin typeface="Calibri" panose="020F0502020204030204" pitchFamily="34" charset="0"/>
                <a:ea typeface="Calibri" panose="020F0502020204030204" pitchFamily="34" charset="0"/>
                <a:cs typeface="Calibri" panose="020F0502020204030204" pitchFamily="34" charset="0"/>
              </a:rPr>
              <a:t> per un miliardo di dollari.</a:t>
            </a:r>
            <a:endParaRPr lang="it-IT" altLang="it-IT"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982390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xit" presetSubtype="32" fill="hold" nodeType="afterEffect">
                                  <p:stCondLst>
                                    <p:cond delay="250"/>
                                  </p:stCondLst>
                                  <p:childTnLst>
                                    <p:animEffect transition="out" filter="circle(out)">
                                      <p:cBhvr>
                                        <p:cTn id="6" dur="1000"/>
                                        <p:tgtEl>
                                          <p:spTgt spid="2"/>
                                        </p:tgtEl>
                                      </p:cBhvr>
                                    </p:animEffect>
                                    <p:set>
                                      <p:cBhvr>
                                        <p:cTn id="7" dur="1" fill="hold">
                                          <p:stCondLst>
                                            <p:cond delay="9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25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1485" y="1179104"/>
            <a:ext cx="8529760" cy="5670251"/>
          </a:xfrm>
          <a:prstGeom prst="rect">
            <a:avLst/>
          </a:prstGeom>
        </p:spPr>
      </p:pic>
      <p:pic>
        <p:nvPicPr>
          <p:cNvPr id="5" name="Immagine 4">
            <a:extLst>
              <a:ext uri="{FF2B5EF4-FFF2-40B4-BE49-F238E27FC236}">
                <a16:creationId xmlns:a16="http://schemas.microsoft.com/office/drawing/2014/main" id="{119E324D-3B71-41E3-B5D7-D0DBA4B78313}"/>
              </a:ext>
            </a:extLst>
          </p:cNvPr>
          <p:cNvPicPr>
            <a:picLocks noChangeAspect="1"/>
          </p:cNvPicPr>
          <p:nvPr/>
        </p:nvPicPr>
        <p:blipFill>
          <a:blip r:embed="rId3"/>
          <a:stretch>
            <a:fillRect/>
          </a:stretch>
        </p:blipFill>
        <p:spPr>
          <a:xfrm>
            <a:off x="0" y="-18199"/>
            <a:ext cx="12072730" cy="1205948"/>
          </a:xfrm>
          <a:prstGeom prst="rect">
            <a:avLst/>
          </a:prstGeom>
        </p:spPr>
      </p:pic>
      <p:sp>
        <p:nvSpPr>
          <p:cNvPr id="6" name="Rettangolo 5">
            <a:extLst>
              <a:ext uri="{FF2B5EF4-FFF2-40B4-BE49-F238E27FC236}">
                <a16:creationId xmlns:a16="http://schemas.microsoft.com/office/drawing/2014/main" id="{BA976663-D766-4704-80E3-C196615AC881}"/>
              </a:ext>
            </a:extLst>
          </p:cNvPr>
          <p:cNvSpPr/>
          <p:nvPr/>
        </p:nvSpPr>
        <p:spPr>
          <a:xfrm>
            <a:off x="656491" y="602974"/>
            <a:ext cx="8880434" cy="584775"/>
          </a:xfrm>
          <a:prstGeom prst="rect">
            <a:avLst/>
          </a:prstGeom>
        </p:spPr>
        <p:txBody>
          <a:bodyPr wrap="square">
            <a:spAutoFit/>
          </a:bodyPr>
          <a:lstStyle/>
          <a:p>
            <a:pPr lvl="0" defTabSz="457200" fontAlgn="base">
              <a:spcBef>
                <a:spcPts val="750"/>
              </a:spcBef>
              <a:spcAft>
                <a:spcPts val="750"/>
              </a:spcAft>
              <a:defRPr/>
            </a:pPr>
            <a:r>
              <a:rPr lang="it-IT" sz="3200" dirty="0">
                <a:solidFill>
                  <a:schemeClr val="bg1"/>
                </a:solidFill>
                <a:latin typeface="Helvetica" panose="020B0604020202020204" pitchFamily="34" charset="0"/>
                <a:cs typeface="Helvetica" panose="020B0604020202020204" pitchFamily="34" charset="0"/>
              </a:rPr>
              <a:t>Cosa si può fare con </a:t>
            </a:r>
            <a:r>
              <a:rPr lang="it-IT" sz="3200" dirty="0">
                <a:solidFill>
                  <a:srgbClr val="FF0000"/>
                </a:solidFill>
                <a:latin typeface="Helvetica" panose="020B0604020202020204" pitchFamily="34" charset="0"/>
                <a:cs typeface="Helvetica" panose="020B0604020202020204" pitchFamily="34" charset="0"/>
              </a:rPr>
              <a:t>Instagram</a:t>
            </a:r>
            <a:endParaRPr kumimoji="0" lang="it-IT" sz="3200" b="1" i="0" u="none" strike="noStrike" kern="1200" cap="none" spc="0" normalizeH="0" baseline="0" noProof="0" dirty="0">
              <a:ln>
                <a:noFill/>
              </a:ln>
              <a:solidFill>
                <a:srgbClr val="FF0000"/>
              </a:solidFill>
              <a:effectLst/>
              <a:uLnTx/>
              <a:uFillTx/>
              <a:latin typeface="Helvetica" panose="020B0604020202020204" pitchFamily="34" charset="0"/>
              <a:ea typeface="Times New Roman" panose="02020603050405020304" pitchFamily="18" charset="0"/>
              <a:cs typeface="Helvetica" panose="020B0604020202020204" pitchFamily="34" charset="0"/>
            </a:endParaRPr>
          </a:p>
        </p:txBody>
      </p:sp>
      <p:sp>
        <p:nvSpPr>
          <p:cNvPr id="7" name="CasellaDiTesto 6"/>
          <p:cNvSpPr txBox="1"/>
          <p:nvPr/>
        </p:nvSpPr>
        <p:spPr>
          <a:xfrm>
            <a:off x="3773714" y="2612571"/>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10" name="Text Box 2">
            <a:extLst>
              <a:ext uri="{FF2B5EF4-FFF2-40B4-BE49-F238E27FC236}">
                <a16:creationId xmlns:a16="http://schemas.microsoft.com/office/drawing/2014/main" id="{15A32A38-511E-431F-9DF5-79FD7E2CACB4}"/>
              </a:ext>
            </a:extLst>
          </p:cNvPr>
          <p:cNvSpPr txBox="1">
            <a:spLocks noChangeArrowheads="1"/>
          </p:cNvSpPr>
          <p:nvPr/>
        </p:nvSpPr>
        <p:spPr bwMode="auto">
          <a:xfrm>
            <a:off x="400496" y="1354893"/>
            <a:ext cx="11271600" cy="2746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60363"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1pPr>
            <a:lvl2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2pPr>
            <a:lvl3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3pPr>
            <a:lvl4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4pPr>
            <a:lvl5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9pPr>
          </a:lstStyle>
          <a:p>
            <a:pPr marL="87313" lvl="0" algn="just" defTabSz="457200" eaLnBrk="1" hangingPunct="1">
              <a:lnSpc>
                <a:spcPct val="150000"/>
              </a:lnSpc>
              <a:spcBef>
                <a:spcPts val="600"/>
              </a:spcBef>
              <a:buClr>
                <a:srgbClr val="000000"/>
              </a:buClr>
              <a:buSzPct val="100000"/>
            </a:pPr>
            <a:r>
              <a:rPr lang="it-IT" altLang="it-IT" dirty="0">
                <a:solidFill>
                  <a:srgbClr val="000000"/>
                </a:solidFill>
                <a:latin typeface="Calibri" panose="020F0502020204030204" pitchFamily="34" charset="0"/>
                <a:cs typeface="Calibri" panose="020F0502020204030204" pitchFamily="34" charset="0"/>
              </a:rPr>
              <a:t>"Un’immagine vale più di mille parole" e Instagram rende questo motto ancora più concreto. Questa </a:t>
            </a:r>
            <a:r>
              <a:rPr lang="it-IT" altLang="it-IT" dirty="0" err="1">
                <a:solidFill>
                  <a:srgbClr val="000000"/>
                </a:solidFill>
                <a:latin typeface="Calibri" panose="020F0502020204030204" pitchFamily="34" charset="0"/>
                <a:cs typeface="Calibri" panose="020F0502020204030204" pitchFamily="34" charset="0"/>
              </a:rPr>
              <a:t>app</a:t>
            </a:r>
            <a:r>
              <a:rPr lang="it-IT" altLang="it-IT" dirty="0">
                <a:solidFill>
                  <a:srgbClr val="000000"/>
                </a:solidFill>
                <a:latin typeface="Calibri" panose="020F0502020204030204" pitchFamily="34" charset="0"/>
                <a:cs typeface="Calibri" panose="020F0502020204030204" pitchFamily="34" charset="0"/>
              </a:rPr>
              <a:t> è incentrata sulla condivisione di foto della vostra vita </a:t>
            </a:r>
            <a:r>
              <a:rPr lang="it-IT" altLang="it-IT" dirty="0" smtClean="0">
                <a:solidFill>
                  <a:srgbClr val="000000"/>
                </a:solidFill>
                <a:latin typeface="Calibri" panose="020F0502020204030204" pitchFamily="34" charset="0"/>
                <a:cs typeface="Calibri" panose="020F0502020204030204" pitchFamily="34" charset="0"/>
              </a:rPr>
              <a:t>quotidiana </a:t>
            </a:r>
            <a:r>
              <a:rPr lang="it-IT" dirty="0">
                <a:solidFill>
                  <a:schemeClr val="tx1"/>
                </a:solidFill>
                <a:latin typeface="Calibri" panose="020F0502020204030204" pitchFamily="34" charset="0"/>
                <a:ea typeface="Calibri" panose="020F0502020204030204" pitchFamily="34" charset="0"/>
                <a:cs typeface="Calibri" panose="020F0502020204030204" pitchFamily="34" charset="0"/>
              </a:rPr>
              <a:t>facendolo diventare un buon mezzo per restare in contatto con vecchi amici o parenti </a:t>
            </a:r>
            <a:r>
              <a:rPr lang="it-IT" dirty="0" smtClean="0">
                <a:solidFill>
                  <a:schemeClr val="tx1"/>
                </a:solidFill>
                <a:latin typeface="Calibri" panose="020F0502020204030204" pitchFamily="34" charset="0"/>
                <a:ea typeface="Calibri" panose="020F0502020204030204" pitchFamily="34" charset="0"/>
                <a:cs typeface="Calibri" panose="020F0502020204030204" pitchFamily="34" charset="0"/>
              </a:rPr>
              <a:t>lontani. </a:t>
            </a:r>
            <a:r>
              <a:rPr lang="it-IT" altLang="it-IT" dirty="0" smtClean="0">
                <a:solidFill>
                  <a:srgbClr val="000000"/>
                </a:solidFill>
                <a:latin typeface="Calibri" panose="020F0502020204030204" pitchFamily="34" charset="0"/>
                <a:cs typeface="Calibri" panose="020F0502020204030204" pitchFamily="34" charset="0"/>
              </a:rPr>
              <a:t>Naturalmente</a:t>
            </a:r>
            <a:r>
              <a:rPr lang="it-IT" altLang="it-IT" dirty="0">
                <a:solidFill>
                  <a:srgbClr val="000000"/>
                </a:solidFill>
                <a:latin typeface="Calibri" panose="020F0502020204030204" pitchFamily="34" charset="0"/>
                <a:cs typeface="Calibri" panose="020F0502020204030204" pitchFamily="34" charset="0"/>
              </a:rPr>
              <a:t>, potete usarla come più vi piace. Potete anche mettere un "</a:t>
            </a:r>
            <a:r>
              <a:rPr lang="it-IT" altLang="it-IT" dirty="0" err="1">
                <a:solidFill>
                  <a:srgbClr val="000000"/>
                </a:solidFill>
                <a:latin typeface="Calibri" panose="020F0502020204030204" pitchFamily="34" charset="0"/>
                <a:cs typeface="Calibri" panose="020F0502020204030204" pitchFamily="34" charset="0"/>
              </a:rPr>
              <a:t>like</a:t>
            </a:r>
            <a:r>
              <a:rPr lang="it-IT" altLang="it-IT" dirty="0">
                <a:solidFill>
                  <a:srgbClr val="000000"/>
                </a:solidFill>
                <a:latin typeface="Calibri" panose="020F0502020204030204" pitchFamily="34" charset="0"/>
                <a:cs typeface="Calibri" panose="020F0502020204030204" pitchFamily="34" charset="0"/>
              </a:rPr>
              <a:t>" e commentare foto pubblicate da altri. Molto semplicemente, Instagram è un divertente social forum che permette di seguire amici e familiari, oltre a personaggi celebri, marchi, rivenditori e altro in grado di ispirarvi.</a:t>
            </a:r>
          </a:p>
        </p:txBody>
      </p:sp>
      <p:sp>
        <p:nvSpPr>
          <p:cNvPr id="11" name="Text Box 2">
            <a:extLst>
              <a:ext uri="{FF2B5EF4-FFF2-40B4-BE49-F238E27FC236}">
                <a16:creationId xmlns:a16="http://schemas.microsoft.com/office/drawing/2014/main" id="{15A32A38-511E-431F-9DF5-79FD7E2CACB4}"/>
              </a:ext>
            </a:extLst>
          </p:cNvPr>
          <p:cNvSpPr txBox="1">
            <a:spLocks noChangeArrowheads="1"/>
          </p:cNvSpPr>
          <p:nvPr/>
        </p:nvSpPr>
        <p:spPr bwMode="auto">
          <a:xfrm>
            <a:off x="400496" y="4104784"/>
            <a:ext cx="11271600" cy="1373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60363"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1pPr>
            <a:lvl2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2pPr>
            <a:lvl3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3pPr>
            <a:lvl4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4pPr>
            <a:lvl5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9pPr>
          </a:lstStyle>
          <a:p>
            <a:pPr marL="87313" lvl="0" algn="just" defTabSz="457200" eaLnBrk="1" hangingPunct="1">
              <a:lnSpc>
                <a:spcPct val="150000"/>
              </a:lnSpc>
              <a:spcBef>
                <a:spcPts val="600"/>
              </a:spcBef>
              <a:buClr>
                <a:srgbClr val="000000"/>
              </a:buClr>
              <a:buSzPct val="100000"/>
            </a:pPr>
            <a:r>
              <a:rPr lang="it-IT" altLang="it-IT" dirty="0">
                <a:solidFill>
                  <a:srgbClr val="000000"/>
                </a:solidFill>
                <a:latin typeface="Calibri" panose="020F0502020204030204" pitchFamily="34" charset="0"/>
                <a:cs typeface="Calibri" panose="020F0502020204030204" pitchFamily="34" charset="0"/>
              </a:rPr>
              <a:t>Potete usarla per informarvi seguendo le pagine dei giornali, vi suggeriamo ovviamente la nostra. Potete usarla per seguire i vostri </a:t>
            </a:r>
            <a:r>
              <a:rPr lang="it-IT" altLang="it-IT" dirty="0" err="1">
                <a:solidFill>
                  <a:srgbClr val="000000"/>
                </a:solidFill>
                <a:latin typeface="Calibri" panose="020F0502020204030204" pitchFamily="34" charset="0"/>
                <a:cs typeface="Calibri" panose="020F0502020204030204" pitchFamily="34" charset="0"/>
              </a:rPr>
              <a:t>influencer</a:t>
            </a:r>
            <a:r>
              <a:rPr lang="it-IT" altLang="it-IT" dirty="0">
                <a:solidFill>
                  <a:srgbClr val="000000"/>
                </a:solidFill>
                <a:latin typeface="Calibri" panose="020F0502020204030204" pitchFamily="34" charset="0"/>
                <a:cs typeface="Calibri" panose="020F0502020204030204" pitchFamily="34" charset="0"/>
              </a:rPr>
              <a:t> preferiti o ancora per pubblicizzare la vostra attività e gestire la vostra community.</a:t>
            </a:r>
          </a:p>
        </p:txBody>
      </p:sp>
      <p:sp>
        <p:nvSpPr>
          <p:cNvPr id="13" name="Text Box 2">
            <a:extLst>
              <a:ext uri="{FF2B5EF4-FFF2-40B4-BE49-F238E27FC236}">
                <a16:creationId xmlns:a16="http://schemas.microsoft.com/office/drawing/2014/main" id="{15A32A38-511E-431F-9DF5-79FD7E2CACB4}"/>
              </a:ext>
            </a:extLst>
          </p:cNvPr>
          <p:cNvSpPr txBox="1">
            <a:spLocks noChangeArrowheads="1"/>
          </p:cNvSpPr>
          <p:nvPr/>
        </p:nvSpPr>
        <p:spPr bwMode="auto">
          <a:xfrm>
            <a:off x="400496" y="5478255"/>
            <a:ext cx="11271600" cy="1373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60363"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1pPr>
            <a:lvl2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2pPr>
            <a:lvl3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3pPr>
            <a:lvl4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4pPr>
            <a:lvl5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9pPr>
          </a:lstStyle>
          <a:p>
            <a:pPr marL="87313" lvl="0" algn="just" defTabSz="457200" eaLnBrk="1" hangingPunct="1">
              <a:lnSpc>
                <a:spcPct val="150000"/>
              </a:lnSpc>
              <a:spcBef>
                <a:spcPts val="600"/>
              </a:spcBef>
              <a:buClr>
                <a:srgbClr val="000000"/>
              </a:buClr>
              <a:buSzPct val="100000"/>
            </a:pPr>
            <a:r>
              <a:rPr lang="it-IT" altLang="it-IT" dirty="0">
                <a:solidFill>
                  <a:srgbClr val="000000"/>
                </a:solidFill>
                <a:latin typeface="Calibri" panose="020F0502020204030204" pitchFamily="34" charset="0"/>
                <a:cs typeface="Calibri" panose="020F0502020204030204" pitchFamily="34" charset="0"/>
              </a:rPr>
              <a:t>Molto semplicemente, Instagram è un divertente social forum che permette di seguire amici e familiari, oltre a personaggi celebri, marchi, rivenditori e altro in grado di ispirarvi.</a:t>
            </a:r>
          </a:p>
        </p:txBody>
      </p:sp>
    </p:spTree>
    <p:extLst>
      <p:ext uri="{BB962C8B-B14F-4D97-AF65-F5344CB8AC3E}">
        <p14:creationId xmlns:p14="http://schemas.microsoft.com/office/powerpoint/2010/main" val="32942808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xit" presetSubtype="32" fill="hold" nodeType="afterEffect">
                                  <p:stCondLst>
                                    <p:cond delay="0"/>
                                  </p:stCondLst>
                                  <p:childTnLst>
                                    <p:animEffect transition="out" filter="circle(out)">
                                      <p:cBhvr>
                                        <p:cTn id="6" dur="1000"/>
                                        <p:tgtEl>
                                          <p:spTgt spid="8"/>
                                        </p:tgtEl>
                                      </p:cBhvr>
                                    </p:animEffect>
                                    <p:set>
                                      <p:cBhvr>
                                        <p:cTn id="7" dur="1" fill="hold">
                                          <p:stCondLst>
                                            <p:cond delay="999"/>
                                          </p:stCondLst>
                                        </p:cTn>
                                        <p:tgtEl>
                                          <p:spTgt spid="8"/>
                                        </p:tgtEl>
                                        <p:attrNameLst>
                                          <p:attrName>style.visibility</p:attrName>
                                        </p:attrNameLst>
                                      </p:cBhvr>
                                      <p:to>
                                        <p:strVal val="hidden"/>
                                      </p:to>
                                    </p:set>
                                  </p:childTnLst>
                                </p:cTn>
                              </p:par>
                            </p:childTnLst>
                          </p:cTn>
                        </p:par>
                        <p:par>
                          <p:cTn id="8" fill="hold">
                            <p:stCondLst>
                              <p:cond delay="1000"/>
                            </p:stCondLst>
                            <p:childTnLst>
                              <p:par>
                                <p:cTn id="9" presetID="3" presetClass="entr" presetSubtype="10" fill="hold" grpId="0" nodeType="afterEffect">
                                  <p:stCondLst>
                                    <p:cond delay="250"/>
                                  </p:stCondLst>
                                  <p:childTnLst>
                                    <p:set>
                                      <p:cBhvr>
                                        <p:cTn id="10" dur="1" fill="hold">
                                          <p:stCondLst>
                                            <p:cond delay="0"/>
                                          </p:stCondLst>
                                        </p:cTn>
                                        <p:tgtEl>
                                          <p:spTgt spid="10"/>
                                        </p:tgtEl>
                                        <p:attrNameLst>
                                          <p:attrName>style.visibility</p:attrName>
                                        </p:attrNameLst>
                                      </p:cBhvr>
                                      <p:to>
                                        <p:strVal val="visible"/>
                                      </p:to>
                                    </p:set>
                                    <p:animEffect transition="in" filter="blinds(horizontal)">
                                      <p:cBhvr>
                                        <p:cTn id="11" dur="10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linds(horizontal)">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linds(horizontal)">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119E324D-3B71-41E3-B5D7-D0DBA4B78313}"/>
              </a:ext>
            </a:extLst>
          </p:cNvPr>
          <p:cNvPicPr>
            <a:picLocks noChangeAspect="1"/>
          </p:cNvPicPr>
          <p:nvPr/>
        </p:nvPicPr>
        <p:blipFill>
          <a:blip r:embed="rId2"/>
          <a:stretch>
            <a:fillRect/>
          </a:stretch>
        </p:blipFill>
        <p:spPr>
          <a:xfrm>
            <a:off x="0" y="-18199"/>
            <a:ext cx="12072730" cy="1205948"/>
          </a:xfrm>
          <a:prstGeom prst="rect">
            <a:avLst/>
          </a:prstGeom>
        </p:spPr>
      </p:pic>
      <p:sp>
        <p:nvSpPr>
          <p:cNvPr id="6" name="Rettangolo 5">
            <a:extLst>
              <a:ext uri="{FF2B5EF4-FFF2-40B4-BE49-F238E27FC236}">
                <a16:creationId xmlns:a16="http://schemas.microsoft.com/office/drawing/2014/main" id="{BA976663-D766-4704-80E3-C196615AC881}"/>
              </a:ext>
            </a:extLst>
          </p:cNvPr>
          <p:cNvSpPr/>
          <p:nvPr/>
        </p:nvSpPr>
        <p:spPr>
          <a:xfrm>
            <a:off x="656491" y="602974"/>
            <a:ext cx="8880434" cy="584775"/>
          </a:xfrm>
          <a:prstGeom prst="rect">
            <a:avLst/>
          </a:prstGeom>
        </p:spPr>
        <p:txBody>
          <a:bodyPr wrap="square">
            <a:spAutoFit/>
          </a:bodyPr>
          <a:lstStyle/>
          <a:p>
            <a:pPr lvl="0" defTabSz="457200" fontAlgn="base">
              <a:spcBef>
                <a:spcPts val="750"/>
              </a:spcBef>
              <a:spcAft>
                <a:spcPts val="750"/>
              </a:spcAft>
              <a:defRPr/>
            </a:pPr>
            <a:r>
              <a:rPr lang="it-IT" sz="3200" dirty="0" smtClean="0">
                <a:solidFill>
                  <a:schemeClr val="bg1"/>
                </a:solidFill>
                <a:latin typeface="Helvetica" panose="020B0604020202020204" pitchFamily="34" charset="0"/>
                <a:cs typeface="Helvetica" panose="020B0604020202020204" pitchFamily="34" charset="0"/>
              </a:rPr>
              <a:t>Installare </a:t>
            </a:r>
            <a:r>
              <a:rPr lang="it-IT" sz="3200" dirty="0">
                <a:solidFill>
                  <a:srgbClr val="FF0000"/>
                </a:solidFill>
                <a:latin typeface="Helvetica" panose="020B0604020202020204" pitchFamily="34" charset="0"/>
                <a:cs typeface="Helvetica" panose="020B0604020202020204" pitchFamily="34" charset="0"/>
              </a:rPr>
              <a:t>Instagram</a:t>
            </a:r>
            <a:endParaRPr kumimoji="0" lang="it-IT" sz="3200" b="1" i="0" u="none" strike="noStrike" kern="1200" cap="none" spc="0" normalizeH="0" baseline="0" noProof="0" dirty="0">
              <a:ln>
                <a:noFill/>
              </a:ln>
              <a:solidFill>
                <a:srgbClr val="FF0000"/>
              </a:solidFill>
              <a:effectLst/>
              <a:uLnTx/>
              <a:uFillTx/>
              <a:latin typeface="Helvetica" panose="020B0604020202020204" pitchFamily="34" charset="0"/>
              <a:ea typeface="Times New Roman" panose="02020603050405020304" pitchFamily="18" charset="0"/>
              <a:cs typeface="Helvetica" panose="020B0604020202020204" pitchFamily="34" charset="0"/>
            </a:endParaRPr>
          </a:p>
        </p:txBody>
      </p:sp>
      <p:sp>
        <p:nvSpPr>
          <p:cNvPr id="7" name="CasellaDiTesto 6"/>
          <p:cNvSpPr txBox="1"/>
          <p:nvPr/>
        </p:nvSpPr>
        <p:spPr>
          <a:xfrm>
            <a:off x="3773714" y="2612571"/>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10" name="Text Box 2">
            <a:extLst>
              <a:ext uri="{FF2B5EF4-FFF2-40B4-BE49-F238E27FC236}">
                <a16:creationId xmlns:a16="http://schemas.microsoft.com/office/drawing/2014/main" id="{15A32A38-511E-431F-9DF5-79FD7E2CACB4}"/>
              </a:ext>
            </a:extLst>
          </p:cNvPr>
          <p:cNvSpPr txBox="1">
            <a:spLocks noChangeArrowheads="1"/>
          </p:cNvSpPr>
          <p:nvPr/>
        </p:nvSpPr>
        <p:spPr bwMode="auto">
          <a:xfrm>
            <a:off x="400496" y="1105521"/>
            <a:ext cx="11271600" cy="1018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60363"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1pPr>
            <a:lvl2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2pPr>
            <a:lvl3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3pPr>
            <a:lvl4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4pPr>
            <a:lvl5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9pPr>
          </a:lstStyle>
          <a:p>
            <a:pPr marL="87313" lvl="0" algn="just" defTabSz="457200" eaLnBrk="1" hangingPunct="1">
              <a:lnSpc>
                <a:spcPct val="150000"/>
              </a:lnSpc>
              <a:spcBef>
                <a:spcPts val="600"/>
              </a:spcBef>
              <a:buClr>
                <a:srgbClr val="000000"/>
              </a:buClr>
              <a:buSzPct val="100000"/>
            </a:pPr>
            <a:r>
              <a:rPr lang="it-IT" altLang="it-IT" dirty="0">
                <a:solidFill>
                  <a:srgbClr val="000000"/>
                </a:solidFill>
                <a:latin typeface="Calibri" panose="020F0502020204030204" pitchFamily="34" charset="0"/>
                <a:cs typeface="Calibri" panose="020F0502020204030204" pitchFamily="34" charset="0"/>
              </a:rPr>
              <a:t>La prima cosa importante per stare su Instagram è quella di avere l’età giusta. Se non avete almeno 13 anni non è possibile aprire un account su questo social network. </a:t>
            </a:r>
            <a:endParaRPr lang="it-IT" altLang="it-IT" dirty="0" smtClean="0">
              <a:solidFill>
                <a:srgbClr val="000000"/>
              </a:solidFill>
              <a:latin typeface="Calibri" panose="020F0502020204030204" pitchFamily="34" charset="0"/>
              <a:cs typeface="Calibri" panose="020F0502020204030204" pitchFamily="34" charset="0"/>
            </a:endParaRPr>
          </a:p>
          <a:p>
            <a:pPr marL="87313" lvl="0" algn="just" defTabSz="457200" eaLnBrk="1" hangingPunct="1">
              <a:lnSpc>
                <a:spcPct val="150000"/>
              </a:lnSpc>
              <a:spcBef>
                <a:spcPts val="600"/>
              </a:spcBef>
              <a:buClr>
                <a:srgbClr val="000000"/>
              </a:buClr>
              <a:buSzPct val="100000"/>
            </a:pPr>
            <a:endParaRPr lang="it-IT" altLang="it-IT" dirty="0">
              <a:solidFill>
                <a:srgbClr val="000000"/>
              </a:solidFill>
              <a:latin typeface="Calibri" panose="020F0502020204030204" pitchFamily="34" charset="0"/>
              <a:cs typeface="Calibri" panose="020F0502020204030204" pitchFamily="34" charset="0"/>
            </a:endParaRPr>
          </a:p>
          <a:p>
            <a:pPr marL="87313" lvl="0" algn="just" defTabSz="457200" eaLnBrk="1" hangingPunct="1">
              <a:lnSpc>
                <a:spcPct val="150000"/>
              </a:lnSpc>
              <a:spcBef>
                <a:spcPts val="600"/>
              </a:spcBef>
              <a:buClr>
                <a:srgbClr val="000000"/>
              </a:buClr>
              <a:buSzPct val="100000"/>
            </a:pPr>
            <a:endParaRPr lang="it-IT" altLang="it-IT" dirty="0">
              <a:solidFill>
                <a:srgbClr val="000000"/>
              </a:solidFill>
              <a:latin typeface="Calibri" panose="020F0502020204030204" pitchFamily="34" charset="0"/>
              <a:cs typeface="Calibri" panose="020F0502020204030204" pitchFamily="34" charset="0"/>
            </a:endParaRPr>
          </a:p>
        </p:txBody>
      </p:sp>
      <p:sp>
        <p:nvSpPr>
          <p:cNvPr id="9" name="Text Box 2">
            <a:extLst>
              <a:ext uri="{FF2B5EF4-FFF2-40B4-BE49-F238E27FC236}">
                <a16:creationId xmlns:a16="http://schemas.microsoft.com/office/drawing/2014/main" id="{15A32A38-511E-431F-9DF5-79FD7E2CACB4}"/>
              </a:ext>
            </a:extLst>
          </p:cNvPr>
          <p:cNvSpPr txBox="1">
            <a:spLocks noChangeArrowheads="1"/>
          </p:cNvSpPr>
          <p:nvPr/>
        </p:nvSpPr>
        <p:spPr bwMode="auto">
          <a:xfrm>
            <a:off x="400495" y="1959014"/>
            <a:ext cx="8562109" cy="3396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60363"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1pPr>
            <a:lvl2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2pPr>
            <a:lvl3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3pPr>
            <a:lvl4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4pPr>
            <a:lvl5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9pPr>
          </a:lstStyle>
          <a:p>
            <a:pPr marL="87313" lvl="0" algn="just" defTabSz="457200" eaLnBrk="1" hangingPunct="1">
              <a:lnSpc>
                <a:spcPct val="150000"/>
              </a:lnSpc>
              <a:spcBef>
                <a:spcPts val="600"/>
              </a:spcBef>
              <a:buClr>
                <a:srgbClr val="000000"/>
              </a:buClr>
              <a:buSzPct val="100000"/>
            </a:pPr>
            <a:r>
              <a:rPr lang="it-IT" altLang="it-IT" sz="2400" b="1" dirty="0" smtClean="0">
                <a:solidFill>
                  <a:srgbClr val="000000"/>
                </a:solidFill>
                <a:latin typeface="Calibri" panose="020F0502020204030204" pitchFamily="34" charset="0"/>
                <a:cs typeface="Calibri" panose="020F0502020204030204" pitchFamily="34" charset="0"/>
              </a:rPr>
              <a:t>Per </a:t>
            </a:r>
            <a:r>
              <a:rPr lang="it-IT" altLang="it-IT" sz="2400" b="1" dirty="0">
                <a:solidFill>
                  <a:srgbClr val="000000"/>
                </a:solidFill>
                <a:latin typeface="Calibri" panose="020F0502020204030204" pitchFamily="34" charset="0"/>
                <a:cs typeface="Calibri" panose="020F0502020204030204" pitchFamily="34" charset="0"/>
              </a:rPr>
              <a:t>cominciare</a:t>
            </a:r>
          </a:p>
          <a:p>
            <a:pPr marL="87313" algn="just" defTabSz="457200" eaLnBrk="1" hangingPunct="1">
              <a:lnSpc>
                <a:spcPct val="150000"/>
              </a:lnSpc>
              <a:spcBef>
                <a:spcPts val="600"/>
              </a:spcBef>
              <a:buClr>
                <a:srgbClr val="000000"/>
              </a:buClr>
              <a:buSzPct val="100000"/>
            </a:pPr>
            <a:r>
              <a:rPr lang="it-IT" altLang="it-IT" dirty="0" smtClean="0">
                <a:solidFill>
                  <a:srgbClr val="000000"/>
                </a:solidFill>
                <a:latin typeface="Calibri" panose="020F0502020204030204" pitchFamily="34" charset="0"/>
                <a:cs typeface="Calibri" panose="020F0502020204030204" pitchFamily="34" charset="0"/>
              </a:rPr>
              <a:t>Aprite l’</a:t>
            </a:r>
            <a:r>
              <a:rPr lang="it-IT" altLang="it-IT" dirty="0" err="1" smtClean="0">
                <a:solidFill>
                  <a:srgbClr val="000000"/>
                </a:solidFill>
                <a:latin typeface="Calibri" panose="020F0502020204030204" pitchFamily="34" charset="0"/>
                <a:cs typeface="Calibri" panose="020F0502020204030204" pitchFamily="34" charset="0"/>
              </a:rPr>
              <a:t>app</a:t>
            </a:r>
            <a:r>
              <a:rPr lang="it-IT" altLang="it-IT" dirty="0" smtClean="0">
                <a:solidFill>
                  <a:srgbClr val="000000"/>
                </a:solidFill>
                <a:latin typeface="Calibri" panose="020F0502020204030204" pitchFamily="34" charset="0"/>
                <a:cs typeface="Calibri" panose="020F0502020204030204" pitchFamily="34" charset="0"/>
              </a:rPr>
              <a:t> "Play </a:t>
            </a:r>
            <a:r>
              <a:rPr lang="it-IT" altLang="it-IT" dirty="0" err="1" smtClean="0">
                <a:solidFill>
                  <a:srgbClr val="000000"/>
                </a:solidFill>
                <a:latin typeface="Calibri" panose="020F0502020204030204" pitchFamily="34" charset="0"/>
                <a:cs typeface="Calibri" panose="020F0502020204030204" pitchFamily="34" charset="0"/>
              </a:rPr>
              <a:t>Store</a:t>
            </a:r>
            <a:r>
              <a:rPr lang="it-IT" altLang="it-IT" dirty="0" smtClean="0">
                <a:solidFill>
                  <a:srgbClr val="000000"/>
                </a:solidFill>
                <a:latin typeface="Calibri" panose="020F0502020204030204" pitchFamily="34" charset="0"/>
                <a:cs typeface="Calibri" panose="020F0502020204030204" pitchFamily="34" charset="0"/>
              </a:rPr>
              <a:t>" sul vostro </a:t>
            </a:r>
            <a:r>
              <a:rPr lang="it-IT" altLang="it-IT" dirty="0" err="1" smtClean="0">
                <a:solidFill>
                  <a:srgbClr val="000000"/>
                </a:solidFill>
                <a:latin typeface="Calibri" panose="020F0502020204030204" pitchFamily="34" charset="0"/>
                <a:cs typeface="Calibri" panose="020F0502020204030204" pitchFamily="34" charset="0"/>
              </a:rPr>
              <a:t>smartphone</a:t>
            </a:r>
            <a:r>
              <a:rPr lang="it-IT" altLang="it-IT" dirty="0" smtClean="0">
                <a:solidFill>
                  <a:srgbClr val="000000"/>
                </a:solidFill>
                <a:latin typeface="Calibri" panose="020F0502020204030204" pitchFamily="34" charset="0"/>
                <a:cs typeface="Calibri" panose="020F0502020204030204" pitchFamily="34" charset="0"/>
              </a:rPr>
              <a:t> e cercate "Instagram" nel campo di ricerca nella parte superiore dello schermo. Selezionate "Installa" e accettate le condizioni di uso. Una volta completata l’installazione, selezionate "Apri". Ora dovete registrarvi e creare un account usando un indirizzo mail o un numero di telefono. In alternativa, se disponete di un account </a:t>
            </a:r>
            <a:r>
              <a:rPr lang="it-IT" altLang="it-IT" dirty="0" err="1" smtClean="0">
                <a:solidFill>
                  <a:srgbClr val="000000"/>
                </a:solidFill>
                <a:latin typeface="Calibri" panose="020F0502020204030204" pitchFamily="34" charset="0"/>
                <a:cs typeface="Calibri" panose="020F0502020204030204" pitchFamily="34" charset="0"/>
              </a:rPr>
              <a:t>Facebook</a:t>
            </a:r>
            <a:r>
              <a:rPr lang="it-IT" altLang="it-IT" dirty="0" smtClean="0">
                <a:solidFill>
                  <a:srgbClr val="000000"/>
                </a:solidFill>
                <a:latin typeface="Calibri" panose="020F0502020204030204" pitchFamily="34" charset="0"/>
                <a:cs typeface="Calibri" panose="020F0502020204030204" pitchFamily="34" charset="0"/>
              </a:rPr>
              <a:t>, potete usare lo stesso account e le stesse credenziali di accesso per entrambe le </a:t>
            </a:r>
            <a:r>
              <a:rPr lang="it-IT" altLang="it-IT" dirty="0" err="1" smtClean="0">
                <a:solidFill>
                  <a:srgbClr val="000000"/>
                </a:solidFill>
                <a:latin typeface="Calibri" panose="020F0502020204030204" pitchFamily="34" charset="0"/>
                <a:cs typeface="Calibri" panose="020F0502020204030204" pitchFamily="34" charset="0"/>
              </a:rPr>
              <a:t>app</a:t>
            </a:r>
            <a:r>
              <a:rPr lang="it-IT" altLang="it-IT" dirty="0" smtClean="0">
                <a:solidFill>
                  <a:srgbClr val="000000"/>
                </a:solidFill>
                <a:latin typeface="Calibri" panose="020F0502020204030204" pitchFamily="34" charset="0"/>
                <a:cs typeface="Calibri" panose="020F0502020204030204" pitchFamily="34" charset="0"/>
              </a:rPr>
              <a:t>.</a:t>
            </a:r>
          </a:p>
          <a:p>
            <a:pPr marL="87313" lvl="0" algn="just" defTabSz="457200" eaLnBrk="1" hangingPunct="1">
              <a:lnSpc>
                <a:spcPct val="150000"/>
              </a:lnSpc>
              <a:spcBef>
                <a:spcPts val="600"/>
              </a:spcBef>
              <a:buClr>
                <a:srgbClr val="000000"/>
              </a:buClr>
              <a:buSzPct val="100000"/>
            </a:pPr>
            <a:endParaRPr lang="it-IT" altLang="it-IT" dirty="0">
              <a:solidFill>
                <a:srgbClr val="000000"/>
              </a:solidFill>
              <a:latin typeface="Calibri" panose="020F0502020204030204" pitchFamily="34" charset="0"/>
              <a:cs typeface="Calibri" panose="020F0502020204030204" pitchFamily="34" charset="0"/>
            </a:endParaRPr>
          </a:p>
          <a:p>
            <a:pPr marL="87313" lvl="0" algn="just" defTabSz="457200" eaLnBrk="1" hangingPunct="1">
              <a:lnSpc>
                <a:spcPct val="150000"/>
              </a:lnSpc>
              <a:spcBef>
                <a:spcPts val="600"/>
              </a:spcBef>
              <a:buClr>
                <a:srgbClr val="000000"/>
              </a:buClr>
              <a:buSzPct val="100000"/>
            </a:pPr>
            <a:endParaRPr lang="it-IT" altLang="it-IT" dirty="0">
              <a:solidFill>
                <a:srgbClr val="000000"/>
              </a:solidFill>
              <a:latin typeface="Calibri" panose="020F0502020204030204" pitchFamily="34" charset="0"/>
              <a:cs typeface="Calibri" panose="020F0502020204030204" pitchFamily="34" charset="0"/>
            </a:endParaRPr>
          </a:p>
        </p:txBody>
      </p:sp>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3232" y="1607127"/>
            <a:ext cx="2638932" cy="5116946"/>
          </a:xfrm>
          <a:prstGeom prst="rect">
            <a:avLst/>
          </a:prstGeom>
        </p:spPr>
      </p:pic>
      <p:sp>
        <p:nvSpPr>
          <p:cNvPr id="12" name="Text Box 2">
            <a:extLst>
              <a:ext uri="{FF2B5EF4-FFF2-40B4-BE49-F238E27FC236}">
                <a16:creationId xmlns:a16="http://schemas.microsoft.com/office/drawing/2014/main" id="{15A32A38-511E-431F-9DF5-79FD7E2CACB4}"/>
              </a:ext>
            </a:extLst>
          </p:cNvPr>
          <p:cNvSpPr txBox="1">
            <a:spLocks noChangeArrowheads="1"/>
          </p:cNvSpPr>
          <p:nvPr/>
        </p:nvSpPr>
        <p:spPr bwMode="auto">
          <a:xfrm>
            <a:off x="400494" y="5355672"/>
            <a:ext cx="8562108" cy="142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60363"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1pPr>
            <a:lvl2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2pPr>
            <a:lvl3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3pPr>
            <a:lvl4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4pPr>
            <a:lvl5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9pPr>
          </a:lstStyle>
          <a:p>
            <a:pPr marL="87313" lvl="0" algn="just" defTabSz="457200" eaLnBrk="1" hangingPunct="1">
              <a:lnSpc>
                <a:spcPct val="150000"/>
              </a:lnSpc>
              <a:spcBef>
                <a:spcPts val="600"/>
              </a:spcBef>
              <a:buClr>
                <a:srgbClr val="000000"/>
              </a:buClr>
              <a:buSzPct val="100000"/>
            </a:pPr>
            <a:r>
              <a:rPr lang="it-IT" altLang="it-IT" dirty="0">
                <a:solidFill>
                  <a:srgbClr val="000000"/>
                </a:solidFill>
                <a:latin typeface="Calibri" panose="020F0502020204030204" pitchFamily="34" charset="0"/>
                <a:cs typeface="Calibri" panose="020F0502020204030204" pitchFamily="34" charset="0"/>
              </a:rPr>
              <a:t>Se creiamo un account partendo dal nostro profilo </a:t>
            </a:r>
            <a:r>
              <a:rPr lang="it-IT" altLang="it-IT" dirty="0" err="1">
                <a:solidFill>
                  <a:srgbClr val="000000"/>
                </a:solidFill>
                <a:latin typeface="Calibri" panose="020F0502020204030204" pitchFamily="34" charset="0"/>
                <a:cs typeface="Calibri" panose="020F0502020204030204" pitchFamily="34" charset="0"/>
              </a:rPr>
              <a:t>Facebook</a:t>
            </a:r>
            <a:r>
              <a:rPr lang="it-IT" altLang="it-IT" dirty="0">
                <a:solidFill>
                  <a:srgbClr val="000000"/>
                </a:solidFill>
                <a:latin typeface="Calibri" panose="020F0502020204030204" pitchFamily="34" charset="0"/>
                <a:cs typeface="Calibri" panose="020F0502020204030204" pitchFamily="34" charset="0"/>
              </a:rPr>
              <a:t> ci verrà chiesto anche se vogliamo seguire i nostri contatti di </a:t>
            </a:r>
            <a:r>
              <a:rPr lang="it-IT" altLang="it-IT" dirty="0" err="1">
                <a:solidFill>
                  <a:srgbClr val="000000"/>
                </a:solidFill>
                <a:latin typeface="Calibri" panose="020F0502020204030204" pitchFamily="34" charset="0"/>
                <a:cs typeface="Calibri" panose="020F0502020204030204" pitchFamily="34" charset="0"/>
              </a:rPr>
              <a:t>Facebook</a:t>
            </a:r>
            <a:r>
              <a:rPr lang="it-IT" altLang="it-IT" dirty="0">
                <a:solidFill>
                  <a:srgbClr val="000000"/>
                </a:solidFill>
                <a:latin typeface="Calibri" panose="020F0502020204030204" pitchFamily="34" charset="0"/>
                <a:cs typeface="Calibri" panose="020F0502020204030204" pitchFamily="34" charset="0"/>
              </a:rPr>
              <a:t> che si trovano già sull’</a:t>
            </a:r>
            <a:r>
              <a:rPr lang="it-IT" altLang="it-IT" dirty="0" err="1">
                <a:solidFill>
                  <a:srgbClr val="000000"/>
                </a:solidFill>
                <a:latin typeface="Calibri" panose="020F0502020204030204" pitchFamily="34" charset="0"/>
                <a:cs typeface="Calibri" panose="020F0502020204030204" pitchFamily="34" charset="0"/>
              </a:rPr>
              <a:t>app</a:t>
            </a:r>
            <a:r>
              <a:rPr lang="it-IT" altLang="it-IT" dirty="0">
                <a:solidFill>
                  <a:srgbClr val="000000"/>
                </a:solidFill>
                <a:latin typeface="Calibri" panose="020F0502020204030204" pitchFamily="34" charset="0"/>
                <a:cs typeface="Calibri" panose="020F0502020204030204" pitchFamily="34" charset="0"/>
              </a:rPr>
              <a:t>.</a:t>
            </a:r>
          </a:p>
          <a:p>
            <a:pPr marL="87313" lvl="0" algn="just" defTabSz="457200" eaLnBrk="1" hangingPunct="1">
              <a:lnSpc>
                <a:spcPct val="150000"/>
              </a:lnSpc>
              <a:spcBef>
                <a:spcPts val="600"/>
              </a:spcBef>
              <a:buClr>
                <a:srgbClr val="000000"/>
              </a:buClr>
              <a:buSzPct val="100000"/>
            </a:pPr>
            <a:endParaRPr lang="it-IT" altLang="it-IT"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762068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1" nodeType="after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par>
                                <p:cTn id="13" presetID="53" presetClass="entr" presetSubtype="16" fill="hold" nodeType="withEffect">
                                  <p:stCondLst>
                                    <p:cond delay="25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p:bldP spid="9"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119E324D-3B71-41E3-B5D7-D0DBA4B78313}"/>
              </a:ext>
            </a:extLst>
          </p:cNvPr>
          <p:cNvPicPr>
            <a:picLocks noChangeAspect="1"/>
          </p:cNvPicPr>
          <p:nvPr/>
        </p:nvPicPr>
        <p:blipFill>
          <a:blip r:embed="rId2"/>
          <a:stretch>
            <a:fillRect/>
          </a:stretch>
        </p:blipFill>
        <p:spPr>
          <a:xfrm>
            <a:off x="0" y="-18199"/>
            <a:ext cx="12072730" cy="1205948"/>
          </a:xfrm>
          <a:prstGeom prst="rect">
            <a:avLst/>
          </a:prstGeom>
        </p:spPr>
      </p:pic>
      <p:sp>
        <p:nvSpPr>
          <p:cNvPr id="6" name="Rettangolo 5">
            <a:extLst>
              <a:ext uri="{FF2B5EF4-FFF2-40B4-BE49-F238E27FC236}">
                <a16:creationId xmlns:a16="http://schemas.microsoft.com/office/drawing/2014/main" id="{BA976663-D766-4704-80E3-C196615AC881}"/>
              </a:ext>
            </a:extLst>
          </p:cNvPr>
          <p:cNvSpPr/>
          <p:nvPr/>
        </p:nvSpPr>
        <p:spPr>
          <a:xfrm>
            <a:off x="656491" y="602974"/>
            <a:ext cx="8880434" cy="584775"/>
          </a:xfrm>
          <a:prstGeom prst="rect">
            <a:avLst/>
          </a:prstGeom>
        </p:spPr>
        <p:txBody>
          <a:bodyPr wrap="square">
            <a:spAutoFit/>
          </a:bodyPr>
          <a:lstStyle/>
          <a:p>
            <a:pPr lvl="0" defTabSz="457200" fontAlgn="base">
              <a:spcBef>
                <a:spcPts val="750"/>
              </a:spcBef>
              <a:spcAft>
                <a:spcPts val="750"/>
              </a:spcAft>
              <a:defRPr/>
            </a:pPr>
            <a:r>
              <a:rPr lang="it-IT" sz="3200" dirty="0" smtClean="0">
                <a:solidFill>
                  <a:schemeClr val="bg1"/>
                </a:solidFill>
                <a:latin typeface="Helvetica" panose="020B0604020202020204" pitchFamily="34" charset="0"/>
                <a:cs typeface="Helvetica" panose="020B0604020202020204" pitchFamily="34" charset="0"/>
              </a:rPr>
              <a:t>Come utilizzare </a:t>
            </a:r>
            <a:r>
              <a:rPr lang="it-IT" sz="3200" dirty="0">
                <a:solidFill>
                  <a:srgbClr val="FF0000"/>
                </a:solidFill>
                <a:latin typeface="Helvetica" panose="020B0604020202020204" pitchFamily="34" charset="0"/>
                <a:cs typeface="Helvetica" panose="020B0604020202020204" pitchFamily="34" charset="0"/>
              </a:rPr>
              <a:t>Instagram</a:t>
            </a:r>
            <a:endParaRPr kumimoji="0" lang="it-IT" sz="3200" b="1" i="0" u="none" strike="noStrike" kern="1200" cap="none" spc="0" normalizeH="0" baseline="0" noProof="0" dirty="0">
              <a:ln>
                <a:noFill/>
              </a:ln>
              <a:solidFill>
                <a:srgbClr val="FF0000"/>
              </a:solidFill>
              <a:effectLst/>
              <a:uLnTx/>
              <a:uFillTx/>
              <a:latin typeface="Helvetica" panose="020B0604020202020204" pitchFamily="34" charset="0"/>
              <a:ea typeface="Times New Roman" panose="02020603050405020304" pitchFamily="18" charset="0"/>
              <a:cs typeface="Helvetica" panose="020B0604020202020204" pitchFamily="34" charset="0"/>
            </a:endParaRPr>
          </a:p>
        </p:txBody>
      </p:sp>
      <p:sp>
        <p:nvSpPr>
          <p:cNvPr id="7" name="CasellaDiTesto 6"/>
          <p:cNvSpPr txBox="1"/>
          <p:nvPr/>
        </p:nvSpPr>
        <p:spPr>
          <a:xfrm>
            <a:off x="3773714" y="2612571"/>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9" name="Text Box 2">
            <a:extLst>
              <a:ext uri="{FF2B5EF4-FFF2-40B4-BE49-F238E27FC236}">
                <a16:creationId xmlns:a16="http://schemas.microsoft.com/office/drawing/2014/main" id="{15A32A38-511E-431F-9DF5-79FD7E2CACB4}"/>
              </a:ext>
            </a:extLst>
          </p:cNvPr>
          <p:cNvSpPr txBox="1">
            <a:spLocks noChangeArrowheads="1"/>
          </p:cNvSpPr>
          <p:nvPr/>
        </p:nvSpPr>
        <p:spPr bwMode="auto">
          <a:xfrm>
            <a:off x="400494" y="1187750"/>
            <a:ext cx="8562109" cy="1878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60363"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1pPr>
            <a:lvl2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2pPr>
            <a:lvl3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3pPr>
            <a:lvl4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4pPr>
            <a:lvl5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9pPr>
          </a:lstStyle>
          <a:p>
            <a:pPr marL="87313" algn="just" defTabSz="457200" eaLnBrk="1" hangingPunct="1">
              <a:lnSpc>
                <a:spcPct val="150000"/>
              </a:lnSpc>
              <a:spcBef>
                <a:spcPts val="600"/>
              </a:spcBef>
              <a:buClr>
                <a:srgbClr val="000000"/>
              </a:buClr>
              <a:buSzPct val="100000"/>
            </a:pPr>
            <a:r>
              <a:rPr lang="it-IT" altLang="it-IT" dirty="0" smtClean="0">
                <a:solidFill>
                  <a:srgbClr val="000000"/>
                </a:solidFill>
                <a:latin typeface="Calibri" panose="020F0502020204030204" pitchFamily="34" charset="0"/>
                <a:cs typeface="Calibri" panose="020F0502020204030204" pitchFamily="34" charset="0"/>
              </a:rPr>
              <a:t>Il menu Instagram si trova nella parte inferiore dello schermo. Selezionando l’icona a forma di casa si aprirà la scheda Home, nota anche come "News </a:t>
            </a:r>
            <a:r>
              <a:rPr lang="it-IT" altLang="it-IT" dirty="0" err="1" smtClean="0">
                <a:solidFill>
                  <a:srgbClr val="000000"/>
                </a:solidFill>
                <a:latin typeface="Calibri" panose="020F0502020204030204" pitchFamily="34" charset="0"/>
                <a:cs typeface="Calibri" panose="020F0502020204030204" pitchFamily="34" charset="0"/>
              </a:rPr>
              <a:t>feed</a:t>
            </a:r>
            <a:r>
              <a:rPr lang="it-IT" altLang="it-IT" dirty="0" smtClean="0">
                <a:solidFill>
                  <a:srgbClr val="000000"/>
                </a:solidFill>
                <a:latin typeface="Calibri" panose="020F0502020204030204" pitchFamily="34" charset="0"/>
                <a:cs typeface="Calibri" panose="020F0502020204030204" pitchFamily="34" charset="0"/>
              </a:rPr>
              <a:t>". Qui potete visualizzare tutte le immagini pubblicate da voi e dalle persone che seguite. </a:t>
            </a:r>
          </a:p>
          <a:p>
            <a:pPr marL="87313" lvl="0" algn="just" defTabSz="457200" eaLnBrk="1" hangingPunct="1">
              <a:lnSpc>
                <a:spcPct val="150000"/>
              </a:lnSpc>
              <a:spcBef>
                <a:spcPts val="600"/>
              </a:spcBef>
              <a:buClr>
                <a:srgbClr val="000000"/>
              </a:buClr>
              <a:buSzPct val="100000"/>
            </a:pPr>
            <a:endParaRPr lang="it-IT" altLang="it-IT" dirty="0">
              <a:solidFill>
                <a:srgbClr val="000000"/>
              </a:solidFill>
              <a:latin typeface="Calibri" panose="020F0502020204030204" pitchFamily="34" charset="0"/>
              <a:cs typeface="Calibri" panose="020F0502020204030204" pitchFamily="34" charset="0"/>
            </a:endParaRPr>
          </a:p>
        </p:txBody>
      </p:sp>
      <p:sp>
        <p:nvSpPr>
          <p:cNvPr id="12" name="Text Box 2">
            <a:extLst>
              <a:ext uri="{FF2B5EF4-FFF2-40B4-BE49-F238E27FC236}">
                <a16:creationId xmlns:a16="http://schemas.microsoft.com/office/drawing/2014/main" id="{15A32A38-511E-431F-9DF5-79FD7E2CACB4}"/>
              </a:ext>
            </a:extLst>
          </p:cNvPr>
          <p:cNvSpPr txBox="1">
            <a:spLocks noChangeArrowheads="1"/>
          </p:cNvSpPr>
          <p:nvPr/>
        </p:nvSpPr>
        <p:spPr bwMode="auto">
          <a:xfrm>
            <a:off x="400493" y="4491295"/>
            <a:ext cx="8562108" cy="1863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60363"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1pPr>
            <a:lvl2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2pPr>
            <a:lvl3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3pPr>
            <a:lvl4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4pPr>
            <a:lvl5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9pPr>
          </a:lstStyle>
          <a:p>
            <a:pPr marL="87313" lvl="0" algn="just" defTabSz="457200" eaLnBrk="1" hangingPunct="1">
              <a:lnSpc>
                <a:spcPct val="150000"/>
              </a:lnSpc>
              <a:spcBef>
                <a:spcPts val="600"/>
              </a:spcBef>
              <a:buClr>
                <a:srgbClr val="000000"/>
              </a:buClr>
              <a:buSzPct val="100000"/>
            </a:pPr>
            <a:r>
              <a:rPr lang="it-IT" altLang="it-IT" dirty="0">
                <a:solidFill>
                  <a:srgbClr val="000000"/>
                </a:solidFill>
                <a:latin typeface="Calibri" panose="020F0502020204030204" pitchFamily="34" charset="0"/>
                <a:cs typeface="Calibri" panose="020F0502020204030204" pitchFamily="34" charset="0"/>
              </a:rPr>
              <a:t>Per commentare un’immagine, selezionate la nuvoletta al di sotto di essa. Verrà visualizzata la tastiera in cui potete inserire i commenti, che saranno visibili alla persona che ha pubblicato l’immagine e a tutte le altre persone che la visualizzano.</a:t>
            </a: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2602" y="1187749"/>
            <a:ext cx="2940050" cy="5591740"/>
          </a:xfrm>
          <a:prstGeom prst="rect">
            <a:avLst/>
          </a:prstGeom>
        </p:spPr>
      </p:pic>
      <p:sp>
        <p:nvSpPr>
          <p:cNvPr id="11" name="Text Box 2">
            <a:extLst>
              <a:ext uri="{FF2B5EF4-FFF2-40B4-BE49-F238E27FC236}">
                <a16:creationId xmlns:a16="http://schemas.microsoft.com/office/drawing/2014/main" id="{15A32A38-511E-431F-9DF5-79FD7E2CACB4}"/>
              </a:ext>
            </a:extLst>
          </p:cNvPr>
          <p:cNvSpPr txBox="1">
            <a:spLocks noChangeArrowheads="1"/>
          </p:cNvSpPr>
          <p:nvPr/>
        </p:nvSpPr>
        <p:spPr bwMode="auto">
          <a:xfrm>
            <a:off x="400492" y="2981903"/>
            <a:ext cx="8562109" cy="150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60363"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1pPr>
            <a:lvl2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2pPr>
            <a:lvl3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3pPr>
            <a:lvl4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4pPr>
            <a:lvl5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9pPr>
          </a:lstStyle>
          <a:p>
            <a:pPr marL="87313" algn="just" defTabSz="457200" eaLnBrk="1" hangingPunct="1">
              <a:lnSpc>
                <a:spcPct val="150000"/>
              </a:lnSpc>
              <a:spcBef>
                <a:spcPts val="600"/>
              </a:spcBef>
              <a:buClr>
                <a:srgbClr val="000000"/>
              </a:buClr>
              <a:buSzPct val="100000"/>
            </a:pPr>
            <a:r>
              <a:rPr lang="it-IT" altLang="it-IT" dirty="0">
                <a:solidFill>
                  <a:srgbClr val="000000"/>
                </a:solidFill>
                <a:latin typeface="Calibri" panose="020F0502020204030204" pitchFamily="34" charset="0"/>
                <a:cs typeface="Calibri" panose="020F0502020204030204" pitchFamily="34" charset="0"/>
              </a:rPr>
              <a:t>Per aggiungere un "</a:t>
            </a:r>
            <a:r>
              <a:rPr lang="it-IT" altLang="it-IT" dirty="0" err="1">
                <a:solidFill>
                  <a:srgbClr val="000000"/>
                </a:solidFill>
                <a:latin typeface="Calibri" panose="020F0502020204030204" pitchFamily="34" charset="0"/>
                <a:cs typeface="Calibri" panose="020F0502020204030204" pitchFamily="34" charset="0"/>
              </a:rPr>
              <a:t>like</a:t>
            </a:r>
            <a:r>
              <a:rPr lang="it-IT" altLang="it-IT" dirty="0">
                <a:solidFill>
                  <a:srgbClr val="000000"/>
                </a:solidFill>
                <a:latin typeface="Calibri" panose="020F0502020204030204" pitchFamily="34" charset="0"/>
                <a:cs typeface="Calibri" panose="020F0502020204030204" pitchFamily="34" charset="0"/>
              </a:rPr>
              <a:t>" a un’immagine potete selezionare il simbolo del cuore al di sotto di essa o toccarla velocemente due volte. Il numero di "</a:t>
            </a:r>
            <a:r>
              <a:rPr lang="it-IT" altLang="it-IT" dirty="0" err="1">
                <a:solidFill>
                  <a:srgbClr val="000000"/>
                </a:solidFill>
                <a:latin typeface="Calibri" panose="020F0502020204030204" pitchFamily="34" charset="0"/>
                <a:cs typeface="Calibri" panose="020F0502020204030204" pitchFamily="34" charset="0"/>
              </a:rPr>
              <a:t>like</a:t>
            </a:r>
            <a:r>
              <a:rPr lang="it-IT" altLang="it-IT" dirty="0">
                <a:solidFill>
                  <a:srgbClr val="000000"/>
                </a:solidFill>
                <a:latin typeface="Calibri" panose="020F0502020204030204" pitchFamily="34" charset="0"/>
                <a:cs typeface="Calibri" panose="020F0502020204030204" pitchFamily="34" charset="0"/>
              </a:rPr>
              <a:t>" ricevuti da un’immagine è mostrato direttamente al di sotto di essa.</a:t>
            </a:r>
          </a:p>
        </p:txBody>
      </p:sp>
    </p:spTree>
    <p:extLst>
      <p:ext uri="{BB962C8B-B14F-4D97-AF65-F5344CB8AC3E}">
        <p14:creationId xmlns:p14="http://schemas.microsoft.com/office/powerpoint/2010/main" val="2592183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1000"/>
                                        <p:tgtEl>
                                          <p:spTgt spid="9"/>
                                        </p:tgtEl>
                                      </p:cBhvr>
                                    </p:animEffect>
                                  </p:childTnLst>
                                </p:cTn>
                              </p:par>
                              <p:par>
                                <p:cTn id="8" presetID="5" presetClass="entr" presetSubtype="10" fill="hold" nodeType="withEffect">
                                  <p:stCondLst>
                                    <p:cond delay="25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1" nodeType="clickEffect">
                                  <p:stCondLst>
                                    <p:cond delay="25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 calcmode="lin" valueType="num">
                                      <p:cBhvr>
                                        <p:cTn id="17"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52" presetClass="entr" presetSubtype="0" fill="hold" grpId="1" nodeType="clickEffect">
                                  <p:stCondLst>
                                    <p:cond delay="250"/>
                                  </p:stCondLst>
                                  <p:childTnLst>
                                    <p:set>
                                      <p:cBhvr>
                                        <p:cTn id="22" dur="1" fill="hold">
                                          <p:stCondLst>
                                            <p:cond delay="0"/>
                                          </p:stCondLst>
                                        </p:cTn>
                                        <p:tgtEl>
                                          <p:spTgt spid="12"/>
                                        </p:tgtEl>
                                        <p:attrNameLst>
                                          <p:attrName>style.visibility</p:attrName>
                                        </p:attrNameLst>
                                      </p:cBhvr>
                                      <p:to>
                                        <p:strVal val="visible"/>
                                      </p:to>
                                    </p:set>
                                    <p:animScale>
                                      <p:cBhvr>
                                        <p:cTn id="23"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12"/>
                                        </p:tgtEl>
                                        <p:attrNameLst>
                                          <p:attrName>ppt_x</p:attrName>
                                          <p:attrName>ppt_y</p:attrName>
                                        </p:attrNameLst>
                                      </p:cBhvr>
                                    </p:animMotion>
                                    <p:animEffect transition="in" filter="fade">
                                      <p:cBhvr>
                                        <p:cTn id="2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1"/>
      <p:bldP spid="11"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119E324D-3B71-41E3-B5D7-D0DBA4B78313}"/>
              </a:ext>
            </a:extLst>
          </p:cNvPr>
          <p:cNvPicPr>
            <a:picLocks noChangeAspect="1"/>
          </p:cNvPicPr>
          <p:nvPr/>
        </p:nvPicPr>
        <p:blipFill>
          <a:blip r:embed="rId2"/>
          <a:stretch>
            <a:fillRect/>
          </a:stretch>
        </p:blipFill>
        <p:spPr>
          <a:xfrm>
            <a:off x="0" y="-18199"/>
            <a:ext cx="12072730" cy="1205948"/>
          </a:xfrm>
          <a:prstGeom prst="rect">
            <a:avLst/>
          </a:prstGeom>
        </p:spPr>
      </p:pic>
      <p:sp>
        <p:nvSpPr>
          <p:cNvPr id="6" name="Rettangolo 5">
            <a:extLst>
              <a:ext uri="{FF2B5EF4-FFF2-40B4-BE49-F238E27FC236}">
                <a16:creationId xmlns:a16="http://schemas.microsoft.com/office/drawing/2014/main" id="{BA976663-D766-4704-80E3-C196615AC881}"/>
              </a:ext>
            </a:extLst>
          </p:cNvPr>
          <p:cNvSpPr/>
          <p:nvPr/>
        </p:nvSpPr>
        <p:spPr>
          <a:xfrm>
            <a:off x="656491" y="602974"/>
            <a:ext cx="8880434" cy="584775"/>
          </a:xfrm>
          <a:prstGeom prst="rect">
            <a:avLst/>
          </a:prstGeom>
        </p:spPr>
        <p:txBody>
          <a:bodyPr wrap="square">
            <a:spAutoFit/>
          </a:bodyPr>
          <a:lstStyle/>
          <a:p>
            <a:pPr lvl="0" defTabSz="457200" fontAlgn="base">
              <a:spcBef>
                <a:spcPts val="750"/>
              </a:spcBef>
              <a:spcAft>
                <a:spcPts val="750"/>
              </a:spcAft>
              <a:defRPr/>
            </a:pPr>
            <a:r>
              <a:rPr lang="it-IT" sz="3200" dirty="0" smtClean="0">
                <a:solidFill>
                  <a:schemeClr val="bg1"/>
                </a:solidFill>
                <a:latin typeface="Helvetica" panose="020B0604020202020204" pitchFamily="34" charset="0"/>
                <a:cs typeface="Helvetica" panose="020B0604020202020204" pitchFamily="34" charset="0"/>
              </a:rPr>
              <a:t>Come utilizzare </a:t>
            </a:r>
            <a:r>
              <a:rPr lang="it-IT" sz="3200" dirty="0">
                <a:solidFill>
                  <a:srgbClr val="FF0000"/>
                </a:solidFill>
                <a:latin typeface="Helvetica" panose="020B0604020202020204" pitchFamily="34" charset="0"/>
                <a:cs typeface="Helvetica" panose="020B0604020202020204" pitchFamily="34" charset="0"/>
              </a:rPr>
              <a:t>Instagram</a:t>
            </a:r>
            <a:endParaRPr kumimoji="0" lang="it-IT" sz="3200" b="1" i="0" u="none" strike="noStrike" kern="1200" cap="none" spc="0" normalizeH="0" baseline="0" noProof="0" dirty="0">
              <a:ln>
                <a:noFill/>
              </a:ln>
              <a:solidFill>
                <a:srgbClr val="FF0000"/>
              </a:solidFill>
              <a:effectLst/>
              <a:uLnTx/>
              <a:uFillTx/>
              <a:latin typeface="Helvetica" panose="020B0604020202020204" pitchFamily="34" charset="0"/>
              <a:ea typeface="Times New Roman" panose="02020603050405020304" pitchFamily="18" charset="0"/>
              <a:cs typeface="Helvetica" panose="020B0604020202020204" pitchFamily="34" charset="0"/>
            </a:endParaRPr>
          </a:p>
        </p:txBody>
      </p:sp>
      <p:sp>
        <p:nvSpPr>
          <p:cNvPr id="7" name="CasellaDiTesto 6"/>
          <p:cNvSpPr txBox="1"/>
          <p:nvPr/>
        </p:nvSpPr>
        <p:spPr>
          <a:xfrm>
            <a:off x="3773714" y="2612571"/>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9" name="Text Box 2">
            <a:extLst>
              <a:ext uri="{FF2B5EF4-FFF2-40B4-BE49-F238E27FC236}">
                <a16:creationId xmlns:a16="http://schemas.microsoft.com/office/drawing/2014/main" id="{15A32A38-511E-431F-9DF5-79FD7E2CACB4}"/>
              </a:ext>
            </a:extLst>
          </p:cNvPr>
          <p:cNvSpPr txBox="1">
            <a:spLocks noChangeArrowheads="1"/>
          </p:cNvSpPr>
          <p:nvPr/>
        </p:nvSpPr>
        <p:spPr bwMode="auto">
          <a:xfrm>
            <a:off x="400494" y="1187750"/>
            <a:ext cx="8562109" cy="1084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60363"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1pPr>
            <a:lvl2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2pPr>
            <a:lvl3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3pPr>
            <a:lvl4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4pPr>
            <a:lvl5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9pPr>
          </a:lstStyle>
          <a:p>
            <a:pPr marL="87313" algn="just" defTabSz="457200" eaLnBrk="1" hangingPunct="1">
              <a:lnSpc>
                <a:spcPct val="150000"/>
              </a:lnSpc>
              <a:spcBef>
                <a:spcPts val="600"/>
              </a:spcBef>
              <a:buClr>
                <a:srgbClr val="000000"/>
              </a:buClr>
              <a:buSzPct val="100000"/>
            </a:pPr>
            <a:r>
              <a:rPr lang="it-IT" altLang="it-IT" b="1" dirty="0">
                <a:solidFill>
                  <a:srgbClr val="000000"/>
                </a:solidFill>
                <a:latin typeface="Calibri" panose="020F0502020204030204" pitchFamily="34" charset="0"/>
                <a:cs typeface="Calibri" panose="020F0502020204030204" pitchFamily="34" charset="0"/>
              </a:rPr>
              <a:t>Come pubblicare e condividere foto, </a:t>
            </a:r>
            <a:r>
              <a:rPr lang="it-IT" altLang="it-IT" b="1" dirty="0" err="1">
                <a:solidFill>
                  <a:srgbClr val="000000"/>
                </a:solidFill>
                <a:latin typeface="Calibri" panose="020F0502020204030204" pitchFamily="34" charset="0"/>
                <a:cs typeface="Calibri" panose="020F0502020204030204" pitchFamily="34" charset="0"/>
              </a:rPr>
              <a:t>reel</a:t>
            </a:r>
            <a:r>
              <a:rPr lang="it-IT" altLang="it-IT" b="1" dirty="0">
                <a:solidFill>
                  <a:srgbClr val="000000"/>
                </a:solidFill>
                <a:latin typeface="Calibri" panose="020F0502020204030204" pitchFamily="34" charset="0"/>
                <a:cs typeface="Calibri" panose="020F0502020204030204" pitchFamily="34" charset="0"/>
              </a:rPr>
              <a:t> e </a:t>
            </a:r>
            <a:r>
              <a:rPr lang="it-IT" altLang="it-IT" b="1" dirty="0" smtClean="0">
                <a:solidFill>
                  <a:srgbClr val="000000"/>
                </a:solidFill>
                <a:latin typeface="Calibri" panose="020F0502020204030204" pitchFamily="34" charset="0"/>
                <a:cs typeface="Calibri" panose="020F0502020204030204" pitchFamily="34" charset="0"/>
              </a:rPr>
              <a:t>video.</a:t>
            </a:r>
          </a:p>
          <a:p>
            <a:pPr marL="87313" algn="just" defTabSz="457200" eaLnBrk="1" hangingPunct="1">
              <a:lnSpc>
                <a:spcPct val="150000"/>
              </a:lnSpc>
              <a:spcBef>
                <a:spcPts val="600"/>
              </a:spcBef>
              <a:buClr>
                <a:srgbClr val="000000"/>
              </a:buClr>
              <a:buSzPct val="100000"/>
            </a:pPr>
            <a:r>
              <a:rPr lang="it-IT" altLang="it-IT" dirty="0">
                <a:solidFill>
                  <a:srgbClr val="000000"/>
                </a:solidFill>
                <a:latin typeface="Calibri" panose="020F0502020204030204" pitchFamily="34" charset="0"/>
                <a:cs typeface="Calibri" panose="020F0502020204030204" pitchFamily="34" charset="0"/>
              </a:rPr>
              <a:t>Pubblicare contenuti su Instagram è molto semplice. </a:t>
            </a:r>
          </a:p>
        </p:txBody>
      </p:sp>
      <p:sp>
        <p:nvSpPr>
          <p:cNvPr id="12" name="Text Box 2">
            <a:extLst>
              <a:ext uri="{FF2B5EF4-FFF2-40B4-BE49-F238E27FC236}">
                <a16:creationId xmlns:a16="http://schemas.microsoft.com/office/drawing/2014/main" id="{15A32A38-511E-431F-9DF5-79FD7E2CACB4}"/>
              </a:ext>
            </a:extLst>
          </p:cNvPr>
          <p:cNvSpPr txBox="1">
            <a:spLocks noChangeArrowheads="1"/>
          </p:cNvSpPr>
          <p:nvPr/>
        </p:nvSpPr>
        <p:spPr bwMode="auto">
          <a:xfrm>
            <a:off x="400493" y="4342498"/>
            <a:ext cx="8562108" cy="2361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60363"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1pPr>
            <a:lvl2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2pPr>
            <a:lvl3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3pPr>
            <a:lvl4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4pPr>
            <a:lvl5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9pPr>
          </a:lstStyle>
          <a:p>
            <a:pPr marL="87313" lvl="0" algn="just" defTabSz="457200" eaLnBrk="1" hangingPunct="1">
              <a:lnSpc>
                <a:spcPct val="150000"/>
              </a:lnSpc>
              <a:spcBef>
                <a:spcPts val="600"/>
              </a:spcBef>
              <a:buClr>
                <a:srgbClr val="000000"/>
              </a:buClr>
              <a:buSzPct val="100000"/>
            </a:pPr>
            <a:r>
              <a:rPr lang="it-IT" altLang="it-IT" dirty="0">
                <a:solidFill>
                  <a:srgbClr val="000000"/>
                </a:solidFill>
                <a:latin typeface="Calibri" panose="020F0502020204030204" pitchFamily="34" charset="0"/>
                <a:cs typeface="Calibri" panose="020F0502020204030204" pitchFamily="34" charset="0"/>
              </a:rPr>
              <a:t>Una volta cliccato su + in basso potrete scorrere un menù con tutte le opzioni di pubblicazione: Post, Storia, </a:t>
            </a:r>
            <a:r>
              <a:rPr lang="it-IT" altLang="it-IT" dirty="0" err="1">
                <a:solidFill>
                  <a:srgbClr val="000000"/>
                </a:solidFill>
                <a:latin typeface="Calibri" panose="020F0502020204030204" pitchFamily="34" charset="0"/>
                <a:cs typeface="Calibri" panose="020F0502020204030204" pitchFamily="34" charset="0"/>
              </a:rPr>
              <a:t>Reel</a:t>
            </a:r>
            <a:r>
              <a:rPr lang="it-IT" altLang="it-IT" dirty="0">
                <a:solidFill>
                  <a:srgbClr val="000000"/>
                </a:solidFill>
                <a:latin typeface="Calibri" panose="020F0502020204030204" pitchFamily="34" charset="0"/>
                <a:cs typeface="Calibri" panose="020F0502020204030204" pitchFamily="34" charset="0"/>
              </a:rPr>
              <a:t>, Video o Video in Diretta. In ognuno di questi casi, tranne che nel video in diretta, potrete scegliere se pubblicare un contenuto in galleria o uno scattato al momento. Se volete seguire la </a:t>
            </a:r>
            <a:r>
              <a:rPr lang="it-IT" altLang="it-IT" dirty="0" smtClean="0">
                <a:solidFill>
                  <a:srgbClr val="000000"/>
                </a:solidFill>
                <a:latin typeface="Calibri" panose="020F0502020204030204" pitchFamily="34" charset="0"/>
                <a:cs typeface="Calibri" panose="020F0502020204030204" pitchFamily="34" charset="0"/>
              </a:rPr>
              <a:t>seconda </a:t>
            </a:r>
            <a:r>
              <a:rPr lang="it-IT" altLang="it-IT" dirty="0">
                <a:solidFill>
                  <a:srgbClr val="000000"/>
                </a:solidFill>
                <a:latin typeface="Calibri" panose="020F0502020204030204" pitchFamily="34" charset="0"/>
                <a:cs typeface="Calibri" panose="020F0502020204030204" pitchFamily="34" charset="0"/>
              </a:rPr>
              <a:t>strada dovete cercare sempre di cliccare il simbolo della macchina fotografica.</a:t>
            </a: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2602" y="1187749"/>
            <a:ext cx="2940050" cy="5591740"/>
          </a:xfrm>
          <a:prstGeom prst="rect">
            <a:avLst/>
          </a:prstGeom>
        </p:spPr>
      </p:pic>
      <p:sp>
        <p:nvSpPr>
          <p:cNvPr id="11" name="Text Box 2">
            <a:extLst>
              <a:ext uri="{FF2B5EF4-FFF2-40B4-BE49-F238E27FC236}">
                <a16:creationId xmlns:a16="http://schemas.microsoft.com/office/drawing/2014/main" id="{15A32A38-511E-431F-9DF5-79FD7E2CACB4}"/>
              </a:ext>
            </a:extLst>
          </p:cNvPr>
          <p:cNvSpPr txBox="1">
            <a:spLocks noChangeArrowheads="1"/>
          </p:cNvSpPr>
          <p:nvPr/>
        </p:nvSpPr>
        <p:spPr bwMode="auto">
          <a:xfrm>
            <a:off x="400493" y="2272145"/>
            <a:ext cx="8562109" cy="1913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60363"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1pPr>
            <a:lvl2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2pPr>
            <a:lvl3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3pPr>
            <a:lvl4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4pPr>
            <a:lvl5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9pPr>
          </a:lstStyle>
          <a:p>
            <a:pPr marL="87313" algn="just" defTabSz="457200" eaLnBrk="1" hangingPunct="1">
              <a:lnSpc>
                <a:spcPct val="150000"/>
              </a:lnSpc>
              <a:spcBef>
                <a:spcPts val="600"/>
              </a:spcBef>
              <a:buClr>
                <a:srgbClr val="000000"/>
              </a:buClr>
              <a:buSzPct val="100000"/>
            </a:pPr>
            <a:r>
              <a:rPr lang="it-IT" altLang="it-IT" dirty="0">
                <a:solidFill>
                  <a:srgbClr val="000000"/>
                </a:solidFill>
                <a:latin typeface="Calibri" panose="020F0502020204030204" pitchFamily="34" charset="0"/>
                <a:cs typeface="Calibri" panose="020F0502020204030204" pitchFamily="34" charset="0"/>
              </a:rPr>
              <a:t>Per pubblicare una vostra foto, selezionate il segno </a:t>
            </a:r>
            <a:r>
              <a:rPr lang="it-IT" altLang="it-IT" sz="2800" b="1" dirty="0">
                <a:solidFill>
                  <a:srgbClr val="000000"/>
                </a:solidFill>
                <a:latin typeface="Calibri" panose="020F0502020204030204" pitchFamily="34" charset="0"/>
                <a:cs typeface="Calibri" panose="020F0502020204030204" pitchFamily="34" charset="0"/>
              </a:rPr>
              <a:t>+</a:t>
            </a:r>
            <a:r>
              <a:rPr lang="it-IT" altLang="it-IT" dirty="0" smtClean="0">
                <a:solidFill>
                  <a:srgbClr val="000000"/>
                </a:solidFill>
                <a:latin typeface="Calibri" panose="020F0502020204030204" pitchFamily="34" charset="0"/>
                <a:cs typeface="Calibri" panose="020F0502020204030204" pitchFamily="34" charset="0"/>
              </a:rPr>
              <a:t> </a:t>
            </a:r>
            <a:r>
              <a:rPr lang="it-IT" altLang="it-IT" dirty="0">
                <a:solidFill>
                  <a:srgbClr val="000000"/>
                </a:solidFill>
                <a:latin typeface="Calibri" panose="020F0502020204030204" pitchFamily="34" charset="0"/>
                <a:cs typeface="Calibri" panose="020F0502020204030204" pitchFamily="34" charset="0"/>
              </a:rPr>
              <a:t>a metà del menu nella parte bassa dello schermo. Ora potete selezionare le foto memorizzate sul vostro </a:t>
            </a:r>
            <a:r>
              <a:rPr lang="it-IT" altLang="it-IT" dirty="0" err="1" smtClean="0">
                <a:solidFill>
                  <a:srgbClr val="000000"/>
                </a:solidFill>
                <a:latin typeface="Calibri" panose="020F0502020204030204" pitchFamily="34" charset="0"/>
                <a:cs typeface="Calibri" panose="020F0502020204030204" pitchFamily="34" charset="0"/>
              </a:rPr>
              <a:t>smartphone</a:t>
            </a:r>
            <a:r>
              <a:rPr lang="it-IT" altLang="it-IT" dirty="0" smtClean="0">
                <a:solidFill>
                  <a:srgbClr val="000000"/>
                </a:solidFill>
                <a:latin typeface="Calibri" panose="020F0502020204030204" pitchFamily="34" charset="0"/>
                <a:cs typeface="Calibri" panose="020F0502020204030204" pitchFamily="34" charset="0"/>
              </a:rPr>
              <a:t> </a:t>
            </a:r>
            <a:r>
              <a:rPr lang="it-IT" altLang="it-IT" dirty="0">
                <a:solidFill>
                  <a:srgbClr val="000000"/>
                </a:solidFill>
                <a:latin typeface="Calibri" panose="020F0502020204030204" pitchFamily="34" charset="0"/>
                <a:cs typeface="Calibri" panose="020F0502020204030204" pitchFamily="34" charset="0"/>
              </a:rPr>
              <a:t>selezionando "Galleria" o scattare e pubblicare una nuova foto selezionando "Foto".</a:t>
            </a:r>
          </a:p>
        </p:txBody>
      </p:sp>
      <p:sp>
        <p:nvSpPr>
          <p:cNvPr id="4" name="Ovale 3"/>
          <p:cNvSpPr/>
          <p:nvPr/>
        </p:nvSpPr>
        <p:spPr>
          <a:xfrm>
            <a:off x="5934061" y="2496140"/>
            <a:ext cx="594558" cy="411315"/>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0" name="Connettore 2 9"/>
          <p:cNvCxnSpPr/>
          <p:nvPr/>
        </p:nvCxnSpPr>
        <p:spPr>
          <a:xfrm>
            <a:off x="6457047" y="2869067"/>
            <a:ext cx="3878444" cy="361486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62320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par>
                          <p:cTn id="13" fill="hold">
                            <p:stCondLst>
                              <p:cond delay="2000"/>
                            </p:stCondLst>
                            <p:childTnLst>
                              <p:par>
                                <p:cTn id="14" presetID="15" presetClass="entr" presetSubtype="0" fill="hold" grpId="0" nodeType="afterEffect">
                                  <p:stCondLst>
                                    <p:cond delay="250"/>
                                  </p:stCondLst>
                                  <p:childTnLst>
                                    <p:set>
                                      <p:cBhvr>
                                        <p:cTn id="15" dur="1" fill="hold">
                                          <p:stCondLst>
                                            <p:cond delay="0"/>
                                          </p:stCondLst>
                                        </p:cTn>
                                        <p:tgtEl>
                                          <p:spTgt spid="11"/>
                                        </p:tgtEl>
                                        <p:attrNameLst>
                                          <p:attrName>style.visibility</p:attrName>
                                        </p:attrNameLst>
                                      </p:cBhvr>
                                      <p:to>
                                        <p:strVal val="visible"/>
                                      </p:to>
                                    </p:set>
                                    <p:anim calcmode="lin" valueType="num">
                                      <p:cBhvr>
                                        <p:cTn id="16" dur="1000" fill="hold"/>
                                        <p:tgtEl>
                                          <p:spTgt spid="11"/>
                                        </p:tgtEl>
                                        <p:attrNameLst>
                                          <p:attrName>ppt_w</p:attrName>
                                        </p:attrNameLst>
                                      </p:cBhvr>
                                      <p:tavLst>
                                        <p:tav tm="0">
                                          <p:val>
                                            <p:fltVal val="0"/>
                                          </p:val>
                                        </p:tav>
                                        <p:tav tm="100000">
                                          <p:val>
                                            <p:strVal val="#ppt_w"/>
                                          </p:val>
                                        </p:tav>
                                      </p:tavLst>
                                    </p:anim>
                                    <p:anim calcmode="lin" valueType="num">
                                      <p:cBhvr>
                                        <p:cTn id="17" dur="1000" fill="hold"/>
                                        <p:tgtEl>
                                          <p:spTgt spid="11"/>
                                        </p:tgtEl>
                                        <p:attrNameLst>
                                          <p:attrName>ppt_h</p:attrName>
                                        </p:attrNameLst>
                                      </p:cBhvr>
                                      <p:tavLst>
                                        <p:tav tm="0">
                                          <p:val>
                                            <p:fltVal val="0"/>
                                          </p:val>
                                        </p:tav>
                                        <p:tav tm="100000">
                                          <p:val>
                                            <p:strVal val="#ppt_h"/>
                                          </p:val>
                                        </p:tav>
                                      </p:tavLst>
                                    </p:anim>
                                    <p:anim calcmode="lin" valueType="num">
                                      <p:cBhvr>
                                        <p:cTn id="18"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20" fill="hold">
                            <p:stCondLst>
                              <p:cond delay="3250"/>
                            </p:stCondLst>
                            <p:childTnLst>
                              <p:par>
                                <p:cTn id="21" presetID="21" presetClass="entr" presetSubtype="1" fill="hold" grpId="0" nodeType="afterEffect">
                                  <p:stCondLst>
                                    <p:cond delay="250"/>
                                  </p:stCondLst>
                                  <p:childTnLst>
                                    <p:set>
                                      <p:cBhvr>
                                        <p:cTn id="22" dur="1" fill="hold">
                                          <p:stCondLst>
                                            <p:cond delay="0"/>
                                          </p:stCondLst>
                                        </p:cTn>
                                        <p:tgtEl>
                                          <p:spTgt spid="4"/>
                                        </p:tgtEl>
                                        <p:attrNameLst>
                                          <p:attrName>style.visibility</p:attrName>
                                        </p:attrNameLst>
                                      </p:cBhvr>
                                      <p:to>
                                        <p:strVal val="visible"/>
                                      </p:to>
                                    </p:set>
                                    <p:animEffect transition="in" filter="wheel(1)">
                                      <p:cBhvr>
                                        <p:cTn id="23" dur="1000"/>
                                        <p:tgtEl>
                                          <p:spTgt spid="4"/>
                                        </p:tgtEl>
                                      </p:cBhvr>
                                    </p:animEffect>
                                  </p:childTnLst>
                                </p:cTn>
                              </p:par>
                            </p:childTnLst>
                          </p:cTn>
                        </p:par>
                        <p:par>
                          <p:cTn id="24" fill="hold">
                            <p:stCondLst>
                              <p:cond delay="4500"/>
                            </p:stCondLst>
                            <p:childTnLst>
                              <p:par>
                                <p:cTn id="25" presetID="22" presetClass="entr" presetSubtype="1" fill="hold" nodeType="afterEffect">
                                  <p:stCondLst>
                                    <p:cond delay="25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1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52" presetClass="entr" presetSubtype="0" fill="hold" grpId="0" nodeType="clickEffect">
                                  <p:stCondLst>
                                    <p:cond delay="250"/>
                                  </p:stCondLst>
                                  <p:childTnLst>
                                    <p:set>
                                      <p:cBhvr>
                                        <p:cTn id="31" dur="1" fill="hold">
                                          <p:stCondLst>
                                            <p:cond delay="0"/>
                                          </p:stCondLst>
                                        </p:cTn>
                                        <p:tgtEl>
                                          <p:spTgt spid="12"/>
                                        </p:tgtEl>
                                        <p:attrNameLst>
                                          <p:attrName>style.visibility</p:attrName>
                                        </p:attrNameLst>
                                      </p:cBhvr>
                                      <p:to>
                                        <p:strVal val="visible"/>
                                      </p:to>
                                    </p:set>
                                    <p:animScale>
                                      <p:cBhvr>
                                        <p:cTn id="32"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12"/>
                                        </p:tgtEl>
                                        <p:attrNameLst>
                                          <p:attrName>ppt_x</p:attrName>
                                          <p:attrName>ppt_y</p:attrName>
                                        </p:attrNameLst>
                                      </p:cBhvr>
                                    </p:animMotion>
                                    <p:animEffect transition="in" filter="fade">
                                      <p:cBhvr>
                                        <p:cTn id="3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1"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18598" y="1270873"/>
            <a:ext cx="2464079" cy="5479298"/>
          </a:xfrm>
          <a:prstGeom prst="rect">
            <a:avLst/>
          </a:prstGeom>
        </p:spPr>
      </p:pic>
      <p:pic>
        <p:nvPicPr>
          <p:cNvPr id="5" name="Immagine 4">
            <a:extLst>
              <a:ext uri="{FF2B5EF4-FFF2-40B4-BE49-F238E27FC236}">
                <a16:creationId xmlns:a16="http://schemas.microsoft.com/office/drawing/2014/main" id="{119E324D-3B71-41E3-B5D7-D0DBA4B78313}"/>
              </a:ext>
            </a:extLst>
          </p:cNvPr>
          <p:cNvPicPr>
            <a:picLocks noChangeAspect="1"/>
          </p:cNvPicPr>
          <p:nvPr/>
        </p:nvPicPr>
        <p:blipFill>
          <a:blip r:embed="rId3"/>
          <a:stretch>
            <a:fillRect/>
          </a:stretch>
        </p:blipFill>
        <p:spPr>
          <a:xfrm>
            <a:off x="0" y="-18199"/>
            <a:ext cx="12072730" cy="1205948"/>
          </a:xfrm>
          <a:prstGeom prst="rect">
            <a:avLst/>
          </a:prstGeom>
        </p:spPr>
      </p:pic>
      <p:sp>
        <p:nvSpPr>
          <p:cNvPr id="6" name="Rettangolo 5">
            <a:extLst>
              <a:ext uri="{FF2B5EF4-FFF2-40B4-BE49-F238E27FC236}">
                <a16:creationId xmlns:a16="http://schemas.microsoft.com/office/drawing/2014/main" id="{BA976663-D766-4704-80E3-C196615AC881}"/>
              </a:ext>
            </a:extLst>
          </p:cNvPr>
          <p:cNvSpPr/>
          <p:nvPr/>
        </p:nvSpPr>
        <p:spPr>
          <a:xfrm>
            <a:off x="656491" y="602974"/>
            <a:ext cx="8880434" cy="584775"/>
          </a:xfrm>
          <a:prstGeom prst="rect">
            <a:avLst/>
          </a:prstGeom>
        </p:spPr>
        <p:txBody>
          <a:bodyPr wrap="square">
            <a:spAutoFit/>
          </a:bodyPr>
          <a:lstStyle/>
          <a:p>
            <a:pPr lvl="0" defTabSz="457200" fontAlgn="base">
              <a:spcBef>
                <a:spcPts val="750"/>
              </a:spcBef>
              <a:spcAft>
                <a:spcPts val="750"/>
              </a:spcAft>
              <a:defRPr/>
            </a:pPr>
            <a:r>
              <a:rPr lang="it-IT" sz="3200" dirty="0" smtClean="0">
                <a:solidFill>
                  <a:schemeClr val="bg1"/>
                </a:solidFill>
                <a:latin typeface="Helvetica" panose="020B0604020202020204" pitchFamily="34" charset="0"/>
                <a:cs typeface="Helvetica" panose="020B0604020202020204" pitchFamily="34" charset="0"/>
              </a:rPr>
              <a:t>Come utilizzare </a:t>
            </a:r>
            <a:r>
              <a:rPr lang="it-IT" sz="3200" dirty="0">
                <a:solidFill>
                  <a:srgbClr val="FF0000"/>
                </a:solidFill>
                <a:latin typeface="Helvetica" panose="020B0604020202020204" pitchFamily="34" charset="0"/>
                <a:cs typeface="Helvetica" panose="020B0604020202020204" pitchFamily="34" charset="0"/>
              </a:rPr>
              <a:t>Instagram</a:t>
            </a:r>
            <a:endParaRPr kumimoji="0" lang="it-IT" sz="3200" b="1" i="0" u="none" strike="noStrike" kern="1200" cap="none" spc="0" normalizeH="0" baseline="0" noProof="0" dirty="0">
              <a:ln>
                <a:noFill/>
              </a:ln>
              <a:solidFill>
                <a:srgbClr val="FF0000"/>
              </a:solidFill>
              <a:effectLst/>
              <a:uLnTx/>
              <a:uFillTx/>
              <a:latin typeface="Helvetica" panose="020B0604020202020204" pitchFamily="34" charset="0"/>
              <a:ea typeface="Times New Roman" panose="02020603050405020304" pitchFamily="18" charset="0"/>
              <a:cs typeface="Helvetica" panose="020B0604020202020204" pitchFamily="34" charset="0"/>
            </a:endParaRPr>
          </a:p>
        </p:txBody>
      </p:sp>
      <p:sp>
        <p:nvSpPr>
          <p:cNvPr id="7" name="CasellaDiTesto 6"/>
          <p:cNvSpPr txBox="1"/>
          <p:nvPr/>
        </p:nvSpPr>
        <p:spPr>
          <a:xfrm>
            <a:off x="3773714" y="2612571"/>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9" name="Text Box 2">
            <a:extLst>
              <a:ext uri="{FF2B5EF4-FFF2-40B4-BE49-F238E27FC236}">
                <a16:creationId xmlns:a16="http://schemas.microsoft.com/office/drawing/2014/main" id="{15A32A38-511E-431F-9DF5-79FD7E2CACB4}"/>
              </a:ext>
            </a:extLst>
          </p:cNvPr>
          <p:cNvSpPr txBox="1">
            <a:spLocks noChangeArrowheads="1"/>
          </p:cNvSpPr>
          <p:nvPr/>
        </p:nvSpPr>
        <p:spPr bwMode="auto">
          <a:xfrm>
            <a:off x="400494" y="1187751"/>
            <a:ext cx="8562109" cy="694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60363"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1pPr>
            <a:lvl2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2pPr>
            <a:lvl3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3pPr>
            <a:lvl4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4pPr>
            <a:lvl5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9pPr>
          </a:lstStyle>
          <a:p>
            <a:pPr marL="87313" algn="just" defTabSz="457200" eaLnBrk="1" hangingPunct="1">
              <a:lnSpc>
                <a:spcPct val="150000"/>
              </a:lnSpc>
              <a:spcBef>
                <a:spcPts val="600"/>
              </a:spcBef>
              <a:buClr>
                <a:srgbClr val="000000"/>
              </a:buClr>
              <a:buSzPct val="100000"/>
            </a:pPr>
            <a:r>
              <a:rPr lang="it-IT" altLang="it-IT" b="1" dirty="0">
                <a:solidFill>
                  <a:srgbClr val="000000"/>
                </a:solidFill>
                <a:latin typeface="Calibri" panose="020F0502020204030204" pitchFamily="34" charset="0"/>
                <a:cs typeface="Calibri" panose="020F0502020204030204" pitchFamily="34" charset="0"/>
              </a:rPr>
              <a:t>Come pubblicare e condividere foto, </a:t>
            </a:r>
            <a:r>
              <a:rPr lang="it-IT" altLang="it-IT" b="1" dirty="0" err="1">
                <a:solidFill>
                  <a:srgbClr val="000000"/>
                </a:solidFill>
                <a:latin typeface="Calibri" panose="020F0502020204030204" pitchFamily="34" charset="0"/>
                <a:cs typeface="Calibri" panose="020F0502020204030204" pitchFamily="34" charset="0"/>
              </a:rPr>
              <a:t>reel</a:t>
            </a:r>
            <a:r>
              <a:rPr lang="it-IT" altLang="it-IT" b="1" dirty="0">
                <a:solidFill>
                  <a:srgbClr val="000000"/>
                </a:solidFill>
                <a:latin typeface="Calibri" panose="020F0502020204030204" pitchFamily="34" charset="0"/>
                <a:cs typeface="Calibri" panose="020F0502020204030204" pitchFamily="34" charset="0"/>
              </a:rPr>
              <a:t> e </a:t>
            </a:r>
            <a:r>
              <a:rPr lang="it-IT" altLang="it-IT" b="1" dirty="0" smtClean="0">
                <a:solidFill>
                  <a:srgbClr val="000000"/>
                </a:solidFill>
                <a:latin typeface="Calibri" panose="020F0502020204030204" pitchFamily="34" charset="0"/>
                <a:cs typeface="Calibri" panose="020F0502020204030204" pitchFamily="34" charset="0"/>
              </a:rPr>
              <a:t>video.</a:t>
            </a:r>
          </a:p>
        </p:txBody>
      </p:sp>
      <p:sp>
        <p:nvSpPr>
          <p:cNvPr id="12" name="Text Box 2">
            <a:extLst>
              <a:ext uri="{FF2B5EF4-FFF2-40B4-BE49-F238E27FC236}">
                <a16:creationId xmlns:a16="http://schemas.microsoft.com/office/drawing/2014/main" id="{15A32A38-511E-431F-9DF5-79FD7E2CACB4}"/>
              </a:ext>
            </a:extLst>
          </p:cNvPr>
          <p:cNvSpPr txBox="1">
            <a:spLocks noChangeArrowheads="1"/>
          </p:cNvSpPr>
          <p:nvPr/>
        </p:nvSpPr>
        <p:spPr bwMode="auto">
          <a:xfrm>
            <a:off x="400493" y="4803724"/>
            <a:ext cx="8562108" cy="1863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60363"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1pPr>
            <a:lvl2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2pPr>
            <a:lvl3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3pPr>
            <a:lvl4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4pPr>
            <a:lvl5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9pPr>
          </a:lstStyle>
          <a:p>
            <a:pPr marL="87313" lvl="0" algn="just" defTabSz="457200" eaLnBrk="1" hangingPunct="1">
              <a:lnSpc>
                <a:spcPct val="150000"/>
              </a:lnSpc>
              <a:spcBef>
                <a:spcPts val="600"/>
              </a:spcBef>
              <a:buClr>
                <a:srgbClr val="000000"/>
              </a:buClr>
              <a:buSzPct val="100000"/>
            </a:pPr>
            <a:r>
              <a:rPr lang="it-IT" altLang="it-IT" dirty="0">
                <a:solidFill>
                  <a:srgbClr val="000000"/>
                </a:solidFill>
                <a:latin typeface="Calibri" panose="020F0502020204030204" pitchFamily="34" charset="0"/>
                <a:cs typeface="Calibri" panose="020F0502020204030204" pitchFamily="34" charset="0"/>
              </a:rPr>
              <a:t>Ora è il momento di aggiungere una didascalia. Selezionate il campo di testo nella parte superiore dello schermo dove si trova la scritta "Scrivi una didascalia". Verrà visualizzata la tastiera, che vi permetterà di inserire il testo desiderato.</a:t>
            </a:r>
          </a:p>
        </p:txBody>
      </p:sp>
      <p:sp>
        <p:nvSpPr>
          <p:cNvPr id="11" name="Text Box 2">
            <a:extLst>
              <a:ext uri="{FF2B5EF4-FFF2-40B4-BE49-F238E27FC236}">
                <a16:creationId xmlns:a16="http://schemas.microsoft.com/office/drawing/2014/main" id="{15A32A38-511E-431F-9DF5-79FD7E2CACB4}"/>
              </a:ext>
            </a:extLst>
          </p:cNvPr>
          <p:cNvSpPr txBox="1">
            <a:spLocks noChangeArrowheads="1"/>
          </p:cNvSpPr>
          <p:nvPr/>
        </p:nvSpPr>
        <p:spPr bwMode="auto">
          <a:xfrm>
            <a:off x="400492" y="1881884"/>
            <a:ext cx="8562109" cy="2921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60363"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1pPr>
            <a:lvl2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2pPr>
            <a:lvl3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3pPr>
            <a:lvl4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4pPr>
            <a:lvl5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9pPr>
          </a:lstStyle>
          <a:p>
            <a:pPr marL="87313" algn="just" defTabSz="457200" eaLnBrk="1" hangingPunct="1">
              <a:lnSpc>
                <a:spcPct val="150000"/>
              </a:lnSpc>
              <a:spcBef>
                <a:spcPts val="600"/>
              </a:spcBef>
              <a:buClr>
                <a:srgbClr val="000000"/>
              </a:buClr>
              <a:buSzPct val="100000"/>
            </a:pPr>
            <a:r>
              <a:rPr lang="it-IT" altLang="it-IT" dirty="0">
                <a:solidFill>
                  <a:srgbClr val="000000"/>
                </a:solidFill>
                <a:latin typeface="Calibri" panose="020F0502020204030204" pitchFamily="34" charset="0"/>
                <a:cs typeface="Calibri" panose="020F0502020204030204" pitchFamily="34" charset="0"/>
              </a:rPr>
              <a:t>Dopo aver selezionato una foto, potete apportare alcune modifiche prima di pubblicarla. Provate i diversi filtri o scegliete "Modifica" per ingrandire o ridurre l’immagine usando due dita, spostarla con un dito, ruotarla, modificare l’esposizione e molto altro. Utilizzate liberamente le varie opzioni disponibili per apprenderne il funzionamento. Una volta completata l’operazione, fate clic su "Avanti" nell’angolo in alto a destra dello schermo.</a:t>
            </a:r>
          </a:p>
        </p:txBody>
      </p:sp>
    </p:spTree>
    <p:extLst>
      <p:ext uri="{BB962C8B-B14F-4D97-AF65-F5344CB8AC3E}">
        <p14:creationId xmlns:p14="http://schemas.microsoft.com/office/powerpoint/2010/main" val="15952608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1000"/>
                                        <p:tgtEl>
                                          <p:spTgt spid="9"/>
                                        </p:tgtEl>
                                      </p:cBhvr>
                                    </p:animEffect>
                                  </p:childTnLst>
                                </p:cTn>
                              </p:par>
                            </p:childTnLst>
                          </p:cTn>
                        </p:par>
                        <p:par>
                          <p:cTn id="8" fill="hold">
                            <p:stCondLst>
                              <p:cond delay="1250"/>
                            </p:stCondLst>
                            <p:childTnLst>
                              <p:par>
                                <p:cTn id="9" presetID="15" presetClass="entr" presetSubtype="0" fill="hold" grpId="0" nodeType="afterEffect">
                                  <p:stCondLst>
                                    <p:cond delay="25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500"/>
                            </p:stCondLst>
                            <p:childTnLst>
                              <p:par>
                                <p:cTn id="16" presetID="6" presetClass="entr" presetSubtype="16" fill="hold" nodeType="afterEffect">
                                  <p:stCondLst>
                                    <p:cond delay="25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52" presetClass="entr" presetSubtype="0" fill="hold" grpId="0" nodeType="clickEffect">
                                  <p:stCondLst>
                                    <p:cond delay="250"/>
                                  </p:stCondLst>
                                  <p:childTnLst>
                                    <p:set>
                                      <p:cBhvr>
                                        <p:cTn id="22" dur="1" fill="hold">
                                          <p:stCondLst>
                                            <p:cond delay="0"/>
                                          </p:stCondLst>
                                        </p:cTn>
                                        <p:tgtEl>
                                          <p:spTgt spid="12"/>
                                        </p:tgtEl>
                                        <p:attrNameLst>
                                          <p:attrName>style.visibility</p:attrName>
                                        </p:attrNameLst>
                                      </p:cBhvr>
                                      <p:to>
                                        <p:strVal val="visible"/>
                                      </p:to>
                                    </p:set>
                                    <p:animScale>
                                      <p:cBhvr>
                                        <p:cTn id="23"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12"/>
                                        </p:tgtEl>
                                        <p:attrNameLst>
                                          <p:attrName>ppt_x</p:attrName>
                                          <p:attrName>ppt_y</p:attrName>
                                        </p:attrNameLst>
                                      </p:cBhvr>
                                    </p:animMotion>
                                    <p:animEffect transition="in" filter="fade">
                                      <p:cBhvr>
                                        <p:cTn id="2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119E324D-3B71-41E3-B5D7-D0DBA4B78313}"/>
              </a:ext>
            </a:extLst>
          </p:cNvPr>
          <p:cNvPicPr>
            <a:picLocks noChangeAspect="1"/>
          </p:cNvPicPr>
          <p:nvPr/>
        </p:nvPicPr>
        <p:blipFill>
          <a:blip r:embed="rId2"/>
          <a:stretch>
            <a:fillRect/>
          </a:stretch>
        </p:blipFill>
        <p:spPr>
          <a:xfrm>
            <a:off x="0" y="-18199"/>
            <a:ext cx="12072730" cy="1205948"/>
          </a:xfrm>
          <a:prstGeom prst="rect">
            <a:avLst/>
          </a:prstGeom>
        </p:spPr>
      </p:pic>
      <p:sp>
        <p:nvSpPr>
          <p:cNvPr id="6" name="Rettangolo 5">
            <a:extLst>
              <a:ext uri="{FF2B5EF4-FFF2-40B4-BE49-F238E27FC236}">
                <a16:creationId xmlns:a16="http://schemas.microsoft.com/office/drawing/2014/main" id="{BA976663-D766-4704-80E3-C196615AC881}"/>
              </a:ext>
            </a:extLst>
          </p:cNvPr>
          <p:cNvSpPr/>
          <p:nvPr/>
        </p:nvSpPr>
        <p:spPr>
          <a:xfrm>
            <a:off x="656491" y="602974"/>
            <a:ext cx="8880434" cy="584775"/>
          </a:xfrm>
          <a:prstGeom prst="rect">
            <a:avLst/>
          </a:prstGeom>
        </p:spPr>
        <p:txBody>
          <a:bodyPr wrap="square">
            <a:spAutoFit/>
          </a:bodyPr>
          <a:lstStyle/>
          <a:p>
            <a:pPr lvl="0" defTabSz="457200" fontAlgn="base">
              <a:spcBef>
                <a:spcPts val="750"/>
              </a:spcBef>
              <a:spcAft>
                <a:spcPts val="750"/>
              </a:spcAft>
              <a:defRPr/>
            </a:pPr>
            <a:r>
              <a:rPr lang="it-IT" sz="3200" dirty="0" smtClean="0">
                <a:solidFill>
                  <a:schemeClr val="bg1"/>
                </a:solidFill>
                <a:latin typeface="Helvetica" panose="020B0604020202020204" pitchFamily="34" charset="0"/>
                <a:cs typeface="Helvetica" panose="020B0604020202020204" pitchFamily="34" charset="0"/>
              </a:rPr>
              <a:t>Come utilizzare </a:t>
            </a:r>
            <a:r>
              <a:rPr lang="it-IT" sz="3200" dirty="0">
                <a:solidFill>
                  <a:srgbClr val="FF0000"/>
                </a:solidFill>
                <a:latin typeface="Helvetica" panose="020B0604020202020204" pitchFamily="34" charset="0"/>
                <a:cs typeface="Helvetica" panose="020B0604020202020204" pitchFamily="34" charset="0"/>
              </a:rPr>
              <a:t>Instagram</a:t>
            </a:r>
            <a:endParaRPr kumimoji="0" lang="it-IT" sz="3200" b="1" i="0" u="none" strike="noStrike" kern="1200" cap="none" spc="0" normalizeH="0" baseline="0" noProof="0" dirty="0">
              <a:ln>
                <a:noFill/>
              </a:ln>
              <a:solidFill>
                <a:srgbClr val="FF0000"/>
              </a:solidFill>
              <a:effectLst/>
              <a:uLnTx/>
              <a:uFillTx/>
              <a:latin typeface="Helvetica" panose="020B0604020202020204" pitchFamily="34" charset="0"/>
              <a:ea typeface="Times New Roman" panose="02020603050405020304" pitchFamily="18" charset="0"/>
              <a:cs typeface="Helvetica" panose="020B0604020202020204" pitchFamily="34" charset="0"/>
            </a:endParaRPr>
          </a:p>
        </p:txBody>
      </p:sp>
      <p:sp>
        <p:nvSpPr>
          <p:cNvPr id="7" name="CasellaDiTesto 6"/>
          <p:cNvSpPr txBox="1"/>
          <p:nvPr/>
        </p:nvSpPr>
        <p:spPr>
          <a:xfrm>
            <a:off x="3773714" y="2612571"/>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9" name="Text Box 2">
            <a:extLst>
              <a:ext uri="{FF2B5EF4-FFF2-40B4-BE49-F238E27FC236}">
                <a16:creationId xmlns:a16="http://schemas.microsoft.com/office/drawing/2014/main" id="{15A32A38-511E-431F-9DF5-79FD7E2CACB4}"/>
              </a:ext>
            </a:extLst>
          </p:cNvPr>
          <p:cNvSpPr txBox="1">
            <a:spLocks noChangeArrowheads="1"/>
          </p:cNvSpPr>
          <p:nvPr/>
        </p:nvSpPr>
        <p:spPr bwMode="auto">
          <a:xfrm>
            <a:off x="400494" y="1076918"/>
            <a:ext cx="9136431" cy="1001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60363"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1pPr>
            <a:lvl2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2pPr>
            <a:lvl3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3pPr>
            <a:lvl4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4pPr>
            <a:lvl5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9pPr>
          </a:lstStyle>
          <a:p>
            <a:pPr marL="87313" algn="just" defTabSz="457200" eaLnBrk="1" hangingPunct="1">
              <a:lnSpc>
                <a:spcPct val="150000"/>
              </a:lnSpc>
              <a:spcBef>
                <a:spcPts val="600"/>
              </a:spcBef>
              <a:buClr>
                <a:srgbClr val="000000"/>
              </a:buClr>
              <a:buSzPct val="100000"/>
            </a:pPr>
            <a:r>
              <a:rPr lang="it-IT" altLang="it-IT" dirty="0">
                <a:solidFill>
                  <a:srgbClr val="000000"/>
                </a:solidFill>
                <a:latin typeface="Calibri" panose="020F0502020204030204" pitchFamily="34" charset="0"/>
                <a:cs typeface="Calibri" panose="020F0502020204030204" pitchFamily="34" charset="0"/>
              </a:rPr>
              <a:t>Una caratteristica divertente per i vostri </a:t>
            </a:r>
            <a:r>
              <a:rPr lang="it-IT" altLang="it-IT" dirty="0" err="1">
                <a:solidFill>
                  <a:srgbClr val="000000"/>
                </a:solidFill>
                <a:latin typeface="Calibri" panose="020F0502020204030204" pitchFamily="34" charset="0"/>
                <a:cs typeface="Calibri" panose="020F0502020204030204" pitchFamily="34" charset="0"/>
              </a:rPr>
              <a:t>follower</a:t>
            </a:r>
            <a:r>
              <a:rPr lang="it-IT" altLang="it-IT" dirty="0">
                <a:solidFill>
                  <a:srgbClr val="000000"/>
                </a:solidFill>
                <a:latin typeface="Calibri" panose="020F0502020204030204" pitchFamily="34" charset="0"/>
                <a:cs typeface="Calibri" panose="020F0502020204030204" pitchFamily="34" charset="0"/>
              </a:rPr>
              <a:t> (amici) è quella che permette loro di sapere dove è stata scattata la foto.</a:t>
            </a:r>
            <a:endParaRPr lang="it-IT" altLang="it-IT" dirty="0" smtClean="0">
              <a:solidFill>
                <a:srgbClr val="000000"/>
              </a:solidFill>
              <a:latin typeface="Calibri" panose="020F0502020204030204" pitchFamily="34" charset="0"/>
              <a:cs typeface="Calibri" panose="020F0502020204030204" pitchFamily="34" charset="0"/>
            </a:endParaRPr>
          </a:p>
        </p:txBody>
      </p:sp>
      <p:sp>
        <p:nvSpPr>
          <p:cNvPr id="12" name="Text Box 2">
            <a:extLst>
              <a:ext uri="{FF2B5EF4-FFF2-40B4-BE49-F238E27FC236}">
                <a16:creationId xmlns:a16="http://schemas.microsoft.com/office/drawing/2014/main" id="{15A32A38-511E-431F-9DF5-79FD7E2CACB4}"/>
              </a:ext>
            </a:extLst>
          </p:cNvPr>
          <p:cNvSpPr txBox="1">
            <a:spLocks noChangeArrowheads="1"/>
          </p:cNvSpPr>
          <p:nvPr/>
        </p:nvSpPr>
        <p:spPr bwMode="auto">
          <a:xfrm>
            <a:off x="400490" y="4459895"/>
            <a:ext cx="9128742" cy="141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60363"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1pPr>
            <a:lvl2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2pPr>
            <a:lvl3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3pPr>
            <a:lvl4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4pPr>
            <a:lvl5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9pPr>
          </a:lstStyle>
          <a:p>
            <a:pPr marL="87313" lvl="0" algn="just" defTabSz="457200" eaLnBrk="1" hangingPunct="1">
              <a:lnSpc>
                <a:spcPct val="150000"/>
              </a:lnSpc>
              <a:spcBef>
                <a:spcPts val="600"/>
              </a:spcBef>
              <a:buClr>
                <a:srgbClr val="000000"/>
              </a:buClr>
              <a:buSzPct val="100000"/>
            </a:pPr>
            <a:r>
              <a:rPr lang="it-IT" altLang="it-IT" dirty="0">
                <a:solidFill>
                  <a:srgbClr val="000000"/>
                </a:solidFill>
                <a:latin typeface="Calibri" panose="020F0502020204030204" pitchFamily="34" charset="0"/>
                <a:cs typeface="Calibri" panose="020F0502020204030204" pitchFamily="34" charset="0"/>
              </a:rPr>
              <a:t>Se nella foto vi sono persone che usano Instagram, potete "</a:t>
            </a:r>
            <a:r>
              <a:rPr lang="it-IT" altLang="it-IT" dirty="0" err="1">
                <a:solidFill>
                  <a:srgbClr val="000000"/>
                </a:solidFill>
                <a:latin typeface="Calibri" panose="020F0502020204030204" pitchFamily="34" charset="0"/>
                <a:cs typeface="Calibri" panose="020F0502020204030204" pitchFamily="34" charset="0"/>
              </a:rPr>
              <a:t>taggare</a:t>
            </a:r>
            <a:r>
              <a:rPr lang="it-IT" altLang="it-IT" dirty="0">
                <a:solidFill>
                  <a:srgbClr val="000000"/>
                </a:solidFill>
                <a:latin typeface="Calibri" panose="020F0502020204030204" pitchFamily="34" charset="0"/>
                <a:cs typeface="Calibri" panose="020F0502020204030204" pitchFamily="34" charset="0"/>
              </a:rPr>
              <a:t>" la foto con il nome utente di ogni persona. Selezionate "</a:t>
            </a:r>
            <a:r>
              <a:rPr lang="it-IT" altLang="it-IT" dirty="0" err="1" smtClean="0">
                <a:solidFill>
                  <a:srgbClr val="000000"/>
                </a:solidFill>
                <a:latin typeface="Calibri" panose="020F0502020204030204" pitchFamily="34" charset="0"/>
                <a:cs typeface="Calibri" panose="020F0502020204030204" pitchFamily="34" charset="0"/>
              </a:rPr>
              <a:t>Tagga</a:t>
            </a:r>
            <a:r>
              <a:rPr lang="it-IT" altLang="it-IT" dirty="0" smtClean="0">
                <a:solidFill>
                  <a:srgbClr val="000000"/>
                </a:solidFill>
                <a:latin typeface="Calibri" panose="020F0502020204030204" pitchFamily="34" charset="0"/>
                <a:cs typeface="Calibri" panose="020F0502020204030204" pitchFamily="34" charset="0"/>
              </a:rPr>
              <a:t> </a:t>
            </a:r>
            <a:r>
              <a:rPr lang="it-IT" altLang="it-IT" dirty="0">
                <a:solidFill>
                  <a:srgbClr val="000000"/>
                </a:solidFill>
                <a:latin typeface="Calibri" panose="020F0502020204030204" pitchFamily="34" charset="0"/>
                <a:cs typeface="Calibri" panose="020F0502020204030204" pitchFamily="34" charset="0"/>
              </a:rPr>
              <a:t>persone", quindi selezionate la foto per cercare una persona da </a:t>
            </a:r>
            <a:r>
              <a:rPr lang="it-IT" altLang="it-IT" dirty="0" err="1">
                <a:solidFill>
                  <a:srgbClr val="000000"/>
                </a:solidFill>
                <a:latin typeface="Calibri" panose="020F0502020204030204" pitchFamily="34" charset="0"/>
                <a:cs typeface="Calibri" panose="020F0502020204030204" pitchFamily="34" charset="0"/>
              </a:rPr>
              <a:t>taggare</a:t>
            </a:r>
            <a:r>
              <a:rPr lang="it-IT" altLang="it-IT" dirty="0">
                <a:solidFill>
                  <a:srgbClr val="000000"/>
                </a:solidFill>
                <a:latin typeface="Calibri" panose="020F0502020204030204" pitchFamily="34" charset="0"/>
                <a:cs typeface="Calibri" panose="020F0502020204030204" pitchFamily="34" charset="0"/>
              </a:rPr>
              <a:t>. </a:t>
            </a:r>
          </a:p>
        </p:txBody>
      </p:sp>
      <p:sp>
        <p:nvSpPr>
          <p:cNvPr id="11" name="Text Box 2">
            <a:extLst>
              <a:ext uri="{FF2B5EF4-FFF2-40B4-BE49-F238E27FC236}">
                <a16:creationId xmlns:a16="http://schemas.microsoft.com/office/drawing/2014/main" id="{15A32A38-511E-431F-9DF5-79FD7E2CACB4}"/>
              </a:ext>
            </a:extLst>
          </p:cNvPr>
          <p:cNvSpPr txBox="1">
            <a:spLocks noChangeArrowheads="1"/>
          </p:cNvSpPr>
          <p:nvPr/>
        </p:nvSpPr>
        <p:spPr bwMode="auto">
          <a:xfrm>
            <a:off x="400491" y="2078185"/>
            <a:ext cx="9128743" cy="2382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60363"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1pPr>
            <a:lvl2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2pPr>
            <a:lvl3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3pPr>
            <a:lvl4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4pPr>
            <a:lvl5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9pPr>
          </a:lstStyle>
          <a:p>
            <a:pPr marL="87313" algn="just" defTabSz="457200" eaLnBrk="1" hangingPunct="1">
              <a:lnSpc>
                <a:spcPct val="150000"/>
              </a:lnSpc>
              <a:spcBef>
                <a:spcPts val="600"/>
              </a:spcBef>
              <a:buClr>
                <a:srgbClr val="000000"/>
              </a:buClr>
              <a:buSzPct val="100000"/>
            </a:pPr>
            <a:r>
              <a:rPr lang="it-IT" altLang="it-IT" dirty="0">
                <a:solidFill>
                  <a:srgbClr val="000000"/>
                </a:solidFill>
                <a:latin typeface="Calibri" panose="020F0502020204030204" pitchFamily="34" charset="0"/>
                <a:cs typeface="Calibri" panose="020F0502020204030204" pitchFamily="34" charset="0"/>
              </a:rPr>
              <a:t>Per effettuare quest’operazione, selezionate "Aggiungi </a:t>
            </a:r>
            <a:r>
              <a:rPr lang="it-IT" altLang="it-IT" dirty="0" smtClean="0">
                <a:solidFill>
                  <a:srgbClr val="000000"/>
                </a:solidFill>
                <a:latin typeface="Calibri" panose="020F0502020204030204" pitchFamily="34" charset="0"/>
                <a:cs typeface="Calibri" panose="020F0502020204030204" pitchFamily="34" charset="0"/>
              </a:rPr>
              <a:t>luogo". </a:t>
            </a:r>
            <a:r>
              <a:rPr lang="it-IT" altLang="it-IT" dirty="0">
                <a:solidFill>
                  <a:srgbClr val="000000"/>
                </a:solidFill>
                <a:latin typeface="Calibri" panose="020F0502020204030204" pitchFamily="34" charset="0"/>
                <a:cs typeface="Calibri" panose="020F0502020204030204" pitchFamily="34" charset="0"/>
              </a:rPr>
              <a:t>Instagram suggerirà automaticamente una serie di luoghi vicini. Selezionate uno di questi luoghi oppure selezionate il campo "Trova un luogo" nella parte superiore dello schermo e iniziate a digitare. Instagram elencherà alcuni suggerimenti da cui scegliere basandosi su ciò che scrivete.</a:t>
            </a:r>
          </a:p>
        </p:txBody>
      </p:sp>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9235" y="1215457"/>
            <a:ext cx="2509767" cy="5580893"/>
          </a:xfrm>
          <a:prstGeom prst="rect">
            <a:avLst/>
          </a:prstGeom>
        </p:spPr>
      </p:pic>
      <p:sp>
        <p:nvSpPr>
          <p:cNvPr id="13" name="Text Box 2">
            <a:extLst>
              <a:ext uri="{FF2B5EF4-FFF2-40B4-BE49-F238E27FC236}">
                <a16:creationId xmlns:a16="http://schemas.microsoft.com/office/drawing/2014/main" id="{15A32A38-511E-431F-9DF5-79FD7E2CACB4}"/>
              </a:ext>
            </a:extLst>
          </p:cNvPr>
          <p:cNvSpPr txBox="1">
            <a:spLocks noChangeArrowheads="1"/>
          </p:cNvSpPr>
          <p:nvPr/>
        </p:nvSpPr>
        <p:spPr bwMode="auto">
          <a:xfrm>
            <a:off x="400487" y="5845005"/>
            <a:ext cx="9128744" cy="97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60363"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1pPr>
            <a:lvl2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2pPr>
            <a:lvl3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3pPr>
            <a:lvl4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4pPr>
            <a:lvl5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9pPr>
          </a:lstStyle>
          <a:p>
            <a:pPr marL="87313" lvl="0" algn="just" defTabSz="457200" eaLnBrk="1" hangingPunct="1">
              <a:lnSpc>
                <a:spcPct val="150000"/>
              </a:lnSpc>
              <a:spcBef>
                <a:spcPts val="600"/>
              </a:spcBef>
              <a:buClr>
                <a:srgbClr val="000000"/>
              </a:buClr>
              <a:buSzPct val="100000"/>
            </a:pPr>
            <a:r>
              <a:rPr lang="it-IT" altLang="it-IT" dirty="0">
                <a:solidFill>
                  <a:srgbClr val="000000"/>
                </a:solidFill>
                <a:latin typeface="Calibri" panose="020F0502020204030204" pitchFamily="34" charset="0"/>
                <a:cs typeface="Calibri" panose="020F0502020204030204" pitchFamily="34" charset="0"/>
              </a:rPr>
              <a:t>Una volta concluse le operazioni sulla foto, selezionate "Condividi" in alto a destra dello schermo per pubblicarla. Ora tutti i vostri </a:t>
            </a:r>
            <a:r>
              <a:rPr lang="it-IT" altLang="it-IT" dirty="0" err="1">
                <a:solidFill>
                  <a:srgbClr val="000000"/>
                </a:solidFill>
                <a:latin typeface="Calibri" panose="020F0502020204030204" pitchFamily="34" charset="0"/>
                <a:cs typeface="Calibri" panose="020F0502020204030204" pitchFamily="34" charset="0"/>
              </a:rPr>
              <a:t>follower</a:t>
            </a:r>
            <a:r>
              <a:rPr lang="it-IT" altLang="it-IT" dirty="0">
                <a:solidFill>
                  <a:srgbClr val="000000"/>
                </a:solidFill>
                <a:latin typeface="Calibri" panose="020F0502020204030204" pitchFamily="34" charset="0"/>
                <a:cs typeface="Calibri" panose="020F0502020204030204" pitchFamily="34" charset="0"/>
              </a:rPr>
              <a:t> possono visualizzarla.</a:t>
            </a:r>
          </a:p>
        </p:txBody>
      </p:sp>
      <p:sp>
        <p:nvSpPr>
          <p:cNvPr id="2" name="Ovale 1"/>
          <p:cNvSpPr/>
          <p:nvPr/>
        </p:nvSpPr>
        <p:spPr>
          <a:xfrm>
            <a:off x="5301673" y="2074464"/>
            <a:ext cx="2029995" cy="60828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2 3"/>
          <p:cNvCxnSpPr>
            <a:stCxn id="2" idx="6"/>
          </p:cNvCxnSpPr>
          <p:nvPr/>
        </p:nvCxnSpPr>
        <p:spPr>
          <a:xfrm>
            <a:off x="7331668" y="2378604"/>
            <a:ext cx="3100358" cy="2081291"/>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Ovale 13"/>
          <p:cNvSpPr/>
          <p:nvPr/>
        </p:nvSpPr>
        <p:spPr>
          <a:xfrm>
            <a:off x="6902245" y="4456174"/>
            <a:ext cx="1152094" cy="60828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5" name="Connettore 2 14"/>
          <p:cNvCxnSpPr>
            <a:stCxn id="14" idx="6"/>
          </p:cNvCxnSpPr>
          <p:nvPr/>
        </p:nvCxnSpPr>
        <p:spPr>
          <a:xfrm>
            <a:off x="8054339" y="4760314"/>
            <a:ext cx="1600938" cy="214809"/>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Ovale 15"/>
          <p:cNvSpPr/>
          <p:nvPr/>
        </p:nvSpPr>
        <p:spPr>
          <a:xfrm>
            <a:off x="6479458" y="5845005"/>
            <a:ext cx="1309411" cy="60828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7" name="Connettore 2 16"/>
          <p:cNvCxnSpPr>
            <a:stCxn id="16" idx="6"/>
          </p:cNvCxnSpPr>
          <p:nvPr/>
        </p:nvCxnSpPr>
        <p:spPr>
          <a:xfrm>
            <a:off x="7788869" y="6149145"/>
            <a:ext cx="2643157" cy="241823"/>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07945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1000"/>
                                        <p:tgtEl>
                                          <p:spTgt spid="9"/>
                                        </p:tgtEl>
                                      </p:cBhvr>
                                    </p:animEffect>
                                  </p:childTnLst>
                                </p:cTn>
                              </p:par>
                              <p:par>
                                <p:cTn id="8" presetID="53" presetClass="entr" presetSubtype="16" fill="hold" nodeType="withEffect">
                                  <p:stCondLst>
                                    <p:cond delay="1000"/>
                                  </p:stCondLst>
                                  <p:childTnLst>
                                    <p:set>
                                      <p:cBhvr>
                                        <p:cTn id="9" dur="1" fill="hold">
                                          <p:stCondLst>
                                            <p:cond delay="0"/>
                                          </p:stCondLst>
                                        </p:cTn>
                                        <p:tgtEl>
                                          <p:spTgt spid="8"/>
                                        </p:tgtEl>
                                        <p:attrNameLst>
                                          <p:attrName>style.visibility</p:attrName>
                                        </p:attrNameLst>
                                      </p:cBhvr>
                                      <p:to>
                                        <p:strVal val="visible"/>
                                      </p:to>
                                    </p:set>
                                    <p:anim calcmode="lin" valueType="num">
                                      <p:cBhvr>
                                        <p:cTn id="10" dur="1500" fill="hold"/>
                                        <p:tgtEl>
                                          <p:spTgt spid="8"/>
                                        </p:tgtEl>
                                        <p:attrNameLst>
                                          <p:attrName>ppt_w</p:attrName>
                                        </p:attrNameLst>
                                      </p:cBhvr>
                                      <p:tavLst>
                                        <p:tav tm="0">
                                          <p:val>
                                            <p:fltVal val="0"/>
                                          </p:val>
                                        </p:tav>
                                        <p:tav tm="100000">
                                          <p:val>
                                            <p:strVal val="#ppt_w"/>
                                          </p:val>
                                        </p:tav>
                                      </p:tavLst>
                                    </p:anim>
                                    <p:anim calcmode="lin" valueType="num">
                                      <p:cBhvr>
                                        <p:cTn id="11" dur="1500" fill="hold"/>
                                        <p:tgtEl>
                                          <p:spTgt spid="8"/>
                                        </p:tgtEl>
                                        <p:attrNameLst>
                                          <p:attrName>ppt_h</p:attrName>
                                        </p:attrNameLst>
                                      </p:cBhvr>
                                      <p:tavLst>
                                        <p:tav tm="0">
                                          <p:val>
                                            <p:fltVal val="0"/>
                                          </p:val>
                                        </p:tav>
                                        <p:tav tm="100000">
                                          <p:val>
                                            <p:strVal val="#ppt_h"/>
                                          </p:val>
                                        </p:tav>
                                      </p:tavLst>
                                    </p:anim>
                                    <p:animEffect transition="in" filter="fade">
                                      <p:cBhvr>
                                        <p:cTn id="12" dur="1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21" fill="hold">
                            <p:stCondLst>
                              <p:cond delay="1000"/>
                            </p:stCondLst>
                            <p:childTnLst>
                              <p:par>
                                <p:cTn id="22" presetID="21" presetClass="entr" presetSubtype="1" fill="hold" grpId="0" nodeType="afterEffect">
                                  <p:stCondLst>
                                    <p:cond delay="250"/>
                                  </p:stCondLst>
                                  <p:childTnLst>
                                    <p:set>
                                      <p:cBhvr>
                                        <p:cTn id="23" dur="1" fill="hold">
                                          <p:stCondLst>
                                            <p:cond delay="0"/>
                                          </p:stCondLst>
                                        </p:cTn>
                                        <p:tgtEl>
                                          <p:spTgt spid="2"/>
                                        </p:tgtEl>
                                        <p:attrNameLst>
                                          <p:attrName>style.visibility</p:attrName>
                                        </p:attrNameLst>
                                      </p:cBhvr>
                                      <p:to>
                                        <p:strVal val="visible"/>
                                      </p:to>
                                    </p:set>
                                    <p:animEffect transition="in" filter="wheel(1)">
                                      <p:cBhvr>
                                        <p:cTn id="24" dur="1000"/>
                                        <p:tgtEl>
                                          <p:spTgt spid="2"/>
                                        </p:tgtEl>
                                      </p:cBhvr>
                                    </p:animEffect>
                                  </p:childTnLst>
                                </p:cTn>
                              </p:par>
                            </p:childTnLst>
                          </p:cTn>
                        </p:par>
                        <p:par>
                          <p:cTn id="25" fill="hold">
                            <p:stCondLst>
                              <p:cond delay="2250"/>
                            </p:stCondLst>
                            <p:childTnLst>
                              <p:par>
                                <p:cTn id="26" presetID="22" presetClass="entr" presetSubtype="1" fill="hold" nodeType="afterEffect">
                                  <p:stCondLst>
                                    <p:cond delay="250"/>
                                  </p:stCondLst>
                                  <p:childTnLst>
                                    <p:set>
                                      <p:cBhvr>
                                        <p:cTn id="27" dur="1" fill="hold">
                                          <p:stCondLst>
                                            <p:cond delay="0"/>
                                          </p:stCondLst>
                                        </p:cTn>
                                        <p:tgtEl>
                                          <p:spTgt spid="4"/>
                                        </p:tgtEl>
                                        <p:attrNameLst>
                                          <p:attrName>style.visibility</p:attrName>
                                        </p:attrNameLst>
                                      </p:cBhvr>
                                      <p:to>
                                        <p:strVal val="visible"/>
                                      </p:to>
                                    </p:set>
                                    <p:animEffect transition="in" filter="wipe(up)">
                                      <p:cBhvr>
                                        <p:cTn id="28" dur="10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52"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Scale>
                                      <p:cBhvr>
                                        <p:cTn id="33"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12"/>
                                        </p:tgtEl>
                                        <p:attrNameLst>
                                          <p:attrName>ppt_x</p:attrName>
                                          <p:attrName>ppt_y</p:attrName>
                                        </p:attrNameLst>
                                      </p:cBhvr>
                                    </p:animMotion>
                                    <p:animEffect transition="in" filter="fade">
                                      <p:cBhvr>
                                        <p:cTn id="35" dur="1000"/>
                                        <p:tgtEl>
                                          <p:spTgt spid="12"/>
                                        </p:tgtEl>
                                      </p:cBhvr>
                                    </p:animEffect>
                                  </p:childTnLst>
                                </p:cTn>
                              </p:par>
                            </p:childTnLst>
                          </p:cTn>
                        </p:par>
                        <p:par>
                          <p:cTn id="36" fill="hold">
                            <p:stCondLst>
                              <p:cond delay="1000"/>
                            </p:stCondLst>
                            <p:childTnLst>
                              <p:par>
                                <p:cTn id="37" presetID="21" presetClass="entr" presetSubtype="1" fill="hold" grpId="0" nodeType="afterEffect">
                                  <p:stCondLst>
                                    <p:cond delay="250"/>
                                  </p:stCondLst>
                                  <p:childTnLst>
                                    <p:set>
                                      <p:cBhvr>
                                        <p:cTn id="38" dur="1" fill="hold">
                                          <p:stCondLst>
                                            <p:cond delay="0"/>
                                          </p:stCondLst>
                                        </p:cTn>
                                        <p:tgtEl>
                                          <p:spTgt spid="14"/>
                                        </p:tgtEl>
                                        <p:attrNameLst>
                                          <p:attrName>style.visibility</p:attrName>
                                        </p:attrNameLst>
                                      </p:cBhvr>
                                      <p:to>
                                        <p:strVal val="visible"/>
                                      </p:to>
                                    </p:set>
                                    <p:animEffect transition="in" filter="wheel(1)">
                                      <p:cBhvr>
                                        <p:cTn id="39" dur="1000"/>
                                        <p:tgtEl>
                                          <p:spTgt spid="14"/>
                                        </p:tgtEl>
                                      </p:cBhvr>
                                    </p:animEffect>
                                  </p:childTnLst>
                                </p:cTn>
                              </p:par>
                            </p:childTnLst>
                          </p:cTn>
                        </p:par>
                        <p:par>
                          <p:cTn id="40" fill="hold">
                            <p:stCondLst>
                              <p:cond delay="2250"/>
                            </p:stCondLst>
                            <p:childTnLst>
                              <p:par>
                                <p:cTn id="41" presetID="22" presetClass="entr" presetSubtype="1" fill="hold" nodeType="afterEffect">
                                  <p:stCondLst>
                                    <p:cond delay="250"/>
                                  </p:stCondLst>
                                  <p:childTnLst>
                                    <p:set>
                                      <p:cBhvr>
                                        <p:cTn id="42" dur="1" fill="hold">
                                          <p:stCondLst>
                                            <p:cond delay="0"/>
                                          </p:stCondLst>
                                        </p:cTn>
                                        <p:tgtEl>
                                          <p:spTgt spid="15"/>
                                        </p:tgtEl>
                                        <p:attrNameLst>
                                          <p:attrName>style.visibility</p:attrName>
                                        </p:attrNameLst>
                                      </p:cBhvr>
                                      <p:to>
                                        <p:strVal val="visible"/>
                                      </p:to>
                                    </p:set>
                                    <p:animEffect transition="in" filter="wipe(up)">
                                      <p:cBhvr>
                                        <p:cTn id="43" dur="10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55" presetClass="entr" presetSubtype="0" fill="hold" grpId="1" nodeType="click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1000" fill="hold"/>
                                        <p:tgtEl>
                                          <p:spTgt spid="13"/>
                                        </p:tgtEl>
                                        <p:attrNameLst>
                                          <p:attrName>ppt_w</p:attrName>
                                        </p:attrNameLst>
                                      </p:cBhvr>
                                      <p:tavLst>
                                        <p:tav tm="0">
                                          <p:val>
                                            <p:strVal val="#ppt_w*0.70"/>
                                          </p:val>
                                        </p:tav>
                                        <p:tav tm="100000">
                                          <p:val>
                                            <p:strVal val="#ppt_w"/>
                                          </p:val>
                                        </p:tav>
                                      </p:tavLst>
                                    </p:anim>
                                    <p:anim calcmode="lin" valueType="num">
                                      <p:cBhvr>
                                        <p:cTn id="49" dur="1000" fill="hold"/>
                                        <p:tgtEl>
                                          <p:spTgt spid="13"/>
                                        </p:tgtEl>
                                        <p:attrNameLst>
                                          <p:attrName>ppt_h</p:attrName>
                                        </p:attrNameLst>
                                      </p:cBhvr>
                                      <p:tavLst>
                                        <p:tav tm="0">
                                          <p:val>
                                            <p:strVal val="#ppt_h"/>
                                          </p:val>
                                        </p:tav>
                                        <p:tav tm="100000">
                                          <p:val>
                                            <p:strVal val="#ppt_h"/>
                                          </p:val>
                                        </p:tav>
                                      </p:tavLst>
                                    </p:anim>
                                    <p:animEffect transition="in" filter="fade">
                                      <p:cBhvr>
                                        <p:cTn id="50" dur="1000"/>
                                        <p:tgtEl>
                                          <p:spTgt spid="13"/>
                                        </p:tgtEl>
                                      </p:cBhvr>
                                    </p:animEffect>
                                  </p:childTnLst>
                                </p:cTn>
                              </p:par>
                            </p:childTnLst>
                          </p:cTn>
                        </p:par>
                        <p:par>
                          <p:cTn id="51" fill="hold">
                            <p:stCondLst>
                              <p:cond delay="1000"/>
                            </p:stCondLst>
                            <p:childTnLst>
                              <p:par>
                                <p:cTn id="52" presetID="21" presetClass="entr" presetSubtype="1" fill="hold" grpId="0" nodeType="afterEffect">
                                  <p:stCondLst>
                                    <p:cond delay="250"/>
                                  </p:stCondLst>
                                  <p:childTnLst>
                                    <p:set>
                                      <p:cBhvr>
                                        <p:cTn id="53" dur="1" fill="hold">
                                          <p:stCondLst>
                                            <p:cond delay="0"/>
                                          </p:stCondLst>
                                        </p:cTn>
                                        <p:tgtEl>
                                          <p:spTgt spid="16"/>
                                        </p:tgtEl>
                                        <p:attrNameLst>
                                          <p:attrName>style.visibility</p:attrName>
                                        </p:attrNameLst>
                                      </p:cBhvr>
                                      <p:to>
                                        <p:strVal val="visible"/>
                                      </p:to>
                                    </p:set>
                                    <p:animEffect transition="in" filter="wheel(1)">
                                      <p:cBhvr>
                                        <p:cTn id="54" dur="1000"/>
                                        <p:tgtEl>
                                          <p:spTgt spid="16"/>
                                        </p:tgtEl>
                                      </p:cBhvr>
                                    </p:animEffect>
                                  </p:childTnLst>
                                </p:cTn>
                              </p:par>
                            </p:childTnLst>
                          </p:cTn>
                        </p:par>
                        <p:par>
                          <p:cTn id="55" fill="hold">
                            <p:stCondLst>
                              <p:cond delay="2250"/>
                            </p:stCondLst>
                            <p:childTnLst>
                              <p:par>
                                <p:cTn id="56" presetID="22" presetClass="entr" presetSubtype="1" fill="hold" nodeType="afterEffect">
                                  <p:stCondLst>
                                    <p:cond delay="250"/>
                                  </p:stCondLst>
                                  <p:childTnLst>
                                    <p:set>
                                      <p:cBhvr>
                                        <p:cTn id="57" dur="1" fill="hold">
                                          <p:stCondLst>
                                            <p:cond delay="0"/>
                                          </p:stCondLst>
                                        </p:cTn>
                                        <p:tgtEl>
                                          <p:spTgt spid="17"/>
                                        </p:tgtEl>
                                        <p:attrNameLst>
                                          <p:attrName>style.visibility</p:attrName>
                                        </p:attrNameLst>
                                      </p:cBhvr>
                                      <p:to>
                                        <p:strVal val="visible"/>
                                      </p:to>
                                    </p:set>
                                    <p:animEffect transition="in" filter="wipe(up)">
                                      <p:cBhvr>
                                        <p:cTn id="58"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1" grpId="0"/>
      <p:bldP spid="13" grpId="1"/>
      <p:bldP spid="2" grpId="0" animBg="1"/>
      <p:bldP spid="14" grpId="0" animBg="1"/>
      <p:bldP spid="1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a riunioni ione">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otalTime>847</TotalTime>
  <Words>1194</Words>
  <Application>Microsoft Office PowerPoint</Application>
  <PresentationFormat>Widescreen</PresentationFormat>
  <Paragraphs>41</Paragraphs>
  <Slides>11</Slides>
  <Notes>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11</vt:i4>
      </vt:variant>
    </vt:vector>
  </HeadingPairs>
  <TitlesOfParts>
    <vt:vector size="20" baseType="lpstr">
      <vt:lpstr>ＭＳ Ｐゴシック</vt:lpstr>
      <vt:lpstr>Arial</vt:lpstr>
      <vt:lpstr>Arial Black</vt:lpstr>
      <vt:lpstr>Calibri</vt:lpstr>
      <vt:lpstr>Century Gothic</vt:lpstr>
      <vt:lpstr>Helvetica</vt:lpstr>
      <vt:lpstr>Times New Roman</vt:lpstr>
      <vt:lpstr>Wingdings 3</vt:lpstr>
      <vt:lpstr>Sala riunioni ione</vt:lpstr>
      <vt:lpstr>Instagram</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Whatsapp</dc:title>
  <dc:creator>Miele Giuseppe;demis.tancredi@supporto.regione.basilicata.it</dc:creator>
  <cp:lastModifiedBy>Miele Giuseppe</cp:lastModifiedBy>
  <cp:revision>103</cp:revision>
  <dcterms:created xsi:type="dcterms:W3CDTF">2024-07-16T09:59:16Z</dcterms:created>
  <dcterms:modified xsi:type="dcterms:W3CDTF">2024-08-08T15:46:39Z</dcterms:modified>
  <cp:contentStatus>Finale</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