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306" r:id="rId4"/>
    <p:sldId id="291" r:id="rId5"/>
    <p:sldId id="305" r:id="rId6"/>
    <p:sldId id="294" r:id="rId7"/>
    <p:sldId id="295" r:id="rId8"/>
    <p:sldId id="292" r:id="rId9"/>
    <p:sldId id="293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89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94652" autoAdjust="0"/>
  </p:normalViewPr>
  <p:slideViewPr>
    <p:cSldViewPr snapToGrid="0">
      <p:cViewPr>
        <p:scale>
          <a:sx n="75" d="100"/>
          <a:sy n="75" d="100"/>
        </p:scale>
        <p:origin x="331" y="2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0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5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Hong_Kong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Anobium_punctatum" TargetMode="External"/><Relationship Id="rId5" Type="http://schemas.openxmlformats.org/officeDocument/2006/relationships/hyperlink" Target="https://it.wikipedia.org/wiki/ANobii#cite_note-2" TargetMode="External"/><Relationship Id="rId4" Type="http://schemas.openxmlformats.org/officeDocument/2006/relationships/hyperlink" Target="https://it.wikipedia.org/wiki/Web_dinamico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154" y="136392"/>
            <a:ext cx="707458" cy="9957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15" y="1207987"/>
            <a:ext cx="7083515" cy="4424185"/>
          </a:xfrm>
          <a:prstGeom prst="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AD82A10-DB26-468C-8BF1-E053A3E04BBF}"/>
              </a:ext>
            </a:extLst>
          </p:cNvPr>
          <p:cNvSpPr txBox="1">
            <a:spLocks/>
          </p:cNvSpPr>
          <p:nvPr/>
        </p:nvSpPr>
        <p:spPr bwMode="gray">
          <a:xfrm>
            <a:off x="487139" y="2268190"/>
            <a:ext cx="7483921" cy="23037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7200" b="1" dirty="0" smtClean="0">
                <a:ln w="254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SOCIAL MEDIA</a:t>
            </a:r>
            <a:endParaRPr lang="it-IT" sz="7200" b="1" dirty="0">
              <a:ln w="25400">
                <a:noFill/>
              </a:ln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01052" y="602974"/>
            <a:ext cx="10603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prstClr val="white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 numeri dei </a:t>
            </a:r>
            <a:r>
              <a:rPr lang="it-IT" sz="32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SOCIAL MEDIA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73" y="1246911"/>
            <a:ext cx="9526384" cy="55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01052" y="602974"/>
            <a:ext cx="10603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FACEBOOK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16090" y="1878135"/>
            <a:ext cx="759159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b="1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r>
              <a:rPr lang="it-IT" altLang="it-IT" sz="2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è la piattaforma di social networking più grande al mondo e decisamente anche quella più utilizzata. Fondato nel 2004, consente agli utenti di creare profili personali, connettersi con amici, familiari e colleghi, e condividere una varietà di contenuti, tra cui testi, foto, video e link</a:t>
            </a:r>
            <a:r>
              <a:rPr lang="it-IT" altLang="it-IT" sz="2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it-IT" sz="28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94" y="2455413"/>
            <a:ext cx="3609458" cy="114917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66194" y="4248015"/>
            <a:ext cx="11441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funzione </a:t>
            </a:r>
            <a:r>
              <a:rPr lang="en-US" altLang="it-IT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“News Feed” </a:t>
            </a:r>
            <a:r>
              <a:rPr lang="it-IT" altLang="it-IT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mostra i contenuti condivisi dai contatti, mentre le pagine permettono alle aziende, alle celebrità e agli organizzatori di eventi di raggiungere il pubblico. Negli anni, </a:t>
            </a:r>
            <a:r>
              <a:rPr lang="it-IT" altLang="it-IT" sz="24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r>
              <a:rPr lang="it-IT" altLang="it-IT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ha introdotto gruppi, </a:t>
            </a:r>
            <a:r>
              <a:rPr lang="en-US" altLang="it-IT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marketplace </a:t>
            </a:r>
            <a:r>
              <a:rPr lang="it-IT" altLang="it-IT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 funzioni di messaggistica, mantenendo il suo ruolo centrale nella sfera dei social media.</a:t>
            </a:r>
          </a:p>
        </p:txBody>
      </p:sp>
    </p:spTree>
    <p:extLst>
      <p:ext uri="{BB962C8B-B14F-4D97-AF65-F5344CB8AC3E}">
        <p14:creationId xmlns:p14="http://schemas.microsoft.com/office/powerpoint/2010/main" val="28714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01052" y="602974"/>
            <a:ext cx="10603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noProof="0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INSTAGRAM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16090" y="1379379"/>
            <a:ext cx="7591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38"/>
              </a:spcAft>
            </a:pPr>
            <a:r>
              <a:rPr lang="it-IT" altLang="it-IT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Instagram</a:t>
            </a:r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è, per eccellenza, la piattaforma di condivisione di foto e video fondata nel 2010 e successivamente acquisita da </a:t>
            </a:r>
            <a:r>
              <a:rPr lang="it-IT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. Caratterizzata dall’uso di filtri per migliorare l’estetica delle foto, Instagram è diventato uno spazio per esprimere creatività e stile personale. Gli utenti condividono momenti quotidiani, opere d’arte, storie di viaggio e altro ancora.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66194" y="4417150"/>
            <a:ext cx="11441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Gli </a:t>
            </a:r>
            <a:r>
              <a:rPr lang="it-IT" altLang="it-IT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hashtag</a:t>
            </a:r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consentono di esplorare contenuti correlati e di raggiungere un pubblico più ampio. Instagram </a:t>
            </a:r>
            <a:r>
              <a:rPr lang="en-US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Stories,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video brevi che scompaiono dopo 24 ore, ha aggiunto un elemento di immediato coinvolgimento.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94" y="2098671"/>
            <a:ext cx="3407520" cy="116366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66193" y="5835137"/>
            <a:ext cx="11441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Il simbolo del cancelletto (#) associato a una o più parole chiave per facilitare le ricerche tematiche in un Blog o Social Network.</a:t>
            </a:r>
            <a:endParaRPr lang="it-IT" alt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01052" y="602974"/>
            <a:ext cx="10603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TIKTOK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16090" y="1878135"/>
            <a:ext cx="7591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38"/>
              </a:spcAft>
            </a:pPr>
            <a:r>
              <a:rPr lang="it-IT" altLang="it-IT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TikTok</a:t>
            </a:r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è un’</a:t>
            </a:r>
            <a:r>
              <a:rPr lang="it-IT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app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 di condivisione di video brevi fondata nel 2016, che ha guadagnato popolarità globale in tempi rapidi. Basata su brevi clip musicali, balli, sketch comici e trend culturali, </a:t>
            </a:r>
            <a:r>
              <a:rPr lang="it-IT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TikTok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 si distingue per la sua interfaccia intuitiva e </a:t>
            </a:r>
            <a:r>
              <a:rPr lang="en-US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per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gli strumenti di editing creativo che offre agli utenti.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66194" y="4318357"/>
            <a:ext cx="11441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La piattaforma ha facilitato la </a:t>
            </a:r>
            <a:r>
              <a:rPr lang="it-IT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viralità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 di contenuti di ogni genere, dando a chiunque la possibilità di diventare un “creatore digitale”.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95" y="2437572"/>
            <a:ext cx="3702222" cy="12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01052" y="602974"/>
            <a:ext cx="10603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noProof="0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LINKEDIN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66194" y="4085609"/>
            <a:ext cx="11441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Negli anni ha avuto un’evoluzione sostanziale, passando da social media per la ricerca del lavoro a vera e propria piazza virtuale in ambito </a:t>
            </a:r>
            <a:r>
              <a:rPr lang="it-IT" altLang="it-IT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B2B*</a:t>
            </a:r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dove i professionisti si collegano tra loro con finalità di business. Viene utilizzato dalle aziende anche come strumento di Social Media Marketing B2B.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8" y="2135047"/>
            <a:ext cx="3805272" cy="111065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216090" y="1351546"/>
            <a:ext cx="7591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38"/>
              </a:spcAft>
            </a:pPr>
            <a:r>
              <a:rPr lang="it-IT" altLang="it-IT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LinkedIn</a:t>
            </a:r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è una piattaforma di social networking professionale fondata nel 2002. Rivolto al mondo del lavoro, collega professionisti, permettendo </a:t>
            </a:r>
            <a:r>
              <a:rPr lang="en-US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loro</a:t>
            </a:r>
            <a:r>
              <a:rPr lang="en-US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di condividere esperienze lavorative, competenze, pubblicazioni e opportunità di carriera. È utilizzato per stabilire connessioni professionali, cercare lavoro e condividere contenuti rilevanti per l’industria.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18844" y="5601295"/>
            <a:ext cx="11441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per 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business-to-business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. Descrive le aziende i cui clienti sono anche aziende. In altre parole, si tratta di transazioni commerciali che avvengono tra due o più organizzazioni aziendali come il fornitore e il produttore, il produttore e il grossista, il grossista e il rivenditore.</a:t>
            </a:r>
            <a:r>
              <a:rPr lang="it-IT" altLang="it-I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it-IT" alt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01052" y="602974"/>
            <a:ext cx="10603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X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16090" y="1878135"/>
            <a:ext cx="7591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38"/>
              </a:spcAft>
            </a:pPr>
            <a:r>
              <a:rPr lang="en-US" altLang="it-IT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Twitter</a:t>
            </a:r>
            <a:r>
              <a:rPr lang="en-US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è una piattaforma di </a:t>
            </a:r>
            <a:r>
              <a:rPr lang="en-US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microblogging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che consente agli utenti di condividere messaggi di testo chiamati </a:t>
            </a:r>
            <a:r>
              <a:rPr lang="en-US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“tweet”,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ciascuno di massimo 280 caratteri. Lanciato nel 2006, </a:t>
            </a:r>
            <a:r>
              <a:rPr lang="en-US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Twitter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è diventato un luogo di conversazione in tempo reale su una vasta gamma di argomenti</a:t>
            </a:r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Chi ti segue riceve gli aggiornamenti sulla </a:t>
            </a:r>
            <a:r>
              <a:rPr lang="it-IT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propria bacheca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 che viene organizzata anche in base agli interessi.</a:t>
            </a:r>
            <a:endParaRPr lang="it-IT" alt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70" y="3032297"/>
            <a:ext cx="3617843" cy="115416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66444" y="4866998"/>
            <a:ext cx="6001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 </a:t>
            </a: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punti di forza di questo social network: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Semplice </a:t>
            </a: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da usare da mobile.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Veloce nella discussione.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Completo e diretto nella conversazione.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Ricco di fonti informative.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267799" y="4925845"/>
            <a:ext cx="6001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I limiti di </a:t>
            </a:r>
            <a:r>
              <a:rPr lang="it-IT" dirty="0" smtClean="0"/>
              <a:t>X </a:t>
            </a:r>
            <a:r>
              <a:rPr lang="it-IT" dirty="0"/>
              <a:t>sono: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Puoi scrivere </a:t>
            </a:r>
            <a:r>
              <a:rPr lang="it-IT" dirty="0" err="1"/>
              <a:t>tweet</a:t>
            </a:r>
            <a:r>
              <a:rPr lang="it-IT" dirty="0"/>
              <a:t> di massimo 280 caratteri.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Non puoi personalizzare il profilo.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Puoi mandare 1.000 messaggi diretti al giorno.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Hai a disposizione 2.400 </a:t>
            </a:r>
            <a:r>
              <a:rPr lang="it-IT" dirty="0" err="1"/>
              <a:t>tweet</a:t>
            </a:r>
            <a:r>
              <a:rPr lang="it-IT" dirty="0"/>
              <a:t> ogni 24 ore.</a:t>
            </a:r>
          </a:p>
        </p:txBody>
      </p:sp>
    </p:spTree>
    <p:extLst>
      <p:ext uri="{BB962C8B-B14F-4D97-AF65-F5344CB8AC3E}">
        <p14:creationId xmlns:p14="http://schemas.microsoft.com/office/powerpoint/2010/main" val="4711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01052" y="602974"/>
            <a:ext cx="10603831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noProof="0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PINTEREST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16090" y="1878135"/>
            <a:ext cx="7488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Pinterest</a:t>
            </a:r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funziona come una bacheca virtuale in cui gli utenti possono “</a:t>
            </a:r>
            <a:r>
              <a:rPr lang="it-IT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pinnare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” (salvare) immagini e contenuti che li ispirano o interessano. Fondato nel 2010, è diventato un rifugio per la creatività e il design.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66194" y="3917737"/>
            <a:ext cx="1133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Gli utenti creano bacheche tematiche che spaziano da ricette a idee di arredamento, moda e viaggi. Questo approccio visivo unico ha reso Pinterest una fonte di ispirazione e scoperta per gli utenti che cercano nuove idee e progetti.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39" y="2123583"/>
            <a:ext cx="3149875" cy="12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01052" y="602974"/>
            <a:ext cx="10603831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noProof="0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PINTEREST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16090" y="1878135"/>
            <a:ext cx="7488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Reddit</a:t>
            </a:r>
            <a:r>
              <a:rPr lang="it-IT" altLang="it-IT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unziona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come un social media di aggregazione di notizie e contenuti e consente agli utenti di condividere, discutere e votare su vari argomenti (dal fitness alla politica, dalla scienza ai videogiochi). E proprio per questa varietà di temi la piattaforma si autodefinisce The front page on Internet.</a:t>
            </a:r>
            <a:endParaRPr lang="it-IT" alt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6194" y="4649253"/>
            <a:ext cx="11338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Gli utenti iscritti possono condividere link di notizie e blog, immagini, video, discussioni su forum e così via. Tutto ciò che gira su Internet può essere linkato su </a:t>
            </a:r>
            <a:r>
              <a:rPr 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Reddit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 e condiviso dagli altri utenti. Usando questa metafora, </a:t>
            </a:r>
            <a:r>
              <a:rPr 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Reddit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 si autoproclama primo "</a:t>
            </a:r>
            <a:r>
              <a:rPr lang="it-IT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port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call"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sul World Wide Web.</a:t>
            </a:r>
            <a:endParaRPr lang="it-IT" alt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4" y="2356924"/>
            <a:ext cx="3476972" cy="11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01052" y="602974"/>
            <a:ext cx="10603831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ANOBII</a:t>
            </a:r>
            <a:endParaRPr lang="it-IT" sz="3200" b="1" noProof="0" dirty="0" smtClean="0">
              <a:solidFill>
                <a:srgbClr val="00B0F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16090" y="1595510"/>
            <a:ext cx="7488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Anobii</a:t>
            </a:r>
            <a:r>
              <a:rPr lang="it-IT" dirty="0" smtClean="0"/>
              <a:t>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è un social network verticale, dedicato agli appassionati di libri e a tutti i lettori. È la più ricca fonte di informazione sui libri in Italia 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ed è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la più indipendente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Creato nell'agosto 2006 a 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  <a:hlinkClick r:id="rId3" tooltip="Hong Kong"/>
              </a:rPr>
              <a:t>Hong Kong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, è considerato un esempio del 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  <a:hlinkClick r:id="rId4" tooltip="Web dinamico"/>
              </a:rPr>
              <a:t>Web 2.0</a:t>
            </a:r>
            <a:r>
              <a:rPr lang="it-IT" sz="2400" baseline="300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[2]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 ed è diffuso in 13 lingue diverse, tra cui l'italiano, classificando oltre 43 milioni di libri. Il nome </a:t>
            </a:r>
            <a:r>
              <a:rPr 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Anobii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 deriva dal nome dell'</a:t>
            </a:r>
            <a:r>
              <a:rPr lang="it-IT" sz="2400" i="1" dirty="0" err="1">
                <a:latin typeface="Helvetica" panose="020B0604020202020204" pitchFamily="34" charset="0"/>
                <a:cs typeface="Helvetica" panose="020B0604020202020204" pitchFamily="34" charset="0"/>
                <a:hlinkClick r:id="rId6" tooltip="Anobium punctatum"/>
              </a:rPr>
              <a:t>Anobium</a:t>
            </a:r>
            <a:r>
              <a:rPr lang="it-IT" sz="2400" i="1" dirty="0">
                <a:latin typeface="Helvetica" panose="020B0604020202020204" pitchFamily="34" charset="0"/>
                <a:cs typeface="Helvetica" panose="020B0604020202020204" pitchFamily="34" charset="0"/>
                <a:hlinkClick r:id="rId6" tooltip="Anobium punctatum"/>
              </a:rPr>
              <a:t> </a:t>
            </a:r>
            <a:r>
              <a:rPr lang="it-IT" sz="2400" i="1" dirty="0" err="1">
                <a:latin typeface="Helvetica" panose="020B0604020202020204" pitchFamily="34" charset="0"/>
                <a:cs typeface="Helvetica" panose="020B0604020202020204" pitchFamily="34" charset="0"/>
                <a:hlinkClick r:id="rId6" tooltip="Anobium punctatum"/>
              </a:rPr>
              <a:t>punctatum</a:t>
            </a:r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, il "tarlo della carta</a:t>
            </a:r>
            <a:r>
              <a:rPr 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".</a:t>
            </a:r>
            <a:endParaRPr lang="it-IT" alt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6194" y="4582755"/>
            <a:ext cx="11338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Gli utenti iscritti possono mettere in linea la propria libreria attraverso i codici ISBN o un motore di ricerca interno, condividendo recensioni, commenti, votazioni, dati sull'acquisto e sulla lettura, lista dei desideri e suggerimenti con altri utenti, direttamente o attraverso gruppi. Tale rete permette anche lo scambio e la vendita di libri tra utenti.</a:t>
            </a:r>
            <a:endParaRPr lang="it-IT" alt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" y="2254790"/>
            <a:ext cx="3304807" cy="12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2730" cy="12059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1340" y="2902975"/>
            <a:ext cx="11250049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GRAZIE PER L’ATTENZIONE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8938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51" y="1501237"/>
            <a:ext cx="11520000" cy="62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lvl="0" algn="just" defTabSz="457200" eaLnBrk="1" hangingPunct="1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it-IT" sz="2800" dirty="0">
                <a:solidFill>
                  <a:schemeClr val="tx1"/>
                </a:solidFill>
              </a:rPr>
              <a:t>L’essere umano, per sua natura, è un animale sociale. </a:t>
            </a:r>
            <a:endParaRPr lang="it-IT" sz="2800" dirty="0" smtClean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72730" cy="157528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91148" y="547130"/>
            <a:ext cx="10630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750"/>
              </a:spcBef>
              <a:spcAft>
                <a:spcPts val="750"/>
              </a:spcAft>
              <a:defRPr/>
            </a:pPr>
            <a:r>
              <a:rPr lang="it-IT" sz="2800" b="1" dirty="0">
                <a:solidFill>
                  <a:srgbClr val="00B0F0"/>
                </a:solidFill>
              </a:rPr>
              <a:t>La Rivoluzione Sociale del Digitale: L'Impatto dei Social Media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77151" y="2122410"/>
            <a:ext cx="1143540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0" algn="just" defTabSz="45720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it-IT" sz="2400" dirty="0"/>
              <a:t>Con l'avvento del digitale, questa necessità di socialità si è trasformata in un'esperienza continua, senza interruzioni e virtuale. </a:t>
            </a:r>
          </a:p>
          <a:p>
            <a:pPr marL="87313" lvl="0" algn="just" defTabSz="45720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it-IT" sz="2000" dirty="0" smtClean="0"/>
              <a:t>.</a:t>
            </a:r>
            <a:endParaRPr lang="it-IT" alt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77151" y="3231654"/>
            <a:ext cx="113514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0" algn="just" defTabSz="45720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it-IT" sz="2400" dirty="0"/>
              <a:t>Quando parliamo di </a:t>
            </a:r>
            <a:r>
              <a:rPr lang="it-IT" sz="2400" b="1" dirty="0"/>
              <a:t>social media</a:t>
            </a:r>
            <a:r>
              <a:rPr lang="it-IT" sz="2400" dirty="0"/>
              <a:t>, ci riferiamo a una vasta gamma di piattaforme online che permettono agli utenti di creare reti sociali per condividere contenuti </a:t>
            </a:r>
            <a:r>
              <a:rPr lang="it-IT" sz="2400" dirty="0" smtClean="0"/>
              <a:t>multimediali e non. </a:t>
            </a:r>
            <a:endParaRPr lang="it-IT" sz="2400" dirty="0"/>
          </a:p>
          <a:p>
            <a:pPr marL="87313" lvl="0" algn="just" defTabSz="45720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91148" y="4970592"/>
            <a:ext cx="11172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Questi contenuti possono </a:t>
            </a:r>
            <a:r>
              <a:rPr lang="it-IT" sz="2400" dirty="0" smtClean="0"/>
              <a:t>essere file generici, </a:t>
            </a:r>
            <a:r>
              <a:rPr lang="it-IT" sz="2400" dirty="0"/>
              <a:t>testi, immagini, video o file audio, rendendo i social media uno strumento potente per l'espressione e la connessione globale</a:t>
            </a:r>
          </a:p>
        </p:txBody>
      </p:sp>
    </p:spTree>
    <p:extLst>
      <p:ext uri="{BB962C8B-B14F-4D97-AF65-F5344CB8AC3E}">
        <p14:creationId xmlns:p14="http://schemas.microsoft.com/office/powerpoint/2010/main" val="26236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40" y="1285667"/>
            <a:ext cx="8096250" cy="54006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203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56365" y="243438"/>
            <a:ext cx="1060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ts val="750"/>
              </a:spcBef>
              <a:spcAft>
                <a:spcPts val="750"/>
              </a:spcAft>
              <a:defRPr/>
            </a:pPr>
            <a:r>
              <a:rPr lang="it-IT" sz="36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it-IT" sz="3600" b="1" dirty="0">
                <a:solidFill>
                  <a:srgbClr val="00B0F0"/>
                </a:solidFill>
              </a:rPr>
              <a:t>Social Media </a:t>
            </a:r>
            <a:r>
              <a:rPr lang="it-IT" sz="3600" b="1" dirty="0" smtClean="0">
                <a:solidFill>
                  <a:srgbClr val="00B0F0"/>
                </a:solidFill>
              </a:rPr>
              <a:t>e i </a:t>
            </a:r>
            <a:r>
              <a:rPr lang="it-IT" sz="3600" b="1" dirty="0">
                <a:solidFill>
                  <a:srgbClr val="00B0F0"/>
                </a:solidFill>
              </a:rPr>
              <a:t>Social </a:t>
            </a:r>
            <a:r>
              <a:rPr lang="it-IT" sz="3600" b="1" dirty="0" smtClean="0">
                <a:solidFill>
                  <a:srgbClr val="00B0F0"/>
                </a:solidFill>
              </a:rPr>
              <a:t>Network 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56365" y="1820775"/>
            <a:ext cx="11160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800" b="1" dirty="0">
                <a:solidFill>
                  <a:srgbClr val="00B0F0"/>
                </a:solidFill>
              </a:rPr>
              <a:t>Il social media </a:t>
            </a:r>
            <a:r>
              <a:rPr lang="it-IT" sz="4400" b="1" dirty="0"/>
              <a:t>è lo strumento, l'</a:t>
            </a:r>
            <a:r>
              <a:rPr lang="it-IT" sz="4400" b="1" dirty="0" err="1"/>
              <a:t>app</a:t>
            </a:r>
            <a:r>
              <a:rPr lang="it-IT" sz="4400" b="1" dirty="0"/>
              <a:t> o il software fisico, mentre </a:t>
            </a:r>
            <a:r>
              <a:rPr lang="it-IT" sz="4800" b="1" dirty="0">
                <a:solidFill>
                  <a:srgbClr val="00B0F0"/>
                </a:solidFill>
              </a:rPr>
              <a:t>il social network </a:t>
            </a:r>
            <a:r>
              <a:rPr lang="it-IT" sz="4400" b="1" dirty="0" smtClean="0"/>
              <a:t>è dato dall’insieme delle persone </a:t>
            </a:r>
            <a:r>
              <a:rPr lang="it-IT" sz="4400" b="1" dirty="0"/>
              <a:t>che utilizzano il social </a:t>
            </a:r>
            <a:r>
              <a:rPr lang="it-IT" sz="4400" b="1" dirty="0" smtClean="0"/>
              <a:t>media al fine di  </a:t>
            </a:r>
            <a:r>
              <a:rPr lang="it-IT" sz="4400" b="1" dirty="0"/>
              <a:t>creare </a:t>
            </a:r>
            <a:r>
              <a:rPr lang="it-IT" sz="4400" b="1" dirty="0" smtClean="0"/>
              <a:t>una rete </a:t>
            </a:r>
            <a:r>
              <a:rPr lang="it-IT" sz="4400" b="1" dirty="0"/>
              <a:t>di comunità online</a:t>
            </a:r>
            <a:endParaRPr lang="it-IT" altLang="it-IT" sz="4400" b="1" dirty="0">
              <a:solidFill>
                <a:srgbClr val="5B9BD5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31" y="1251917"/>
            <a:ext cx="11445002" cy="200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lvl="0" algn="just" defTabSz="457200" eaLnBrk="1" hangingPunct="1"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it-IT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</a:t>
            </a:r>
            <a:r>
              <a:rPr lang="it-IT" sz="24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 N</a:t>
            </a:r>
            <a:r>
              <a:rPr lang="it-IT" sz="2400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etwork*</a:t>
            </a:r>
            <a:r>
              <a:rPr lang="it-IT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sono ambienti in rete dove </a:t>
            </a:r>
            <a:r>
              <a:rPr lang="it-IT" sz="24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persone aderiscono creando un proprio account e un proprio profilo utente</a:t>
            </a:r>
            <a:r>
              <a:rPr lang="it-IT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nome e cognome o nickname, foto o immagine, dati biografici, caratteristiche personali, interessi </a:t>
            </a:r>
            <a:r>
              <a:rPr lang="it-IT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etc</a:t>
            </a:r>
            <a:r>
              <a:rPr lang="it-IT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creano una propria rete di contatti o amicizie, leggono aggiornamenti, testi, immagini, video pubblicati dai propri contatti, pubblicano i propri </a:t>
            </a:r>
            <a:r>
              <a:rPr lang="it-IT" sz="2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contenuti.</a:t>
            </a:r>
            <a:endParaRPr lang="it-IT" sz="2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SOCIAL NETWORK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5A32A38-511E-431F-9DF5-79FD7E2C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64" y="3259927"/>
            <a:ext cx="11445002" cy="197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0363"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85813" algn="l"/>
                <a:tab pos="809625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7313" lvl="0" algn="just" defTabSz="457200" eaLnBrk="1" hangingPunct="1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it-IT" altLang="it-IT" sz="24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Sui social network gli utenti non sono solo fruitori ma anche creatori di contenuti</a:t>
            </a:r>
            <a:r>
              <a:rPr lang="it-IT" altLang="it-IT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 la rete diventa uno spazio dove gli utenti si aggregano e stringono contatti, mossi da uno scopo, un obiettivo, un interesse comune come ad esempio, la ricerca di un appartamento in affitto, di informazioni su eventi nel territorio, o semplicemente la voglia di restare in contatto tra ex compagni di </a:t>
            </a:r>
            <a:r>
              <a:rPr lang="it-IT" altLang="it-IT" sz="24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classe. </a:t>
            </a:r>
            <a:endParaRPr lang="it-IT" altLang="it-IT" sz="24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81263" y="5520089"/>
            <a:ext cx="11310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L'espressione </a:t>
            </a:r>
            <a:r>
              <a:rPr lang="it-IT" b="1" i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 network identifica un servizio informatico on-line che permette la realizzazione </a:t>
            </a:r>
            <a:r>
              <a:rPr lang="it-IT" b="1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just"/>
            <a:r>
              <a:rPr lang="it-IT" b="1" i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b="1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it-IT" b="1" i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 sociali virtuali dove gli utenti condividono contenuti testuali, immagini video e audio e </a:t>
            </a:r>
            <a:r>
              <a:rPr lang="it-IT" b="1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</a:t>
            </a:r>
          </a:p>
          <a:p>
            <a:pPr algn="just"/>
            <a:r>
              <a:rPr lang="it-IT" b="1" i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b="1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interagiscono </a:t>
            </a:r>
            <a:r>
              <a:rPr lang="it-IT" b="1" i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 </a:t>
            </a:r>
            <a:r>
              <a:rPr lang="it-IT" b="1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loro (Fonte Treccani)</a:t>
            </a:r>
          </a:p>
          <a:p>
            <a:pPr algn="just"/>
            <a:endParaRPr lang="it-IT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3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40" y="1285667"/>
            <a:ext cx="8096250" cy="54006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01052" y="602974"/>
            <a:ext cx="1060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 PILASTRI DEI </a:t>
            </a:r>
            <a:r>
              <a:rPr lang="it-IT" sz="36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SOCIAL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56365" y="1820775"/>
            <a:ext cx="11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3600" b="1" dirty="0" smtClean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</a:t>
            </a:r>
            <a:r>
              <a:rPr lang="it-IT" altLang="it-IT" sz="3600" b="1" dirty="0" smtClean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Connessione</a:t>
            </a:r>
            <a:endParaRPr lang="it-IT" altLang="it-IT" sz="3600" b="1" dirty="0">
              <a:solidFill>
                <a:srgbClr val="5B9BD5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56365" y="2903500"/>
            <a:ext cx="1116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3600" b="1" dirty="0" smtClean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</a:t>
            </a:r>
            <a:r>
              <a:rPr lang="it-IT" altLang="it-IT" sz="3600" b="1" dirty="0" smtClean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Comunicazione</a:t>
            </a:r>
            <a:endParaRPr lang="it-IT" altLang="it-IT" sz="3600" b="1" dirty="0">
              <a:solidFill>
                <a:srgbClr val="5B9BD5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it-IT" altLang="it-IT" sz="2400" dirty="0">
              <a:solidFill>
                <a:srgbClr val="5B9BD5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6365" y="3986004"/>
            <a:ext cx="11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3600" b="1" dirty="0" smtClean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</a:t>
            </a:r>
            <a:r>
              <a:rPr lang="it-IT" altLang="it-IT" sz="3600" b="1" dirty="0" smtClean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Condivisione</a:t>
            </a:r>
            <a:endParaRPr lang="it-IT" altLang="it-IT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56365" y="5181155"/>
            <a:ext cx="11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3600" b="1" dirty="0" smtClean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Costruzione </a:t>
            </a:r>
            <a:r>
              <a:rPr lang="it-IT" altLang="it-IT" sz="3600" b="1" dirty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 </a:t>
            </a:r>
            <a:r>
              <a:rPr lang="it-IT" altLang="it-IT" sz="3600" b="1" dirty="0" smtClean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Comunità</a:t>
            </a:r>
            <a:endParaRPr lang="it-IT" altLang="it-IT" sz="3600" b="1" dirty="0">
              <a:solidFill>
                <a:srgbClr val="5B9BD5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40" y="1285667"/>
            <a:ext cx="8096250" cy="54006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56365" y="1451917"/>
            <a:ext cx="11160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2800" b="1" dirty="0" smtClean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Connessione</a:t>
            </a:r>
            <a:r>
              <a:rPr lang="it-IT" altLang="it-IT" sz="2800" b="1" dirty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algn="just"/>
            <a:r>
              <a:rPr lang="it-IT" altLang="it-IT" sz="2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</a:t>
            </a:r>
            <a:r>
              <a:rPr lang="it-IT" altLang="it-IT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 media permettono agli utenti di connettersi con amici, familiari, colleghi e persone con interessi simili in tutto il mondo.</a:t>
            </a:r>
          </a:p>
          <a:p>
            <a:pPr algn="just"/>
            <a:r>
              <a:rPr lang="it-IT" altLang="it-IT" sz="2400" b="1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Esempi</a:t>
            </a:r>
            <a:r>
              <a:rPr lang="it-IT" altLang="it-IT" sz="24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it-IT" altLang="it-IT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Aggiungere amici su </a:t>
            </a:r>
            <a:r>
              <a:rPr lang="it-IT" altLang="it-IT" sz="24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r>
              <a:rPr lang="it-IT" altLang="it-IT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seguire qualcuno su Instagram o </a:t>
            </a:r>
            <a:r>
              <a:rPr lang="en-US" altLang="it-IT" sz="2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Twitter (</a:t>
            </a:r>
            <a:r>
              <a:rPr lang="en-US" altLang="it-IT" sz="2400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passato</a:t>
            </a:r>
            <a:r>
              <a:rPr lang="en-US" altLang="it-IT" sz="2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definitivamente</a:t>
            </a:r>
            <a:r>
              <a:rPr lang="en-US" altLang="it-IT" sz="2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alla</a:t>
            </a:r>
            <a:r>
              <a:rPr lang="en-US" altLang="it-IT" sz="2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it-IT" sz="2400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denominazione</a:t>
            </a:r>
            <a:r>
              <a:rPr lang="en-US" altLang="it-IT" sz="2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X), </a:t>
            </a:r>
            <a:r>
              <a:rPr lang="it-IT" altLang="it-IT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connettersi con professionisti su </a:t>
            </a:r>
            <a:r>
              <a:rPr lang="it-IT" altLang="it-IT" sz="2400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LinkedIn</a:t>
            </a:r>
            <a:r>
              <a:rPr lang="it-IT" altLang="it-IT" sz="24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56365" y="3902879"/>
            <a:ext cx="11160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2800" b="1" dirty="0" smtClean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Comunicazione</a:t>
            </a:r>
            <a:r>
              <a:rPr lang="it-IT" altLang="it-IT" sz="2800" b="1" dirty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algn="just"/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Facilitano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la comunicazione sia sincrona (in tempo reale) che asincrona tra gli utenti.</a:t>
            </a:r>
          </a:p>
          <a:p>
            <a:pPr algn="just"/>
            <a:r>
              <a:rPr lang="it-IT" altLang="it-IT" sz="24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Esempi</a:t>
            </a:r>
            <a:r>
              <a:rPr lang="it-IT" altLang="it-IT" sz="2400" b="1" dirty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Messaggi diretti (DM) su Instagram, chat su </a:t>
            </a:r>
            <a:r>
              <a:rPr lang="it-IT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 Messenger, </a:t>
            </a:r>
            <a:r>
              <a:rPr lang="it-IT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tweet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 e risposte su </a:t>
            </a:r>
            <a:r>
              <a:rPr lang="it-IT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Twitter</a:t>
            </a:r>
            <a:r>
              <a:rPr lang="it-IT" altLang="it-IT" sz="2400" dirty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57185" y="598795"/>
            <a:ext cx="1060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 PILASTRI DEI </a:t>
            </a:r>
            <a:r>
              <a:rPr lang="it-IT" sz="36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SOCIAL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56365" y="1451917"/>
            <a:ext cx="1116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2800" b="1" dirty="0" smtClean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Condivisione </a:t>
            </a:r>
            <a:r>
              <a:rPr lang="it-IT" altLang="it-IT" sz="2800" b="1" dirty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 Contenuti:</a:t>
            </a:r>
          </a:p>
          <a:p>
            <a:pPr algn="just"/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Gli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utenti possono condividere vari tipi di contenuti, tra cui testo, immagini, </a:t>
            </a:r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audio, video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e link.</a:t>
            </a:r>
          </a:p>
          <a:p>
            <a:pPr algn="just"/>
            <a:r>
              <a:rPr lang="it-IT" altLang="it-IT" sz="24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Esempi</a:t>
            </a:r>
            <a:r>
              <a:rPr lang="it-IT" altLang="it-IT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it-IT" altLang="it-IT" sz="2800" b="1" dirty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Pubblicare foto su Instagram, condividere articoli su </a:t>
            </a:r>
            <a:r>
              <a:rPr lang="it-IT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, creare video su </a:t>
            </a:r>
            <a:r>
              <a:rPr lang="it-IT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TikTok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56365" y="3902879"/>
            <a:ext cx="11160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2800" b="1" dirty="0" smtClean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Costruzione </a:t>
            </a:r>
            <a:r>
              <a:rPr lang="it-IT" altLang="it-IT" sz="2800" b="1" dirty="0">
                <a:solidFill>
                  <a:srgbClr val="5B9BD5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 Comunità:</a:t>
            </a:r>
          </a:p>
          <a:p>
            <a:pPr algn="just"/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Permettono 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la creazione e la partecipazione a gruppi e comunità basate su interessi comuni.</a:t>
            </a:r>
          </a:p>
          <a:p>
            <a:pPr algn="just"/>
            <a:r>
              <a:rPr lang="it-IT" altLang="it-IT" sz="24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Esempi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: Gruppi </a:t>
            </a:r>
            <a:r>
              <a:rPr lang="it-IT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Facebook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 per hobby specifici, community di </a:t>
            </a:r>
            <a:r>
              <a:rPr lang="it-IT" altLang="it-IT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Reddit</a:t>
            </a:r>
            <a:r>
              <a:rPr lang="it-IT" alt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 su vari argomenti, gruppi professionali su </a:t>
            </a:r>
            <a:r>
              <a:rPr lang="it-IT" altLang="it-IT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LinkedIn</a:t>
            </a:r>
            <a:r>
              <a:rPr lang="it-IT" altLang="it-IT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it-IT" altLang="it-IT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31680" y="475684"/>
            <a:ext cx="10603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 PILASTRI DEI </a:t>
            </a:r>
            <a:r>
              <a:rPr lang="it-IT" sz="36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SOCIAL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40" y="1252428"/>
            <a:ext cx="8096250" cy="54006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01052" y="602974"/>
            <a:ext cx="10603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prstClr val="white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Alcuni esempi di </a:t>
            </a:r>
            <a:r>
              <a:rPr lang="it-IT" sz="32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SOCIAL MEDIA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703" y="4326127"/>
            <a:ext cx="1451109" cy="7480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94" y="2455414"/>
            <a:ext cx="1722806" cy="59472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241400" y="4221712"/>
            <a:ext cx="4092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Funzioni principali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Condivisione di foto e video, storie temporanee, messaggi </a:t>
            </a:r>
            <a:r>
              <a:rPr lang="it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diretti.</a:t>
            </a:r>
            <a:endParaRPr 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Caratteristiche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Filtri fotografici, </a:t>
            </a:r>
            <a:r>
              <a:rPr lang="en-U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reels </a:t>
            </a:r>
            <a:r>
              <a:rPr lang="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(video brevi</a:t>
            </a:r>
            <a:r>
              <a:rPr lang="it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), </a:t>
            </a:r>
            <a:r>
              <a:rPr lang="en-US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like, </a:t>
            </a:r>
            <a:r>
              <a:rPr lang="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commenti</a:t>
            </a:r>
            <a:r>
              <a:rPr lang="it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it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94" y="4755139"/>
            <a:ext cx="1724187" cy="74800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1989" y="2607814"/>
            <a:ext cx="1451109" cy="59472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3704" y="5179298"/>
            <a:ext cx="1451108" cy="592105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241400" y="2012286"/>
            <a:ext cx="4344926" cy="19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Funzioni principali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: Connessione con amici e familiari, creazione di gruppi e pagine, eventi, messaggistica.</a:t>
            </a:r>
          </a:p>
          <a:p>
            <a:r>
              <a:rPr lang="it-IT" sz="2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Caratteristiche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Feed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di notizie,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post, like,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commenti, condivisioni.</a:t>
            </a:r>
          </a:p>
          <a:p>
            <a:pPr algn="just"/>
            <a:endParaRPr lang="it-IT" sz="20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767690" y="2068796"/>
            <a:ext cx="4093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Funzioni principali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Creazione e condivisione di video brevi, sfide virali, musica e effetti speciali.</a:t>
            </a:r>
          </a:p>
          <a:p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Caratteristiche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Video fino a </a:t>
            </a:r>
            <a:r>
              <a:rPr lang="it-IT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103 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minuti, effetti visivi, duetti, </a:t>
            </a:r>
            <a:r>
              <a:rPr lang="it-IT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hashtag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it-IT" sz="2000" dirty="0" err="1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challenges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809676" y="4098558"/>
            <a:ext cx="42630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Funzioni principali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it-IT" sz="2000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icroblogging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aggiornamenti in tempo reale, seguire argomenti e persone</a:t>
            </a:r>
            <a:r>
              <a:rPr lang="it-IT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it-IT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Caratteristiche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2000" dirty="0" smtClean="0"/>
              <a:t>P</a:t>
            </a:r>
            <a:r>
              <a:rPr lang="it-IT" sz="2000" dirty="0" smtClean="0"/>
              <a:t>articolarmente </a:t>
            </a:r>
            <a:r>
              <a:rPr lang="it-IT" sz="2000" dirty="0"/>
              <a:t>utile nelle strategie di social media marketing delle </a:t>
            </a:r>
            <a:r>
              <a:rPr lang="it-IT" sz="2000" dirty="0" smtClean="0"/>
              <a:t>aziende;</a:t>
            </a:r>
            <a:r>
              <a:rPr lang="en-US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Tweet (</a:t>
            </a:r>
            <a:r>
              <a:rPr lang="en-US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fino</a:t>
            </a:r>
            <a:r>
              <a:rPr lang="en-US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 280 </a:t>
            </a:r>
            <a:r>
              <a:rPr lang="en-US" dirty="0" err="1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caratteri</a:t>
            </a:r>
            <a:r>
              <a:rPr lang="en-US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), retweet, hashtag, trending topics.</a:t>
            </a:r>
            <a:endParaRPr lang="en-US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19E324D-3B71-41E3-B5D7-D0DBA4B7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99"/>
            <a:ext cx="12072730" cy="120594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01052" y="602974"/>
            <a:ext cx="10603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prstClr val="white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Alcuni esempi di </a:t>
            </a:r>
            <a:r>
              <a:rPr lang="it-IT" sz="32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SOCIAL MEDIA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3714" y="2612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241400" y="3939087"/>
            <a:ext cx="4092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Funzioni principali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E’ un </a:t>
            </a:r>
            <a:r>
              <a:rPr lang="it-IT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motore 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 ricerca visiva per trovare idee come ricette, idee per la casa, ispirazione di stile e non solo</a:t>
            </a:r>
            <a:endParaRPr lang="it-I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Caratteristiche</a:t>
            </a:r>
            <a:r>
              <a:rPr lang="it-I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Consente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di condividere immagini, video e foto, organizzandole in bacheche (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board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). Che possono essere pubbliche o private.</a:t>
            </a:r>
            <a:endParaRPr lang="it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241400" y="1264161"/>
            <a:ext cx="4344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Funzioni </a:t>
            </a:r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principali</a:t>
            </a:r>
            <a:r>
              <a:rPr lang="it-IT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 </a:t>
            </a:r>
            <a:r>
              <a:rPr lang="it-IT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LinkedIn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 puoi controllare le opportunità lavorative disponibili per determinati ruoli o posizioni in azienda. </a:t>
            </a:r>
            <a:endParaRPr lang="it-IT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Caratteristiche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: È una piattaforma 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professionale, e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la sua finalità è di abilitare le interconnessioni tra individui in ambito 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business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..</a:t>
            </a:r>
          </a:p>
          <a:p>
            <a:pPr algn="just"/>
            <a:endParaRPr lang="it-IT" sz="20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000440" y="1304041"/>
            <a:ext cx="40930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Funzioni principali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U</a:t>
            </a:r>
            <a:r>
              <a:rPr lang="it-IT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nisce 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 un unico prodotto le caratteristiche di un aggregatore di notizie, di un social network e lo spirito delle web community</a:t>
            </a:r>
            <a:r>
              <a:rPr lang="it-IT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Caratteristiche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  <a:t>Gli utenti iscritti possono condividere link di notizie e blog, immagini, video, discussioni su forum e così via.</a:t>
            </a:r>
            <a:endParaRPr lang="it-IT" sz="24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992550" y="4159647"/>
            <a:ext cx="41994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Funzioni principali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E’ 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 database e social network </a:t>
            </a:r>
            <a:r>
              <a:rPr lang="it-IT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dedicato 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ai </a:t>
            </a:r>
            <a:r>
              <a:rPr lang="it-IT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libri</a:t>
            </a:r>
          </a:p>
          <a:p>
            <a:pPr algn="just"/>
            <a:r>
              <a:rPr lang="it-IT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Caratteristiche</a:t>
            </a:r>
            <a:r>
              <a:rPr lang="it-I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Ogni utente dispone di un </a:t>
            </a:r>
            <a:r>
              <a:rPr lang="it-IT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profilo 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 cui creare la propria libreria virtuale </a:t>
            </a:r>
            <a:r>
              <a:rPr lang="it-IT" sz="2000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attraverso </a:t>
            </a:r>
            <a:r>
              <a:rPr lang="it-IT" sz="20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il quale condividere recensioni, commenti e informazioni.</a:t>
            </a:r>
            <a:endParaRPr lang="en-US" sz="2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48" y="1991151"/>
            <a:ext cx="2067339" cy="1046921"/>
          </a:xfrm>
          <a:prstGeom prst="rect">
            <a:avLst/>
          </a:prstGeom>
        </p:spPr>
      </p:pic>
      <p:pic>
        <p:nvPicPr>
          <p:cNvPr id="2" name="Immagine 1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3" y="4470755"/>
            <a:ext cx="1919044" cy="84663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11" y="2304412"/>
            <a:ext cx="1320432" cy="4928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98" y="4627027"/>
            <a:ext cx="1446853" cy="53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1821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Century Gothic</vt:lpstr>
      <vt:lpstr>Helvetica</vt:lpstr>
      <vt:lpstr>Times New Roman</vt:lpstr>
      <vt:lpstr>Wingdings 3</vt:lpstr>
      <vt:lpstr>Sala riunioni 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e Social Network</dc:title>
  <dc:creator>Miele Giuseppe;demis.tancredi@supporto.regione.basilicata.it;leonardo.padula@supporto.regione.basilicata.it</dc:creator>
  <cp:lastModifiedBy>Padula Leonardo</cp:lastModifiedBy>
  <cp:revision>135</cp:revision>
  <dcterms:created xsi:type="dcterms:W3CDTF">2024-07-16T09:59:16Z</dcterms:created>
  <dcterms:modified xsi:type="dcterms:W3CDTF">2024-08-29T15:59:04Z</dcterms:modified>
  <cp:contentStatus/>
</cp:coreProperties>
</file>