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413" r:id="rId2"/>
    <p:sldId id="425" r:id="rId3"/>
    <p:sldId id="272" r:id="rId4"/>
    <p:sldId id="305" r:id="rId5"/>
    <p:sldId id="414" r:id="rId6"/>
    <p:sldId id="308" r:id="rId7"/>
    <p:sldId id="417" r:id="rId8"/>
    <p:sldId id="418" r:id="rId9"/>
    <p:sldId id="419" r:id="rId10"/>
    <p:sldId id="420" r:id="rId11"/>
    <p:sldId id="421" r:id="rId12"/>
    <p:sldId id="422" r:id="rId13"/>
    <p:sldId id="426" r:id="rId14"/>
    <p:sldId id="427" r:id="rId15"/>
    <p:sldId id="42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izzi Nicola" initials="P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D828EE-883B-47EB-B6EF-E8532844D6F0}" v="35" dt="2024-04-18T07:13:47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94620" autoAdjust="0"/>
  </p:normalViewPr>
  <p:slideViewPr>
    <p:cSldViewPr snapToGrid="0">
      <p:cViewPr varScale="1">
        <p:scale>
          <a:sx n="78" d="100"/>
          <a:sy n="78" d="100"/>
        </p:scale>
        <p:origin x="85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4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4F117-EF38-714D-87EC-3F6F322FD7E6}" type="doc">
      <dgm:prSet loTypeId="urn:microsoft.com/office/officeart/2005/8/layout/arrow2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935D9A4D-AFDB-7F41-876E-9AE74D671DA7}">
      <dgm:prSet/>
      <dgm:spPr/>
      <dgm:t>
        <a:bodyPr/>
        <a:lstStyle/>
        <a:p>
          <a:pPr rtl="0"/>
          <a:r>
            <a:rPr lang="it-IT" b="0" dirty="0">
              <a:solidFill>
                <a:srgbClr val="000000"/>
              </a:solidFill>
            </a:rPr>
            <a:t>Legge 31 dicembre 1996, n. 675 “Tutela delle persone e di altri soggetti rispetto al trattamento dei dati personali ”</a:t>
          </a:r>
          <a:endParaRPr lang="cs-CZ" b="0" dirty="0">
            <a:solidFill>
              <a:srgbClr val="000000"/>
            </a:solidFill>
          </a:endParaRPr>
        </a:p>
      </dgm:t>
    </dgm:pt>
    <dgm:pt modelId="{8D94A4E8-F415-9A43-A8A8-DEA2A9E76B6C}" type="parTrans" cxnId="{D3CC4BF2-3796-0C42-90E2-FA60C17F17D8}">
      <dgm:prSet/>
      <dgm:spPr/>
      <dgm:t>
        <a:bodyPr/>
        <a:lstStyle/>
        <a:p>
          <a:endParaRPr lang="it-IT"/>
        </a:p>
      </dgm:t>
    </dgm:pt>
    <dgm:pt modelId="{BFBD0E9F-C811-D64E-A3F3-DB07CF2A9CD6}" type="sibTrans" cxnId="{D3CC4BF2-3796-0C42-90E2-FA60C17F17D8}">
      <dgm:prSet/>
      <dgm:spPr/>
      <dgm:t>
        <a:bodyPr/>
        <a:lstStyle/>
        <a:p>
          <a:endParaRPr lang="it-IT"/>
        </a:p>
      </dgm:t>
    </dgm:pt>
    <dgm:pt modelId="{1D6F5E9C-6C12-3049-940E-41B5F50F6855}">
      <dgm:prSet/>
      <dgm:spPr/>
      <dgm:t>
        <a:bodyPr/>
        <a:lstStyle/>
        <a:p>
          <a:r>
            <a:rPr lang="it-IT" dirty="0">
              <a:solidFill>
                <a:srgbClr val="000000"/>
              </a:solidFill>
            </a:rPr>
            <a:t>DECRETO LEGISLATIVO </a:t>
          </a:r>
          <a:r>
            <a:rPr lang="it-IT" b="1" dirty="0">
              <a:solidFill>
                <a:srgbClr val="000000"/>
              </a:solidFill>
            </a:rPr>
            <a:t>10 agosto</a:t>
          </a:r>
          <a:r>
            <a:rPr lang="it-IT" b="0" dirty="0">
              <a:solidFill>
                <a:srgbClr val="000000"/>
              </a:solidFill>
            </a:rPr>
            <a:t> 2018, n. 101, recante “ Disposizioni per l'adeguamento della normativa nazionale alle disposizioni del regolamento </a:t>
          </a:r>
          <a:r>
            <a:rPr lang="ro-RO" b="0" dirty="0">
              <a:solidFill>
                <a:srgbClr val="000000"/>
              </a:solidFill>
            </a:rPr>
            <a:t>(UE)  2016/679</a:t>
          </a:r>
          <a:endParaRPr lang="it-IT" b="0" dirty="0">
            <a:solidFill>
              <a:srgbClr val="000000"/>
            </a:solidFill>
          </a:endParaRPr>
        </a:p>
      </dgm:t>
    </dgm:pt>
    <dgm:pt modelId="{6C0E4B1D-9CA1-4841-9F75-E3F585CB46A1}" type="parTrans" cxnId="{802F89EC-BA20-0745-BA28-9AC2D5C5BBE1}">
      <dgm:prSet/>
      <dgm:spPr/>
      <dgm:t>
        <a:bodyPr/>
        <a:lstStyle/>
        <a:p>
          <a:endParaRPr lang="it-IT"/>
        </a:p>
      </dgm:t>
    </dgm:pt>
    <dgm:pt modelId="{F9A581C3-DD83-5045-8169-716A5569DB22}" type="sibTrans" cxnId="{802F89EC-BA20-0745-BA28-9AC2D5C5BBE1}">
      <dgm:prSet/>
      <dgm:spPr/>
      <dgm:t>
        <a:bodyPr/>
        <a:lstStyle/>
        <a:p>
          <a:endParaRPr lang="it-IT"/>
        </a:p>
      </dgm:t>
    </dgm:pt>
    <dgm:pt modelId="{1C7522CE-95F1-EF49-8F0B-0251A8DF4014}">
      <dgm:prSet/>
      <dgm:spPr/>
      <dgm:t>
        <a:bodyPr/>
        <a:lstStyle/>
        <a:p>
          <a:pPr rtl="0"/>
          <a:r>
            <a:rPr lang="it-IT" b="0" dirty="0">
              <a:solidFill>
                <a:schemeClr val="bg1"/>
              </a:solidFill>
            </a:rPr>
            <a:t>DECRETO LEGISLATIVO 30 giugno 2003, n.196 recante il “Codice in materia di protezione dei dati personali” </a:t>
          </a:r>
          <a:endParaRPr lang="cs-CZ" b="0" dirty="0">
            <a:solidFill>
              <a:schemeClr val="bg1"/>
            </a:solidFill>
          </a:endParaRPr>
        </a:p>
      </dgm:t>
    </dgm:pt>
    <dgm:pt modelId="{46ED34AF-FFC5-F74B-9BDC-597516926920}" type="parTrans" cxnId="{F4706E60-734F-7541-87F8-81F715A3B471}">
      <dgm:prSet/>
      <dgm:spPr/>
      <dgm:t>
        <a:bodyPr/>
        <a:lstStyle/>
        <a:p>
          <a:endParaRPr lang="it-IT"/>
        </a:p>
      </dgm:t>
    </dgm:pt>
    <dgm:pt modelId="{41B467BC-68B7-B047-A891-6D103958A1B2}" type="sibTrans" cxnId="{F4706E60-734F-7541-87F8-81F715A3B471}">
      <dgm:prSet/>
      <dgm:spPr/>
      <dgm:t>
        <a:bodyPr/>
        <a:lstStyle/>
        <a:p>
          <a:endParaRPr lang="it-IT"/>
        </a:p>
      </dgm:t>
    </dgm:pt>
    <dgm:pt modelId="{5E77A3C3-EBEB-C24D-A328-73EC67FB2B52}">
      <dgm:prSet/>
      <dgm:spPr/>
      <dgm:t>
        <a:bodyPr/>
        <a:lstStyle/>
        <a:p>
          <a:pPr rtl="0"/>
          <a:r>
            <a:rPr lang="it-IT" altLang="it-IT" b="0" dirty="0">
              <a:solidFill>
                <a:srgbClr val="000000"/>
              </a:solidFill>
            </a:rPr>
            <a:t>REGOLAMENTO EUROPEO del 27 aprile 2016, n. 679 </a:t>
          </a:r>
          <a:br>
            <a:rPr lang="it-IT" altLang="it-IT" b="0" dirty="0">
              <a:solidFill>
                <a:srgbClr val="000000"/>
              </a:solidFill>
            </a:rPr>
          </a:br>
          <a:r>
            <a:rPr lang="it-IT" altLang="it-IT" b="0" dirty="0">
              <a:solidFill>
                <a:srgbClr val="000000"/>
              </a:solidFill>
            </a:rPr>
            <a:t>relativo alla protezione delle persone fisiche con riguardo al trattamento dei dati personali</a:t>
          </a:r>
          <a:endParaRPr lang="cs-CZ" b="0" dirty="0">
            <a:solidFill>
              <a:srgbClr val="000000"/>
            </a:solidFill>
          </a:endParaRPr>
        </a:p>
      </dgm:t>
    </dgm:pt>
    <dgm:pt modelId="{ECB2E5ED-420C-CA4B-AF69-A5AB4CCCF2CC}" type="parTrans" cxnId="{790BC0AD-2E76-7B43-886C-A902A8F86CC7}">
      <dgm:prSet/>
      <dgm:spPr/>
      <dgm:t>
        <a:bodyPr/>
        <a:lstStyle/>
        <a:p>
          <a:endParaRPr lang="it-IT"/>
        </a:p>
      </dgm:t>
    </dgm:pt>
    <dgm:pt modelId="{5AB83E6C-59B6-7944-935B-B635C715C87C}" type="sibTrans" cxnId="{790BC0AD-2E76-7B43-886C-A902A8F86CC7}">
      <dgm:prSet/>
      <dgm:spPr/>
      <dgm:t>
        <a:bodyPr/>
        <a:lstStyle/>
        <a:p>
          <a:endParaRPr lang="it-IT"/>
        </a:p>
      </dgm:t>
    </dgm:pt>
    <dgm:pt modelId="{080CD769-DB9F-417E-AA65-3DAE86D521D3}">
      <dgm:prSet/>
      <dgm:spPr/>
      <dgm:t>
        <a:bodyPr/>
        <a:lstStyle/>
        <a:p>
          <a:r>
            <a:rPr lang="it-IT" b="0" i="0" u="none" strike="noStrike" baseline="0" dirty="0">
              <a:solidFill>
                <a:srgbClr val="FF0000"/>
              </a:solidFill>
              <a:latin typeface="Arial" panose="020B0604020202020204" pitchFamily="34" charset="0"/>
            </a:rPr>
            <a:t>DECRETO LEGGE 8 ottobre 2021, n. 139</a:t>
          </a:r>
          <a:endParaRPr lang="it-IT" b="0" dirty="0">
            <a:solidFill>
              <a:srgbClr val="000000"/>
            </a:solidFill>
          </a:endParaRPr>
        </a:p>
      </dgm:t>
    </dgm:pt>
    <dgm:pt modelId="{E8AB0074-C70E-4E56-ABB3-667853732E0B}" type="parTrans" cxnId="{4D598FF7-F685-4F65-8B47-2DCEE5654B35}">
      <dgm:prSet/>
      <dgm:spPr/>
      <dgm:t>
        <a:bodyPr/>
        <a:lstStyle/>
        <a:p>
          <a:endParaRPr lang="it-IT"/>
        </a:p>
      </dgm:t>
    </dgm:pt>
    <dgm:pt modelId="{1DB65513-A97D-4662-AAAA-625A025538B5}" type="sibTrans" cxnId="{4D598FF7-F685-4F65-8B47-2DCEE5654B35}">
      <dgm:prSet/>
      <dgm:spPr/>
      <dgm:t>
        <a:bodyPr/>
        <a:lstStyle/>
        <a:p>
          <a:endParaRPr lang="it-IT"/>
        </a:p>
      </dgm:t>
    </dgm:pt>
    <dgm:pt modelId="{A02179CF-DBC9-4795-8D88-2D0531ED4A2E}" type="pres">
      <dgm:prSet presAssocID="{D0F4F117-EF38-714D-87EC-3F6F322FD7E6}" presName="arrowDiagram" presStyleCnt="0">
        <dgm:presLayoutVars>
          <dgm:chMax val="5"/>
          <dgm:dir/>
          <dgm:resizeHandles val="exact"/>
        </dgm:presLayoutVars>
      </dgm:prSet>
      <dgm:spPr/>
    </dgm:pt>
    <dgm:pt modelId="{6924000B-2B68-495C-8147-5182F5DFC15F}" type="pres">
      <dgm:prSet presAssocID="{D0F4F117-EF38-714D-87EC-3F6F322FD7E6}" presName="arrow" presStyleLbl="bgShp" presStyleIdx="0" presStyleCnt="1" custScaleX="94137" custScaleY="81319"/>
      <dgm:spPr/>
    </dgm:pt>
    <dgm:pt modelId="{783DD990-A558-4870-BDAD-9A96BE52DED1}" type="pres">
      <dgm:prSet presAssocID="{D0F4F117-EF38-714D-87EC-3F6F322FD7E6}" presName="arrowDiagram5" presStyleCnt="0"/>
      <dgm:spPr/>
    </dgm:pt>
    <dgm:pt modelId="{2F4C1DCB-DACF-4E0E-B4E2-4D17F1F8401F}" type="pres">
      <dgm:prSet presAssocID="{935D9A4D-AFDB-7F41-876E-9AE74D671DA7}" presName="bullet5a" presStyleLbl="node1" presStyleIdx="0" presStyleCnt="5"/>
      <dgm:spPr/>
    </dgm:pt>
    <dgm:pt modelId="{382B98C2-9275-49AB-AAF1-5BD66BDDB061}" type="pres">
      <dgm:prSet presAssocID="{935D9A4D-AFDB-7F41-876E-9AE74D671DA7}" presName="textBox5a" presStyleLbl="revTx" presStyleIdx="0" presStyleCnt="5">
        <dgm:presLayoutVars>
          <dgm:bulletEnabled val="1"/>
        </dgm:presLayoutVars>
      </dgm:prSet>
      <dgm:spPr/>
    </dgm:pt>
    <dgm:pt modelId="{0C0CC3DC-6562-421D-A0A0-D8920D84E9C6}" type="pres">
      <dgm:prSet presAssocID="{1C7522CE-95F1-EF49-8F0B-0251A8DF4014}" presName="bullet5b" presStyleLbl="node1" presStyleIdx="1" presStyleCnt="5"/>
      <dgm:spPr/>
    </dgm:pt>
    <dgm:pt modelId="{5AF82D0D-D585-4110-9764-A5197E68D8FE}" type="pres">
      <dgm:prSet presAssocID="{1C7522CE-95F1-EF49-8F0B-0251A8DF4014}" presName="textBox5b" presStyleLbl="revTx" presStyleIdx="1" presStyleCnt="5">
        <dgm:presLayoutVars>
          <dgm:bulletEnabled val="1"/>
        </dgm:presLayoutVars>
      </dgm:prSet>
      <dgm:spPr/>
    </dgm:pt>
    <dgm:pt modelId="{A55C0CD6-AD87-4DB1-BEC5-8E944106762D}" type="pres">
      <dgm:prSet presAssocID="{5E77A3C3-EBEB-C24D-A328-73EC67FB2B52}" presName="bullet5c" presStyleLbl="node1" presStyleIdx="2" presStyleCnt="5"/>
      <dgm:spPr/>
    </dgm:pt>
    <dgm:pt modelId="{E454E527-3C17-4899-BF19-4EB7222335C2}" type="pres">
      <dgm:prSet presAssocID="{5E77A3C3-EBEB-C24D-A328-73EC67FB2B52}" presName="textBox5c" presStyleLbl="revTx" presStyleIdx="2" presStyleCnt="5">
        <dgm:presLayoutVars>
          <dgm:bulletEnabled val="1"/>
        </dgm:presLayoutVars>
      </dgm:prSet>
      <dgm:spPr/>
    </dgm:pt>
    <dgm:pt modelId="{1C69CF82-EB75-4E7D-9862-E5DEAD198425}" type="pres">
      <dgm:prSet presAssocID="{1D6F5E9C-6C12-3049-940E-41B5F50F6855}" presName="bullet5d" presStyleLbl="node1" presStyleIdx="3" presStyleCnt="5"/>
      <dgm:spPr/>
    </dgm:pt>
    <dgm:pt modelId="{99B1B7B0-B75F-4E1D-9792-EB49537FE596}" type="pres">
      <dgm:prSet presAssocID="{1D6F5E9C-6C12-3049-940E-41B5F50F6855}" presName="textBox5d" presStyleLbl="revTx" presStyleIdx="3" presStyleCnt="5">
        <dgm:presLayoutVars>
          <dgm:bulletEnabled val="1"/>
        </dgm:presLayoutVars>
      </dgm:prSet>
      <dgm:spPr/>
    </dgm:pt>
    <dgm:pt modelId="{2E83140A-1D66-47C8-85D2-15AB4DD688D6}" type="pres">
      <dgm:prSet presAssocID="{080CD769-DB9F-417E-AA65-3DAE86D521D3}" presName="bullet5e" presStyleLbl="node1" presStyleIdx="4" presStyleCnt="5"/>
      <dgm:spPr/>
    </dgm:pt>
    <dgm:pt modelId="{ACE51F63-33A3-4B45-9E71-B031D643F207}" type="pres">
      <dgm:prSet presAssocID="{080CD769-DB9F-417E-AA65-3DAE86D521D3}" presName="textBox5e" presStyleLbl="revTx" presStyleIdx="4" presStyleCnt="5" custLinFactNeighborX="127" custLinFactNeighborY="-3846">
        <dgm:presLayoutVars>
          <dgm:bulletEnabled val="1"/>
        </dgm:presLayoutVars>
      </dgm:prSet>
      <dgm:spPr/>
    </dgm:pt>
  </dgm:ptLst>
  <dgm:cxnLst>
    <dgm:cxn modelId="{FD47F807-1C76-4BF0-A9EF-2D2E3ED52DA8}" type="presOf" srcId="{935D9A4D-AFDB-7F41-876E-9AE74D671DA7}" destId="{382B98C2-9275-49AB-AAF1-5BD66BDDB061}" srcOrd="0" destOrd="0" presId="urn:microsoft.com/office/officeart/2005/8/layout/arrow2"/>
    <dgm:cxn modelId="{3DC1B617-58D8-45C8-8426-D598622E4A0D}" type="presOf" srcId="{D0F4F117-EF38-714D-87EC-3F6F322FD7E6}" destId="{A02179CF-DBC9-4795-8D88-2D0531ED4A2E}" srcOrd="0" destOrd="0" presId="urn:microsoft.com/office/officeart/2005/8/layout/arrow2"/>
    <dgm:cxn modelId="{43A24B5E-8791-46C8-8679-8F71307782A1}" type="presOf" srcId="{1D6F5E9C-6C12-3049-940E-41B5F50F6855}" destId="{99B1B7B0-B75F-4E1D-9792-EB49537FE596}" srcOrd="0" destOrd="0" presId="urn:microsoft.com/office/officeart/2005/8/layout/arrow2"/>
    <dgm:cxn modelId="{F4706E60-734F-7541-87F8-81F715A3B471}" srcId="{D0F4F117-EF38-714D-87EC-3F6F322FD7E6}" destId="{1C7522CE-95F1-EF49-8F0B-0251A8DF4014}" srcOrd="1" destOrd="0" parTransId="{46ED34AF-FFC5-F74B-9BDC-597516926920}" sibTransId="{41B467BC-68B7-B047-A891-6D103958A1B2}"/>
    <dgm:cxn modelId="{AB702E89-AF38-4D72-BE1A-FB86AB375B43}" type="presOf" srcId="{080CD769-DB9F-417E-AA65-3DAE86D521D3}" destId="{ACE51F63-33A3-4B45-9E71-B031D643F207}" srcOrd="0" destOrd="0" presId="urn:microsoft.com/office/officeart/2005/8/layout/arrow2"/>
    <dgm:cxn modelId="{B3460BA2-B71F-4752-A693-0B087F5F900B}" type="presOf" srcId="{1C7522CE-95F1-EF49-8F0B-0251A8DF4014}" destId="{5AF82D0D-D585-4110-9764-A5197E68D8FE}" srcOrd="0" destOrd="0" presId="urn:microsoft.com/office/officeart/2005/8/layout/arrow2"/>
    <dgm:cxn modelId="{790BC0AD-2E76-7B43-886C-A902A8F86CC7}" srcId="{D0F4F117-EF38-714D-87EC-3F6F322FD7E6}" destId="{5E77A3C3-EBEB-C24D-A328-73EC67FB2B52}" srcOrd="2" destOrd="0" parTransId="{ECB2E5ED-420C-CA4B-AF69-A5AB4CCCF2CC}" sibTransId="{5AB83E6C-59B6-7944-935B-B635C715C87C}"/>
    <dgm:cxn modelId="{802F89EC-BA20-0745-BA28-9AC2D5C5BBE1}" srcId="{D0F4F117-EF38-714D-87EC-3F6F322FD7E6}" destId="{1D6F5E9C-6C12-3049-940E-41B5F50F6855}" srcOrd="3" destOrd="0" parTransId="{6C0E4B1D-9CA1-4841-9F75-E3F585CB46A1}" sibTransId="{F9A581C3-DD83-5045-8169-716A5569DB22}"/>
    <dgm:cxn modelId="{D3CC4BF2-3796-0C42-90E2-FA60C17F17D8}" srcId="{D0F4F117-EF38-714D-87EC-3F6F322FD7E6}" destId="{935D9A4D-AFDB-7F41-876E-9AE74D671DA7}" srcOrd="0" destOrd="0" parTransId="{8D94A4E8-F415-9A43-A8A8-DEA2A9E76B6C}" sibTransId="{BFBD0E9F-C811-D64E-A3F3-DB07CF2A9CD6}"/>
    <dgm:cxn modelId="{4D598FF7-F685-4F65-8B47-2DCEE5654B35}" srcId="{D0F4F117-EF38-714D-87EC-3F6F322FD7E6}" destId="{080CD769-DB9F-417E-AA65-3DAE86D521D3}" srcOrd="4" destOrd="0" parTransId="{E8AB0074-C70E-4E56-ABB3-667853732E0B}" sibTransId="{1DB65513-A97D-4662-AAAA-625A025538B5}"/>
    <dgm:cxn modelId="{A057CFFA-CA02-437D-B8A3-02AE15340809}" type="presOf" srcId="{5E77A3C3-EBEB-C24D-A328-73EC67FB2B52}" destId="{E454E527-3C17-4899-BF19-4EB7222335C2}" srcOrd="0" destOrd="0" presId="urn:microsoft.com/office/officeart/2005/8/layout/arrow2"/>
    <dgm:cxn modelId="{BA32543A-BB16-4179-BD19-5AE69D792E82}" type="presParOf" srcId="{A02179CF-DBC9-4795-8D88-2D0531ED4A2E}" destId="{6924000B-2B68-495C-8147-5182F5DFC15F}" srcOrd="0" destOrd="0" presId="urn:microsoft.com/office/officeart/2005/8/layout/arrow2"/>
    <dgm:cxn modelId="{D72DF250-4FE1-43AC-ACA9-BFC3993B1FAB}" type="presParOf" srcId="{A02179CF-DBC9-4795-8D88-2D0531ED4A2E}" destId="{783DD990-A558-4870-BDAD-9A96BE52DED1}" srcOrd="1" destOrd="0" presId="urn:microsoft.com/office/officeart/2005/8/layout/arrow2"/>
    <dgm:cxn modelId="{C7706454-1FAF-4438-8020-A12022B842F7}" type="presParOf" srcId="{783DD990-A558-4870-BDAD-9A96BE52DED1}" destId="{2F4C1DCB-DACF-4E0E-B4E2-4D17F1F8401F}" srcOrd="0" destOrd="0" presId="urn:microsoft.com/office/officeart/2005/8/layout/arrow2"/>
    <dgm:cxn modelId="{AB2AE7CC-0254-494B-9C27-20F0D9F44491}" type="presParOf" srcId="{783DD990-A558-4870-BDAD-9A96BE52DED1}" destId="{382B98C2-9275-49AB-AAF1-5BD66BDDB061}" srcOrd="1" destOrd="0" presId="urn:microsoft.com/office/officeart/2005/8/layout/arrow2"/>
    <dgm:cxn modelId="{D31E015B-27B3-4C8D-9FA3-94EE2D07F819}" type="presParOf" srcId="{783DD990-A558-4870-BDAD-9A96BE52DED1}" destId="{0C0CC3DC-6562-421D-A0A0-D8920D84E9C6}" srcOrd="2" destOrd="0" presId="urn:microsoft.com/office/officeart/2005/8/layout/arrow2"/>
    <dgm:cxn modelId="{C88CD448-A4E7-4FA2-BB36-E961FFC2C811}" type="presParOf" srcId="{783DD990-A558-4870-BDAD-9A96BE52DED1}" destId="{5AF82D0D-D585-4110-9764-A5197E68D8FE}" srcOrd="3" destOrd="0" presId="urn:microsoft.com/office/officeart/2005/8/layout/arrow2"/>
    <dgm:cxn modelId="{D3F4A81D-9E24-4D58-972A-3A8C95C7A01A}" type="presParOf" srcId="{783DD990-A558-4870-BDAD-9A96BE52DED1}" destId="{A55C0CD6-AD87-4DB1-BEC5-8E944106762D}" srcOrd="4" destOrd="0" presId="urn:microsoft.com/office/officeart/2005/8/layout/arrow2"/>
    <dgm:cxn modelId="{04EA7A00-9AA8-4646-9B5B-2B99D38C3E90}" type="presParOf" srcId="{783DD990-A558-4870-BDAD-9A96BE52DED1}" destId="{E454E527-3C17-4899-BF19-4EB7222335C2}" srcOrd="5" destOrd="0" presId="urn:microsoft.com/office/officeart/2005/8/layout/arrow2"/>
    <dgm:cxn modelId="{C4DE1CF4-3B01-4DE1-A00C-103F5722D611}" type="presParOf" srcId="{783DD990-A558-4870-BDAD-9A96BE52DED1}" destId="{1C69CF82-EB75-4E7D-9862-E5DEAD198425}" srcOrd="6" destOrd="0" presId="urn:microsoft.com/office/officeart/2005/8/layout/arrow2"/>
    <dgm:cxn modelId="{887BD3B4-8A7B-4BAA-B12B-3252370FDFE1}" type="presParOf" srcId="{783DD990-A558-4870-BDAD-9A96BE52DED1}" destId="{99B1B7B0-B75F-4E1D-9792-EB49537FE596}" srcOrd="7" destOrd="0" presId="urn:microsoft.com/office/officeart/2005/8/layout/arrow2"/>
    <dgm:cxn modelId="{35872AD6-D692-443C-BECD-4A551572C905}" type="presParOf" srcId="{783DD990-A558-4870-BDAD-9A96BE52DED1}" destId="{2E83140A-1D66-47C8-85D2-15AB4DD688D6}" srcOrd="8" destOrd="0" presId="urn:microsoft.com/office/officeart/2005/8/layout/arrow2"/>
    <dgm:cxn modelId="{54726630-7895-4949-9D80-1565290CCE14}" type="presParOf" srcId="{783DD990-A558-4870-BDAD-9A96BE52DED1}" destId="{ACE51F63-33A3-4B45-9E71-B031D643F20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4000B-2B68-495C-8147-5182F5DFC15F}">
      <dsp:nvSpPr>
        <dsp:cNvPr id="0" name=""/>
        <dsp:cNvSpPr/>
      </dsp:nvSpPr>
      <dsp:spPr>
        <a:xfrm>
          <a:off x="462647" y="272194"/>
          <a:ext cx="8778487" cy="4739487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4C1DCB-DACF-4E0E-B4E2-4D17F1F8401F}">
      <dsp:nvSpPr>
        <dsp:cNvPr id="0" name=""/>
        <dsp:cNvSpPr/>
      </dsp:nvSpPr>
      <dsp:spPr>
        <a:xfrm>
          <a:off x="1107812" y="4061704"/>
          <a:ext cx="214480" cy="21448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2B98C2-9275-49AB-AAF1-5BD66BDDB061}">
      <dsp:nvSpPr>
        <dsp:cNvPr id="0" name=""/>
        <dsp:cNvSpPr/>
      </dsp:nvSpPr>
      <dsp:spPr>
        <a:xfrm>
          <a:off x="1215053" y="4168944"/>
          <a:ext cx="1221604" cy="1387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49" tIns="0" rIns="0" bIns="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kern="1200" dirty="0">
              <a:solidFill>
                <a:srgbClr val="000000"/>
              </a:solidFill>
            </a:rPr>
            <a:t>Legge 31 dicembre 1996, n. 675 “Tutela delle persone e di altri soggetti rispetto al trattamento dei dati personali ”</a:t>
          </a:r>
          <a:endParaRPr lang="cs-CZ" sz="1300" b="0" kern="1200" dirty="0">
            <a:solidFill>
              <a:srgbClr val="000000"/>
            </a:solidFill>
          </a:endParaRPr>
        </a:p>
      </dsp:txBody>
      <dsp:txXfrm>
        <a:off x="1215053" y="4168944"/>
        <a:ext cx="1221604" cy="1387127"/>
      </dsp:txXfrm>
    </dsp:sp>
    <dsp:sp modelId="{0C0CC3DC-6562-421D-A0A0-D8920D84E9C6}">
      <dsp:nvSpPr>
        <dsp:cNvPr id="0" name=""/>
        <dsp:cNvSpPr/>
      </dsp:nvSpPr>
      <dsp:spPr>
        <a:xfrm>
          <a:off x="2268803" y="2946173"/>
          <a:ext cx="335708" cy="33570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F82D0D-D585-4110-9764-A5197E68D8FE}">
      <dsp:nvSpPr>
        <dsp:cNvPr id="0" name=""/>
        <dsp:cNvSpPr/>
      </dsp:nvSpPr>
      <dsp:spPr>
        <a:xfrm>
          <a:off x="2436657" y="3114027"/>
          <a:ext cx="1547987" cy="244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85" tIns="0" rIns="0" bIns="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kern="1200" dirty="0">
              <a:solidFill>
                <a:schemeClr val="bg1"/>
              </a:solidFill>
            </a:rPr>
            <a:t>DECRETO LEGISLATIVO 30 giugno 2003, n.196 recante il “Codice in materia di protezione dei dati personali” </a:t>
          </a:r>
          <a:endParaRPr lang="cs-CZ" sz="1300" b="0" kern="1200" dirty="0">
            <a:solidFill>
              <a:schemeClr val="bg1"/>
            </a:solidFill>
          </a:endParaRPr>
        </a:p>
      </dsp:txBody>
      <dsp:txXfrm>
        <a:off x="2436657" y="3114027"/>
        <a:ext cx="1547987" cy="2442043"/>
      </dsp:txXfrm>
    </dsp:sp>
    <dsp:sp modelId="{A55C0CD6-AD87-4DB1-BEC5-8E944106762D}">
      <dsp:nvSpPr>
        <dsp:cNvPr id="0" name=""/>
        <dsp:cNvSpPr/>
      </dsp:nvSpPr>
      <dsp:spPr>
        <a:xfrm>
          <a:off x="3760839" y="2056780"/>
          <a:ext cx="447610" cy="44761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54E527-3C17-4899-BF19-4EB7222335C2}">
      <dsp:nvSpPr>
        <dsp:cNvPr id="0" name=""/>
        <dsp:cNvSpPr/>
      </dsp:nvSpPr>
      <dsp:spPr>
        <a:xfrm>
          <a:off x="3984645" y="2280585"/>
          <a:ext cx="1799768" cy="3275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180" tIns="0" rIns="0" bIns="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1300" b="0" kern="1200" dirty="0">
              <a:solidFill>
                <a:srgbClr val="000000"/>
              </a:solidFill>
            </a:rPr>
            <a:t>REGOLAMENTO EUROPEO del 27 aprile 2016, n. 679 </a:t>
          </a:r>
          <a:br>
            <a:rPr lang="it-IT" altLang="it-IT" sz="1300" b="0" kern="1200" dirty="0">
              <a:solidFill>
                <a:srgbClr val="000000"/>
              </a:solidFill>
            </a:rPr>
          </a:br>
          <a:r>
            <a:rPr lang="it-IT" altLang="it-IT" sz="1300" b="0" kern="1200" dirty="0">
              <a:solidFill>
                <a:srgbClr val="000000"/>
              </a:solidFill>
            </a:rPr>
            <a:t>relativo alla protezione delle persone fisiche con riguardo al trattamento dei dati personali</a:t>
          </a:r>
          <a:endParaRPr lang="cs-CZ" sz="1300" b="0" kern="1200" dirty="0">
            <a:solidFill>
              <a:srgbClr val="000000"/>
            </a:solidFill>
          </a:endParaRPr>
        </a:p>
      </dsp:txBody>
      <dsp:txXfrm>
        <a:off x="3984645" y="2280585"/>
        <a:ext cx="1799768" cy="3275485"/>
      </dsp:txXfrm>
    </dsp:sp>
    <dsp:sp modelId="{1C69CF82-EB75-4E7D-9862-E5DEAD198425}">
      <dsp:nvSpPr>
        <dsp:cNvPr id="0" name=""/>
        <dsp:cNvSpPr/>
      </dsp:nvSpPr>
      <dsp:spPr>
        <a:xfrm>
          <a:off x="5495331" y="1362051"/>
          <a:ext cx="578163" cy="57816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B1B7B0-B75F-4E1D-9792-EB49537FE596}">
      <dsp:nvSpPr>
        <dsp:cNvPr id="0" name=""/>
        <dsp:cNvSpPr/>
      </dsp:nvSpPr>
      <dsp:spPr>
        <a:xfrm>
          <a:off x="5784413" y="1651133"/>
          <a:ext cx="1865045" cy="3904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357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solidFill>
                <a:srgbClr val="000000"/>
              </a:solidFill>
            </a:rPr>
            <a:t>DECRETO LEGISLATIVO </a:t>
          </a:r>
          <a:r>
            <a:rPr lang="it-IT" sz="1300" b="1" kern="1200" dirty="0">
              <a:solidFill>
                <a:srgbClr val="000000"/>
              </a:solidFill>
            </a:rPr>
            <a:t>10 agosto</a:t>
          </a:r>
          <a:r>
            <a:rPr lang="it-IT" sz="1300" b="0" kern="1200" dirty="0">
              <a:solidFill>
                <a:srgbClr val="000000"/>
              </a:solidFill>
            </a:rPr>
            <a:t> 2018, n. 101, recante “ Disposizioni per l'adeguamento della normativa nazionale alle disposizioni del regolamento </a:t>
          </a:r>
          <a:r>
            <a:rPr lang="ro-RO" sz="1300" b="0" kern="1200" dirty="0">
              <a:solidFill>
                <a:srgbClr val="000000"/>
              </a:solidFill>
            </a:rPr>
            <a:t>(UE)  2016/679</a:t>
          </a:r>
          <a:endParaRPr lang="it-IT" sz="1300" b="0" kern="1200" dirty="0">
            <a:solidFill>
              <a:srgbClr val="000000"/>
            </a:solidFill>
          </a:endParaRPr>
        </a:p>
      </dsp:txBody>
      <dsp:txXfrm>
        <a:off x="5784413" y="1651133"/>
        <a:ext cx="1865045" cy="3904938"/>
      </dsp:txXfrm>
    </dsp:sp>
    <dsp:sp modelId="{2E83140A-1D66-47C8-85D2-15AB4DD688D6}">
      <dsp:nvSpPr>
        <dsp:cNvPr id="0" name=""/>
        <dsp:cNvSpPr/>
      </dsp:nvSpPr>
      <dsp:spPr>
        <a:xfrm>
          <a:off x="7281112" y="898121"/>
          <a:ext cx="736692" cy="73669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51F63-33A3-4B45-9E71-B031D643F207}">
      <dsp:nvSpPr>
        <dsp:cNvPr id="0" name=""/>
        <dsp:cNvSpPr/>
      </dsp:nvSpPr>
      <dsp:spPr>
        <a:xfrm>
          <a:off x="7651827" y="1101489"/>
          <a:ext cx="1865045" cy="4289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58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i="0" u="none" strike="noStrike" kern="1200" baseline="0" dirty="0">
              <a:solidFill>
                <a:srgbClr val="FF0000"/>
              </a:solidFill>
              <a:latin typeface="Arial" panose="020B0604020202020204" pitchFamily="34" charset="0"/>
            </a:rPr>
            <a:t>DECRETO LEGGE 8 ottobre 2021, n. 139</a:t>
          </a:r>
          <a:endParaRPr lang="it-IT" sz="1300" b="0" kern="1200" dirty="0">
            <a:solidFill>
              <a:srgbClr val="000000"/>
            </a:solidFill>
          </a:endParaRPr>
        </a:p>
      </dsp:txBody>
      <dsp:txXfrm>
        <a:off x="7651827" y="1101489"/>
        <a:ext cx="1865045" cy="4289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2B08E-7FA2-4964-9D4F-BE81EF4D5948}" type="datetimeFigureOut">
              <a:rPr lang="it-IT" smtClean="0"/>
              <a:t>11/03/2025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85550-8F9C-4410-81C9-4EC7584A87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00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85550-8F9C-4410-81C9-4EC7584A87B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460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85550-8F9C-4410-81C9-4EC7584A87B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29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99937-9490-487C-A677-569808974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75BD207-C872-403C-A0D3-B89934236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58697DD-CB90-4268-AE26-539DE8C6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B939A83-54AB-4ACB-BE34-490BE61F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6" name="Immagine 5" descr="testata">
            <a:extLst>
              <a:ext uri="{FF2B5EF4-FFF2-40B4-BE49-F238E27FC236}">
                <a16:creationId xmlns:a16="http://schemas.microsoft.com/office/drawing/2014/main" id="{5D6B41CD-0FC8-4687-8720-2A3CD3FF917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t="16354" r="70258" b="58810"/>
          <a:stretch>
            <a:fillRect/>
          </a:stretch>
        </p:blipFill>
        <p:spPr bwMode="auto">
          <a:xfrm>
            <a:off x="10847480" y="6092562"/>
            <a:ext cx="1005793" cy="547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53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/>
          </a:p>
        </p:txBody>
      </p:sp>
      <p:pic>
        <p:nvPicPr>
          <p:cNvPr id="48" name="Immagine 47" descr="testata">
            <a:extLst>
              <a:ext uri="{FF2B5EF4-FFF2-40B4-BE49-F238E27FC236}">
                <a16:creationId xmlns:a16="http://schemas.microsoft.com/office/drawing/2014/main" id="{497FF321-C513-4155-A186-73B197458BBE}"/>
              </a:ext>
            </a:extLst>
          </p:cNvPr>
          <p:cNvPicPr/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t="16354" r="70258" b="58810"/>
          <a:stretch>
            <a:fillRect/>
          </a:stretch>
        </p:blipFill>
        <p:spPr bwMode="auto">
          <a:xfrm>
            <a:off x="11047410" y="6239482"/>
            <a:ext cx="1005793" cy="547193"/>
          </a:xfrm>
          <a:prstGeom prst="rect">
            <a:avLst/>
          </a:prstGeom>
          <a:noFill/>
          <a:ln>
            <a:noFill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9" r:id="rId8"/>
    <p:sldLayoutId id="2147483656" r:id="rId9"/>
    <p:sldLayoutId id="2147483657" r:id="rId10"/>
    <p:sldLayoutId id="2147483660" r:id="rId11"/>
    <p:sldLayoutId id="2147483661" r:id="rId12"/>
    <p:sldLayoutId id="2147483666" r:id="rId13"/>
    <p:sldLayoutId id="2147483663" r:id="rId14"/>
    <p:sldLayoutId id="2147483667" r:id="rId15"/>
    <p:sldLayoutId id="2147483668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ci.shbcdn.com/blobs/full/0/7/c/b/07cb6c9a-6e25-45eb-b3d9-11487656ee6a.jpg?_636675873722459795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9" y="601807"/>
            <a:ext cx="11236441" cy="55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10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0FC81AC-EEA8-4504-6DB3-A5D6BCF96CD0}"/>
              </a:ext>
            </a:extLst>
          </p:cNvPr>
          <p:cNvSpPr txBox="1"/>
          <p:nvPr/>
        </p:nvSpPr>
        <p:spPr>
          <a:xfrm>
            <a:off x="1140940" y="3429000"/>
            <a:ext cx="27813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 finalità sono chiaramente indicate nell'informativa 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2DA7736-6287-16B7-58CD-9BEDEB17E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240" y="2446518"/>
            <a:ext cx="6583836" cy="410521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35E4CD-AFCE-1D8F-1773-0A997A8F7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829"/>
          <a:stretch/>
        </p:blipFill>
        <p:spPr>
          <a:xfrm>
            <a:off x="2531590" y="588917"/>
            <a:ext cx="5715001" cy="1632558"/>
          </a:xfrm>
          <a:prstGeom prst="rect">
            <a:avLst/>
          </a:prstGeom>
        </p:spPr>
      </p:pic>
      <p:pic>
        <p:nvPicPr>
          <p:cNvPr id="11" name="Immagine 10" descr="Immagine che contiene testo, segnale&#10;&#10;Descrizione generata con affidabilità elevata">
            <a:extLst>
              <a:ext uri="{FF2B5EF4-FFF2-40B4-BE49-F238E27FC236}">
                <a16:creationId xmlns:a16="http://schemas.microsoft.com/office/drawing/2014/main" id="{337EC8D4-11DE-4F8D-7EA2-1930B9587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0" y="426083"/>
            <a:ext cx="1208986" cy="3256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7AF78C9-A8F7-BED3-FB92-7433F233F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902" y="383822"/>
            <a:ext cx="2814788" cy="4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47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6EBF89F-E3C7-5019-C542-883FF4436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051" y="661502"/>
            <a:ext cx="5239361" cy="143360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0F7CE-812C-9142-BD8A-6F525D36BF5D}"/>
              </a:ext>
            </a:extLst>
          </p:cNvPr>
          <p:cNvSpPr txBox="1"/>
          <p:nvPr/>
        </p:nvSpPr>
        <p:spPr>
          <a:xfrm>
            <a:off x="6696075" y="2119405"/>
            <a:ext cx="51720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4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il consenso al trattamento viene espresso </a:t>
            </a:r>
            <a:r>
              <a:rPr lang="it-IT" sz="1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quando si richiede un </a:t>
            </a:r>
            <a:r>
              <a:rPr lang="it-IT" sz="1400" b="1" u="sng" dirty="0" err="1">
                <a:solidFill>
                  <a:srgbClr val="000000"/>
                </a:solidFill>
                <a:latin typeface="Arial" panose="020B0604020202020204" pitchFamily="34" charset="0"/>
              </a:rPr>
              <a:t>servzio</a:t>
            </a:r>
            <a:r>
              <a:rPr lang="it-IT" sz="1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 o su </a:t>
            </a:r>
            <a:r>
              <a:rPr lang="it-IT" sz="14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modulo </a:t>
            </a:r>
            <a:r>
              <a:rPr lang="it-IT" sz="1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cartaceo </a:t>
            </a:r>
            <a:r>
              <a:rPr lang="it-IT" sz="14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oppure on line</a:t>
            </a:r>
            <a:endParaRPr lang="it-IT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br>
              <a:rPr lang="it-IT" sz="1400" b="0" i="0" u="sng" dirty="0">
                <a:solidFill>
                  <a:srgbClr val="666666"/>
                </a:solidFill>
                <a:effectLst/>
                <a:latin typeface="Arial" panose="020B0604020202020204" pitchFamily="34" charset="0"/>
                <a:hlinkClick r:id="rId3"/>
              </a:rPr>
            </a:br>
            <a:endParaRPr lang="it-IT" sz="14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60600C8-6FE1-871E-0BC7-146E7C416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283" y="2838450"/>
            <a:ext cx="5279823" cy="3281738"/>
          </a:xfrm>
          <a:prstGeom prst="rect">
            <a:avLst/>
          </a:prstGeom>
        </p:spPr>
      </p:pic>
      <p:pic>
        <p:nvPicPr>
          <p:cNvPr id="10" name="Immagine 9" descr="Immagine che contiene testo, segnale&#10;&#10;Descrizione generata con affidabilità elevata">
            <a:extLst>
              <a:ext uri="{FF2B5EF4-FFF2-40B4-BE49-F238E27FC236}">
                <a16:creationId xmlns:a16="http://schemas.microsoft.com/office/drawing/2014/main" id="{375D8E16-706E-6326-12B5-510B15ADF1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0" y="426083"/>
            <a:ext cx="1208986" cy="3256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6BC22C1-2975-11F3-9F19-A2E80D55FE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7902" y="383822"/>
            <a:ext cx="2814788" cy="4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21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35A8CE0-BE8A-24CB-BE03-D8E8E6B90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520" y="699706"/>
            <a:ext cx="8668960" cy="5458587"/>
          </a:xfrm>
          <a:prstGeom prst="rect">
            <a:avLst/>
          </a:prstGeom>
        </p:spPr>
      </p:pic>
      <p:pic>
        <p:nvPicPr>
          <p:cNvPr id="6" name="Immagine 5" descr="Immagine che contiene testo, segnale&#10;&#10;Descrizione generata con affidabilità elevata">
            <a:extLst>
              <a:ext uri="{FF2B5EF4-FFF2-40B4-BE49-F238E27FC236}">
                <a16:creationId xmlns:a16="http://schemas.microsoft.com/office/drawing/2014/main" id="{4B903914-4914-9075-5E67-5208547EC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0" y="426083"/>
            <a:ext cx="1208986" cy="3256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E00D209-327E-7CCE-9C70-35ACCF260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902" y="383822"/>
            <a:ext cx="2814788" cy="4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23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FD84E86-F167-DB82-5CBE-1764E6CDE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967" y="1247470"/>
            <a:ext cx="8888065" cy="4363059"/>
          </a:xfrm>
          <a:prstGeom prst="rect">
            <a:avLst/>
          </a:prstGeom>
        </p:spPr>
      </p:pic>
      <p:pic>
        <p:nvPicPr>
          <p:cNvPr id="6" name="Immagine 5" descr="Immagine che contiene testo, segnale&#10;&#10;Descrizione generata con affidabilità elevata">
            <a:extLst>
              <a:ext uri="{FF2B5EF4-FFF2-40B4-BE49-F238E27FC236}">
                <a16:creationId xmlns:a16="http://schemas.microsoft.com/office/drawing/2014/main" id="{2B1AF1BE-9534-D492-6992-B9D8EE25C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0" y="426083"/>
            <a:ext cx="1208986" cy="3256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69AD5CB-F621-8C0D-D8EC-092DA746E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902" y="383822"/>
            <a:ext cx="2814788" cy="4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35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D2AC2BE-B868-F26D-AA37-F80F51C7A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928" y="938085"/>
            <a:ext cx="8554644" cy="181952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0BF2449-D106-D936-07A5-395119A3F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349" y="3285921"/>
            <a:ext cx="8583223" cy="2915057"/>
          </a:xfrm>
          <a:prstGeom prst="rect">
            <a:avLst/>
          </a:prstGeom>
        </p:spPr>
      </p:pic>
      <p:pic>
        <p:nvPicPr>
          <p:cNvPr id="8" name="Immagine 7" descr="Immagine che contiene testo, segnale&#10;&#10;Descrizione generata con affidabilità elevata">
            <a:extLst>
              <a:ext uri="{FF2B5EF4-FFF2-40B4-BE49-F238E27FC236}">
                <a16:creationId xmlns:a16="http://schemas.microsoft.com/office/drawing/2014/main" id="{0DB6F7C1-EB19-0AB3-662B-53B155B64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0" y="426083"/>
            <a:ext cx="1208986" cy="3256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EC8A72D-6396-B5BC-0421-875CC5801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902" y="383822"/>
            <a:ext cx="2814788" cy="4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95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3AAD58E-3172-8354-220E-31CFC3B13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220" y="751752"/>
            <a:ext cx="8668960" cy="5820587"/>
          </a:xfrm>
          <a:prstGeom prst="rect">
            <a:avLst/>
          </a:prstGeom>
        </p:spPr>
      </p:pic>
      <p:pic>
        <p:nvPicPr>
          <p:cNvPr id="6" name="Immagine 5" descr="Immagine che contiene testo, segnale&#10;&#10;Descrizione generata con affidabilità elevata">
            <a:extLst>
              <a:ext uri="{FF2B5EF4-FFF2-40B4-BE49-F238E27FC236}">
                <a16:creationId xmlns:a16="http://schemas.microsoft.com/office/drawing/2014/main" id="{CB5083BE-D88D-4318-EF2F-BC837DAB4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0" y="426083"/>
            <a:ext cx="1208986" cy="3256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9DC558B-1061-9C79-7C3E-1FBA37FE2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902" y="383822"/>
            <a:ext cx="2814788" cy="4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0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E6C171-A51D-F053-4844-42CE14E20DBE}"/>
              </a:ext>
            </a:extLst>
          </p:cNvPr>
          <p:cNvSpPr txBox="1"/>
          <p:nvPr/>
        </p:nvSpPr>
        <p:spPr>
          <a:xfrm>
            <a:off x="533002" y="1205525"/>
            <a:ext cx="1139825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i="0" dirty="0">
                <a:solidFill>
                  <a:srgbClr val="303133"/>
                </a:solidFill>
                <a:effectLst/>
                <a:latin typeface="Roboto" panose="02000000000000000000" pitchFamily="2" charset="0"/>
              </a:rPr>
              <a:t>Il GDPR o RGPD REGOLAMENTO GENERALE SULLA PROTEZIONE DEI DATI:</a:t>
            </a:r>
          </a:p>
          <a:p>
            <a:pPr algn="l"/>
            <a:endParaRPr lang="it-IT" b="0" i="0" dirty="0">
              <a:solidFill>
                <a:srgbClr val="777777"/>
              </a:solidFill>
              <a:effectLst/>
              <a:latin typeface="Roboto" panose="02000000000000000000" pitchFamily="2" charset="0"/>
            </a:endParaRPr>
          </a:p>
          <a:p>
            <a:pPr marL="442913" algn="l">
              <a:buFont typeface="+mj-lt"/>
              <a:buAutoNum type="arabicPeriod"/>
            </a:pPr>
            <a:r>
              <a:rPr lang="it-IT" b="1" dirty="0">
                <a:solidFill>
                  <a:schemeClr val="bg1"/>
                </a:solidFill>
                <a:latin typeface="Roboto" panose="02000000000000000000" pitchFamily="2" charset="0"/>
              </a:rPr>
              <a:t>Cos’è:</a:t>
            </a:r>
          </a:p>
          <a:p>
            <a:pPr algn="l"/>
            <a:r>
              <a:rPr lang="it-IT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si riferisce al Regolamento Europeo per la Protezione dei Dati (Reg EU 679/2016) e al codice privacy italiano (D.lgs. 196/2003) novellato dal D.lgs. 101/2018. Il regolamento è entrato in vigore nel 2016 e ha preso piena efficacia nel maggio del 2018. Esso riguarda esclusivamente i dati relativi alle </a:t>
            </a:r>
            <a:r>
              <a:rPr lang="it-IT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persone fisiche</a:t>
            </a:r>
            <a:r>
              <a:rPr lang="it-IT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endParaRPr lang="it-IT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it-IT" b="1" i="0" dirty="0">
                <a:solidFill>
                  <a:srgbClr val="303133"/>
                </a:solidFill>
                <a:effectLst/>
                <a:latin typeface="Roboto" panose="02000000000000000000" pitchFamily="2" charset="0"/>
              </a:rPr>
              <a:t>       2. A cosa serve:</a:t>
            </a:r>
            <a:endParaRPr lang="it-IT" b="0" i="0" dirty="0">
              <a:solidFill>
                <a:srgbClr val="777777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it-IT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serve a tutelare i diritti fondamentali delle persone dell’Unione Europea a cui i dati si riferiscono: deve prevenire gli illeciti e tutelare la massima protezione dei dati personali sensibili e non sensibili; migliorare la trasparenza sui trattamenti e fornire le modalità di gestione per chi decide i dati e le finalità dei trattamenti (titolari dei trattamenti).</a:t>
            </a:r>
          </a:p>
          <a:p>
            <a:pPr algn="l"/>
            <a:endParaRPr lang="it-IT" b="0" i="0" dirty="0">
              <a:solidFill>
                <a:srgbClr val="777777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it-IT" b="1" i="0" dirty="0">
                <a:solidFill>
                  <a:srgbClr val="303133"/>
                </a:solidFill>
                <a:effectLst/>
                <a:latin typeface="Roboto" panose="02000000000000000000" pitchFamily="2" charset="0"/>
              </a:rPr>
              <a:t>       3. In cosa consiste:</a:t>
            </a:r>
            <a:endParaRPr lang="it-IT" b="0" i="0" dirty="0">
              <a:solidFill>
                <a:srgbClr val="777777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it-IT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è un complesso regolamento che richiama una serie di adempimenti, in tema di trattamento di dati. </a:t>
            </a:r>
          </a:p>
          <a:p>
            <a:r>
              <a:rPr lang="it-IT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Uno dei concetti base è quello dell’accountability</a:t>
            </a:r>
            <a:r>
              <a:rPr lang="it-IT" b="0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it-IT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cioè della </a:t>
            </a:r>
            <a:r>
              <a:rPr lang="it-IT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responsabilizzazione del titolare </a:t>
            </a:r>
            <a:r>
              <a:rPr lang="it-IT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dei trattamenti che ha l’obbligo di mettere in atto tutte le misure tecniche e organizzative idonee a tutelare e proteggere i dati personali che tratta. </a:t>
            </a:r>
          </a:p>
        </p:txBody>
      </p:sp>
      <p:pic>
        <p:nvPicPr>
          <p:cNvPr id="7" name="Immagine 6" descr="Immagine che contiene testo, segnale&#10;&#10;Descrizione generata con affidabilità elevata">
            <a:extLst>
              <a:ext uri="{FF2B5EF4-FFF2-40B4-BE49-F238E27FC236}">
                <a16:creationId xmlns:a16="http://schemas.microsoft.com/office/drawing/2014/main" id="{3DDC992A-B2E0-166E-96A4-F9D8A19ED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0" y="426083"/>
            <a:ext cx="1208986" cy="3256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1CE7DB0-7845-099A-42F4-888F633B7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902" y="383822"/>
            <a:ext cx="2814788" cy="4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25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A8CF3960-DB0D-CC6D-8FDA-912C0BA9B94B}"/>
              </a:ext>
            </a:extLst>
          </p:cNvPr>
          <p:cNvSpPr txBox="1">
            <a:spLocks/>
          </p:cNvSpPr>
          <p:nvPr/>
        </p:nvSpPr>
        <p:spPr>
          <a:xfrm>
            <a:off x="1037964" y="1065570"/>
            <a:ext cx="3549513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Evoluzione temporale della norma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16" name="Diagramma 15">
            <a:extLst>
              <a:ext uri="{FF2B5EF4-FFF2-40B4-BE49-F238E27FC236}">
                <a16:creationId xmlns:a16="http://schemas.microsoft.com/office/drawing/2014/main" id="{FFC851B3-CB8B-49EA-0F60-9DC1E5065F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2019707"/>
              </p:ext>
            </p:extLst>
          </p:nvPr>
        </p:nvGraphicFramePr>
        <p:xfrm>
          <a:off x="666357" y="811704"/>
          <a:ext cx="9977151" cy="5828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usione 3">
            <a:extLst>
              <a:ext uri="{FF2B5EF4-FFF2-40B4-BE49-F238E27FC236}">
                <a16:creationId xmlns:a16="http://schemas.microsoft.com/office/drawing/2014/main" id="{808F9738-3F18-AABF-DA4C-9533552C8021}"/>
              </a:ext>
            </a:extLst>
          </p:cNvPr>
          <p:cNvSpPr/>
          <p:nvPr/>
        </p:nvSpPr>
        <p:spPr>
          <a:xfrm>
            <a:off x="5756309" y="1431103"/>
            <a:ext cx="1306513" cy="941256"/>
          </a:xfrm>
          <a:prstGeom prst="flowChartMerg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3BA548BF-911B-16BA-0776-66E205360EED}"/>
              </a:ext>
            </a:extLst>
          </p:cNvPr>
          <p:cNvSpPr txBox="1">
            <a:spLocks/>
          </p:cNvSpPr>
          <p:nvPr/>
        </p:nvSpPr>
        <p:spPr>
          <a:xfrm>
            <a:off x="1157302" y="4242432"/>
            <a:ext cx="941694" cy="873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1997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864F101B-4B95-7964-537B-6A77DC21F9DD}"/>
              </a:ext>
            </a:extLst>
          </p:cNvPr>
          <p:cNvSpPr txBox="1">
            <a:spLocks/>
          </p:cNvSpPr>
          <p:nvPr/>
        </p:nvSpPr>
        <p:spPr>
          <a:xfrm>
            <a:off x="2245300" y="3138937"/>
            <a:ext cx="941694" cy="873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2003</a:t>
            </a:r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789694EA-783C-F756-AA26-7C1757F0F092}"/>
              </a:ext>
            </a:extLst>
          </p:cNvPr>
          <p:cNvSpPr txBox="1">
            <a:spLocks/>
          </p:cNvSpPr>
          <p:nvPr/>
        </p:nvSpPr>
        <p:spPr>
          <a:xfrm>
            <a:off x="4163071" y="2065306"/>
            <a:ext cx="941694" cy="873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502C3398-1B06-084E-F7F0-C90D784F9E55}"/>
              </a:ext>
            </a:extLst>
          </p:cNvPr>
          <p:cNvSpPr txBox="1">
            <a:spLocks/>
          </p:cNvSpPr>
          <p:nvPr/>
        </p:nvSpPr>
        <p:spPr>
          <a:xfrm>
            <a:off x="5989578" y="1334017"/>
            <a:ext cx="941694" cy="873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2018</a:t>
            </a:r>
          </a:p>
        </p:txBody>
      </p:sp>
      <p:pic>
        <p:nvPicPr>
          <p:cNvPr id="21" name="Immagine 20" descr="Immagine che contiene testo, segnale&#10;&#10;Descrizione generata con affidabilità elevata">
            <a:extLst>
              <a:ext uri="{FF2B5EF4-FFF2-40B4-BE49-F238E27FC236}">
                <a16:creationId xmlns:a16="http://schemas.microsoft.com/office/drawing/2014/main" id="{5CB7B3FB-BD00-3BA7-66F4-74C89ACB66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16" y="1010559"/>
            <a:ext cx="1156732" cy="3115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" name="Titolo 1">
            <a:extLst>
              <a:ext uri="{FF2B5EF4-FFF2-40B4-BE49-F238E27FC236}">
                <a16:creationId xmlns:a16="http://schemas.microsoft.com/office/drawing/2014/main" id="{EBC6BF8D-A4E2-2664-A9A8-A9E70A708C36}"/>
              </a:ext>
            </a:extLst>
          </p:cNvPr>
          <p:cNvSpPr txBox="1">
            <a:spLocks/>
          </p:cNvSpPr>
          <p:nvPr/>
        </p:nvSpPr>
        <p:spPr>
          <a:xfrm>
            <a:off x="7848149" y="1024989"/>
            <a:ext cx="941694" cy="873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2021</a:t>
            </a:r>
          </a:p>
        </p:txBody>
      </p:sp>
      <p:pic>
        <p:nvPicPr>
          <p:cNvPr id="1026" name="Picture 2" descr="Codice della Privacy">
            <a:extLst>
              <a:ext uri="{FF2B5EF4-FFF2-40B4-BE49-F238E27FC236}">
                <a16:creationId xmlns:a16="http://schemas.microsoft.com/office/drawing/2014/main" id="{78C46007-F0BD-8371-6BF7-5E575EDCC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0" r="15464" b="-168"/>
          <a:stretch/>
        </p:blipFill>
        <p:spPr bwMode="auto">
          <a:xfrm>
            <a:off x="10323440" y="1635034"/>
            <a:ext cx="1620396" cy="114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166B016-96E3-A7EB-03B1-2666573BD5E5}"/>
              </a:ext>
            </a:extLst>
          </p:cNvPr>
          <p:cNvSpPr txBox="1"/>
          <p:nvPr/>
        </p:nvSpPr>
        <p:spPr>
          <a:xfrm>
            <a:off x="2812720" y="44101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REGOLAMENTO GENERALE SULLA PROTEZIONE DEI DATI</a:t>
            </a:r>
          </a:p>
        </p:txBody>
      </p:sp>
      <p:pic>
        <p:nvPicPr>
          <p:cNvPr id="5" name="Immagine 4" descr="Immagine che contiene testo, segnale&#10;&#10;Descrizione generata con affidabilità elevata">
            <a:extLst>
              <a:ext uri="{FF2B5EF4-FFF2-40B4-BE49-F238E27FC236}">
                <a16:creationId xmlns:a16="http://schemas.microsoft.com/office/drawing/2014/main" id="{678DAA88-B683-8405-152E-6139B85693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0" y="426083"/>
            <a:ext cx="1208986" cy="3256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A1EC877-99E0-4AE3-F2B0-F9B73FBAC7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27902" y="383822"/>
            <a:ext cx="2814788" cy="4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1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5827FE75-68D6-3D26-3E1E-34C294236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0665"/>
            <a:ext cx="10658475" cy="3741656"/>
          </a:xfrm>
          <a:prstGeom prst="rect">
            <a:avLst/>
          </a:prstGeom>
        </p:spPr>
      </p:pic>
      <p:pic>
        <p:nvPicPr>
          <p:cNvPr id="3" name="Immagine 2" descr="Immagine che contiene testo, segnale&#10;&#10;Descrizione generata con affidabilità elevata">
            <a:extLst>
              <a:ext uri="{FF2B5EF4-FFF2-40B4-BE49-F238E27FC236}">
                <a16:creationId xmlns:a16="http://schemas.microsoft.com/office/drawing/2014/main" id="{1DB48572-74B3-83D4-609E-2C43EDA21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0" y="426083"/>
            <a:ext cx="1208986" cy="3256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EC0547A-3EE6-C2AE-2D98-983DA30FB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902" y="383822"/>
            <a:ext cx="2814788" cy="4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1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A17A3EF-B0FF-483C-83E8-121C11FE162F}"/>
              </a:ext>
            </a:extLst>
          </p:cNvPr>
          <p:cNvSpPr/>
          <p:nvPr/>
        </p:nvSpPr>
        <p:spPr>
          <a:xfrm>
            <a:off x="4369616" y="426083"/>
            <a:ext cx="3684619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OGGETTO E FINALITA'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CBC448D-3A43-423E-9E9A-0389091EB45F}"/>
              </a:ext>
            </a:extLst>
          </p:cNvPr>
          <p:cNvSpPr/>
          <p:nvPr/>
        </p:nvSpPr>
        <p:spPr>
          <a:xfrm>
            <a:off x="100208" y="1670666"/>
            <a:ext cx="115424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La protezione delle persone fisiche con riguardo al Trattamento dei dati di carattere personale è </a:t>
            </a:r>
            <a:r>
              <a:rPr lang="it-IT" sz="2400" b="1" dirty="0">
                <a:solidFill>
                  <a:schemeClr val="bg1"/>
                </a:solidFill>
              </a:rPr>
              <a:t>un diritto fondamentale</a:t>
            </a:r>
            <a:r>
              <a:rPr lang="it-IT" sz="2400" dirty="0">
                <a:solidFill>
                  <a:schemeClr val="bg1"/>
                </a:solidFill>
              </a:rPr>
              <a:t>. L’articolo 8, paragrafo 1, della Carta dei diritti fondamentali dell’Unione europea («Carta») e l’articolo 16, paragrafo 1, del trattato sul funzionamento dell’Unione europea («TFUE») stabiliscono che ogni persona ha </a:t>
            </a:r>
            <a:r>
              <a:rPr lang="it-IT" sz="2400" b="1" dirty="0">
                <a:solidFill>
                  <a:schemeClr val="bg1"/>
                </a:solidFill>
              </a:rPr>
              <a:t>diritto alla protezione dei dati di carattere personale </a:t>
            </a:r>
            <a:r>
              <a:rPr lang="it-IT" sz="2400" dirty="0">
                <a:solidFill>
                  <a:schemeClr val="bg1"/>
                </a:solidFill>
              </a:rPr>
              <a:t>che la riguardano.</a:t>
            </a:r>
          </a:p>
          <a:p>
            <a:pPr lvl="1" algn="just"/>
            <a:endParaRPr lang="it-IT" sz="2400" dirty="0">
              <a:solidFill>
                <a:schemeClr val="bg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Esso </a:t>
            </a:r>
            <a:r>
              <a:rPr lang="it-IT" sz="2400" b="1" dirty="0">
                <a:solidFill>
                  <a:schemeClr val="bg1"/>
                </a:solidFill>
              </a:rPr>
              <a:t>protegge i diritti e le libertà fondamentali delle persone fisiche</a:t>
            </a:r>
            <a:r>
              <a:rPr lang="it-IT" sz="2400" dirty="0">
                <a:solidFill>
                  <a:schemeClr val="bg1"/>
                </a:solidFill>
              </a:rPr>
              <a:t>, in particolare il diritto alla protezione dei dati personali.</a:t>
            </a:r>
          </a:p>
          <a:p>
            <a:pPr lvl="1" algn="just"/>
            <a:endParaRPr lang="it-IT" sz="2400" dirty="0">
              <a:solidFill>
                <a:schemeClr val="bg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applica alle persone fisiche</a:t>
            </a:r>
            <a:r>
              <a:rPr lang="it-IT" sz="2400" dirty="0">
                <a:solidFill>
                  <a:schemeClr val="bg1"/>
                </a:solidFill>
              </a:rPr>
              <a:t>, a prescindere dalla nazionalità o dal luogo di residenza, in relazione al Trattamento dei loro dati personali.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Immagine 5" descr="Immagine che contiene testo, segnale&#10;&#10;Descrizione generata con affidabilità elevata">
            <a:extLst>
              <a:ext uri="{FF2B5EF4-FFF2-40B4-BE49-F238E27FC236}">
                <a16:creationId xmlns:a16="http://schemas.microsoft.com/office/drawing/2014/main" id="{D3B90464-9CA1-424A-89DA-6D1F514A2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0" y="426083"/>
            <a:ext cx="1208986" cy="3256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183BD02-F4BB-6C78-DF51-A32CE857B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902" y="383822"/>
            <a:ext cx="2814788" cy="4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0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9B907B1-5779-6DE0-1FAF-69918CD7B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66" y="1341651"/>
            <a:ext cx="10422067" cy="4382874"/>
          </a:xfrm>
          <a:prstGeom prst="rect">
            <a:avLst/>
          </a:prstGeom>
        </p:spPr>
      </p:pic>
      <p:pic>
        <p:nvPicPr>
          <p:cNvPr id="3" name="Immagine 2" descr="Immagine che contiene testo, segnale&#10;&#10;Descrizione generata con affidabilità elevata">
            <a:extLst>
              <a:ext uri="{FF2B5EF4-FFF2-40B4-BE49-F238E27FC236}">
                <a16:creationId xmlns:a16="http://schemas.microsoft.com/office/drawing/2014/main" id="{6282B5EF-1D84-A0DB-88B7-3A16CDBCE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0" y="426083"/>
            <a:ext cx="1208986" cy="3256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2B7F053-746C-CDAE-E5EE-3E3F82591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902" y="383822"/>
            <a:ext cx="2814788" cy="4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99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6E47D33-3715-25B0-8AB9-A1D275D14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9" y="1080760"/>
            <a:ext cx="9399098" cy="5320040"/>
          </a:xfrm>
          <a:prstGeom prst="rect">
            <a:avLst/>
          </a:prstGeom>
        </p:spPr>
      </p:pic>
      <p:pic>
        <p:nvPicPr>
          <p:cNvPr id="6" name="Immagine 5" descr="Immagine che contiene testo, segnale&#10;&#10;Descrizione generata con affidabilità elevata">
            <a:extLst>
              <a:ext uri="{FF2B5EF4-FFF2-40B4-BE49-F238E27FC236}">
                <a16:creationId xmlns:a16="http://schemas.microsoft.com/office/drawing/2014/main" id="{004EB550-8E5D-0475-2B0E-157F5E786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0" y="426083"/>
            <a:ext cx="1208986" cy="3256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76D2624-F22B-58E7-7739-169FDE7A2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902" y="383822"/>
            <a:ext cx="2814788" cy="4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38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F90A7CF-CD9E-3871-D326-F16C806DF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099" y="794970"/>
            <a:ext cx="8249801" cy="5268060"/>
          </a:xfrm>
          <a:prstGeom prst="rect">
            <a:avLst/>
          </a:prstGeom>
        </p:spPr>
      </p:pic>
      <p:pic>
        <p:nvPicPr>
          <p:cNvPr id="6" name="Immagine 5" descr="Immagine che contiene testo, segnale&#10;&#10;Descrizione generata con affidabilità elevata">
            <a:extLst>
              <a:ext uri="{FF2B5EF4-FFF2-40B4-BE49-F238E27FC236}">
                <a16:creationId xmlns:a16="http://schemas.microsoft.com/office/drawing/2014/main" id="{E7500486-F4D4-0B76-75B0-43E114594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0" y="426083"/>
            <a:ext cx="1208986" cy="3256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F72454F-6D7F-B4E1-61DD-018E21DCC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902" y="383822"/>
            <a:ext cx="2814788" cy="4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02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4D2A3D7-B6F5-2F65-5956-712BD5A39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704" y="228153"/>
            <a:ext cx="8354591" cy="6401693"/>
          </a:xfrm>
          <a:prstGeom prst="rect">
            <a:avLst/>
          </a:prstGeom>
        </p:spPr>
      </p:pic>
      <p:pic>
        <p:nvPicPr>
          <p:cNvPr id="6" name="Immagine 5" descr="Immagine che contiene testo, segnale&#10;&#10;Descrizione generata con affidabilità elevata">
            <a:extLst>
              <a:ext uri="{FF2B5EF4-FFF2-40B4-BE49-F238E27FC236}">
                <a16:creationId xmlns:a16="http://schemas.microsoft.com/office/drawing/2014/main" id="{F8241BFF-1A40-8DBF-258F-6406FB573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0" y="426083"/>
            <a:ext cx="1208986" cy="3256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4008393-F52C-0D0A-2D74-556481E0B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902" y="383822"/>
            <a:ext cx="2814788" cy="4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28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470</Words>
  <Application>Microsoft Office PowerPoint</Application>
  <PresentationFormat>Widescreen</PresentationFormat>
  <Paragraphs>34</Paragraphs>
  <Slides>15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Roboto</vt:lpstr>
      <vt:lpstr>Tw Cen MT</vt:lpstr>
      <vt:lpstr>Circuit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Nicola Petrizzi</dc:creator>
  <cp:lastModifiedBy>SANTO MAGGIO</cp:lastModifiedBy>
  <cp:revision>8</cp:revision>
  <dcterms:created xsi:type="dcterms:W3CDTF">2021-07-08T11:08:23Z</dcterms:created>
  <dcterms:modified xsi:type="dcterms:W3CDTF">2025-03-11T06:32:29Z</dcterms:modified>
</cp:coreProperties>
</file>