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1" r:id="rId4"/>
    <p:sldId id="256" r:id="rId5"/>
    <p:sldId id="295" r:id="rId6"/>
    <p:sldId id="273" r:id="rId7"/>
    <p:sldId id="298" r:id="rId8"/>
    <p:sldId id="271" r:id="rId9"/>
    <p:sldId id="292" r:id="rId10"/>
    <p:sldId id="296" r:id="rId11"/>
    <p:sldId id="299" r:id="rId12"/>
    <p:sldId id="297" r:id="rId13"/>
    <p:sldId id="300" r:id="rId14"/>
    <p:sldId id="264" r:id="rId15"/>
    <p:sldId id="272" r:id="rId16"/>
    <p:sldId id="270" r:id="rId17"/>
    <p:sldId id="28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1E4"/>
    <a:srgbClr val="CF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39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7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1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06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0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1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3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316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87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0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1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25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21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17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2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62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98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2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90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65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84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4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83D27-0059-4B78-A31E-2FE0D789A563}" type="datetimeFigureOut">
              <a:rPr lang="it-IT" smtClean="0"/>
              <a:t>22/05/2024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0DD1-9CAA-4B69-A589-122E570C02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8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8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155" y="136392"/>
            <a:ext cx="669274" cy="9957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4" y="788551"/>
            <a:ext cx="9445276" cy="53129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D82A10-DB26-468C-8BF1-E053A3E04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924" y="4902925"/>
            <a:ext cx="10559973" cy="1305643"/>
          </a:xfrm>
        </p:spPr>
        <p:txBody>
          <a:bodyPr/>
          <a:lstStyle/>
          <a:p>
            <a:r>
              <a:rPr lang="it-IT" sz="7200" dirty="0">
                <a:ln w="25400">
                  <a:noFill/>
                </a:ln>
                <a:solidFill>
                  <a:schemeClr val="accent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istruzioni per l’uso</a:t>
            </a:r>
          </a:p>
        </p:txBody>
      </p:sp>
    </p:spTree>
    <p:extLst>
      <p:ext uri="{BB962C8B-B14F-4D97-AF65-F5344CB8AC3E}">
        <p14:creationId xmlns:p14="http://schemas.microsoft.com/office/powerpoint/2010/main" val="358737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0" y="602974"/>
            <a:ext cx="10409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Cosa c’è dentro l’Avvisatura 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 </a:t>
            </a: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Pagamento IV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3809" r="28026" b="6667"/>
          <a:stretch/>
        </p:blipFill>
        <p:spPr>
          <a:xfrm>
            <a:off x="403100" y="1326934"/>
            <a:ext cx="3771736" cy="510378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488873" y="1993461"/>
            <a:ext cx="7479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Il quarto segmento ha in sé il nuovo bollettino postale pagoPA.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05" y="3628027"/>
            <a:ext cx="6651614" cy="29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94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pagoPA cambia le regole del bollettino postale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916218" y="1800115"/>
            <a:ext cx="7937216" cy="4491531"/>
            <a:chOff x="985804" y="1261360"/>
            <a:chExt cx="10227141" cy="5359230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04" y="3711154"/>
              <a:ext cx="6651613" cy="2909436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8063345" y="4239491"/>
              <a:ext cx="3149600" cy="205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600" b="1" u="sng" dirty="0" smtClean="0">
                  <a:solidFill>
                    <a:srgbClr val="FF0000"/>
                  </a:solidFill>
                </a:rPr>
                <a:t>SI</a:t>
              </a:r>
              <a:endParaRPr lang="it-IT" sz="9600" b="1" u="sng" dirty="0">
                <a:solidFill>
                  <a:srgbClr val="FF0000"/>
                </a:solidFill>
              </a:endParaRPr>
            </a:p>
          </p:txBody>
        </p:sp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03" y="1261360"/>
              <a:ext cx="6619292" cy="2378326"/>
            </a:xfrm>
            <a:prstGeom prst="rect">
              <a:avLst/>
            </a:prstGeom>
          </p:spPr>
        </p:pic>
        <p:sp>
          <p:nvSpPr>
            <p:cNvPr id="16" name="CasellaDiTesto 15"/>
            <p:cNvSpPr txBox="1"/>
            <p:nvPr/>
          </p:nvSpPr>
          <p:spPr>
            <a:xfrm>
              <a:off x="8063345" y="1800115"/>
              <a:ext cx="314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600" b="1" u="sng" dirty="0" smtClean="0"/>
                <a:t>NO</a:t>
              </a:r>
              <a:endParaRPr lang="it-IT" sz="9600" b="1" u="sng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495941" y="1630595"/>
            <a:ext cx="35126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</a:t>
            </a:r>
            <a:r>
              <a:rPr lang="it-IT" dirty="0"/>
              <a:t>c’è</a:t>
            </a:r>
            <a:r>
              <a:rPr lang="it-IT" dirty="0" smtClean="0"/>
              <a:t> mezzo pagoPA, se abbiamo ricevuto l’Avvisatura di Pagamento, il vecchio bollettino postale NON si usa più.</a:t>
            </a:r>
          </a:p>
          <a:p>
            <a:endParaRPr lang="it-IT" dirty="0"/>
          </a:p>
          <a:p>
            <a:r>
              <a:rPr lang="it-IT" dirty="0" smtClean="0"/>
              <a:t>Fa impazzire i dipendenti. </a:t>
            </a:r>
          </a:p>
          <a:p>
            <a:r>
              <a:rPr lang="it-IT" dirty="0" smtClean="0"/>
              <a:t>Ci complica la vita, quando dobbiamo dimostrare di aver pagato.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5940" y="4400583"/>
            <a:ext cx="296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Andiamo alle Poste con </a:t>
            </a:r>
          </a:p>
          <a:p>
            <a:r>
              <a:rPr lang="it-IT" dirty="0" smtClean="0"/>
              <a:t>la nostra Avvisatura.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95940" y="5114738"/>
            <a:ext cx="321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l’Avvisatura non ha l’apposito bollettino nessun problema. Poste, legge il </a:t>
            </a:r>
          </a:p>
          <a:p>
            <a:r>
              <a:rPr lang="it-IT" dirty="0" err="1" smtClean="0"/>
              <a:t>Qr</a:t>
            </a:r>
            <a:r>
              <a:rPr lang="it-IT" dirty="0" smtClean="0"/>
              <a:t> code e ci fa pagare lo stesso.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25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5" y="3014286"/>
            <a:ext cx="5765570" cy="38437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431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 quadratino arzigogolato: il QR code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8275" y="1403105"/>
            <a:ext cx="11102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Sembro un’immagine</a:t>
            </a:r>
            <a:r>
              <a:rPr lang="it-IT" i="1" dirty="0"/>
              <a:t>, apparentemente senza senso, composta da quadrati neri e spazi </a:t>
            </a:r>
            <a:r>
              <a:rPr lang="it-IT" i="1" dirty="0" smtClean="0"/>
              <a:t>bianchi. Vengo inquadrato </a:t>
            </a:r>
            <a:r>
              <a:rPr lang="it-IT" i="1" dirty="0"/>
              <a:t>con la fotocamera </a:t>
            </a:r>
            <a:r>
              <a:rPr lang="it-IT" i="1" dirty="0" smtClean="0"/>
              <a:t>del telefonino, con alcune applicazioni. Mi leggono anche quelle strane pistole che hanno le Poste, i Supermercati, etc. In vero, sono un Codice </a:t>
            </a:r>
            <a:r>
              <a:rPr lang="it-IT" i="1" dirty="0"/>
              <a:t>a risposta </a:t>
            </a:r>
            <a:r>
              <a:rPr lang="it-IT" i="1" dirty="0" smtClean="0"/>
              <a:t>veloce, contengo dentro di me tutte le informazioni che stanno nella tua Avvisatura, che possono portarti ad un Sito Web, farti vedere il menù del ristorante dove sei entrato e prima che arrivi il cameriere. </a:t>
            </a:r>
          </a:p>
          <a:p>
            <a:r>
              <a:rPr lang="it-IT" b="1" i="1" dirty="0" smtClean="0"/>
              <a:t>Quindi, sono un tuo amico. 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4923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74766" y="602974"/>
            <a:ext cx="9666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1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 pagato. Mi serve avere e conservare la ricevuta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9312" y="2080290"/>
            <a:ext cx="7003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800" dirty="0" smtClean="0">
                <a:cs typeface="Calibri"/>
              </a:rPr>
              <a:t>Questa è la tipica </a:t>
            </a:r>
            <a:r>
              <a:rPr lang="it-IT" sz="2800" b="1" dirty="0" smtClean="0">
                <a:cs typeface="Calibri"/>
              </a:rPr>
              <a:t>R</a:t>
            </a:r>
            <a:r>
              <a:rPr lang="it-IT" sz="2800" dirty="0" smtClean="0">
                <a:cs typeface="Calibri"/>
              </a:rPr>
              <a:t>icevuta </a:t>
            </a:r>
            <a:r>
              <a:rPr lang="it-IT" sz="2800" b="1" dirty="0" smtClean="0">
                <a:cs typeface="Calibri"/>
              </a:rPr>
              <a:t>T</a:t>
            </a:r>
            <a:r>
              <a:rPr lang="it-IT" sz="2800" dirty="0" smtClean="0">
                <a:cs typeface="Calibri"/>
              </a:rPr>
              <a:t>elematica, </a:t>
            </a:r>
            <a:r>
              <a:rPr lang="it-IT" sz="2800" b="1" dirty="0" smtClean="0">
                <a:cs typeface="Calibri"/>
              </a:rPr>
              <a:t>RT</a:t>
            </a:r>
            <a:r>
              <a:rPr lang="it-IT" sz="2800" dirty="0" smtClean="0"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it-IT" sz="2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800" dirty="0" smtClean="0">
                <a:cs typeface="Calibri"/>
              </a:rPr>
              <a:t>La scarico dal Portale dei Pagamenti, magari quello della Regione Basilicata. </a:t>
            </a:r>
          </a:p>
          <a:p>
            <a:pPr marL="12700">
              <a:lnSpc>
                <a:spcPct val="100000"/>
              </a:lnSpc>
            </a:pPr>
            <a:endParaRPr lang="it-IT" sz="2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800" dirty="0" smtClean="0">
                <a:cs typeface="Calibri"/>
              </a:rPr>
              <a:t>La trovo anche sull’applicazione IO.it</a:t>
            </a:r>
          </a:p>
          <a:p>
            <a:pPr marL="12700">
              <a:lnSpc>
                <a:spcPct val="100000"/>
              </a:lnSpc>
            </a:pPr>
            <a:endParaRPr lang="it-IT" sz="2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800" dirty="0" smtClean="0">
                <a:cs typeface="Calibri"/>
              </a:rPr>
              <a:t>E’ importante averla. ATTESTA che ho pagato. </a:t>
            </a:r>
            <a:endParaRPr lang="it-IT" sz="2800" dirty="0">
              <a:cs typeface="Calibri"/>
            </a:endParaRPr>
          </a:p>
        </p:txBody>
      </p:sp>
      <p:pic>
        <p:nvPicPr>
          <p:cNvPr id="17" name="Immagine 1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26ADC68-A87C-444F-83FB-C72355D0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8" y="1602760"/>
            <a:ext cx="3432558" cy="483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30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457200" y="605117"/>
            <a:ext cx="10420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 usato pagoPA, anche queste ricevute valgono?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264445"/>
            <a:ext cx="2381250" cy="50408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68" y="1567310"/>
            <a:ext cx="3822914" cy="45874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1024" y="1971675"/>
            <a:ext cx="39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Sì, l’importante è che contengano l’IUV, Identificativo Univoco di </a:t>
            </a:r>
            <a:r>
              <a:rPr lang="it-IT" dirty="0" smtClean="0"/>
              <a:t>Versamento.</a:t>
            </a:r>
            <a:endParaRPr lang="it-IT" dirty="0"/>
          </a:p>
        </p:txBody>
      </p:sp>
      <p:cxnSp>
        <p:nvCxnSpPr>
          <p:cNvPr id="14" name="Connettore 2 13"/>
          <p:cNvCxnSpPr>
            <a:stCxn id="9" idx="3"/>
          </p:cNvCxnSpPr>
          <p:nvPr/>
        </p:nvCxnSpPr>
        <p:spPr>
          <a:xfrm flipH="1">
            <a:off x="9972676" y="3861059"/>
            <a:ext cx="1242306" cy="88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4581525" y="3637865"/>
            <a:ext cx="14097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81024" y="2926963"/>
            <a:ext cx="3905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E’ l’impronta digitale del nostro pagamento. Si lega senza possibilità </a:t>
            </a:r>
          </a:p>
          <a:p>
            <a:r>
              <a:rPr lang="it-IT" dirty="0"/>
              <a:t>di distacco.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1023" y="4353989"/>
            <a:ext cx="3905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queste ricevute possono essere esibite su richiesta. Attestano che abbiamo pagato e che l’abbiamo fatto usando pagoPA.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31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5606471" y="1370991"/>
            <a:ext cx="64636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L’applicazione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IO.it</a:t>
            </a:r>
            <a:r>
              <a:rPr lang="it-IT" sz="2000" b="1" dirty="0"/>
              <a:t>, </a:t>
            </a:r>
            <a:r>
              <a:rPr lang="it-IT" sz="2000" b="1" dirty="0" smtClean="0"/>
              <a:t>va scaricata sul </a:t>
            </a:r>
            <a:r>
              <a:rPr lang="it-IT" sz="2000" b="1" dirty="0"/>
              <a:t>mio </a:t>
            </a:r>
            <a:r>
              <a:rPr lang="it-IT" sz="2000" b="1" dirty="0" smtClean="0"/>
              <a:t>telefonino. </a:t>
            </a:r>
          </a:p>
          <a:p>
            <a:r>
              <a:rPr lang="it-IT" sz="2000" b="1" dirty="0" smtClean="0"/>
              <a:t>Per entrarci dentro mi serve lo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SPID</a:t>
            </a:r>
            <a:r>
              <a:rPr lang="it-IT" sz="2000" b="1" dirty="0" smtClean="0"/>
              <a:t>.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mi ricorda scadenze,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mi comunica avvisi importanti,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mi da notizie su lavori e interruzioni di acqua, luce o gas </a:t>
            </a:r>
          </a:p>
          <a:p>
            <a:r>
              <a:rPr lang="it-IT" dirty="0" smtClean="0"/>
              <a:t>      nelle mie vicinanze, etc.</a:t>
            </a:r>
          </a:p>
          <a:p>
            <a:endParaRPr lang="it-IT" dirty="0"/>
          </a:p>
          <a:p>
            <a:r>
              <a:rPr lang="it-IT" dirty="0" smtClean="0"/>
              <a:t>Posso usarla per pagare tutte </a:t>
            </a:r>
            <a:r>
              <a:rPr lang="it-IT" dirty="0"/>
              <a:t>le Avvisature di Pagamento di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pagoPA</a:t>
            </a:r>
            <a:r>
              <a:rPr lang="it-IT" dirty="0" smtClean="0"/>
              <a:t>, </a:t>
            </a:r>
            <a:r>
              <a:rPr lang="it-IT" u="sng" dirty="0" smtClean="0"/>
              <a:t>ma proprio tutte</a:t>
            </a:r>
            <a:r>
              <a:rPr lang="it-IT" dirty="0" smtClean="0"/>
              <a:t>. Mi basta inquadrare col telefonino il </a:t>
            </a:r>
            <a:r>
              <a:rPr lang="it-IT" dirty="0" err="1" smtClean="0"/>
              <a:t>Qr</a:t>
            </a:r>
            <a:r>
              <a:rPr lang="it-IT" smtClean="0"/>
              <a:t> code</a:t>
            </a:r>
            <a:r>
              <a:rPr lang="it-IT" dirty="0" smtClean="0"/>
              <a:t>. Da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IO.it </a:t>
            </a:r>
            <a:r>
              <a:rPr lang="it-IT" dirty="0" smtClean="0"/>
              <a:t>ottengo anche le Ricevute di Pagamento, </a:t>
            </a:r>
          </a:p>
          <a:p>
            <a:r>
              <a:rPr lang="it-IT" u="sng" dirty="0" smtClean="0"/>
              <a:t>ma proprio tutte</a:t>
            </a:r>
            <a:r>
              <a:rPr lang="it-IT" dirty="0" smtClean="0"/>
              <a:t> e me le posso scaricare.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74963" y="620505"/>
            <a:ext cx="9666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1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pagoPA, IO.it, il </a:t>
            </a:r>
            <a:r>
              <a:rPr lang="it-IT" sz="31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QrCode</a:t>
            </a:r>
            <a:r>
              <a:rPr lang="it-IT" sz="31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SPID 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2" y="1427620"/>
            <a:ext cx="4882146" cy="366161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5019" y="5458690"/>
            <a:ext cx="1098270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!!ATTENZIONE!! Per pagare con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IO.it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mi </a:t>
            </a:r>
            <a:r>
              <a:rPr lang="it-IT" sz="2000" b="1" dirty="0">
                <a:solidFill>
                  <a:srgbClr val="C00000"/>
                </a:solidFill>
              </a:rPr>
              <a:t>serve la carta di credito e devo aver detto a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IO.it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rgbClr val="C00000"/>
                </a:solidFill>
              </a:rPr>
              <a:t>che </a:t>
            </a:r>
            <a:r>
              <a:rPr lang="it-IT" sz="2000" b="1" dirty="0">
                <a:solidFill>
                  <a:srgbClr val="C00000"/>
                </a:solidFill>
              </a:rPr>
              <a:t>da lì può prendere i miei soldi.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08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Conclusioni: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87680" y="1270340"/>
            <a:ext cx="11220792" cy="5790825"/>
            <a:chOff x="487680" y="1270340"/>
            <a:chExt cx="11220792" cy="579082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51"/>
            <a:stretch/>
          </p:blipFill>
          <p:spPr>
            <a:xfrm>
              <a:off x="487680" y="1270340"/>
              <a:ext cx="11220792" cy="5564569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805" y="2527265"/>
              <a:ext cx="4533900" cy="4533900"/>
            </a:xfrm>
            <a:prstGeom prst="rect">
              <a:avLst/>
            </a:prstGeom>
          </p:spPr>
        </p:pic>
        <p:sp>
          <p:nvSpPr>
            <p:cNvPr id="10" name="Rettangolo 9"/>
            <p:cNvSpPr/>
            <p:nvPr/>
          </p:nvSpPr>
          <p:spPr>
            <a:xfrm>
              <a:off x="609025" y="1307289"/>
              <a:ext cx="99631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400" dirty="0">
                  <a:solidFill>
                    <a:schemeClr val="bg1"/>
                  </a:solidFill>
                </a:rPr>
                <a:t>Grazie per l’attenzione e buon…..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1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652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 ha deciso che si usa </a:t>
            </a:r>
            <a:r>
              <a:rPr lang="it-IT" sz="3200" b="1" u="sng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solo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pagoPA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88527" y="1487605"/>
            <a:ext cx="636596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Presidenza del Consiglio dei Ministri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8" y="1391806"/>
            <a:ext cx="3152502" cy="31525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093031" y="2313632"/>
            <a:ext cx="75677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Quando, diverso tempo fa, ha dato vita </a:t>
            </a:r>
          </a:p>
          <a:p>
            <a:r>
              <a:rPr lang="it-IT" sz="2800" dirty="0"/>
              <a:t>al (</a:t>
            </a:r>
            <a:r>
              <a:rPr lang="it-IT" sz="2800" b="1" dirty="0"/>
              <a:t>C</a:t>
            </a:r>
            <a:r>
              <a:rPr lang="it-IT" sz="2800" dirty="0"/>
              <a:t>odice </a:t>
            </a:r>
            <a:r>
              <a:rPr lang="it-IT" sz="2800" b="1" dirty="0"/>
              <a:t>A</a:t>
            </a:r>
            <a:r>
              <a:rPr lang="it-IT" sz="2800" dirty="0"/>
              <a:t>mministrazione </a:t>
            </a:r>
            <a:r>
              <a:rPr lang="it-IT" sz="2800" b="1" dirty="0"/>
              <a:t>D</a:t>
            </a:r>
            <a:r>
              <a:rPr lang="it-IT" sz="2800" dirty="0"/>
              <a:t>igitale</a:t>
            </a:r>
            <a:r>
              <a:rPr lang="it-IT" sz="2800" dirty="0" smtClean="0"/>
              <a:t>, il </a:t>
            </a:r>
            <a:r>
              <a:rPr lang="it-IT" sz="2800" b="1" dirty="0"/>
              <a:t>CAD</a:t>
            </a:r>
            <a:r>
              <a:rPr lang="it-IT" sz="2800" dirty="0"/>
              <a:t>), </a:t>
            </a:r>
          </a:p>
          <a:p>
            <a:r>
              <a:rPr lang="it-IT" sz="2800" dirty="0" err="1" smtClean="0"/>
              <a:t>D.Lgs</a:t>
            </a:r>
            <a:r>
              <a:rPr lang="it-IT" sz="2800" dirty="0" smtClean="0"/>
              <a:t> </a:t>
            </a:r>
            <a:r>
              <a:rPr lang="it-IT" sz="2800" dirty="0"/>
              <a:t>n. 217 del 13/12/2017. </a:t>
            </a:r>
            <a:endParaRPr lang="it-IT" sz="2800" dirty="0" smtClean="0"/>
          </a:p>
          <a:p>
            <a:endParaRPr lang="it-IT" sz="2400" dirty="0"/>
          </a:p>
          <a:p>
            <a:r>
              <a:rPr lang="it-IT" sz="2400" dirty="0"/>
              <a:t>Dentro ci sono un po’ tutte le rivoluzioni digitali: la </a:t>
            </a:r>
            <a:r>
              <a:rPr lang="it-IT" sz="2400" b="1" dirty="0"/>
              <a:t>P</a:t>
            </a:r>
            <a:r>
              <a:rPr lang="it-IT" sz="2400" dirty="0"/>
              <a:t>osta </a:t>
            </a:r>
            <a:r>
              <a:rPr lang="it-IT" sz="2400" b="1" dirty="0"/>
              <a:t>E</a:t>
            </a:r>
            <a:r>
              <a:rPr lang="it-IT" sz="2400" dirty="0"/>
              <a:t>lettronica </a:t>
            </a:r>
            <a:r>
              <a:rPr lang="it-IT" sz="2400" b="1" dirty="0"/>
              <a:t>C</a:t>
            </a:r>
            <a:r>
              <a:rPr lang="it-IT" sz="2400" dirty="0"/>
              <a:t>ertificata, </a:t>
            </a:r>
            <a:r>
              <a:rPr lang="it-IT" sz="2400" b="1" dirty="0" smtClean="0"/>
              <a:t>PEC,</a:t>
            </a:r>
            <a:r>
              <a:rPr lang="it-IT" sz="2400" dirty="0" smtClean="0"/>
              <a:t> la </a:t>
            </a:r>
            <a:r>
              <a:rPr lang="it-IT" sz="2400" b="1" dirty="0"/>
              <a:t>f</a:t>
            </a:r>
            <a:r>
              <a:rPr lang="it-IT" sz="2400" dirty="0"/>
              <a:t>irma </a:t>
            </a:r>
            <a:r>
              <a:rPr lang="it-IT" sz="2400" b="1" dirty="0"/>
              <a:t>d</a:t>
            </a:r>
            <a:r>
              <a:rPr lang="it-IT" sz="2400" dirty="0"/>
              <a:t>igitale, lo </a:t>
            </a:r>
            <a:r>
              <a:rPr lang="it-IT" sz="2400" b="1" dirty="0" smtClean="0"/>
              <a:t>SPID S</a:t>
            </a:r>
            <a:r>
              <a:rPr lang="it-IT" sz="2400" dirty="0" smtClean="0"/>
              <a:t>istema</a:t>
            </a:r>
            <a:r>
              <a:rPr lang="it-IT" sz="2400" b="1" dirty="0" smtClean="0"/>
              <a:t> P</a:t>
            </a:r>
            <a:r>
              <a:rPr lang="it-IT" sz="2400" dirty="0" smtClean="0"/>
              <a:t>ubblico</a:t>
            </a:r>
            <a:r>
              <a:rPr lang="it-IT" sz="2400" b="1" dirty="0" smtClean="0"/>
              <a:t> I</a:t>
            </a:r>
            <a:r>
              <a:rPr lang="it-IT" sz="2400" dirty="0" smtClean="0"/>
              <a:t>dentità</a:t>
            </a:r>
            <a:r>
              <a:rPr lang="it-IT" sz="2400" b="1" dirty="0" smtClean="0"/>
              <a:t> D</a:t>
            </a:r>
            <a:r>
              <a:rPr lang="it-IT" sz="2400" dirty="0" smtClean="0"/>
              <a:t>igitale.</a:t>
            </a:r>
          </a:p>
          <a:p>
            <a:endParaRPr lang="it-IT" sz="2400" dirty="0"/>
          </a:p>
          <a:p>
            <a:r>
              <a:rPr lang="it-IT" sz="2400" dirty="0"/>
              <a:t>E c’è pure il </a:t>
            </a:r>
            <a:r>
              <a:rPr lang="it-IT" sz="2400" b="1" dirty="0"/>
              <a:t>Nodo Nazionale dei Pagamenti</a:t>
            </a:r>
            <a:r>
              <a:rPr lang="it-IT" sz="2400" dirty="0"/>
              <a:t>. </a:t>
            </a:r>
          </a:p>
          <a:p>
            <a:r>
              <a:rPr lang="it-IT" sz="2400" dirty="0"/>
              <a:t>La piattaforma tecnologica appositamente creata </a:t>
            </a:r>
            <a:endParaRPr lang="it-IT" sz="2400" dirty="0" smtClean="0"/>
          </a:p>
          <a:p>
            <a:r>
              <a:rPr lang="it-IT" sz="2400" dirty="0" smtClean="0"/>
              <a:t>per </a:t>
            </a:r>
            <a:r>
              <a:rPr lang="it-IT" sz="2400" dirty="0"/>
              <a:t>gestire pagoPA</a:t>
            </a:r>
          </a:p>
        </p:txBody>
      </p:sp>
    </p:spTree>
    <p:extLst>
      <p:ext uri="{BB962C8B-B14F-4D97-AF65-F5344CB8AC3E}">
        <p14:creationId xmlns:p14="http://schemas.microsoft.com/office/powerpoint/2010/main" val="177205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Cos’è pagoPA </a:t>
            </a: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ed 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cosa serve?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PagoPA: cos'è e come si utilizza - Apkappa">
            <a:extLst>
              <a:ext uri="{FF2B5EF4-FFF2-40B4-BE49-F238E27FC236}">
                <a16:creationId xmlns:a16="http://schemas.microsoft.com/office/drawing/2014/main" id="{33763374-DEAD-B066-F29A-6AB0EA54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5" y="2931164"/>
            <a:ext cx="4159492" cy="35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F741DD-F9C3-5F70-1D3C-9A26E41D0AFB}"/>
              </a:ext>
            </a:extLst>
          </p:cNvPr>
          <p:cNvSpPr txBox="1"/>
          <p:nvPr/>
        </p:nvSpPr>
        <p:spPr>
          <a:xfrm>
            <a:off x="4781011" y="2992820"/>
            <a:ext cx="73935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Pubbliche Amministrazioni </a:t>
            </a:r>
            <a:endParaRPr lang="it-IT" sz="2800" dirty="0" smtClean="0"/>
          </a:p>
          <a:p>
            <a:pPr>
              <a:lnSpc>
                <a:spcPct val="150000"/>
              </a:lnSpc>
            </a:pPr>
            <a:r>
              <a:rPr lang="it-IT" sz="2400" dirty="0" smtClean="0"/>
              <a:t>(</a:t>
            </a:r>
            <a:r>
              <a:rPr lang="it-IT" sz="2400" b="1" dirty="0" smtClean="0"/>
              <a:t>Sanità, INPS, Università, </a:t>
            </a:r>
            <a:r>
              <a:rPr lang="it-IT" sz="2400" b="1" dirty="0"/>
              <a:t>Comuni, Province, </a:t>
            </a:r>
            <a:r>
              <a:rPr lang="it-IT" sz="2400" b="1" dirty="0" smtClean="0"/>
              <a:t>Regioni, </a:t>
            </a:r>
            <a:r>
              <a:rPr lang="it-IT" sz="2400" b="1" dirty="0" err="1" smtClean="0"/>
              <a:t>etc</a:t>
            </a:r>
            <a:r>
              <a:rPr lang="it-IT" sz="2400" b="1" dirty="0" smtClean="0"/>
              <a:t>);</a:t>
            </a:r>
            <a:endParaRPr lang="it-IT" sz="2400" b="1" dirty="0" smtClean="0"/>
          </a:p>
          <a:p>
            <a:pPr>
              <a:lnSpc>
                <a:spcPct val="150000"/>
              </a:lnSpc>
            </a:pPr>
            <a:endParaRPr lang="it-IT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/>
              <a:t>gestori </a:t>
            </a:r>
            <a:r>
              <a:rPr lang="it-IT" sz="2800" dirty="0"/>
              <a:t>di pubblici servizi </a:t>
            </a:r>
          </a:p>
          <a:p>
            <a:pPr>
              <a:lnSpc>
                <a:spcPct val="150000"/>
              </a:lnSpc>
            </a:pPr>
            <a:r>
              <a:rPr lang="it-IT" sz="2800" b="1" dirty="0" smtClean="0"/>
              <a:t>(</a:t>
            </a:r>
            <a:r>
              <a:rPr lang="it-IT" sz="2800" b="1" dirty="0"/>
              <a:t>Acquedotto, luce, gas, </a:t>
            </a:r>
            <a:r>
              <a:rPr lang="it-IT" sz="2800" b="1" dirty="0" err="1" smtClean="0"/>
              <a:t>etc</a:t>
            </a:r>
            <a:r>
              <a:rPr lang="it-IT" sz="2800" b="1" dirty="0" smtClean="0"/>
              <a:t>)</a:t>
            </a:r>
            <a:endParaRPr lang="it-IT" sz="2800" b="1" dirty="0"/>
          </a:p>
        </p:txBody>
      </p:sp>
      <p:sp>
        <p:nvSpPr>
          <p:cNvPr id="12" name="Rettangolo 11"/>
          <p:cNvSpPr/>
          <p:nvPr/>
        </p:nvSpPr>
        <p:spPr>
          <a:xfrm>
            <a:off x="726160" y="1703657"/>
            <a:ext cx="10944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PA </a:t>
            </a:r>
            <a:r>
              <a:rPr lang="it-IT" sz="2400" dirty="0"/>
              <a:t>sta per </a:t>
            </a:r>
            <a:r>
              <a:rPr lang="it-IT" sz="2400" b="1" dirty="0"/>
              <a:t>P</a:t>
            </a:r>
            <a:r>
              <a:rPr lang="it-IT" sz="2400" dirty="0"/>
              <a:t>ubbliche </a:t>
            </a:r>
            <a:r>
              <a:rPr lang="it-IT" sz="2400" b="1" dirty="0"/>
              <a:t>A</a:t>
            </a:r>
            <a:r>
              <a:rPr lang="it-IT" sz="2400" dirty="0"/>
              <a:t>mministrazioni. </a:t>
            </a:r>
            <a:r>
              <a:rPr lang="it-IT" sz="2400" b="1" dirty="0"/>
              <a:t>pago </a:t>
            </a:r>
            <a:r>
              <a:rPr lang="it-IT" sz="2400" dirty="0"/>
              <a:t>è sinonimo di corrispondere in denaro. </a:t>
            </a:r>
          </a:p>
          <a:p>
            <a:pPr algn="just"/>
            <a:r>
              <a:rPr lang="it-IT" sz="2400" b="1" dirty="0"/>
              <a:t>pagoPA</a:t>
            </a:r>
            <a:r>
              <a:rPr lang="it-IT" sz="2400" dirty="0"/>
              <a:t> vuol dire DOVER usare un nuovo modo per regolare i conti con: </a:t>
            </a:r>
          </a:p>
        </p:txBody>
      </p:sp>
    </p:spTree>
    <p:extLst>
      <p:ext uri="{BB962C8B-B14F-4D97-AF65-F5344CB8AC3E}">
        <p14:creationId xmlns:p14="http://schemas.microsoft.com/office/powerpoint/2010/main" val="61404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431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 fa parte di pagoPA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5669" y="1333664"/>
            <a:ext cx="12001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dirty="0">
                <a:cs typeface="Calibri"/>
              </a:rPr>
              <a:t>	</a:t>
            </a:r>
            <a:endParaRPr lang="it-IT" dirty="0">
              <a:latin typeface="Times New Roman"/>
              <a:cs typeface="Times New Roman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63920" y="3155662"/>
            <a:ext cx="4147123" cy="2085418"/>
            <a:chOff x="656492" y="1333664"/>
            <a:chExt cx="4147123" cy="208541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61" b="16009"/>
            <a:stretch/>
          </p:blipFill>
          <p:spPr>
            <a:xfrm>
              <a:off x="2372249" y="1333664"/>
              <a:ext cx="2431366" cy="2085418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656492" y="1576251"/>
              <a:ext cx="2260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 smtClean="0"/>
                <a:t>Siamo in </a:t>
              </a:r>
              <a:endParaRPr lang="it-IT" sz="4000" b="1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4511043" y="1331521"/>
            <a:ext cx="7201985" cy="5126897"/>
            <a:chOff x="4511043" y="1331521"/>
            <a:chExt cx="7201985" cy="5126897"/>
          </a:xfrm>
        </p:grpSpPr>
        <p:sp>
          <p:nvSpPr>
            <p:cNvPr id="8" name="CasellaDiTesto 7"/>
            <p:cNvSpPr txBox="1"/>
            <p:nvPr/>
          </p:nvSpPr>
          <p:spPr>
            <a:xfrm>
              <a:off x="4511043" y="1331521"/>
              <a:ext cx="6635928" cy="1682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it-IT" sz="2800" b="1" dirty="0" smtClean="0">
                  <a:cs typeface="Calibri"/>
                </a:rPr>
                <a:t>1: CHI PUO’ CHIEDERCI SOLDI PER LEGGE</a:t>
              </a:r>
              <a:r>
                <a:rPr lang="it-IT" b="1" dirty="0" smtClean="0">
                  <a:cs typeface="Calibri"/>
                </a:rPr>
                <a:t> </a:t>
              </a:r>
              <a:endParaRPr lang="it-IT" b="1" dirty="0"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lang="it-IT" dirty="0">
                <a:cs typeface="Calibri"/>
              </a:endParaRPr>
            </a:p>
            <a:p>
              <a:pPr marL="298450" indent="-285750">
                <a:lnSpc>
                  <a:spcPct val="100000"/>
                </a:lnSpc>
                <a:spcBef>
                  <a:spcPts val="105"/>
                </a:spcBef>
                <a:buFont typeface="Arial" panose="020B0604020202020204" pitchFamily="34" charset="0"/>
                <a:buChar char="•"/>
              </a:pPr>
              <a:r>
                <a:rPr lang="it-IT" dirty="0">
                  <a:cs typeface="Calibri"/>
                </a:rPr>
                <a:t>Regione </a:t>
              </a:r>
              <a:r>
                <a:rPr lang="it-IT" dirty="0" smtClean="0">
                  <a:cs typeface="Calibri"/>
                </a:rPr>
                <a:t>Basilicata, ad esempio per il Bollo auto. Ci vuole pagoPA.</a:t>
              </a:r>
              <a:endParaRPr lang="it-IT" dirty="0">
                <a:cs typeface="Calibri"/>
              </a:endParaRPr>
            </a:p>
            <a:p>
              <a:pPr marL="298450" indent="-285750">
                <a:lnSpc>
                  <a:spcPct val="100000"/>
                </a:lnSpc>
                <a:spcBef>
                  <a:spcPts val="105"/>
                </a:spcBef>
                <a:buFont typeface="Arial" panose="020B0604020202020204" pitchFamily="34" charset="0"/>
                <a:buChar char="•"/>
              </a:pPr>
              <a:r>
                <a:rPr lang="it-IT" dirty="0">
                  <a:cs typeface="Calibri"/>
                </a:rPr>
                <a:t>Comune di </a:t>
              </a:r>
              <a:r>
                <a:rPr lang="it-IT" dirty="0" smtClean="0">
                  <a:cs typeface="Calibri"/>
                </a:rPr>
                <a:t>residenza per la Carta d’identità. </a:t>
              </a:r>
              <a:r>
                <a:rPr lang="it-IT" dirty="0">
                  <a:cs typeface="Calibri"/>
                </a:rPr>
                <a:t>Ci vuole </a:t>
              </a:r>
              <a:r>
                <a:rPr lang="it-IT" dirty="0" smtClean="0">
                  <a:cs typeface="Calibri"/>
                </a:rPr>
                <a:t>pagoPA.</a:t>
              </a:r>
              <a:endParaRPr lang="it-IT" dirty="0">
                <a:cs typeface="Calibri"/>
              </a:endParaRPr>
            </a:p>
            <a:p>
              <a:pPr marL="298450" indent="-285750">
                <a:lnSpc>
                  <a:spcPct val="100000"/>
                </a:lnSpc>
                <a:spcBef>
                  <a:spcPts val="105"/>
                </a:spcBef>
                <a:buFont typeface="Arial" panose="020B0604020202020204" pitchFamily="34" charset="0"/>
                <a:buChar char="•"/>
              </a:pPr>
              <a:r>
                <a:rPr lang="it-IT" dirty="0">
                  <a:cs typeface="Calibri"/>
                </a:rPr>
                <a:t>Sempre il Comune </a:t>
              </a:r>
              <a:r>
                <a:rPr lang="it-IT" dirty="0" smtClean="0">
                  <a:cs typeface="Calibri"/>
                </a:rPr>
                <a:t>per la </a:t>
              </a:r>
              <a:r>
                <a:rPr lang="it-IT" dirty="0">
                  <a:cs typeface="Calibri"/>
                </a:rPr>
                <a:t>Tassa sulla </a:t>
              </a:r>
              <a:r>
                <a:rPr lang="it-IT" dirty="0" smtClean="0">
                  <a:cs typeface="Calibri"/>
                </a:rPr>
                <a:t>spazzatura. </a:t>
              </a:r>
              <a:r>
                <a:rPr lang="it-IT" dirty="0">
                  <a:cs typeface="Calibri"/>
                </a:rPr>
                <a:t>Ci </a:t>
              </a:r>
              <a:r>
                <a:rPr lang="it-IT" dirty="0" smtClean="0">
                  <a:cs typeface="Calibri"/>
                </a:rPr>
                <a:t>vuole pagoPA.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598129" y="3355287"/>
              <a:ext cx="6705597" cy="137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it-IT" sz="2800" b="1" dirty="0">
                  <a:cs typeface="Calibri"/>
                </a:rPr>
                <a:t>2</a:t>
              </a:r>
              <a:r>
                <a:rPr lang="it-IT" sz="2800" b="1" dirty="0" smtClean="0">
                  <a:cs typeface="Calibri"/>
                </a:rPr>
                <a:t>: TUTTI NOI</a:t>
              </a:r>
              <a:r>
                <a:rPr lang="it-IT" b="1" dirty="0" smtClean="0">
                  <a:cs typeface="Calibri"/>
                </a:rPr>
                <a:t> </a:t>
              </a:r>
              <a:endParaRPr lang="it-IT" b="1" dirty="0"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it-IT" dirty="0" smtClean="0">
                  <a:cs typeface="Calibri"/>
                </a:rPr>
                <a:t>Quando vogliamo accedere ad un servizio, quando dobbiamo pagare una tassa, quando dobbiamo pagare una bolletta, etc.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lang="it-IT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598129" y="5078553"/>
              <a:ext cx="7114899" cy="1379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it-IT" sz="2800" b="1" dirty="0" smtClean="0">
                  <a:cs typeface="Calibri"/>
                </a:rPr>
                <a:t>3: I SISTEMI CHE ABBIAMO SEMPRE USATO + 2</a:t>
              </a:r>
              <a:r>
                <a:rPr lang="it-IT" b="1" dirty="0" smtClean="0">
                  <a:cs typeface="Calibri"/>
                </a:rPr>
                <a:t> 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it-IT" dirty="0" smtClean="0">
                  <a:cs typeface="Calibri"/>
                </a:rPr>
                <a:t>Al Tabaccaio, alle Poste Italiane, </a:t>
              </a:r>
              <a:r>
                <a:rPr lang="it-IT" dirty="0">
                  <a:cs typeface="Calibri"/>
                </a:rPr>
                <a:t>con le applicazioni che possiamo scaricare sul telefonino, </a:t>
              </a:r>
              <a:r>
                <a:rPr lang="it-IT" dirty="0" smtClean="0">
                  <a:cs typeface="Calibri"/>
                </a:rPr>
                <a:t>in Banca, online. </a:t>
              </a:r>
            </a:p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2639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888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Quanto è comodo usare pagoPA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0332" y="4464663"/>
            <a:ext cx="4754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700" spc="-5" dirty="0" smtClean="0">
                <a:cs typeface="Calibri"/>
              </a:rPr>
              <a:t>Coi vecchi sistemi. Basta avere  l’Avvisatura </a:t>
            </a:r>
            <a:r>
              <a:rPr lang="it-IT" sz="2700" spc="-5" dirty="0">
                <a:cs typeface="Calibri"/>
              </a:rPr>
              <a:t>di P</a:t>
            </a:r>
            <a:r>
              <a:rPr lang="it-IT" sz="2700" spc="-5" dirty="0" smtClean="0">
                <a:cs typeface="Calibri"/>
              </a:rPr>
              <a:t>agamento che o scarichiamo e stampato da internet o che c’hanno spedito </a:t>
            </a:r>
          </a:p>
          <a:p>
            <a:pPr marL="12700">
              <a:lnSpc>
                <a:spcPct val="100000"/>
              </a:lnSpc>
            </a:pPr>
            <a:r>
              <a:rPr lang="it-IT" sz="2700" spc="-5" dirty="0" smtClean="0">
                <a:cs typeface="Calibri"/>
              </a:rPr>
              <a:t>a casa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52" y="4998734"/>
            <a:ext cx="1792822" cy="179282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r="18242"/>
          <a:stretch/>
        </p:blipFill>
        <p:spPr>
          <a:xfrm>
            <a:off x="28385" y="4727922"/>
            <a:ext cx="1655780" cy="206363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55" y="1295425"/>
            <a:ext cx="1503510" cy="30667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00" y="5078402"/>
            <a:ext cx="2490904" cy="162489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446A5ED-60B2-6D5F-363D-21C49AE337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90"/>
          <a:stretch/>
        </p:blipFill>
        <p:spPr>
          <a:xfrm>
            <a:off x="489870" y="1284819"/>
            <a:ext cx="4545878" cy="307736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550332" y="1295425"/>
            <a:ext cx="4206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700" spc="-5" dirty="0" smtClean="0">
                <a:cs typeface="Calibri"/>
              </a:rPr>
              <a:t>Con i </a:t>
            </a:r>
            <a:r>
              <a:rPr lang="it-IT" sz="2700" spc="-5" dirty="0">
                <a:cs typeface="Calibri"/>
              </a:rPr>
              <a:t>canali </a:t>
            </a:r>
            <a:r>
              <a:rPr lang="it-IT" sz="2700" spc="-5" dirty="0" smtClean="0">
                <a:cs typeface="Calibri"/>
              </a:rPr>
              <a:t>elettronici possiamo pagare senza </a:t>
            </a:r>
          </a:p>
          <a:p>
            <a:pPr marL="12700">
              <a:lnSpc>
                <a:spcPct val="100000"/>
              </a:lnSpc>
            </a:pPr>
            <a:r>
              <a:rPr lang="it-IT" sz="2700" spc="-5" dirty="0" smtClean="0">
                <a:cs typeface="Calibri"/>
              </a:rPr>
              <a:t>dover </a:t>
            </a:r>
            <a:r>
              <a:rPr lang="it-IT" sz="2700" spc="-5" dirty="0">
                <a:cs typeface="Calibri"/>
              </a:rPr>
              <a:t>fare file o sottostare </a:t>
            </a:r>
            <a:endParaRPr lang="it-IT" sz="2700" spc="-5" dirty="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it-IT" sz="2700" spc="-5" dirty="0" smtClean="0">
                <a:cs typeface="Calibri"/>
              </a:rPr>
              <a:t>ad orari, anche usando la pagina internet dedicata o l’applicazione IO.it. </a:t>
            </a:r>
            <a:endParaRPr lang="it-IT" sz="2700" dirty="0"/>
          </a:p>
        </p:txBody>
      </p:sp>
    </p:spTree>
    <p:extLst>
      <p:ext uri="{BB962C8B-B14F-4D97-AF65-F5344CB8AC3E}">
        <p14:creationId xmlns:p14="http://schemas.microsoft.com/office/powerpoint/2010/main" val="395857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94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Vi presentiamo l’Avvisatura di Pagamento, </a:t>
            </a: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AP.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166878" y="1371600"/>
            <a:ext cx="10576886" cy="5486400"/>
            <a:chOff x="970562" y="1295400"/>
            <a:chExt cx="8582452" cy="5486400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5442076" y="1880933"/>
              <a:ext cx="4110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E’ il documento che ci serve per pagare. Contiene </a:t>
              </a:r>
              <a:r>
                <a:rPr lang="it-IT" sz="2400" b="1" dirty="0">
                  <a:solidFill>
                    <a:schemeClr val="accent5">
                      <a:lumMod val="50000"/>
                    </a:schemeClr>
                  </a:solidFill>
                </a:rPr>
                <a:t>tutti i </a:t>
              </a:r>
              <a:r>
                <a:rPr lang="it-IT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dati.</a:t>
              </a:r>
              <a:endParaRPr lang="it-IT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4" name="Immagin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9"/>
            <a:stretch/>
          </p:blipFill>
          <p:spPr>
            <a:xfrm>
              <a:off x="970562" y="1295400"/>
              <a:ext cx="4058638" cy="5486400"/>
            </a:xfrm>
            <a:prstGeom prst="rect">
              <a:avLst/>
            </a:prstGeom>
          </p:spPr>
        </p:pic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77BC688-B9E6-C20E-3F36-D7786C361704}"/>
              </a:ext>
            </a:extLst>
          </p:cNvPr>
          <p:cNvSpPr txBox="1"/>
          <p:nvPr/>
        </p:nvSpPr>
        <p:spPr>
          <a:xfrm>
            <a:off x="6937684" y="5594331"/>
            <a:ext cx="480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rgbClr val="7030A0"/>
                </a:solidFill>
              </a:rPr>
              <a:t>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677505" y="2964382"/>
            <a:ext cx="5066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Ci informa sulle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diverse opportunità per 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pagare: </a:t>
            </a:r>
          </a:p>
          <a:p>
            <a:pPr algn="ctr"/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i canali elettronici: IO.it, il Portale pagoPA, la nostra Banca online;</a:t>
            </a:r>
          </a:p>
          <a:p>
            <a:pPr marL="457200" indent="-457200" algn="ctr">
              <a:buFont typeface="+mj-lt"/>
              <a:buAutoNum type="arabicPeriod"/>
            </a:pPr>
            <a:endParaRPr lang="it-IT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i canali fisici: ad esempio Poste Italiane, il Tabaccaio sotto casa.</a:t>
            </a:r>
            <a:endParaRPr lang="it-IT" sz="2400" b="1" dirty="0">
              <a:solidFill>
                <a:srgbClr val="7030A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94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Cosa c’è dentro 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l’Avvisatura di </a:t>
            </a: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Pagamento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I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3809" r="28026" b="6667"/>
          <a:stretch/>
        </p:blipFill>
        <p:spPr>
          <a:xfrm>
            <a:off x="403100" y="1326934"/>
            <a:ext cx="3771736" cy="510378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08" y="1247423"/>
            <a:ext cx="6772928" cy="26941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15508" y="3999100"/>
            <a:ext cx="6807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primo pezzo del documento di pagamento contiene:</a:t>
            </a:r>
          </a:p>
          <a:p>
            <a:endParaRPr lang="it-IT" dirty="0" smtClean="0"/>
          </a:p>
          <a:p>
            <a:r>
              <a:rPr lang="it-IT" sz="2400" dirty="0" smtClean="0"/>
              <a:t>a sinistra i dati di chi ci chiede i soldi, </a:t>
            </a:r>
          </a:p>
          <a:p>
            <a:endParaRPr lang="it-IT" dirty="0" smtClean="0"/>
          </a:p>
          <a:p>
            <a:r>
              <a:rPr lang="it-IT" sz="2400" dirty="0" smtClean="0"/>
              <a:t>a destra ci sono i nostri dati: Nome, Cognome, Codice Fiscale, etc.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2852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656491" y="602974"/>
            <a:ext cx="10972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Cosa c’è dentro 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l’Avvisatura di Pagamento II 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7" t="4445" r="28034" b="3838"/>
          <a:stretch/>
        </p:blipFill>
        <p:spPr>
          <a:xfrm>
            <a:off x="498764" y="1327331"/>
            <a:ext cx="3879898" cy="53163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05" y="2781093"/>
            <a:ext cx="6154009" cy="180047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977105" y="5045419"/>
            <a:ext cx="632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secondo pezzo ci dice </a:t>
            </a:r>
            <a:r>
              <a:rPr lang="it-IT" sz="2400" b="1" dirty="0" smtClean="0"/>
              <a:t>quanto</a:t>
            </a:r>
            <a:r>
              <a:rPr lang="it-IT" sz="2400" dirty="0" smtClean="0"/>
              <a:t> dobbiamo pagare e la </a:t>
            </a:r>
            <a:r>
              <a:rPr lang="it-IT" sz="2400" b="1" dirty="0" smtClean="0"/>
              <a:t>data</a:t>
            </a:r>
            <a:r>
              <a:rPr lang="it-IT" sz="2400" dirty="0" smtClean="0"/>
              <a:t> entro la quale bisogna farlo. Inoltre, ci sono informazioni su come fare per dare i soldi.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00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-9392"/>
            <a:ext cx="12001501" cy="119928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A976663-D766-4704-80E3-C196615AC881}"/>
              </a:ext>
            </a:extLst>
          </p:cNvPr>
          <p:cNvSpPr/>
          <p:nvPr/>
        </p:nvSpPr>
        <p:spPr>
          <a:xfrm>
            <a:off x="526473" y="602974"/>
            <a:ext cx="1119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750"/>
              </a:spcBef>
              <a:spcAft>
                <a:spcPts val="750"/>
              </a:spcAft>
            </a:pPr>
            <a:r>
              <a:rPr lang="it-IT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Cosa c’è dentro l’Avvisatura </a:t>
            </a:r>
            <a:r>
              <a:rPr lang="it-IT" sz="3200" b="1" dirty="0">
                <a:solidFill>
                  <a:schemeClr val="bg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 Pagamento III</a:t>
            </a:r>
            <a:endParaRPr lang="it-IT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24" y="3920929"/>
            <a:ext cx="6964216" cy="184410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3809" r="28026" b="6667"/>
          <a:stretch/>
        </p:blipFill>
        <p:spPr>
          <a:xfrm>
            <a:off x="440044" y="1419294"/>
            <a:ext cx="3771736" cy="510378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4848380" y="1527912"/>
            <a:ext cx="694646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terzo segmento contiene:</a:t>
            </a:r>
          </a:p>
          <a:p>
            <a:endParaRPr lang="it-IT" sz="105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il riepilogo dei dati;</a:t>
            </a:r>
          </a:p>
          <a:p>
            <a:endParaRPr lang="it-IT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il Codice Avviso, l’impronta digitale del pagamento;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Il </a:t>
            </a:r>
            <a:r>
              <a:rPr lang="it-IT" sz="2400" dirty="0"/>
              <a:t>Codice CBILL. Si usa per pagare con il bonifico.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 il </a:t>
            </a:r>
            <a:r>
              <a:rPr lang="it-IT" sz="2400" dirty="0" err="1" smtClean="0"/>
              <a:t>Qr</a:t>
            </a:r>
            <a:r>
              <a:rPr lang="it-IT" sz="2400" dirty="0" smtClean="0"/>
              <a:t> code.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070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942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Century Gothic</vt:lpstr>
      <vt:lpstr>Helvetica</vt:lpstr>
      <vt:lpstr>Times New Roman</vt:lpstr>
      <vt:lpstr>Wingdings</vt:lpstr>
      <vt:lpstr>Wingdings 3</vt:lpstr>
      <vt:lpstr>Tema di Office</vt:lpstr>
      <vt:lpstr>Sala riunioni ione</vt:lpstr>
      <vt:lpstr>istruzioni per l’uso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 Elettronica</dc:title>
  <dc:creator>Francesco Caputi</dc:creator>
  <cp:lastModifiedBy>Ferrara Cristina</cp:lastModifiedBy>
  <cp:revision>259</cp:revision>
  <dcterms:created xsi:type="dcterms:W3CDTF">2024-03-13T08:24:32Z</dcterms:created>
  <dcterms:modified xsi:type="dcterms:W3CDTF">2024-05-22T10:30:50Z</dcterms:modified>
</cp:coreProperties>
</file>