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9" r:id="rId6"/>
    <p:sldId id="268" r:id="rId7"/>
    <p:sldId id="262" r:id="rId8"/>
    <p:sldId id="271" r:id="rId9"/>
    <p:sldId id="272" r:id="rId10"/>
    <p:sldId id="273" r:id="rId11"/>
    <p:sldId id="274" r:id="rId12"/>
    <p:sldId id="265" r:id="rId13"/>
    <p:sldId id="266" r:id="rId14"/>
    <p:sldId id="26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4C47B68-7B8B-4758-85BE-0FED920D60D3}"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349906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C47B68-7B8B-4758-85BE-0FED920D60D3}"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364486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C47B68-7B8B-4758-85BE-0FED920D60D3}"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243420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C47B68-7B8B-4758-85BE-0FED920D60D3}"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246397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4C47B68-7B8B-4758-85BE-0FED920D60D3}"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270339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4C47B68-7B8B-4758-85BE-0FED920D60D3}"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344814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4C47B68-7B8B-4758-85BE-0FED920D60D3}" type="datetimeFigureOut">
              <a:rPr lang="it-IT" smtClean="0"/>
              <a:t>28/10/2024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141986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4C47B68-7B8B-4758-85BE-0FED920D60D3}" type="datetimeFigureOut">
              <a:rPr lang="it-IT" smtClean="0"/>
              <a:t>28/10/2024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178047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C47B68-7B8B-4758-85BE-0FED920D60D3}" type="datetimeFigureOut">
              <a:rPr lang="it-IT" smtClean="0"/>
              <a:t>28/10/2024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34416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4C47B68-7B8B-4758-85BE-0FED920D60D3}"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233720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4C47B68-7B8B-4758-85BE-0FED920D60D3}"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3A200B-F253-478C-A1DA-5BE119DDCD74}" type="slidenum">
              <a:rPr lang="it-IT" smtClean="0"/>
              <a:t>‹N›</a:t>
            </a:fld>
            <a:endParaRPr lang="it-IT"/>
          </a:p>
        </p:txBody>
      </p:sp>
    </p:spTree>
    <p:extLst>
      <p:ext uri="{BB962C8B-B14F-4D97-AF65-F5344CB8AC3E}">
        <p14:creationId xmlns:p14="http://schemas.microsoft.com/office/powerpoint/2010/main" val="393137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47B68-7B8B-4758-85BE-0FED920D60D3}" type="datetimeFigureOut">
              <a:rPr lang="it-IT" smtClean="0"/>
              <a:t>28/10/2024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A200B-F253-478C-A1DA-5BE119DDCD74}" type="slidenum">
              <a:rPr lang="it-IT" smtClean="0"/>
              <a:t>‹N›</a:t>
            </a:fld>
            <a:endParaRPr lang="it-IT"/>
          </a:p>
        </p:txBody>
      </p:sp>
    </p:spTree>
    <p:extLst>
      <p:ext uri="{BB962C8B-B14F-4D97-AF65-F5344CB8AC3E}">
        <p14:creationId xmlns:p14="http://schemas.microsoft.com/office/powerpoint/2010/main" val="352389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io.italia.it/enti/#nazional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861646"/>
            <a:ext cx="12173954" cy="4994032"/>
          </a:xfrm>
          <a:prstGeom prst="rect">
            <a:avLst/>
          </a:prstGeom>
        </p:spPr>
      </p:pic>
    </p:spTree>
    <p:extLst>
      <p:ext uri="{BB962C8B-B14F-4D97-AF65-F5344CB8AC3E}">
        <p14:creationId xmlns:p14="http://schemas.microsoft.com/office/powerpoint/2010/main" val="411119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4842" y="266003"/>
            <a:ext cx="4079578" cy="584775"/>
          </a:xfrm>
          <a:prstGeom prst="rect">
            <a:avLst/>
          </a:prstGeom>
        </p:spPr>
        <p:txBody>
          <a:bodyPr wrap="none">
            <a:spAutoFit/>
          </a:bodyPr>
          <a:lstStyle/>
          <a:p>
            <a:r>
              <a:rPr lang="it-IT" sz="3200" dirty="0" smtClean="0">
                <a:solidFill>
                  <a:srgbClr val="0070C0"/>
                </a:solidFill>
              </a:rPr>
              <a:t>Al sicuro con SPID o CIE</a:t>
            </a:r>
            <a:endParaRPr lang="it-IT" sz="3200" dirty="0">
              <a:solidFill>
                <a:srgbClr val="0070C0"/>
              </a:solidFill>
            </a:endParaRPr>
          </a:p>
        </p:txBody>
      </p:sp>
      <p:sp>
        <p:nvSpPr>
          <p:cNvPr id="3" name="Rettangolo 2"/>
          <p:cNvSpPr/>
          <p:nvPr/>
        </p:nvSpPr>
        <p:spPr>
          <a:xfrm>
            <a:off x="748937" y="2103119"/>
            <a:ext cx="2725783" cy="4401205"/>
          </a:xfrm>
          <a:prstGeom prst="rect">
            <a:avLst/>
          </a:prstGeom>
        </p:spPr>
        <p:txBody>
          <a:bodyPr wrap="square">
            <a:spAutoFit/>
          </a:bodyPr>
          <a:lstStyle/>
          <a:p>
            <a:r>
              <a:rPr lang="it-IT" sz="2800" dirty="0" smtClean="0">
                <a:solidFill>
                  <a:srgbClr val="0070C0"/>
                </a:solidFill>
              </a:rPr>
              <a:t>Attiva Documenti su IO autenticandoti nuovamente con SPID o CIE. In questo modo la tua identità è verificata e i tuoi documenti sempre al sicuro.</a:t>
            </a:r>
            <a:endParaRPr lang="it-IT" sz="2800" dirty="0">
              <a:solidFill>
                <a:srgbClr val="0070C0"/>
              </a:solidFill>
            </a:endParaRPr>
          </a:p>
        </p:txBody>
      </p:sp>
      <p:pic>
        <p:nvPicPr>
          <p:cNvPr id="4" name="Immagine 3"/>
          <p:cNvPicPr>
            <a:picLocks noChangeAspect="1"/>
          </p:cNvPicPr>
          <p:nvPr/>
        </p:nvPicPr>
        <p:blipFill>
          <a:blip r:embed="rId2"/>
          <a:stretch>
            <a:fillRect/>
          </a:stretch>
        </p:blipFill>
        <p:spPr>
          <a:xfrm>
            <a:off x="6391289" y="744189"/>
            <a:ext cx="3053157" cy="6263195"/>
          </a:xfrm>
          <a:prstGeom prst="rect">
            <a:avLst/>
          </a:prstGeom>
        </p:spPr>
      </p:pic>
    </p:spTree>
    <p:extLst>
      <p:ext uri="{BB962C8B-B14F-4D97-AF65-F5344CB8AC3E}">
        <p14:creationId xmlns:p14="http://schemas.microsoft.com/office/powerpoint/2010/main" val="254749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20557" y="252940"/>
            <a:ext cx="8376780" cy="584775"/>
          </a:xfrm>
          <a:prstGeom prst="rect">
            <a:avLst/>
          </a:prstGeom>
        </p:spPr>
        <p:txBody>
          <a:bodyPr wrap="none">
            <a:spAutoFit/>
          </a:bodyPr>
          <a:lstStyle/>
          <a:p>
            <a:r>
              <a:rPr lang="it-IT" sz="3200" dirty="0" smtClean="0">
                <a:solidFill>
                  <a:srgbClr val="0070C0"/>
                </a:solidFill>
              </a:rPr>
              <a:t>Al posto dei documenti fisici, presto anche online</a:t>
            </a:r>
            <a:endParaRPr lang="it-IT" sz="3200" dirty="0">
              <a:solidFill>
                <a:srgbClr val="0070C0"/>
              </a:solidFill>
            </a:endParaRPr>
          </a:p>
        </p:txBody>
      </p:sp>
      <p:sp>
        <p:nvSpPr>
          <p:cNvPr id="3" name="Rettangolo 2"/>
          <p:cNvSpPr/>
          <p:nvPr/>
        </p:nvSpPr>
        <p:spPr>
          <a:xfrm>
            <a:off x="901337" y="1789611"/>
            <a:ext cx="3657601" cy="2677656"/>
          </a:xfrm>
          <a:prstGeom prst="rect">
            <a:avLst/>
          </a:prstGeom>
        </p:spPr>
        <p:txBody>
          <a:bodyPr wrap="square">
            <a:spAutoFit/>
          </a:bodyPr>
          <a:lstStyle/>
          <a:p>
            <a:r>
              <a:rPr lang="it-IT" sz="2400" dirty="0" smtClean="0">
                <a:solidFill>
                  <a:srgbClr val="0070C0"/>
                </a:solidFill>
              </a:rPr>
              <a:t>I tuoi Documenti su IO avranno lo stesso valore legale dei documenti fisici che già possiedi: potrai usarli facilmente in contesti di verifica dal vivo, oppure in futuro anche online.</a:t>
            </a:r>
            <a:endParaRPr lang="it-IT" sz="2400" dirty="0">
              <a:solidFill>
                <a:srgbClr val="0070C0"/>
              </a:solidFill>
            </a:endParaRPr>
          </a:p>
        </p:txBody>
      </p:sp>
      <p:pic>
        <p:nvPicPr>
          <p:cNvPr id="4" name="Immagine 3"/>
          <p:cNvPicPr>
            <a:picLocks noChangeAspect="1"/>
          </p:cNvPicPr>
          <p:nvPr/>
        </p:nvPicPr>
        <p:blipFill>
          <a:blip r:embed="rId2"/>
          <a:stretch>
            <a:fillRect/>
          </a:stretch>
        </p:blipFill>
        <p:spPr>
          <a:xfrm>
            <a:off x="6832690" y="978626"/>
            <a:ext cx="2768509" cy="5667814"/>
          </a:xfrm>
          <a:prstGeom prst="rect">
            <a:avLst/>
          </a:prstGeom>
        </p:spPr>
      </p:pic>
    </p:spTree>
    <p:extLst>
      <p:ext uri="{BB962C8B-B14F-4D97-AF65-F5344CB8AC3E}">
        <p14:creationId xmlns:p14="http://schemas.microsoft.com/office/powerpoint/2010/main" val="67855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9540" y="327660"/>
            <a:ext cx="11948160" cy="6771084"/>
          </a:xfrm>
          <a:prstGeom prst="rect">
            <a:avLst/>
          </a:prstGeom>
        </p:spPr>
        <p:txBody>
          <a:bodyPr wrap="square">
            <a:spAutoFit/>
          </a:bodyPr>
          <a:lstStyle/>
          <a:p>
            <a:pPr algn="ctr"/>
            <a:r>
              <a:rPr lang="it-IT" sz="3200" dirty="0" smtClean="0">
                <a:solidFill>
                  <a:srgbClr val="0070C0"/>
                </a:solidFill>
              </a:rPr>
              <a:t>Puoi scaricare l’</a:t>
            </a:r>
            <a:r>
              <a:rPr lang="it-IT" sz="3200" dirty="0" err="1" smtClean="0">
                <a:solidFill>
                  <a:srgbClr val="0070C0"/>
                </a:solidFill>
              </a:rPr>
              <a:t>app</a:t>
            </a:r>
            <a:r>
              <a:rPr lang="it-IT" sz="3200" dirty="0" smtClean="0">
                <a:solidFill>
                  <a:srgbClr val="0070C0"/>
                </a:solidFill>
              </a:rPr>
              <a:t> IO da:</a:t>
            </a:r>
          </a:p>
          <a:p>
            <a:pPr algn="ctr"/>
            <a:endParaRPr lang="it-IT" sz="3200" dirty="0" smtClean="0">
              <a:solidFill>
                <a:srgbClr val="0070C0"/>
              </a:solidFill>
            </a:endParaRPr>
          </a:p>
          <a:p>
            <a:r>
              <a:rPr lang="it-IT" sz="3200" dirty="0" err="1" smtClean="0">
                <a:solidFill>
                  <a:srgbClr val="0070C0"/>
                </a:solidFill>
              </a:rPr>
              <a:t>App</a:t>
            </a:r>
            <a:r>
              <a:rPr lang="it-IT" sz="3200" dirty="0" smtClean="0">
                <a:solidFill>
                  <a:srgbClr val="0070C0"/>
                </a:solidFill>
              </a:rPr>
              <a:t> </a:t>
            </a:r>
            <a:r>
              <a:rPr lang="it-IT" sz="3200" dirty="0" err="1" smtClean="0">
                <a:solidFill>
                  <a:srgbClr val="0070C0"/>
                </a:solidFill>
              </a:rPr>
              <a:t>Store</a:t>
            </a:r>
            <a:r>
              <a:rPr lang="it-IT" sz="3200" dirty="0" smtClean="0">
                <a:solidFill>
                  <a:srgbClr val="0070C0"/>
                </a:solidFill>
              </a:rPr>
              <a:t> se hai iOS 14 o versioni successive</a:t>
            </a:r>
          </a:p>
          <a:p>
            <a:endParaRPr lang="it-IT" sz="3200" dirty="0" smtClean="0">
              <a:solidFill>
                <a:srgbClr val="0070C0"/>
              </a:solidFill>
            </a:endParaRPr>
          </a:p>
          <a:p>
            <a:endParaRPr lang="it-IT" sz="3200" dirty="0" smtClean="0">
              <a:solidFill>
                <a:srgbClr val="0070C0"/>
              </a:solidFill>
            </a:endParaRPr>
          </a:p>
          <a:p>
            <a:r>
              <a:rPr lang="it-IT" sz="3200" dirty="0" smtClean="0">
                <a:solidFill>
                  <a:srgbClr val="0070C0"/>
                </a:solidFill>
              </a:rPr>
              <a:t>Google Play </a:t>
            </a:r>
            <a:r>
              <a:rPr lang="it-IT" sz="3200" dirty="0" err="1" smtClean="0">
                <a:solidFill>
                  <a:srgbClr val="0070C0"/>
                </a:solidFill>
              </a:rPr>
              <a:t>Store</a:t>
            </a:r>
            <a:r>
              <a:rPr lang="it-IT" sz="3200" dirty="0" smtClean="0">
                <a:solidFill>
                  <a:srgbClr val="0070C0"/>
                </a:solidFill>
              </a:rPr>
              <a:t> se hai </a:t>
            </a:r>
            <a:r>
              <a:rPr lang="it-IT" sz="3200" dirty="0" err="1" smtClean="0">
                <a:solidFill>
                  <a:srgbClr val="0070C0"/>
                </a:solidFill>
              </a:rPr>
              <a:t>Android</a:t>
            </a:r>
            <a:r>
              <a:rPr lang="it-IT" sz="3200" dirty="0" smtClean="0">
                <a:solidFill>
                  <a:srgbClr val="0070C0"/>
                </a:solidFill>
              </a:rPr>
              <a:t> 7.1 o versioni successive</a:t>
            </a:r>
          </a:p>
          <a:p>
            <a:endParaRPr lang="it-IT" sz="3200" dirty="0">
              <a:solidFill>
                <a:srgbClr val="0070C0"/>
              </a:solidFill>
            </a:endParaRPr>
          </a:p>
          <a:p>
            <a:endParaRPr lang="it-IT" sz="3200" dirty="0" smtClean="0">
              <a:solidFill>
                <a:srgbClr val="0070C0"/>
              </a:solidFill>
            </a:endParaRPr>
          </a:p>
          <a:p>
            <a:endParaRPr lang="it-IT" sz="3200" dirty="0" smtClean="0">
              <a:solidFill>
                <a:srgbClr val="0070C0"/>
              </a:solidFill>
            </a:endParaRPr>
          </a:p>
          <a:p>
            <a:r>
              <a:rPr lang="it-IT" sz="3200" dirty="0" smtClean="0">
                <a:solidFill>
                  <a:srgbClr val="0070C0"/>
                </a:solidFill>
              </a:rPr>
              <a:t>Aggiornare l’</a:t>
            </a:r>
            <a:r>
              <a:rPr lang="it-IT" sz="3200" dirty="0" err="1" smtClean="0">
                <a:solidFill>
                  <a:srgbClr val="0070C0"/>
                </a:solidFill>
              </a:rPr>
              <a:t>app</a:t>
            </a:r>
            <a:r>
              <a:rPr lang="it-IT" sz="3200" dirty="0" smtClean="0">
                <a:solidFill>
                  <a:srgbClr val="0070C0"/>
                </a:solidFill>
              </a:rPr>
              <a:t> alla versione più recente ti garantisce maggiore sicurezza, prestazioni ottimali e accesso alle tecnologie più avanzate. Ciò permette anche al nostro team di sviluppare continuamente nuove funzionalità e rendere l’</a:t>
            </a:r>
            <a:r>
              <a:rPr lang="it-IT" sz="3200" dirty="0" err="1" smtClean="0">
                <a:solidFill>
                  <a:srgbClr val="0070C0"/>
                </a:solidFill>
              </a:rPr>
              <a:t>app</a:t>
            </a:r>
            <a:r>
              <a:rPr lang="it-IT" sz="3200" dirty="0" smtClean="0">
                <a:solidFill>
                  <a:srgbClr val="0070C0"/>
                </a:solidFill>
              </a:rPr>
              <a:t> più efficiente e facile da usare.</a:t>
            </a:r>
          </a:p>
          <a:p>
            <a:endParaRPr lang="it-IT" dirty="0"/>
          </a:p>
        </p:txBody>
      </p:sp>
    </p:spTree>
    <p:extLst>
      <p:ext uri="{BB962C8B-B14F-4D97-AF65-F5344CB8AC3E}">
        <p14:creationId xmlns:p14="http://schemas.microsoft.com/office/powerpoint/2010/main" val="34855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circle(in)">
                                      <p:cBhvr>
                                        <p:cTn id="7" dur="20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circle(in)">
                                      <p:cBhvr>
                                        <p:cTn id="1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508" y="254977"/>
            <a:ext cx="11809242" cy="6309420"/>
          </a:xfrm>
          <a:prstGeom prst="rect">
            <a:avLst/>
          </a:prstGeom>
        </p:spPr>
        <p:txBody>
          <a:bodyPr wrap="square">
            <a:spAutoFit/>
          </a:bodyPr>
          <a:lstStyle/>
          <a:p>
            <a:pPr algn="ctr"/>
            <a:r>
              <a:rPr lang="it-IT" sz="2400" dirty="0" smtClean="0">
                <a:solidFill>
                  <a:srgbClr val="0070C0"/>
                </a:solidFill>
              </a:rPr>
              <a:t>RIEPILOGANDO….</a:t>
            </a:r>
          </a:p>
          <a:p>
            <a:r>
              <a:rPr lang="it-IT" sz="2000" dirty="0" smtClean="0">
                <a:solidFill>
                  <a:srgbClr val="0070C0"/>
                </a:solidFill>
              </a:rPr>
              <a:t>IO è un canale grazie al quale puoi ricevere da tutti gli Enti pubblici messaggi che includono tue informazioni personali come, ad esempio, quelle legate al tuo lavoro, alla tua salute o ai pagamenti verso lo Stato. Per questo, è fondamentale essere certi che chi sta usando l’</a:t>
            </a:r>
            <a:r>
              <a:rPr lang="it-IT" sz="2000" dirty="0" err="1" smtClean="0">
                <a:solidFill>
                  <a:srgbClr val="0070C0"/>
                </a:solidFill>
              </a:rPr>
              <a:t>app</a:t>
            </a:r>
            <a:r>
              <a:rPr lang="it-IT" sz="2000" dirty="0" smtClean="0">
                <a:solidFill>
                  <a:srgbClr val="0070C0"/>
                </a:solidFill>
              </a:rPr>
              <a:t> a tuo nome, sia davvero tu. E che solo tu possa accedere alle informazioni a te destinate. Accedere con le tue credenziali SPID ti consente di garantire la tua identità all’</a:t>
            </a:r>
            <a:r>
              <a:rPr lang="it-IT" sz="2000" dirty="0" err="1" smtClean="0">
                <a:solidFill>
                  <a:srgbClr val="0070C0"/>
                </a:solidFill>
              </a:rPr>
              <a:t>app</a:t>
            </a:r>
            <a:r>
              <a:rPr lang="it-IT" sz="2000" dirty="0" smtClean="0">
                <a:solidFill>
                  <a:srgbClr val="0070C0"/>
                </a:solidFill>
              </a:rPr>
              <a:t> in modo sicuro. In alternativa, puoi usare la tua Carta d’Identità Elettronica (CIE 3.0)* abbinata al PIN che hai ricevuto al momento del rilascio della nuova carta e che garantisce che tu possa essere l’unico ad utilizzarla (anche in caso di furto del documento). In seguito alla prima registrazione, potrai accedere più facilmente digitando il codice di sblocco di 6 cifre scelto da te o tramite riconoscimento biometrico (impronta digitale o riconoscimento del volto). Ma ricorda: sempre per ragioni di sicurezza, l’</a:t>
            </a:r>
            <a:r>
              <a:rPr lang="it-IT" sz="2000" dirty="0" err="1" smtClean="0">
                <a:solidFill>
                  <a:srgbClr val="0070C0"/>
                </a:solidFill>
              </a:rPr>
              <a:t>app</a:t>
            </a:r>
            <a:r>
              <a:rPr lang="it-IT" sz="2000" dirty="0" smtClean="0">
                <a:solidFill>
                  <a:srgbClr val="0070C0"/>
                </a:solidFill>
              </a:rPr>
              <a:t> ti chiederà di ripetere periodicamente l’identificazione con SPID o CIE. Ogni sessione attiva su IO, infatti, ha una durata di trenta giorni; trascorso questo periodo, dovrai accedere nuovamente con le tue credenziali SPID o CIE per continuare a usare l’</a:t>
            </a:r>
            <a:r>
              <a:rPr lang="it-IT" sz="2000" dirty="0" err="1" smtClean="0">
                <a:solidFill>
                  <a:srgbClr val="0070C0"/>
                </a:solidFill>
              </a:rPr>
              <a:t>app</a:t>
            </a:r>
            <a:r>
              <a:rPr lang="it-IT" sz="2000" dirty="0" smtClean="0">
                <a:solidFill>
                  <a:srgbClr val="0070C0"/>
                </a:solidFill>
              </a:rPr>
              <a:t> (e tornare poi a sbloccarla con il codice a 6 cifre o il riconoscimento biometrico prescelto).</a:t>
            </a:r>
          </a:p>
          <a:p>
            <a:endParaRPr lang="it-IT" sz="2000" dirty="0">
              <a:solidFill>
                <a:srgbClr val="0070C0"/>
              </a:solidFill>
            </a:endParaRPr>
          </a:p>
          <a:p>
            <a:endParaRPr lang="it-IT" sz="2000" dirty="0" smtClean="0">
              <a:solidFill>
                <a:srgbClr val="0070C0"/>
              </a:solidFill>
            </a:endParaRPr>
          </a:p>
          <a:p>
            <a:endParaRPr lang="it-IT" sz="2000" dirty="0" smtClean="0">
              <a:solidFill>
                <a:srgbClr val="0070C0"/>
              </a:solidFill>
            </a:endParaRPr>
          </a:p>
          <a:p>
            <a:endParaRPr lang="it-IT" sz="2000" dirty="0" smtClean="0">
              <a:solidFill>
                <a:srgbClr val="0070C0"/>
              </a:solidFill>
            </a:endParaRPr>
          </a:p>
          <a:p>
            <a:r>
              <a:rPr lang="it-IT" sz="2000" dirty="0" smtClean="0">
                <a:solidFill>
                  <a:srgbClr val="0070C0"/>
                </a:solidFill>
              </a:rPr>
              <a:t>* Nota: La funzionalità “Entra con CIE” è disponibile su dispositivi </a:t>
            </a:r>
            <a:r>
              <a:rPr lang="it-IT" sz="2000" dirty="0" err="1" smtClean="0">
                <a:solidFill>
                  <a:srgbClr val="0070C0"/>
                </a:solidFill>
              </a:rPr>
              <a:t>Android</a:t>
            </a:r>
            <a:r>
              <a:rPr lang="it-IT" sz="2000" dirty="0" smtClean="0">
                <a:solidFill>
                  <a:srgbClr val="0070C0"/>
                </a:solidFill>
              </a:rPr>
              <a:t> (versione 6.0 e superiori) dotati di tecnologia NFC. Sono inoltre supportati gli </a:t>
            </a:r>
            <a:r>
              <a:rPr lang="it-IT" sz="2000" dirty="0" err="1" smtClean="0">
                <a:solidFill>
                  <a:srgbClr val="0070C0"/>
                </a:solidFill>
              </a:rPr>
              <a:t>iPhone</a:t>
            </a:r>
            <a:r>
              <a:rPr lang="it-IT" sz="2000" dirty="0" smtClean="0">
                <a:solidFill>
                  <a:srgbClr val="0070C0"/>
                </a:solidFill>
              </a:rPr>
              <a:t> (dal modello 7 in su) con sistema operativo iOS 13 (o superiore).</a:t>
            </a:r>
            <a:endParaRPr lang="it-IT" sz="2000" dirty="0">
              <a:solidFill>
                <a:srgbClr val="0070C0"/>
              </a:solidFill>
            </a:endParaRPr>
          </a:p>
        </p:txBody>
      </p:sp>
    </p:spTree>
    <p:extLst>
      <p:ext uri="{BB962C8B-B14F-4D97-AF65-F5344CB8AC3E}">
        <p14:creationId xmlns:p14="http://schemas.microsoft.com/office/powerpoint/2010/main" val="11284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ircle(in)">
                                      <p:cBhvr>
                                        <p:cTn id="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3660" y="310720"/>
            <a:ext cx="11811000" cy="2215991"/>
          </a:xfrm>
          <a:prstGeom prst="rect">
            <a:avLst/>
          </a:prstGeom>
        </p:spPr>
        <p:txBody>
          <a:bodyPr wrap="square">
            <a:spAutoFit/>
          </a:bodyPr>
          <a:lstStyle/>
          <a:p>
            <a:r>
              <a:rPr lang="it-IT" sz="2000" dirty="0" smtClean="0">
                <a:solidFill>
                  <a:srgbClr val="0070C0"/>
                </a:solidFill>
              </a:rPr>
              <a:t>Chi può usare l’</a:t>
            </a:r>
            <a:r>
              <a:rPr lang="it-IT" sz="2000" dirty="0" err="1" smtClean="0">
                <a:solidFill>
                  <a:srgbClr val="0070C0"/>
                </a:solidFill>
              </a:rPr>
              <a:t>app</a:t>
            </a:r>
            <a:r>
              <a:rPr lang="it-IT" sz="2000" dirty="0" smtClean="0">
                <a:solidFill>
                  <a:srgbClr val="0070C0"/>
                </a:solidFill>
              </a:rPr>
              <a:t> IO?</a:t>
            </a:r>
          </a:p>
          <a:p>
            <a:endParaRPr lang="it-IT" sz="2000" dirty="0" smtClean="0">
              <a:solidFill>
                <a:srgbClr val="0070C0"/>
              </a:solidFill>
            </a:endParaRPr>
          </a:p>
          <a:p>
            <a:r>
              <a:rPr lang="it-IT" sz="2000" dirty="0" smtClean="0">
                <a:solidFill>
                  <a:srgbClr val="0070C0"/>
                </a:solidFill>
              </a:rPr>
              <a:t>Possono usare l’</a:t>
            </a:r>
            <a:r>
              <a:rPr lang="it-IT" sz="2000" dirty="0" err="1" smtClean="0">
                <a:solidFill>
                  <a:srgbClr val="0070C0"/>
                </a:solidFill>
              </a:rPr>
              <a:t>app</a:t>
            </a:r>
            <a:r>
              <a:rPr lang="it-IT" sz="2000" dirty="0" smtClean="0">
                <a:solidFill>
                  <a:srgbClr val="0070C0"/>
                </a:solidFill>
              </a:rPr>
              <a:t> IO tutti i cittadini maggiorenni, residenti in Italia e dotati di un’identità digitale SPID o CIE*.</a:t>
            </a:r>
          </a:p>
          <a:p>
            <a:endParaRPr lang="it-IT" sz="2000" dirty="0" smtClean="0">
              <a:solidFill>
                <a:srgbClr val="0070C0"/>
              </a:solidFill>
            </a:endParaRPr>
          </a:p>
          <a:p>
            <a:r>
              <a:rPr lang="it-IT" sz="2000" dirty="0" smtClean="0">
                <a:solidFill>
                  <a:srgbClr val="0070C0"/>
                </a:solidFill>
              </a:rPr>
              <a:t>* Nota: se hai una età inferiore a 18 anni, al momento non è possibile effettuare l’accesso con Carta d’Identità Elettronica, come stabilito dal Ministero dell’Interno, d’intesa con il Garante della Privacy.</a:t>
            </a:r>
          </a:p>
          <a:p>
            <a:endParaRPr lang="it-IT" dirty="0"/>
          </a:p>
        </p:txBody>
      </p:sp>
      <p:sp>
        <p:nvSpPr>
          <p:cNvPr id="3" name="Rettangolo 2"/>
          <p:cNvSpPr/>
          <p:nvPr/>
        </p:nvSpPr>
        <p:spPr>
          <a:xfrm>
            <a:off x="263660" y="2967348"/>
            <a:ext cx="11826240" cy="1323439"/>
          </a:xfrm>
          <a:prstGeom prst="rect">
            <a:avLst/>
          </a:prstGeom>
        </p:spPr>
        <p:txBody>
          <a:bodyPr wrap="square">
            <a:spAutoFit/>
          </a:bodyPr>
          <a:lstStyle/>
          <a:p>
            <a:r>
              <a:rPr lang="it-IT" sz="2000" dirty="0" smtClean="0">
                <a:solidFill>
                  <a:srgbClr val="0070C0"/>
                </a:solidFill>
              </a:rPr>
              <a:t>Qual è la differenza tra accesso rapido e accesso ogni 30 giorni?</a:t>
            </a:r>
          </a:p>
          <a:p>
            <a:r>
              <a:rPr lang="it-IT" sz="2000" dirty="0" smtClean="0">
                <a:solidFill>
                  <a:srgbClr val="0070C0"/>
                </a:solidFill>
              </a:rPr>
              <a:t>Nel primo caso, dovrai autenticarti con SPID o CIE solo una volta all’anno o se ti disconnetti dall’</a:t>
            </a:r>
            <a:r>
              <a:rPr lang="it-IT" sz="2000" dirty="0" err="1" smtClean="0">
                <a:solidFill>
                  <a:srgbClr val="0070C0"/>
                </a:solidFill>
              </a:rPr>
              <a:t>app</a:t>
            </a:r>
            <a:r>
              <a:rPr lang="it-IT" sz="2000" dirty="0" smtClean="0">
                <a:solidFill>
                  <a:srgbClr val="0070C0"/>
                </a:solidFill>
              </a:rPr>
              <a:t>. Tutte le altre volte, per entrare potrai usare solo il codice di sblocco dell’</a:t>
            </a:r>
            <a:r>
              <a:rPr lang="it-IT" sz="2000" dirty="0" err="1" smtClean="0">
                <a:solidFill>
                  <a:srgbClr val="0070C0"/>
                </a:solidFill>
              </a:rPr>
              <a:t>app</a:t>
            </a:r>
            <a:r>
              <a:rPr lang="it-IT" sz="2000" dirty="0" smtClean="0">
                <a:solidFill>
                  <a:srgbClr val="0070C0"/>
                </a:solidFill>
              </a:rPr>
              <a:t> o il riconoscimento tramite volto o impronta. Se invece scegli di accedere ogni 30 giorni, dovrai autenticarti con SPID o CIE ogni 30 giorni.</a:t>
            </a:r>
            <a:endParaRPr lang="it-IT" sz="2000" dirty="0">
              <a:solidFill>
                <a:srgbClr val="0070C0"/>
              </a:solidFill>
            </a:endParaRPr>
          </a:p>
        </p:txBody>
      </p:sp>
      <p:sp>
        <p:nvSpPr>
          <p:cNvPr id="4" name="Rettangolo 3"/>
          <p:cNvSpPr/>
          <p:nvPr/>
        </p:nvSpPr>
        <p:spPr>
          <a:xfrm>
            <a:off x="6750950" y="6001964"/>
            <a:ext cx="3274038" cy="369332"/>
          </a:xfrm>
          <a:prstGeom prst="rect">
            <a:avLst/>
          </a:prstGeom>
        </p:spPr>
        <p:txBody>
          <a:bodyPr wrap="none">
            <a:spAutoFit/>
          </a:bodyPr>
          <a:lstStyle/>
          <a:p>
            <a:r>
              <a:rPr lang="it-IT" dirty="0" smtClean="0">
                <a:hlinkClick r:id="rId2"/>
              </a:rPr>
              <a:t>https://io.italia.it/enti/#nazionali</a:t>
            </a:r>
            <a:endParaRPr lang="it-IT" dirty="0"/>
          </a:p>
        </p:txBody>
      </p:sp>
      <p:sp>
        <p:nvSpPr>
          <p:cNvPr id="5" name="Rettangolo 4"/>
          <p:cNvSpPr/>
          <p:nvPr/>
        </p:nvSpPr>
        <p:spPr>
          <a:xfrm>
            <a:off x="3646571" y="5724965"/>
            <a:ext cx="6096000" cy="646331"/>
          </a:xfrm>
          <a:prstGeom prst="rect">
            <a:avLst/>
          </a:prstGeom>
        </p:spPr>
        <p:txBody>
          <a:bodyPr>
            <a:spAutoFit/>
          </a:bodyPr>
          <a:lstStyle/>
          <a:p>
            <a:r>
              <a:rPr lang="it-IT" dirty="0" smtClean="0">
                <a:solidFill>
                  <a:srgbClr val="0070C0"/>
                </a:solidFill>
              </a:rPr>
              <a:t>Enti e servizi presenti su IO</a:t>
            </a:r>
          </a:p>
          <a:p>
            <a:r>
              <a:rPr lang="it-IT" dirty="0" smtClean="0">
                <a:solidFill>
                  <a:srgbClr val="0070C0"/>
                </a:solidFill>
              </a:rPr>
              <a:t>Sono consultabili al link</a:t>
            </a:r>
            <a:endParaRPr lang="it-IT" dirty="0">
              <a:solidFill>
                <a:srgbClr val="0070C0"/>
              </a:solidFill>
            </a:endParaRPr>
          </a:p>
        </p:txBody>
      </p:sp>
    </p:spTree>
    <p:extLst>
      <p:ext uri="{BB962C8B-B14F-4D97-AF65-F5344CB8AC3E}">
        <p14:creationId xmlns:p14="http://schemas.microsoft.com/office/powerpoint/2010/main" val="28178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ircle(in)">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1015" y="272562"/>
            <a:ext cx="11473961" cy="830997"/>
          </a:xfrm>
          <a:prstGeom prst="rect">
            <a:avLst/>
          </a:prstGeom>
        </p:spPr>
        <p:txBody>
          <a:bodyPr wrap="square">
            <a:spAutoFit/>
          </a:bodyPr>
          <a:lstStyle/>
          <a:p>
            <a:pPr algn="ctr"/>
            <a:r>
              <a:rPr lang="it-IT" sz="4800" dirty="0" smtClean="0">
                <a:solidFill>
                  <a:srgbClr val="0070C0"/>
                </a:solidFill>
              </a:rPr>
              <a:t>IO, tutta la PA a portata di mano</a:t>
            </a:r>
            <a:endParaRPr lang="it-IT" sz="4800" dirty="0">
              <a:solidFill>
                <a:srgbClr val="0070C0"/>
              </a:solidFill>
            </a:endParaRPr>
          </a:p>
        </p:txBody>
      </p:sp>
      <p:sp>
        <p:nvSpPr>
          <p:cNvPr id="3" name="Rettangolo 2"/>
          <p:cNvSpPr/>
          <p:nvPr/>
        </p:nvSpPr>
        <p:spPr>
          <a:xfrm>
            <a:off x="430822" y="1020316"/>
            <a:ext cx="11034345" cy="923330"/>
          </a:xfrm>
          <a:prstGeom prst="rect">
            <a:avLst/>
          </a:prstGeom>
        </p:spPr>
        <p:txBody>
          <a:bodyPr wrap="square">
            <a:spAutoFit/>
          </a:bodyPr>
          <a:lstStyle/>
          <a:p>
            <a:r>
              <a:rPr lang="it-IT" dirty="0" smtClean="0">
                <a:solidFill>
                  <a:srgbClr val="0070C0"/>
                </a:solidFill>
              </a:rPr>
              <a:t>IO permette di interagire facilmente con diverse Pubbliche Amministrazioni, locali o nazionali, raccogliendo tutti i loro servizi, comunicazioni, pagamenti e documenti in un'unica </a:t>
            </a:r>
            <a:r>
              <a:rPr lang="it-IT" dirty="0" err="1" smtClean="0">
                <a:solidFill>
                  <a:srgbClr val="0070C0"/>
                </a:solidFill>
              </a:rPr>
              <a:t>app</a:t>
            </a:r>
            <a:r>
              <a:rPr lang="it-IT" dirty="0" smtClean="0">
                <a:solidFill>
                  <a:srgbClr val="0070C0"/>
                </a:solidFill>
              </a:rPr>
              <a:t>, in modo sicuro e sempre a portata di mano.</a:t>
            </a:r>
          </a:p>
          <a:p>
            <a:endParaRPr lang="it-IT" dirty="0"/>
          </a:p>
        </p:txBody>
      </p:sp>
      <p:sp>
        <p:nvSpPr>
          <p:cNvPr id="4" name="Rettangolo 3"/>
          <p:cNvSpPr/>
          <p:nvPr/>
        </p:nvSpPr>
        <p:spPr>
          <a:xfrm>
            <a:off x="650631" y="1837235"/>
            <a:ext cx="6096000" cy="4801314"/>
          </a:xfrm>
          <a:prstGeom prst="rect">
            <a:avLst/>
          </a:prstGeom>
        </p:spPr>
        <p:txBody>
          <a:bodyPr>
            <a:spAutoFit/>
          </a:bodyPr>
          <a:lstStyle/>
          <a:p>
            <a:r>
              <a:rPr lang="it-IT" dirty="0" smtClean="0">
                <a:solidFill>
                  <a:srgbClr val="0070C0"/>
                </a:solidFill>
              </a:rPr>
              <a:t>Accedi in tutta sicurezza con SPID o CIE</a:t>
            </a:r>
          </a:p>
          <a:p>
            <a:r>
              <a:rPr lang="it-IT" dirty="0" smtClean="0">
                <a:solidFill>
                  <a:srgbClr val="0070C0"/>
                </a:solidFill>
              </a:rPr>
              <a:t>Per iniziare a utilizzare IO, devi registrarti con le tue credenziali SPID o, in alternativa, con la tua Carta d’Identità Elettronica (CIE). In seguito alla prima registrazione, potrai accedere più facilmente digitando il PIN scelto da te o tramite riconoscimento biometrico (impronta digitale o riconoscimento del volto). Questo rende IO un canale sicuro: autenticarsi all’</a:t>
            </a:r>
            <a:r>
              <a:rPr lang="it-IT" dirty="0" err="1" smtClean="0">
                <a:solidFill>
                  <a:srgbClr val="0070C0"/>
                </a:solidFill>
              </a:rPr>
              <a:t>app</a:t>
            </a:r>
            <a:r>
              <a:rPr lang="it-IT" dirty="0" smtClean="0">
                <a:solidFill>
                  <a:srgbClr val="0070C0"/>
                </a:solidFill>
              </a:rPr>
              <a:t> tramite un'identità digitale forte (SPID o CIE) significa garantire la tua identità certa e inequivocabile agli Enti che erogano i servizi di tuo interesse. Inoltre, il PIN e i dati biometrici che usi per accedere all’</a:t>
            </a:r>
            <a:r>
              <a:rPr lang="it-IT" dirty="0" err="1" smtClean="0">
                <a:solidFill>
                  <a:srgbClr val="0070C0"/>
                </a:solidFill>
              </a:rPr>
              <a:t>app</a:t>
            </a:r>
            <a:r>
              <a:rPr lang="it-IT" dirty="0" smtClean="0">
                <a:solidFill>
                  <a:srgbClr val="0070C0"/>
                </a:solidFill>
              </a:rPr>
              <a:t> vengono conservati criptati solo nel tuo telefono.</a:t>
            </a:r>
          </a:p>
          <a:p>
            <a:endParaRPr lang="it-IT" dirty="0" smtClean="0">
              <a:solidFill>
                <a:srgbClr val="0070C0"/>
              </a:solidFill>
            </a:endParaRPr>
          </a:p>
          <a:p>
            <a:r>
              <a:rPr lang="it-IT" dirty="0" smtClean="0">
                <a:solidFill>
                  <a:srgbClr val="0070C0"/>
                </a:solidFill>
              </a:rPr>
              <a:t>Ad ogni nuovo accesso all'</a:t>
            </a:r>
            <a:r>
              <a:rPr lang="it-IT" dirty="0" err="1" smtClean="0">
                <a:solidFill>
                  <a:srgbClr val="0070C0"/>
                </a:solidFill>
              </a:rPr>
              <a:t>app</a:t>
            </a:r>
            <a:r>
              <a:rPr lang="it-IT" dirty="0" smtClean="0">
                <a:solidFill>
                  <a:srgbClr val="0070C0"/>
                </a:solidFill>
              </a:rPr>
              <a:t> con SPID o CIE, IO ti invia un'email. In questo modo, puoi monitorare l'uso improprio della tua identità digitale e controllare l'accesso al tuo profilo. Per farlo, ti basterà gestire l’accesso a IO da web.</a:t>
            </a:r>
            <a:endParaRPr lang="it-IT" dirty="0">
              <a:solidFill>
                <a:srgbClr val="0070C0"/>
              </a:solidFill>
            </a:endParaRPr>
          </a:p>
        </p:txBody>
      </p:sp>
      <p:pic>
        <p:nvPicPr>
          <p:cNvPr id="5" name="Immagine 4"/>
          <p:cNvPicPr>
            <a:picLocks noChangeAspect="1"/>
          </p:cNvPicPr>
          <p:nvPr/>
        </p:nvPicPr>
        <p:blipFill>
          <a:blip r:embed="rId2"/>
          <a:stretch>
            <a:fillRect/>
          </a:stretch>
        </p:blipFill>
        <p:spPr>
          <a:xfrm>
            <a:off x="7918985" y="1868946"/>
            <a:ext cx="2670807" cy="4989054"/>
          </a:xfrm>
          <a:prstGeom prst="rect">
            <a:avLst/>
          </a:prstGeom>
        </p:spPr>
      </p:pic>
    </p:spTree>
    <p:extLst>
      <p:ext uri="{BB962C8B-B14F-4D97-AF65-F5344CB8AC3E}">
        <p14:creationId xmlns:p14="http://schemas.microsoft.com/office/powerpoint/2010/main" val="32831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40776" y="254598"/>
            <a:ext cx="9760172" cy="584775"/>
          </a:xfrm>
          <a:prstGeom prst="rect">
            <a:avLst/>
          </a:prstGeom>
        </p:spPr>
        <p:txBody>
          <a:bodyPr wrap="none">
            <a:spAutoFit/>
          </a:bodyPr>
          <a:lstStyle/>
          <a:p>
            <a:r>
              <a:rPr lang="it-IT" sz="3200" dirty="0" smtClean="0">
                <a:solidFill>
                  <a:srgbClr val="0070C0"/>
                </a:solidFill>
              </a:rPr>
              <a:t>Tutte le comunicazioni in un unico punto, sul tuo telefono</a:t>
            </a:r>
            <a:endParaRPr lang="it-IT" sz="3200" dirty="0">
              <a:solidFill>
                <a:srgbClr val="0070C0"/>
              </a:solidFill>
            </a:endParaRPr>
          </a:p>
        </p:txBody>
      </p:sp>
      <p:sp>
        <p:nvSpPr>
          <p:cNvPr id="3" name="Rettangolo 2"/>
          <p:cNvSpPr/>
          <p:nvPr/>
        </p:nvSpPr>
        <p:spPr>
          <a:xfrm>
            <a:off x="474784" y="1521069"/>
            <a:ext cx="6066691" cy="4093428"/>
          </a:xfrm>
          <a:prstGeom prst="rect">
            <a:avLst/>
          </a:prstGeom>
        </p:spPr>
        <p:txBody>
          <a:bodyPr wrap="square">
            <a:spAutoFit/>
          </a:bodyPr>
          <a:lstStyle/>
          <a:p>
            <a:r>
              <a:rPr lang="it-IT" sz="2000" dirty="0" smtClean="0">
                <a:solidFill>
                  <a:srgbClr val="0070C0"/>
                </a:solidFill>
              </a:rPr>
              <a:t>Con IO, ricevi messaggi, avvisi, comunicazioni, da qualunque Ente pubblico, tutto dentro un’unica </a:t>
            </a:r>
            <a:r>
              <a:rPr lang="it-IT" sz="2000" dirty="0" err="1" smtClean="0">
                <a:solidFill>
                  <a:srgbClr val="0070C0"/>
                </a:solidFill>
              </a:rPr>
              <a:t>app</a:t>
            </a:r>
            <a:r>
              <a:rPr lang="it-IT" sz="2000" dirty="0" smtClean="0">
                <a:solidFill>
                  <a:srgbClr val="0070C0"/>
                </a:solidFill>
              </a:rPr>
              <a:t>. Grazie agli avvisi in prossimità di una scadenza, resti sempre aggiornato e puoi aggiungere un promemoria direttamente sul calendario personale del tuo </a:t>
            </a:r>
            <a:r>
              <a:rPr lang="it-IT" sz="2000" dirty="0" err="1" smtClean="0">
                <a:solidFill>
                  <a:srgbClr val="0070C0"/>
                </a:solidFill>
              </a:rPr>
              <a:t>smartphone</a:t>
            </a:r>
            <a:r>
              <a:rPr lang="it-IT" sz="2000" dirty="0" smtClean="0">
                <a:solidFill>
                  <a:srgbClr val="0070C0"/>
                </a:solidFill>
              </a:rPr>
              <a:t>.</a:t>
            </a:r>
          </a:p>
          <a:p>
            <a:r>
              <a:rPr lang="it-IT" sz="2000" dirty="0" smtClean="0">
                <a:solidFill>
                  <a:srgbClr val="0070C0"/>
                </a:solidFill>
              </a:rPr>
              <a:t>Per i messaggi relativi al pagamento di servizi o tributi, puoi completare l’operazione direttamente dal messaggio, senza lasciare l’</a:t>
            </a:r>
            <a:r>
              <a:rPr lang="it-IT" sz="2000" dirty="0" err="1" smtClean="0">
                <a:solidFill>
                  <a:srgbClr val="0070C0"/>
                </a:solidFill>
              </a:rPr>
              <a:t>app</a:t>
            </a:r>
            <a:r>
              <a:rPr lang="it-IT" sz="2000" dirty="0" smtClean="0">
                <a:solidFill>
                  <a:srgbClr val="0070C0"/>
                </a:solidFill>
              </a:rPr>
              <a:t>. Se hai necessità di approfondire il contenuto di un messaggio, ogni comunicazione porta i riferimenti dell’Ente e la possibilità di accedere rapidamente ai suoi specifici canali di contatto.</a:t>
            </a:r>
            <a:endParaRPr lang="it-IT" sz="2000" dirty="0">
              <a:solidFill>
                <a:srgbClr val="0070C0"/>
              </a:solidFill>
            </a:endParaRPr>
          </a:p>
        </p:txBody>
      </p:sp>
      <p:pic>
        <p:nvPicPr>
          <p:cNvPr id="4" name="Immagine 3"/>
          <p:cNvPicPr>
            <a:picLocks noChangeAspect="1"/>
          </p:cNvPicPr>
          <p:nvPr/>
        </p:nvPicPr>
        <p:blipFill>
          <a:blip r:embed="rId2"/>
          <a:stretch>
            <a:fillRect/>
          </a:stretch>
        </p:blipFill>
        <p:spPr>
          <a:xfrm>
            <a:off x="7046073" y="839373"/>
            <a:ext cx="3181808" cy="5943601"/>
          </a:xfrm>
          <a:prstGeom prst="rect">
            <a:avLst/>
          </a:prstGeom>
        </p:spPr>
      </p:pic>
    </p:spTree>
    <p:extLst>
      <p:ext uri="{BB962C8B-B14F-4D97-AF65-F5344CB8AC3E}">
        <p14:creationId xmlns:p14="http://schemas.microsoft.com/office/powerpoint/2010/main" val="11998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85921" y="391523"/>
            <a:ext cx="5210529" cy="584775"/>
          </a:xfrm>
          <a:prstGeom prst="rect">
            <a:avLst/>
          </a:prstGeom>
        </p:spPr>
        <p:txBody>
          <a:bodyPr wrap="none">
            <a:spAutoFit/>
          </a:bodyPr>
          <a:lstStyle/>
          <a:p>
            <a:r>
              <a:rPr lang="it-IT" sz="3200" dirty="0" smtClean="0">
                <a:solidFill>
                  <a:srgbClr val="0070C0"/>
                </a:solidFill>
              </a:rPr>
              <a:t>I tuoi servizi, le tue preferenze</a:t>
            </a:r>
            <a:endParaRPr lang="it-IT" sz="3200" dirty="0">
              <a:solidFill>
                <a:srgbClr val="0070C0"/>
              </a:solidFill>
            </a:endParaRPr>
          </a:p>
        </p:txBody>
      </p:sp>
      <p:sp>
        <p:nvSpPr>
          <p:cNvPr id="3" name="Rettangolo 2"/>
          <p:cNvSpPr/>
          <p:nvPr/>
        </p:nvSpPr>
        <p:spPr>
          <a:xfrm>
            <a:off x="808307" y="1773342"/>
            <a:ext cx="6096000" cy="3477875"/>
          </a:xfrm>
          <a:prstGeom prst="rect">
            <a:avLst/>
          </a:prstGeom>
        </p:spPr>
        <p:txBody>
          <a:bodyPr>
            <a:spAutoFit/>
          </a:bodyPr>
          <a:lstStyle/>
          <a:p>
            <a:r>
              <a:rPr lang="it-IT" sz="2000" dirty="0" smtClean="0">
                <a:solidFill>
                  <a:srgbClr val="0070C0"/>
                </a:solidFill>
              </a:rPr>
              <a:t>Grazie a IO, non devi più registrarti a ogni sito della Pubblica Amministrazione: è l’</a:t>
            </a:r>
            <a:r>
              <a:rPr lang="it-IT" sz="2000" dirty="0" err="1" smtClean="0">
                <a:solidFill>
                  <a:srgbClr val="0070C0"/>
                </a:solidFill>
              </a:rPr>
              <a:t>app</a:t>
            </a:r>
            <a:r>
              <a:rPr lang="it-IT" sz="2000" dirty="0" smtClean="0">
                <a:solidFill>
                  <a:srgbClr val="0070C0"/>
                </a:solidFill>
              </a:rPr>
              <a:t> a portare i servizi direttamente sul tuo telefono.</a:t>
            </a:r>
          </a:p>
          <a:p>
            <a:endParaRPr lang="it-IT" sz="2000" dirty="0" smtClean="0">
              <a:solidFill>
                <a:srgbClr val="0070C0"/>
              </a:solidFill>
            </a:endParaRPr>
          </a:p>
          <a:p>
            <a:r>
              <a:rPr lang="it-IT" sz="2000" dirty="0" smtClean="0">
                <a:solidFill>
                  <a:srgbClr val="0070C0"/>
                </a:solidFill>
              </a:rPr>
              <a:t>Se un servizio ha qualcosa di importante da dirti e conosce già il tuo codice fiscale, può mandarti un messaggio in </a:t>
            </a:r>
            <a:r>
              <a:rPr lang="it-IT" sz="2000" dirty="0" err="1" smtClean="0">
                <a:solidFill>
                  <a:srgbClr val="0070C0"/>
                </a:solidFill>
              </a:rPr>
              <a:t>app</a:t>
            </a:r>
            <a:r>
              <a:rPr lang="it-IT" sz="2000" dirty="0" smtClean="0">
                <a:solidFill>
                  <a:srgbClr val="0070C0"/>
                </a:solidFill>
              </a:rPr>
              <a:t>.</a:t>
            </a:r>
          </a:p>
          <a:p>
            <a:endParaRPr lang="it-IT" sz="2000" dirty="0" smtClean="0">
              <a:solidFill>
                <a:srgbClr val="0070C0"/>
              </a:solidFill>
            </a:endParaRPr>
          </a:p>
          <a:p>
            <a:r>
              <a:rPr lang="it-IT" sz="2000" dirty="0" smtClean="0">
                <a:solidFill>
                  <a:srgbClr val="0070C0"/>
                </a:solidFill>
              </a:rPr>
              <a:t>In ogni momento puoi scegliere come ricevere le comunicazioni, dalla sezione 'Profilo &gt; Preferenze' o visitando il dettaglio di ciascun servizio.</a:t>
            </a:r>
            <a:endParaRPr lang="it-IT" sz="2000" dirty="0">
              <a:solidFill>
                <a:srgbClr val="0070C0"/>
              </a:solidFill>
            </a:endParaRPr>
          </a:p>
        </p:txBody>
      </p:sp>
      <p:pic>
        <p:nvPicPr>
          <p:cNvPr id="4" name="Immagine 3"/>
          <p:cNvPicPr>
            <a:picLocks noChangeAspect="1"/>
          </p:cNvPicPr>
          <p:nvPr/>
        </p:nvPicPr>
        <p:blipFill>
          <a:blip r:embed="rId2"/>
          <a:stretch>
            <a:fillRect/>
          </a:stretch>
        </p:blipFill>
        <p:spPr>
          <a:xfrm>
            <a:off x="8174774" y="976298"/>
            <a:ext cx="2828953" cy="5284470"/>
          </a:xfrm>
          <a:prstGeom prst="rect">
            <a:avLst/>
          </a:prstGeom>
        </p:spPr>
      </p:pic>
    </p:spTree>
    <p:extLst>
      <p:ext uri="{BB962C8B-B14F-4D97-AF65-F5344CB8AC3E}">
        <p14:creationId xmlns:p14="http://schemas.microsoft.com/office/powerpoint/2010/main" val="39301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43501" y="387380"/>
            <a:ext cx="11652491" cy="5339249"/>
          </a:xfrm>
          <a:prstGeom prst="rect">
            <a:avLst/>
          </a:prstGeom>
        </p:spPr>
      </p:pic>
    </p:spTree>
    <p:extLst>
      <p:ext uri="{BB962C8B-B14F-4D97-AF65-F5344CB8AC3E}">
        <p14:creationId xmlns:p14="http://schemas.microsoft.com/office/powerpoint/2010/main" val="131327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0149" y="990259"/>
            <a:ext cx="11831701" cy="4877481"/>
          </a:xfrm>
          <a:prstGeom prst="rect">
            <a:avLst/>
          </a:prstGeom>
        </p:spPr>
      </p:pic>
    </p:spTree>
    <p:extLst>
      <p:ext uri="{BB962C8B-B14F-4D97-AF65-F5344CB8AC3E}">
        <p14:creationId xmlns:p14="http://schemas.microsoft.com/office/powerpoint/2010/main" val="411391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48554" y="345803"/>
            <a:ext cx="7691336" cy="584775"/>
          </a:xfrm>
          <a:prstGeom prst="rect">
            <a:avLst/>
          </a:prstGeom>
        </p:spPr>
        <p:txBody>
          <a:bodyPr wrap="none">
            <a:spAutoFit/>
          </a:bodyPr>
          <a:lstStyle/>
          <a:p>
            <a:r>
              <a:rPr lang="it-IT" sz="3200" dirty="0" smtClean="0">
                <a:solidFill>
                  <a:srgbClr val="0070C0"/>
                </a:solidFill>
              </a:rPr>
              <a:t>I tuoi pagamenti verso la PA, in pochi secondi</a:t>
            </a:r>
            <a:endParaRPr lang="it-IT" sz="3200" dirty="0">
              <a:solidFill>
                <a:srgbClr val="0070C0"/>
              </a:solidFill>
            </a:endParaRPr>
          </a:p>
        </p:txBody>
      </p:sp>
      <p:sp>
        <p:nvSpPr>
          <p:cNvPr id="3" name="Rettangolo 2"/>
          <p:cNvSpPr/>
          <p:nvPr/>
        </p:nvSpPr>
        <p:spPr>
          <a:xfrm>
            <a:off x="780171" y="2169749"/>
            <a:ext cx="6096000" cy="2862322"/>
          </a:xfrm>
          <a:prstGeom prst="rect">
            <a:avLst/>
          </a:prstGeom>
        </p:spPr>
        <p:txBody>
          <a:bodyPr>
            <a:spAutoFit/>
          </a:bodyPr>
          <a:lstStyle/>
          <a:p>
            <a:r>
              <a:rPr lang="it-IT" sz="2000" dirty="0" smtClean="0">
                <a:solidFill>
                  <a:srgbClr val="0070C0"/>
                </a:solidFill>
              </a:rPr>
              <a:t>Con IO, puoi effettuare pagamenti verso tutti gli Enti aderenti alla piattaforma </a:t>
            </a:r>
            <a:r>
              <a:rPr lang="it-IT" sz="2000" dirty="0" err="1" smtClean="0">
                <a:solidFill>
                  <a:srgbClr val="0070C0"/>
                </a:solidFill>
              </a:rPr>
              <a:t>pagoPA</a:t>
            </a:r>
            <a:r>
              <a:rPr lang="it-IT" sz="2000" dirty="0" smtClean="0">
                <a:solidFill>
                  <a:srgbClr val="0070C0"/>
                </a:solidFill>
              </a:rPr>
              <a:t> in modo rapido e sicuro, con la possibilità di scegliere il gestore della transazione (PSP) a te più conveniente.</a:t>
            </a:r>
          </a:p>
          <a:p>
            <a:endParaRPr lang="it-IT" sz="2000" dirty="0" smtClean="0">
              <a:solidFill>
                <a:srgbClr val="0070C0"/>
              </a:solidFill>
            </a:endParaRPr>
          </a:p>
          <a:p>
            <a:r>
              <a:rPr lang="it-IT" sz="2000" dirty="0" smtClean="0">
                <a:solidFill>
                  <a:srgbClr val="0070C0"/>
                </a:solidFill>
              </a:rPr>
              <a:t>Nella sezione “Portafoglio”, puoi salvare i tuoi metodi di pagamento preferiti e usarli tutte le volte che vuoi. Lo storico delle tue operazioni rimarrà disponibile nell’</a:t>
            </a:r>
            <a:r>
              <a:rPr lang="it-IT" sz="2000" dirty="0" err="1" smtClean="0">
                <a:solidFill>
                  <a:srgbClr val="0070C0"/>
                </a:solidFill>
              </a:rPr>
              <a:t>app</a:t>
            </a:r>
            <a:r>
              <a:rPr lang="it-IT" sz="2000" dirty="0" smtClean="0">
                <a:solidFill>
                  <a:srgbClr val="0070C0"/>
                </a:solidFill>
              </a:rPr>
              <a:t>, sempre a portata di mano.</a:t>
            </a:r>
            <a:endParaRPr lang="it-IT" sz="2000" dirty="0">
              <a:solidFill>
                <a:srgbClr val="0070C0"/>
              </a:solidFill>
            </a:endParaRPr>
          </a:p>
        </p:txBody>
      </p:sp>
      <p:pic>
        <p:nvPicPr>
          <p:cNvPr id="4" name="Immagine 3"/>
          <p:cNvPicPr>
            <a:picLocks noChangeAspect="1"/>
          </p:cNvPicPr>
          <p:nvPr/>
        </p:nvPicPr>
        <p:blipFill>
          <a:blip r:embed="rId2"/>
          <a:stretch>
            <a:fillRect/>
          </a:stretch>
        </p:blipFill>
        <p:spPr>
          <a:xfrm>
            <a:off x="8039430" y="1404819"/>
            <a:ext cx="2772417" cy="5178861"/>
          </a:xfrm>
          <a:prstGeom prst="rect">
            <a:avLst/>
          </a:prstGeom>
        </p:spPr>
      </p:pic>
    </p:spTree>
    <p:extLst>
      <p:ext uri="{BB962C8B-B14F-4D97-AF65-F5344CB8AC3E}">
        <p14:creationId xmlns:p14="http://schemas.microsoft.com/office/powerpoint/2010/main" val="26120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58802" y="584213"/>
            <a:ext cx="10726647" cy="3077004"/>
          </a:xfrm>
          <a:prstGeom prst="rect">
            <a:avLst/>
          </a:prstGeom>
        </p:spPr>
      </p:pic>
      <p:pic>
        <p:nvPicPr>
          <p:cNvPr id="3" name="Immagine 2"/>
          <p:cNvPicPr>
            <a:picLocks noChangeAspect="1"/>
          </p:cNvPicPr>
          <p:nvPr/>
        </p:nvPicPr>
        <p:blipFill>
          <a:blip r:embed="rId3"/>
          <a:stretch>
            <a:fillRect/>
          </a:stretch>
        </p:blipFill>
        <p:spPr>
          <a:xfrm>
            <a:off x="2406856" y="4310870"/>
            <a:ext cx="7430537" cy="2076740"/>
          </a:xfrm>
          <a:prstGeom prst="rect">
            <a:avLst/>
          </a:prstGeom>
        </p:spPr>
      </p:pic>
    </p:spTree>
    <p:extLst>
      <p:ext uri="{BB962C8B-B14F-4D97-AF65-F5344CB8AC3E}">
        <p14:creationId xmlns:p14="http://schemas.microsoft.com/office/powerpoint/2010/main" val="189156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7201" y="412206"/>
            <a:ext cx="5460274" cy="5878532"/>
          </a:xfrm>
          <a:prstGeom prst="rect">
            <a:avLst/>
          </a:prstGeom>
        </p:spPr>
        <p:txBody>
          <a:bodyPr wrap="square">
            <a:spAutoFit/>
          </a:bodyPr>
          <a:lstStyle/>
          <a:p>
            <a:pPr algn="ctr"/>
            <a:r>
              <a:rPr lang="it-IT" sz="3200" dirty="0" smtClean="0">
                <a:solidFill>
                  <a:srgbClr val="0070C0"/>
                </a:solidFill>
              </a:rPr>
              <a:t>I tuoi documenti in versione digitale, su IO</a:t>
            </a:r>
          </a:p>
          <a:p>
            <a:pPr algn="ctr"/>
            <a:endParaRPr lang="it-IT" sz="3200" dirty="0">
              <a:solidFill>
                <a:srgbClr val="0070C0"/>
              </a:solidFill>
            </a:endParaRPr>
          </a:p>
          <a:p>
            <a:pPr algn="ctr"/>
            <a:endParaRPr lang="it-IT" sz="3200" dirty="0" smtClean="0">
              <a:solidFill>
                <a:srgbClr val="0070C0"/>
              </a:solidFill>
            </a:endParaRPr>
          </a:p>
          <a:p>
            <a:pPr algn="ctr"/>
            <a:endParaRPr lang="it-IT" sz="3200" dirty="0" smtClean="0">
              <a:solidFill>
                <a:srgbClr val="0070C0"/>
              </a:solidFill>
            </a:endParaRPr>
          </a:p>
          <a:p>
            <a:pPr algn="ctr"/>
            <a:endParaRPr lang="it-IT" sz="2400" dirty="0" smtClean="0"/>
          </a:p>
          <a:p>
            <a:r>
              <a:rPr lang="it-IT" sz="3200" dirty="0" smtClean="0">
                <a:solidFill>
                  <a:srgbClr val="0070C0"/>
                </a:solidFill>
              </a:rPr>
              <a:t>Scopri com’è facile aggiungere i tuoi documenti personali sull’</a:t>
            </a:r>
            <a:r>
              <a:rPr lang="it-IT" sz="3200" dirty="0" err="1" smtClean="0">
                <a:solidFill>
                  <a:srgbClr val="0070C0"/>
                </a:solidFill>
              </a:rPr>
              <a:t>app</a:t>
            </a:r>
            <a:r>
              <a:rPr lang="it-IT" sz="3200" dirty="0" smtClean="0">
                <a:solidFill>
                  <a:srgbClr val="0070C0"/>
                </a:solidFill>
              </a:rPr>
              <a:t>: in pochi passaggi ottieni le versioni digitali e le conservi in sicurezza sul tuo dispositivo.</a:t>
            </a:r>
            <a:endParaRPr lang="it-IT" sz="3200" dirty="0">
              <a:solidFill>
                <a:srgbClr val="0070C0"/>
              </a:solidFill>
            </a:endParaRPr>
          </a:p>
        </p:txBody>
      </p:sp>
      <p:pic>
        <p:nvPicPr>
          <p:cNvPr id="3" name="Immagine 2"/>
          <p:cNvPicPr>
            <a:picLocks noChangeAspect="1"/>
          </p:cNvPicPr>
          <p:nvPr/>
        </p:nvPicPr>
        <p:blipFill>
          <a:blip r:embed="rId2"/>
          <a:stretch>
            <a:fillRect/>
          </a:stretch>
        </p:blipFill>
        <p:spPr>
          <a:xfrm>
            <a:off x="7171510" y="523730"/>
            <a:ext cx="3304901" cy="6160780"/>
          </a:xfrm>
          <a:prstGeom prst="rect">
            <a:avLst/>
          </a:prstGeom>
        </p:spPr>
      </p:pic>
    </p:spTree>
    <p:extLst>
      <p:ext uri="{BB962C8B-B14F-4D97-AF65-F5344CB8AC3E}">
        <p14:creationId xmlns:p14="http://schemas.microsoft.com/office/powerpoint/2010/main" val="3279238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1108</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Iannuzziello Luigi</dc:creator>
  <cp:lastModifiedBy>Iannuzziello Luigi</cp:lastModifiedBy>
  <cp:revision>14</cp:revision>
  <dcterms:created xsi:type="dcterms:W3CDTF">2024-09-16T15:40:51Z</dcterms:created>
  <dcterms:modified xsi:type="dcterms:W3CDTF">2024-10-28T16:29:47Z</dcterms:modified>
</cp:coreProperties>
</file>