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3" r:id="rId1"/>
  </p:sldMasterIdLst>
  <p:notesMasterIdLst>
    <p:notesMasterId r:id="rId77"/>
  </p:notesMasterIdLst>
  <p:sldIdLst>
    <p:sldId id="698" r:id="rId2"/>
    <p:sldId id="288" r:id="rId3"/>
    <p:sldId id="650" r:id="rId4"/>
    <p:sldId id="651" r:id="rId5"/>
    <p:sldId id="652" r:id="rId6"/>
    <p:sldId id="654" r:id="rId7"/>
    <p:sldId id="657" r:id="rId8"/>
    <p:sldId id="716" r:id="rId9"/>
    <p:sldId id="658" r:id="rId10"/>
    <p:sldId id="660" r:id="rId11"/>
    <p:sldId id="661" r:id="rId12"/>
    <p:sldId id="662" r:id="rId13"/>
    <p:sldId id="663" r:id="rId14"/>
    <p:sldId id="665" r:id="rId15"/>
    <p:sldId id="666" r:id="rId16"/>
    <p:sldId id="667" r:id="rId17"/>
    <p:sldId id="668" r:id="rId18"/>
    <p:sldId id="670" r:id="rId19"/>
    <p:sldId id="691" r:id="rId20"/>
    <p:sldId id="672" r:id="rId21"/>
    <p:sldId id="395" r:id="rId22"/>
    <p:sldId id="674" r:id="rId23"/>
    <p:sldId id="675" r:id="rId24"/>
    <p:sldId id="676" r:id="rId25"/>
    <p:sldId id="677" r:id="rId26"/>
    <p:sldId id="678" r:id="rId27"/>
    <p:sldId id="679" r:id="rId28"/>
    <p:sldId id="680" r:id="rId29"/>
    <p:sldId id="682" r:id="rId30"/>
    <p:sldId id="739" r:id="rId31"/>
    <p:sldId id="714" r:id="rId32"/>
    <p:sldId id="673" r:id="rId33"/>
    <p:sldId id="695" r:id="rId34"/>
    <p:sldId id="696" r:id="rId35"/>
    <p:sldId id="697" r:id="rId36"/>
    <p:sldId id="611" r:id="rId37"/>
    <p:sldId id="613" r:id="rId38"/>
    <p:sldId id="614" r:id="rId39"/>
    <p:sldId id="615" r:id="rId40"/>
    <p:sldId id="325" r:id="rId41"/>
    <p:sldId id="683" r:id="rId42"/>
    <p:sldId id="684" r:id="rId43"/>
    <p:sldId id="685" r:id="rId44"/>
    <p:sldId id="686" r:id="rId45"/>
    <p:sldId id="687" r:id="rId46"/>
    <p:sldId id="688" r:id="rId47"/>
    <p:sldId id="689" r:id="rId48"/>
    <p:sldId id="690" r:id="rId49"/>
    <p:sldId id="692" r:id="rId50"/>
    <p:sldId id="693" r:id="rId51"/>
    <p:sldId id="694" r:id="rId52"/>
    <p:sldId id="320" r:id="rId53"/>
    <p:sldId id="728" r:id="rId54"/>
    <p:sldId id="729" r:id="rId55"/>
    <p:sldId id="730" r:id="rId56"/>
    <p:sldId id="731" r:id="rId57"/>
    <p:sldId id="732" r:id="rId58"/>
    <p:sldId id="733" r:id="rId59"/>
    <p:sldId id="734" r:id="rId60"/>
    <p:sldId id="735" r:id="rId61"/>
    <p:sldId id="736" r:id="rId62"/>
    <p:sldId id="737" r:id="rId63"/>
    <p:sldId id="738" r:id="rId64"/>
    <p:sldId id="715" r:id="rId65"/>
    <p:sldId id="717" r:id="rId66"/>
    <p:sldId id="718" r:id="rId67"/>
    <p:sldId id="719" r:id="rId68"/>
    <p:sldId id="720" r:id="rId69"/>
    <p:sldId id="655" r:id="rId70"/>
    <p:sldId id="721" r:id="rId71"/>
    <p:sldId id="722" r:id="rId72"/>
    <p:sldId id="723" r:id="rId73"/>
    <p:sldId id="724" r:id="rId74"/>
    <p:sldId id="725" r:id="rId75"/>
    <p:sldId id="726" r:id="rId76"/>
  </p:sldIdLst>
  <p:sldSz cx="9144000" cy="5143500" type="screen16x9"/>
  <p:notesSz cx="9144000" cy="51435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4F3A1-C0FF-438A-82BD-C9B75B9FB18C}" v="21" dt="2024-01-08T14:14:08.22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60"/>
  </p:normalViewPr>
  <p:slideViewPr>
    <p:cSldViewPr>
      <p:cViewPr varScale="1">
        <p:scale>
          <a:sx n="108" d="100"/>
          <a:sy n="108" d="100"/>
        </p:scale>
        <p:origin x="701" y="86"/>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6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3DC45195-2EC8-47A7-A54C-9894BA0D98FC}" type="datetimeFigureOut">
              <a:rPr lang="it-IT" smtClean="0"/>
              <a:t>26/08/2024</a:t>
            </a:fld>
            <a:endParaRPr lang="it-IT"/>
          </a:p>
        </p:txBody>
      </p:sp>
      <p:sp>
        <p:nvSpPr>
          <p:cNvPr id="4" name="Segnaposto immagine diapositiva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FE56A363-BF8D-47B5-B18E-2A89C9F632AD}" type="slidenum">
              <a:rPr lang="it-IT" smtClean="0"/>
              <a:t>‹N›</a:t>
            </a:fld>
            <a:endParaRPr lang="it-IT"/>
          </a:p>
        </p:txBody>
      </p:sp>
    </p:spTree>
    <p:extLst>
      <p:ext uri="{BB962C8B-B14F-4D97-AF65-F5344CB8AC3E}">
        <p14:creationId xmlns:p14="http://schemas.microsoft.com/office/powerpoint/2010/main" val="269503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E56A363-BF8D-47B5-B18E-2A89C9F632AD}" type="slidenum">
              <a:rPr lang="it-IT" smtClean="0"/>
              <a:t>30</a:t>
            </a:fld>
            <a:endParaRPr lang="it-IT"/>
          </a:p>
        </p:txBody>
      </p:sp>
    </p:spTree>
    <p:extLst>
      <p:ext uri="{BB962C8B-B14F-4D97-AF65-F5344CB8AC3E}">
        <p14:creationId xmlns:p14="http://schemas.microsoft.com/office/powerpoint/2010/main" val="260864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B3E2D8EF-48E7-4C79-8767-F43F9FC011B1}" type="datetimeFigureOut">
              <a:rPr lang="it-IT" smtClean="0"/>
              <a:t>26/08/2024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62F9E51-0A63-4CF3-9606-2DE61A8A6D23}" type="slidenum">
              <a:rPr lang="it-IT" smtClean="0"/>
              <a:t>‹N›</a:t>
            </a:fld>
            <a:endParaRPr lang="it-IT"/>
          </a:p>
        </p:txBody>
      </p:sp>
    </p:spTree>
    <p:extLst>
      <p:ext uri="{BB962C8B-B14F-4D97-AF65-F5344CB8AC3E}">
        <p14:creationId xmlns:p14="http://schemas.microsoft.com/office/powerpoint/2010/main" val="324256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4016588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2839527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577" b="0" i="0">
                <a:solidFill>
                  <a:schemeClr val="tx1"/>
                </a:solidFill>
                <a:latin typeface="Times New Roman"/>
                <a:cs typeface="Times New Roman"/>
              </a:defRPr>
            </a:lvl1pPr>
          </a:lstStyle>
          <a:p>
            <a:pPr marL="6109">
              <a:lnSpc>
                <a:spcPts val="678"/>
              </a:lnSpc>
            </a:pPr>
            <a:r>
              <a:rPr lang="it-IT" spc="-2"/>
              <a:t>Fo</a:t>
            </a:r>
            <a:r>
              <a:rPr lang="it-IT"/>
              <a:t>r</a:t>
            </a:r>
            <a:r>
              <a:rPr lang="it-IT" spc="-2"/>
              <a:t> </a:t>
            </a:r>
            <a:r>
              <a:rPr lang="it-IT" spc="2"/>
              <a:t>T</a:t>
            </a:r>
            <a:r>
              <a:rPr lang="it-IT" spc="-2"/>
              <a:t>I</a:t>
            </a:r>
            <a:r>
              <a:rPr lang="it-IT"/>
              <a:t>C</a:t>
            </a:r>
            <a:endParaRPr lang="it-IT"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8/26/2024</a:t>
            </a:fld>
            <a:endParaRPr lang="en-US"/>
          </a:p>
        </p:txBody>
      </p:sp>
      <p:sp>
        <p:nvSpPr>
          <p:cNvPr id="4" name="Holder 4"/>
          <p:cNvSpPr>
            <a:spLocks noGrp="1"/>
          </p:cNvSpPr>
          <p:nvPr>
            <p:ph type="sldNum" sz="quarter" idx="7"/>
          </p:nvPr>
        </p:nvSpPr>
        <p:spPr/>
        <p:txBody>
          <a:bodyPr lIns="0" tIns="0" rIns="0" bIns="0"/>
          <a:lstStyle>
            <a:lvl1pPr>
              <a:defRPr sz="577" b="0" i="0">
                <a:solidFill>
                  <a:schemeClr val="tx1"/>
                </a:solidFill>
                <a:latin typeface="Times New Roman"/>
                <a:cs typeface="Times New Roman"/>
              </a:defRPr>
            </a:lvl1pPr>
          </a:lstStyle>
          <a:p>
            <a:pPr marL="6109">
              <a:lnSpc>
                <a:spcPts val="678"/>
              </a:lnSpc>
            </a:pPr>
            <a:r>
              <a:rPr lang="it-IT" spc="-2"/>
              <a:t>Pagina</a:t>
            </a:r>
            <a:r>
              <a:rPr lang="it-IT" spc="-10"/>
              <a:t> </a:t>
            </a:r>
            <a:fld id="{81D60167-4931-47E6-BA6A-407CBD079E47}" type="slidenum">
              <a:rPr smtClean="0"/>
              <a:pPr marL="6109">
                <a:lnSpc>
                  <a:spcPts val="678"/>
                </a:lnSpc>
              </a:pPr>
              <a:t>‹N›</a:t>
            </a:fld>
            <a:r>
              <a:rPr spc="-7"/>
              <a:t> </a:t>
            </a:r>
            <a:r>
              <a:t>di</a:t>
            </a:r>
            <a:r>
              <a:rPr spc="-10"/>
              <a:t> </a:t>
            </a:r>
            <a:r>
              <a:t>25</a:t>
            </a:r>
            <a:endParaRPr dirty="0"/>
          </a:p>
        </p:txBody>
      </p:sp>
    </p:spTree>
    <p:extLst>
      <p:ext uri="{BB962C8B-B14F-4D97-AF65-F5344CB8AC3E}">
        <p14:creationId xmlns:p14="http://schemas.microsoft.com/office/powerpoint/2010/main" val="36470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174854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1D8BD707-D9CF-40AE-B4C6-C98DA3205C09}"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122544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8/26/2024</a:t>
            </a:fld>
            <a:endParaRPr lang="en-US"/>
          </a:p>
        </p:txBody>
      </p:sp>
      <p:sp>
        <p:nvSpPr>
          <p:cNvPr id="9" name="Footer Placeholder 8"/>
          <p:cNvSpPr>
            <a:spLocks noGrp="1"/>
          </p:cNvSpPr>
          <p:nvPr>
            <p:ph type="ftr" sz="quarter" idx="11"/>
          </p:nvPr>
        </p:nvSpPr>
        <p:spPr/>
        <p:txBody>
          <a:bodyPr/>
          <a:lstStyle/>
          <a:p>
            <a:endParaRPr lang="it-IT"/>
          </a:p>
        </p:txBody>
      </p:sp>
      <p:sp>
        <p:nvSpPr>
          <p:cNvPr id="10" name="Slide Number Placeholder 9"/>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139048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1187577" y="2357438"/>
            <a:ext cx="3202686" cy="194758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7" name="Date Placeholder 6"/>
          <p:cNvSpPr>
            <a:spLocks noGrp="1"/>
          </p:cNvSpPr>
          <p:nvPr>
            <p:ph type="dt" sz="half" idx="10"/>
          </p:nvPr>
        </p:nvSpPr>
        <p:spPr/>
        <p:txBody>
          <a:bodyPr/>
          <a:lstStyle/>
          <a:p>
            <a:fld id="{1D8BD707-D9CF-40AE-B4C6-C98DA3205C09}"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140477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81946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261533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9" name="Date Placeholder 8"/>
          <p:cNvSpPr>
            <a:spLocks noGrp="1"/>
          </p:cNvSpPr>
          <p:nvPr>
            <p:ph type="dt" sz="half" idx="10"/>
          </p:nvPr>
        </p:nvSpPr>
        <p:spPr/>
        <p:txBody>
          <a:bodyPr/>
          <a:lstStyle/>
          <a:p>
            <a:fld id="{1D8BD707-D9CF-40AE-B4C6-C98DA3205C09}" type="datetimeFigureOut">
              <a:rPr lang="en-US" smtClean="0"/>
              <a:t>8/26/2024</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it-IT"/>
          </a:p>
        </p:txBody>
      </p:sp>
      <p:sp>
        <p:nvSpPr>
          <p:cNvPr id="11" name="Slide Number Placeholder 10"/>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44958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8/26/2024</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it-IT"/>
          </a:p>
        </p:txBody>
      </p:sp>
      <p:sp>
        <p:nvSpPr>
          <p:cNvPr id="10" name="Slide Number Placeholder 9"/>
          <p:cNvSpPr>
            <a:spLocks noGrp="1"/>
          </p:cNvSpPr>
          <p:nvPr>
            <p:ph type="sldNum" sz="quarter" idx="12"/>
          </p:nvPr>
        </p:nvSpPr>
        <p:spPr/>
        <p:txBody>
          <a:body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1739509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1D8BD707-D9CF-40AE-B4C6-C98DA3205C09}" type="datetimeFigureOut">
              <a:rPr lang="en-US" smtClean="0"/>
              <a:t>8/26/2024</a:t>
            </a:fld>
            <a:endParaRPr lang="en-US"/>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it-IT"/>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pPr marL="114935">
              <a:lnSpc>
                <a:spcPts val="1240"/>
              </a:lnSpc>
            </a:pPr>
            <a:fld id="{81D60167-4931-47E6-BA6A-407CBD079E47}" type="slidenum">
              <a:rPr lang="it-IT" spc="-50" smtClean="0"/>
              <a:t>‹N›</a:t>
            </a:fld>
            <a:endParaRPr lang="it-IT" spc="-50" dirty="0"/>
          </a:p>
        </p:txBody>
      </p:sp>
    </p:spTree>
    <p:extLst>
      <p:ext uri="{BB962C8B-B14F-4D97-AF65-F5344CB8AC3E}">
        <p14:creationId xmlns:p14="http://schemas.microsoft.com/office/powerpoint/2010/main" val="99460017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Lst>
  <p:txStyles>
    <p:titleStyle>
      <a:lvl1pPr algn="ctr" defTabSz="685800" rtl="0" eaLnBrk="1" latinLnBrk="0" hangingPunct="1">
        <a:lnSpc>
          <a:spcPct val="90000"/>
        </a:lnSpc>
        <a:spcBef>
          <a:spcPct val="0"/>
        </a:spcBef>
        <a:buNone/>
        <a:defRPr sz="20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90290" y="2713633"/>
            <a:ext cx="7282815" cy="520655"/>
          </a:xfrm>
          <a:prstGeom prst="rect">
            <a:avLst/>
          </a:prstGeom>
        </p:spPr>
        <p:txBody>
          <a:bodyPr vert="horz" wrap="square" lIns="0" tIns="12700" rIns="0" bIns="0" rtlCol="0">
            <a:spAutoFit/>
          </a:bodyPr>
          <a:lstStyle/>
          <a:p>
            <a:pPr marL="12700">
              <a:lnSpc>
                <a:spcPct val="100000"/>
              </a:lnSpc>
              <a:spcBef>
                <a:spcPts val="100"/>
              </a:spcBef>
            </a:pPr>
            <a:r>
              <a:rPr lang="it-IT" sz="3300" b="1" spc="-25" dirty="0">
                <a:latin typeface="Calibri"/>
                <a:cs typeface="Calibri"/>
              </a:rPr>
              <a:t>Protezione dei dispositivi e dati</a:t>
            </a:r>
            <a:endParaRPr sz="3300" dirty="0">
              <a:latin typeface="Calibri"/>
              <a:cs typeface="Calibri"/>
            </a:endParaRPr>
          </a:p>
        </p:txBody>
      </p:sp>
    </p:spTree>
    <p:extLst>
      <p:ext uri="{BB962C8B-B14F-4D97-AF65-F5344CB8AC3E}">
        <p14:creationId xmlns:p14="http://schemas.microsoft.com/office/powerpoint/2010/main" val="19125187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738862"/>
            <a:ext cx="6934200" cy="1978073"/>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BACKDOOR</a:t>
            </a:r>
          </a:p>
          <a:p>
            <a:pPr algn="just">
              <a:lnSpc>
                <a:spcPct val="107000"/>
              </a:lnSpc>
              <a:spcAft>
                <a:spcPts val="800"/>
              </a:spcAft>
            </a:pPr>
            <a:r>
              <a:rPr lang="it-IT" sz="1800" kern="100" dirty="0">
                <a:effectLst/>
                <a:latin typeface="Aptos"/>
                <a:ea typeface="Aptos"/>
                <a:cs typeface="Times New Roman" panose="02020603050405020304" pitchFamily="18" charset="0"/>
              </a:rPr>
              <a:t>porta di servizio, modo (accesso) segreto per entrare in un programma o in un sistema, conosciuto di solito solo dal programmatore originale (ad esempio, una password segreta), per effettuare operazioni di controllo, modifica, debug;</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109222041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738862"/>
            <a:ext cx="6934200" cy="1978073"/>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SPYWARE</a:t>
            </a:r>
          </a:p>
          <a:p>
            <a:pPr algn="just">
              <a:lnSpc>
                <a:spcPct val="107000"/>
              </a:lnSpc>
              <a:spcAft>
                <a:spcPts val="800"/>
              </a:spcAft>
            </a:pPr>
            <a:r>
              <a:rPr lang="it-IT" sz="1800" kern="100" dirty="0">
                <a:effectLst/>
                <a:latin typeface="Aptos"/>
                <a:ea typeface="Aptos"/>
                <a:cs typeface="Times New Roman" panose="02020603050405020304" pitchFamily="18" charset="0"/>
              </a:rPr>
              <a:t>è un tipo di malware che si nasconde nel dispositivo per eseguire operazioni illecite quali: raccogliere informazioni sulle abitudini della navigazione, rubare informazioni sensibili (dati finanziari credenziali ecc.), trasferire informazioni a terze parti utilizzando la rete internet.</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3858342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738862"/>
            <a:ext cx="6934200" cy="2511681"/>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RANSOMWARE</a:t>
            </a:r>
          </a:p>
          <a:p>
            <a:pPr algn="just">
              <a:lnSpc>
                <a:spcPct val="107000"/>
              </a:lnSpc>
              <a:spcAft>
                <a:spcPts val="800"/>
              </a:spcAft>
            </a:pPr>
            <a:r>
              <a:rPr lang="it-IT" sz="1600" kern="100" dirty="0">
                <a:latin typeface="Aptos"/>
                <a:ea typeface="Aptos"/>
                <a:cs typeface="Times New Roman" panose="02020603050405020304" pitchFamily="18" charset="0"/>
              </a:rPr>
              <a:t>La parola ransomware è costituita da </a:t>
            </a:r>
            <a:r>
              <a:rPr lang="it-IT" sz="1600" kern="100" dirty="0" err="1">
                <a:latin typeface="Aptos"/>
                <a:ea typeface="Aptos"/>
                <a:cs typeface="Times New Roman" panose="02020603050405020304" pitchFamily="18" charset="0"/>
              </a:rPr>
              <a:t>ransom</a:t>
            </a:r>
            <a:r>
              <a:rPr lang="it-IT" sz="1600" kern="100" dirty="0">
                <a:latin typeface="Aptos"/>
                <a:ea typeface="Aptos"/>
                <a:cs typeface="Times New Roman" panose="02020603050405020304" pitchFamily="18" charset="0"/>
              </a:rPr>
              <a:t> che vuol dire riscatto e </a:t>
            </a:r>
            <a:r>
              <a:rPr lang="it-IT" sz="1600" kern="100" dirty="0" err="1">
                <a:latin typeface="Aptos"/>
                <a:ea typeface="Aptos"/>
                <a:cs typeface="Times New Roman" panose="02020603050405020304" pitchFamily="18" charset="0"/>
              </a:rPr>
              <a:t>ware</a:t>
            </a:r>
            <a:r>
              <a:rPr lang="it-IT" sz="1600" kern="100" dirty="0">
                <a:latin typeface="Aptos"/>
                <a:ea typeface="Aptos"/>
                <a:cs typeface="Times New Roman" panose="02020603050405020304" pitchFamily="18" charset="0"/>
              </a:rPr>
              <a:t> che è la contrazione di software. Il ransomware è </a:t>
            </a:r>
            <a:r>
              <a:rPr lang="it-IT" sz="1600" kern="100" dirty="0">
                <a:effectLst/>
                <a:latin typeface="Aptos"/>
                <a:ea typeface="Aptos"/>
                <a:cs typeface="Times New Roman" panose="02020603050405020304" pitchFamily="18" charset="0"/>
              </a:rPr>
              <a:t>un malware progettato per bloccare il dispositivo impedendo </a:t>
            </a:r>
            <a:r>
              <a:rPr lang="it-IT" sz="1600" kern="100" dirty="0" smtClean="0">
                <a:effectLst/>
                <a:latin typeface="Aptos"/>
                <a:ea typeface="Aptos"/>
                <a:cs typeface="Times New Roman" panose="02020603050405020304" pitchFamily="18" charset="0"/>
              </a:rPr>
              <a:t>all’utente </a:t>
            </a:r>
            <a:r>
              <a:rPr lang="it-IT" sz="1600" kern="100" dirty="0">
                <a:effectLst/>
                <a:latin typeface="Aptos"/>
                <a:ea typeface="Aptos"/>
                <a:cs typeface="Times New Roman" panose="02020603050405020304" pitchFamily="18" charset="0"/>
              </a:rPr>
              <a:t>di accedervi. Una volta installato rende inaccessibili alcuni dati o l’intero computer. L’obiettivo è quello di sfruttare questa situazione per chiedere il pagamento di un riscatto in criptovaluta. Tra le tante minacce della rete internet è quella che crea maggiori problemi agli utenti e danni di grave entità e può colpire chiunque perché è spesso causato da una disattenzione e di un click poco ragionato. </a:t>
            </a:r>
            <a:endParaRPr b="1" dirty="0">
              <a:latin typeface="Tahoma"/>
              <a:cs typeface="Tahoma"/>
            </a:endParaRPr>
          </a:p>
        </p:txBody>
      </p:sp>
    </p:spTree>
    <p:extLst>
      <p:ext uri="{BB962C8B-B14F-4D97-AF65-F5344CB8AC3E}">
        <p14:creationId xmlns:p14="http://schemas.microsoft.com/office/powerpoint/2010/main" val="27214478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1061519"/>
            <a:ext cx="7315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pic>
        <p:nvPicPr>
          <p:cNvPr id="1025" name="Immagine 127" descr="Immagine che contiene testo, schermata, biglietto da visita, design&#10;&#10;Descrizione generata automaticamente">
            <a:extLst>
              <a:ext uri="{FF2B5EF4-FFF2-40B4-BE49-F238E27FC236}">
                <a16:creationId xmlns:a16="http://schemas.microsoft.com/office/drawing/2014/main" id="{F734EB93-7A0D-4EA9-B53B-825E6E0FA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894" r="9753" b="23988"/>
          <a:stretch>
            <a:fillRect/>
          </a:stretch>
        </p:blipFill>
        <p:spPr bwMode="auto">
          <a:xfrm>
            <a:off x="694658" y="1386720"/>
            <a:ext cx="3581400" cy="19094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0466C60-440B-4E0E-9F63-2E536F7A576E}"/>
              </a:ext>
            </a:extLst>
          </p:cNvPr>
          <p:cNvSpPr>
            <a:spLocks noChangeArrowheads="1"/>
          </p:cNvSpPr>
          <p:nvPr/>
        </p:nvSpPr>
        <p:spPr bwMode="auto">
          <a:xfrm>
            <a:off x="685800" y="3434531"/>
            <a:ext cx="73152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13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1325"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Un ransomware di diffonde tramite 3 modalità</a:t>
            </a:r>
          </a:p>
          <a:p>
            <a:pPr marL="0" marR="0" lvl="0" indent="441325"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-il </a:t>
            </a:r>
            <a:r>
              <a:rPr kumimoji="0" lang="it-IT" altLang="it-IT" sz="1100" b="1" i="0" u="none" strike="noStrike" cap="none" normalizeH="0" baseline="0" dirty="0">
                <a:ln>
                  <a:noFill/>
                </a:ln>
                <a:solidFill>
                  <a:schemeClr val="tx1"/>
                </a:solidFill>
                <a:effectLst/>
                <a:latin typeface="Aptos"/>
                <a:ea typeface="Aptos"/>
                <a:cs typeface="Times New Roman" panose="02020603050405020304" pitchFamily="18" charset="0"/>
              </a:rPr>
              <a:t>phishing</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 quindi email su cui ci si chiede di cliccare su un link o aprire un file </a:t>
            </a:r>
            <a:endParaRPr kumimoji="0" lang="it-IT" altLang="it-IT" sz="800" b="0" i="0" u="none" strike="noStrike" cap="none" normalizeH="0" baseline="0" dirty="0">
              <a:ln>
                <a:noFill/>
              </a:ln>
              <a:solidFill>
                <a:schemeClr val="tx1"/>
              </a:solidFill>
              <a:effectLst/>
            </a:endParaRPr>
          </a:p>
          <a:p>
            <a:pPr marL="0" marR="0" lvl="0" indent="441325"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-il </a:t>
            </a:r>
            <a:r>
              <a:rPr kumimoji="0" lang="it-IT" altLang="it-IT" sz="1100" b="1" i="0" u="none" strike="noStrike" cap="none" normalizeH="0" baseline="0" dirty="0">
                <a:ln>
                  <a:noFill/>
                </a:ln>
                <a:solidFill>
                  <a:schemeClr val="tx1"/>
                </a:solidFill>
                <a:effectLst/>
                <a:latin typeface="Aptos"/>
                <a:ea typeface="Aptos"/>
                <a:cs typeface="Times New Roman" panose="02020603050405020304" pitchFamily="18" charset="0"/>
              </a:rPr>
              <a:t>clickjacking</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 cioè pagine trasparenti posizionate sopra la pagina reale. Il click dell’utente viene </a:t>
            </a:r>
            <a:r>
              <a:rPr lang="it-IT" altLang="it-IT" sz="1100" dirty="0">
                <a:latin typeface="Aptos"/>
                <a:ea typeface="Aptos"/>
                <a:cs typeface="Times New Roman" panose="02020603050405020304" pitchFamily="18" charset="0"/>
              </a:rPr>
              <a:t> </a:t>
            </a:r>
            <a:r>
              <a:rPr lang="it-IT" altLang="it-IT" sz="1100" dirty="0" smtClean="0">
                <a:latin typeface="Aptos"/>
                <a:ea typeface="Aptos"/>
                <a:cs typeface="Times New Roman" panose="02020603050405020304" pitchFamily="18" charset="0"/>
              </a:rPr>
              <a:t> </a:t>
            </a:r>
          </a:p>
          <a:p>
            <a:pPr marL="0" marR="0" lvl="0" indent="441325"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ptos"/>
                <a:ea typeface="Aptos"/>
                <a:cs typeface="Times New Roman" panose="02020603050405020304" pitchFamily="18" charset="0"/>
              </a:rPr>
              <a:t>reindirizzato </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su un </a:t>
            </a:r>
            <a:r>
              <a:rPr kumimoji="0" lang="it-IT" altLang="it-IT" sz="1100" b="0" i="0" u="none" strike="noStrike" cap="none" normalizeH="0" baseline="0" dirty="0" smtClean="0">
                <a:ln>
                  <a:noFill/>
                </a:ln>
                <a:solidFill>
                  <a:schemeClr val="tx1"/>
                </a:solidFill>
                <a:effectLst/>
                <a:latin typeface="Aptos"/>
                <a:ea typeface="Aptos"/>
                <a:cs typeface="Times New Roman" panose="02020603050405020304" pitchFamily="18" charset="0"/>
              </a:rPr>
              <a:t>bottone </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sottostante che installa un file infetto</a:t>
            </a:r>
            <a:endParaRPr kumimoji="0" lang="it-IT" altLang="it-IT" sz="800" b="0" i="0" u="none" strike="noStrike" cap="none" normalizeH="0" baseline="0" dirty="0">
              <a:ln>
                <a:noFill/>
              </a:ln>
              <a:solidFill>
                <a:schemeClr val="tx1"/>
              </a:solidFill>
              <a:effectLst/>
            </a:endParaRPr>
          </a:p>
          <a:p>
            <a:pPr marL="0" marR="0" lvl="0" indent="441325"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a:t>
            </a:r>
            <a:r>
              <a:rPr kumimoji="0" lang="it-IT" altLang="it-IT" sz="1100" b="1" i="0" u="none" strike="noStrike" cap="none" normalizeH="0" baseline="0" dirty="0">
                <a:ln>
                  <a:noFill/>
                </a:ln>
                <a:solidFill>
                  <a:schemeClr val="tx1"/>
                </a:solidFill>
                <a:effectLst/>
                <a:latin typeface="Aptos"/>
                <a:ea typeface="Aptos"/>
                <a:cs typeface="Times New Roman" panose="02020603050405020304" pitchFamily="18" charset="0"/>
              </a:rPr>
              <a:t>sfruttando le vulnerabilità del sistema</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 Un attacco ransomware può essere portato a termine senza </a:t>
            </a:r>
            <a:endParaRPr kumimoji="0" lang="it-IT" altLang="it-IT" sz="1100" b="0" i="0" u="none" strike="noStrike" cap="none" normalizeH="0" baseline="0" dirty="0" smtClean="0">
              <a:ln>
                <a:noFill/>
              </a:ln>
              <a:solidFill>
                <a:schemeClr val="tx1"/>
              </a:solidFill>
              <a:effectLst/>
              <a:latin typeface="Aptos"/>
              <a:ea typeface="Aptos"/>
              <a:cs typeface="Times New Roman" panose="02020603050405020304" pitchFamily="18" charset="0"/>
            </a:endParaRPr>
          </a:p>
          <a:p>
            <a:pPr marL="0" marR="0" lvl="0" indent="441325"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chemeClr val="tx1"/>
                </a:solidFill>
                <a:effectLst/>
                <a:latin typeface="Aptos"/>
                <a:ea typeface="Aptos"/>
                <a:cs typeface="Times New Roman" panose="02020603050405020304" pitchFamily="18" charset="0"/>
              </a:rPr>
              <a:t>alcun </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intervento  </a:t>
            </a:r>
            <a:r>
              <a:rPr kumimoji="0" lang="it-IT" altLang="it-IT" sz="1100" b="0" i="0" u="none" strike="noStrike" cap="none" normalizeH="0" baseline="0" dirty="0" smtClean="0">
                <a:ln>
                  <a:noFill/>
                </a:ln>
                <a:solidFill>
                  <a:schemeClr val="tx1"/>
                </a:solidFill>
                <a:effectLst/>
                <a:latin typeface="Aptos"/>
                <a:ea typeface="Aptos"/>
                <a:cs typeface="Times New Roman" panose="02020603050405020304" pitchFamily="18" charset="0"/>
              </a:rPr>
              <a:t>da </a:t>
            </a:r>
            <a:r>
              <a:rPr kumimoji="0" lang="it-IT" altLang="it-IT" sz="1100" b="0" i="0" u="none" strike="noStrike" cap="none" normalizeH="0" baseline="0" dirty="0">
                <a:ln>
                  <a:noFill/>
                </a:ln>
                <a:solidFill>
                  <a:schemeClr val="tx1"/>
                </a:solidFill>
                <a:effectLst/>
                <a:latin typeface="Aptos"/>
                <a:ea typeface="Aptos"/>
                <a:cs typeface="Times New Roman" panose="02020603050405020304" pitchFamily="18" charset="0"/>
              </a:rPr>
              <a:t>parte dell’utente finale.</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865455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504942"/>
            <a:ext cx="6934200" cy="2777651"/>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ADWARE</a:t>
            </a:r>
          </a:p>
          <a:p>
            <a:pPr algn="just">
              <a:lnSpc>
                <a:spcPct val="107000"/>
              </a:lnSpc>
              <a:spcAft>
                <a:spcPts val="800"/>
              </a:spcAft>
            </a:pPr>
            <a:r>
              <a:rPr lang="it-IT" sz="1600" kern="100" dirty="0">
                <a:effectLst/>
                <a:latin typeface="Aptos"/>
                <a:ea typeface="Aptos"/>
                <a:cs typeface="Times New Roman" panose="02020603050405020304" pitchFamily="18" charset="0"/>
              </a:rPr>
              <a:t>è un malware che si nasconde nel computer per effettuare una serie di operazioni che nel migliore dei casi rallenteranno la navigazione.  Un adware attiva la visualizzazione di pubblicità indesiderata, e talvolta dannosa, sullo schermo del dispositivo. Un adware reindirizza i risultati delle ricerche verso siti web pubblicitari e acquisisce i dati degli utenti senza il loro consenso. Gli utenti possono limitare i danni causati dall’adware attraverso la gestione dei controlli e delle preferenze per i pop-up all’interno del browser. Tuttavia esistono adware che sono legittimi e sicuri da usare come ad esempio quelli che vengono distribuiti con i software freeware e le app gratuite, la cui presenza è rimovibile passando alla versione a pagamento.</a:t>
            </a:r>
          </a:p>
        </p:txBody>
      </p:sp>
    </p:spTree>
    <p:extLst>
      <p:ext uri="{BB962C8B-B14F-4D97-AF65-F5344CB8AC3E}">
        <p14:creationId xmlns:p14="http://schemas.microsoft.com/office/powerpoint/2010/main" val="241093523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504942"/>
            <a:ext cx="6934200" cy="2911727"/>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WORM</a:t>
            </a:r>
          </a:p>
          <a:p>
            <a:pPr algn="just">
              <a:lnSpc>
                <a:spcPct val="107000"/>
              </a:lnSpc>
              <a:spcAft>
                <a:spcPts val="800"/>
              </a:spcAft>
            </a:pPr>
            <a:r>
              <a:rPr lang="it-IT" sz="1600" kern="100" dirty="0">
                <a:effectLst/>
                <a:latin typeface="Aptos"/>
                <a:ea typeface="Aptos"/>
                <a:cs typeface="Times New Roman" panose="02020603050405020304" pitchFamily="18" charset="0"/>
              </a:rPr>
              <a:t>a differenza del virus, il worm è un programma autonomo e autoreplicante, capace di infettare altri dispositivi senza richiedere l’interazione dell’utente né un vettore (programma ospite). Si può diffondere su una eventuale rete locale, ma anche tramite chiavetta USB, e infettare altri PC connessi, sfruttando le vulnerabilità dei sistemi operativi. Il worm viene spesso usato per eseguire un payload (frammento di codice creato per danneggiare il sistema). I payload possono eliminare file in un sistema, criptare dati per un attacco ransomware, rubare informazioni, eliminare file ecc.)</a:t>
            </a:r>
          </a:p>
          <a:p>
            <a:pPr algn="just">
              <a:lnSpc>
                <a:spcPct val="107000"/>
              </a:lnSpc>
              <a:spcAft>
                <a:spcPts val="800"/>
              </a:spcAft>
            </a:pPr>
            <a:endParaRPr lang="it-IT" b="1" kern="100" dirty="0">
              <a:solidFill>
                <a:srgbClr val="FF0000"/>
              </a:solidFill>
              <a:highlight>
                <a:srgbClr val="FFFF00"/>
              </a:highlight>
              <a:latin typeface="Aptos"/>
              <a:cs typeface="Times New Roman" panose="02020603050405020304" pitchFamily="18" charset="0"/>
            </a:endParaRPr>
          </a:p>
        </p:txBody>
      </p:sp>
    </p:spTree>
    <p:extLst>
      <p:ext uri="{BB962C8B-B14F-4D97-AF65-F5344CB8AC3E}">
        <p14:creationId xmlns:p14="http://schemas.microsoft.com/office/powerpoint/2010/main" val="117632758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504942"/>
            <a:ext cx="6934200" cy="1989423"/>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ZOMBIE</a:t>
            </a:r>
          </a:p>
          <a:p>
            <a:pPr algn="just">
              <a:lnSpc>
                <a:spcPct val="107000"/>
              </a:lnSpc>
              <a:spcAft>
                <a:spcPts val="800"/>
              </a:spcAft>
            </a:pPr>
            <a:r>
              <a:rPr lang="it-IT" sz="1800" kern="100" dirty="0">
                <a:effectLst/>
                <a:latin typeface="Aptos"/>
                <a:ea typeface="Aptos"/>
                <a:cs typeface="Times New Roman" panose="02020603050405020304" pitchFamily="18" charset="0"/>
              </a:rPr>
              <a:t>Un computer zombie è un computer o dispositivo mobile connesso a Internet che, all'insaputa dell'utente, è stato compromesso da un cracker o infettato da un virus, in maniera tale da permettere a persone non autorizzate di assumerne in parte o per intero il controllo.</a:t>
            </a:r>
          </a:p>
          <a:p>
            <a:pPr algn="just">
              <a:lnSpc>
                <a:spcPct val="107000"/>
              </a:lnSpc>
              <a:spcAft>
                <a:spcPts val="800"/>
              </a:spcAft>
            </a:pPr>
            <a:endParaRPr lang="it-IT" b="1" kern="100" dirty="0">
              <a:solidFill>
                <a:srgbClr val="FF0000"/>
              </a:solidFill>
              <a:highlight>
                <a:srgbClr val="FFFF00"/>
              </a:highlight>
              <a:latin typeface="Aptos"/>
              <a:cs typeface="Times New Roman" panose="02020603050405020304" pitchFamily="18" charset="0"/>
            </a:endParaRPr>
          </a:p>
        </p:txBody>
      </p:sp>
    </p:spTree>
    <p:extLst>
      <p:ext uri="{BB962C8B-B14F-4D97-AF65-F5344CB8AC3E}">
        <p14:creationId xmlns:p14="http://schemas.microsoft.com/office/powerpoint/2010/main" val="221815242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189317"/>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504942"/>
            <a:ext cx="6934200" cy="3174876"/>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ROOTKIT</a:t>
            </a:r>
          </a:p>
          <a:p>
            <a:pPr algn="just">
              <a:lnSpc>
                <a:spcPct val="107000"/>
              </a:lnSpc>
              <a:spcAft>
                <a:spcPts val="800"/>
              </a:spcAft>
            </a:pPr>
            <a:r>
              <a:rPr lang="it-IT" sz="1800" kern="100" dirty="0">
                <a:effectLst/>
                <a:latin typeface="Aptos"/>
                <a:ea typeface="Aptos"/>
                <a:cs typeface="Times New Roman" panose="02020603050405020304" pitchFamily="18" charset="0"/>
              </a:rPr>
              <a:t>è una tipologia di software più pericolosa dei virus perché può superare la barriera degli antivirus. Un rootkit entra nel sistema appoggiandosi ad altri malware. Una volta nel sistema modifica le impostazioni e i permessi in modo da prenderne il controllo parziale o totale. Esistono però anche rootkit non malevoli, utilizzati per il controllo remoto di un sistema come può accadere con l’assistenza a distanza. Rimuovere un rootkit non è un’operazione standard. Richiedono dei software specifici o degli antivirus che integrano tali funzionalità.</a:t>
            </a:r>
          </a:p>
          <a:p>
            <a:pPr algn="just">
              <a:lnSpc>
                <a:spcPct val="107000"/>
              </a:lnSpc>
              <a:spcAft>
                <a:spcPts val="800"/>
              </a:spcAft>
            </a:pPr>
            <a:endParaRPr lang="it-IT" b="1" kern="100" dirty="0">
              <a:solidFill>
                <a:srgbClr val="FF0000"/>
              </a:solidFill>
              <a:highlight>
                <a:srgbClr val="FFFF00"/>
              </a:highlight>
              <a:latin typeface="Aptos"/>
              <a:cs typeface="Times New Roman" panose="02020603050405020304" pitchFamily="18" charset="0"/>
            </a:endParaRPr>
          </a:p>
        </p:txBody>
      </p:sp>
    </p:spTree>
    <p:extLst>
      <p:ext uri="{BB962C8B-B14F-4D97-AF65-F5344CB8AC3E}">
        <p14:creationId xmlns:p14="http://schemas.microsoft.com/office/powerpoint/2010/main" val="103138241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1061519"/>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EFFETTI DEI malware</a:t>
            </a:r>
            <a:endParaRPr spc="-48" dirty="0">
              <a:solidFill>
                <a:srgbClr val="FF0000"/>
              </a:solidFill>
            </a:endParaRPr>
          </a:p>
        </p:txBody>
      </p:sp>
      <p:sp>
        <p:nvSpPr>
          <p:cNvPr id="3" name="object 3"/>
          <p:cNvSpPr txBox="1"/>
          <p:nvPr/>
        </p:nvSpPr>
        <p:spPr>
          <a:xfrm>
            <a:off x="914400" y="1581150"/>
            <a:ext cx="6934200" cy="2775920"/>
          </a:xfrm>
          <a:prstGeom prst="rect">
            <a:avLst/>
          </a:prstGeom>
        </p:spPr>
        <p:txBody>
          <a:bodyPr vert="horz" wrap="square" lIns="0" tIns="19018" rIns="0" bIns="0" rtlCol="0">
            <a:spAutoFit/>
          </a:bodyPr>
          <a:lstStyle/>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Calo di prestazioni</a:t>
            </a: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Comparsa di programmi sconosciuti</a:t>
            </a: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Invio inconsapevole di messaggi</a:t>
            </a: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Blocco o arresto anomalo del computer </a:t>
            </a: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File danneggiati</a:t>
            </a: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Reindirizzamenti del browser non desiderati</a:t>
            </a: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Fastidiosi annunci popup</a:t>
            </a:r>
          </a:p>
          <a:p>
            <a:pPr marL="342900" lvl="0" indent="-342900" algn="just">
              <a:lnSpc>
                <a:spcPct val="107000"/>
              </a:lnSpc>
              <a:spcAft>
                <a:spcPts val="800"/>
              </a:spcAft>
              <a:buFont typeface="+mj-lt"/>
              <a:buAutoNum type="arabicPeriod"/>
            </a:pPr>
            <a:r>
              <a:rPr lang="it-IT" sz="1800" kern="100" dirty="0">
                <a:effectLst/>
                <a:latin typeface="Aptos"/>
                <a:ea typeface="Aptos"/>
                <a:cs typeface="Times New Roman" panose="02020603050405020304" pitchFamily="18" charset="0"/>
              </a:rPr>
              <a:t>Mancanza di spazio di archiviazione</a:t>
            </a:r>
          </a:p>
          <a:p>
            <a:pPr algn="just">
              <a:lnSpc>
                <a:spcPct val="107000"/>
              </a:lnSpc>
              <a:spcAft>
                <a:spcPts val="800"/>
              </a:spcAft>
            </a:pPr>
            <a:endParaRPr lang="it-IT" b="1" kern="100" dirty="0">
              <a:solidFill>
                <a:srgbClr val="FF0000"/>
              </a:solidFill>
              <a:highlight>
                <a:srgbClr val="FFFF00"/>
              </a:highlight>
              <a:latin typeface="Aptos"/>
              <a:cs typeface="Times New Roman" panose="02020603050405020304" pitchFamily="18" charset="0"/>
            </a:endParaRPr>
          </a:p>
        </p:txBody>
      </p:sp>
    </p:spTree>
    <p:extLst>
      <p:ext uri="{BB962C8B-B14F-4D97-AF65-F5344CB8AC3E}">
        <p14:creationId xmlns:p14="http://schemas.microsoft.com/office/powerpoint/2010/main" val="24872197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1061519"/>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Le contromisure</a:t>
            </a:r>
            <a:endParaRPr spc="-48" dirty="0">
              <a:solidFill>
                <a:srgbClr val="FF0000"/>
              </a:solidFill>
            </a:endParaRPr>
          </a:p>
        </p:txBody>
      </p:sp>
      <p:sp>
        <p:nvSpPr>
          <p:cNvPr id="3" name="object 3"/>
          <p:cNvSpPr txBox="1"/>
          <p:nvPr/>
        </p:nvSpPr>
        <p:spPr>
          <a:xfrm>
            <a:off x="914400" y="1581150"/>
            <a:ext cx="6934200" cy="1191512"/>
          </a:xfrm>
          <a:prstGeom prst="rect">
            <a:avLst/>
          </a:prstGeom>
        </p:spPr>
        <p:txBody>
          <a:bodyPr vert="horz" wrap="square" lIns="0" tIns="19018" rIns="0" bIns="0" rtlCol="0">
            <a:spAutoFit/>
          </a:bodyPr>
          <a:lstStyle/>
          <a:p>
            <a:pPr lvl="0" algn="just">
              <a:lnSpc>
                <a:spcPct val="107000"/>
              </a:lnSpc>
            </a:pPr>
            <a:r>
              <a:rPr lang="it-IT" kern="100" dirty="0">
                <a:latin typeface="Aptos"/>
                <a:ea typeface="Aptos"/>
                <a:cs typeface="Times New Roman" panose="02020603050405020304" pitchFamily="18" charset="0"/>
              </a:rPr>
              <a:t>Possiamo classificarle in </a:t>
            </a:r>
          </a:p>
          <a:p>
            <a:pPr marL="342900" lvl="0" indent="-342900" algn="just">
              <a:lnSpc>
                <a:spcPct val="107000"/>
              </a:lnSpc>
              <a:buFont typeface="+mj-lt"/>
              <a:buAutoNum type="arabicPeriod"/>
            </a:pPr>
            <a:r>
              <a:rPr lang="it-IT" kern="100" dirty="0">
                <a:latin typeface="Aptos"/>
                <a:ea typeface="Aptos"/>
                <a:cs typeface="Times New Roman" panose="02020603050405020304" pitchFamily="18" charset="0"/>
              </a:rPr>
              <a:t>Strumenti di protezione</a:t>
            </a:r>
            <a:endParaRPr lang="it-IT" sz="1800" kern="100" dirty="0">
              <a:effectLst/>
              <a:latin typeface="Aptos"/>
              <a:ea typeface="Aptos"/>
              <a:cs typeface="Times New Roman" panose="02020603050405020304" pitchFamily="18" charset="0"/>
            </a:endParaRPr>
          </a:p>
          <a:p>
            <a:pPr marL="342900" lvl="0" indent="-342900" algn="just">
              <a:lnSpc>
                <a:spcPct val="107000"/>
              </a:lnSpc>
              <a:buFont typeface="+mj-lt"/>
              <a:buAutoNum type="arabicPeriod"/>
            </a:pPr>
            <a:r>
              <a:rPr lang="it-IT" sz="1800" kern="100" dirty="0">
                <a:effectLst/>
                <a:latin typeface="Aptos"/>
                <a:ea typeface="Aptos"/>
                <a:cs typeface="Times New Roman" panose="02020603050405020304" pitchFamily="18" charset="0"/>
              </a:rPr>
              <a:t>Buone pratiche</a:t>
            </a:r>
          </a:p>
          <a:p>
            <a:pPr algn="just">
              <a:lnSpc>
                <a:spcPct val="107000"/>
              </a:lnSpc>
              <a:spcAft>
                <a:spcPts val="800"/>
              </a:spcAft>
            </a:pPr>
            <a:endParaRPr lang="it-IT" b="1" kern="100" dirty="0">
              <a:solidFill>
                <a:srgbClr val="FF0000"/>
              </a:solidFill>
              <a:highlight>
                <a:srgbClr val="FFFF00"/>
              </a:highlight>
              <a:latin typeface="Aptos"/>
              <a:cs typeface="Times New Roman" panose="02020603050405020304" pitchFamily="18" charset="0"/>
            </a:endParaRPr>
          </a:p>
        </p:txBody>
      </p:sp>
    </p:spTree>
    <p:extLst>
      <p:ext uri="{BB962C8B-B14F-4D97-AF65-F5344CB8AC3E}">
        <p14:creationId xmlns:p14="http://schemas.microsoft.com/office/powerpoint/2010/main" val="337007656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1014462"/>
            <a:ext cx="6934200" cy="484910"/>
          </a:xfrm>
          <a:prstGeom prst="rect">
            <a:avLst/>
          </a:prstGeom>
        </p:spPr>
        <p:txBody>
          <a:bodyPr vert="horz" wrap="square" lIns="0" tIns="7780" rIns="0" bIns="0" rtlCol="0" anchor="ctr">
            <a:spAutoFit/>
          </a:bodyPr>
          <a:lstStyle/>
          <a:p>
            <a:pPr marL="8645">
              <a:lnSpc>
                <a:spcPct val="100000"/>
              </a:lnSpc>
              <a:spcBef>
                <a:spcPts val="61"/>
              </a:spcBef>
            </a:pPr>
            <a:r>
              <a:rPr lang="it-IT" b="0" i="0" dirty="0">
                <a:solidFill>
                  <a:srgbClr val="FF0000"/>
                </a:solidFill>
                <a:effectLst/>
                <a:latin typeface="Google Sans"/>
              </a:rPr>
              <a:t>Security </a:t>
            </a:r>
            <a:r>
              <a:rPr lang="it-IT" b="0" i="0" dirty="0" err="1">
                <a:solidFill>
                  <a:srgbClr val="FF0000"/>
                </a:solidFill>
                <a:effectLst/>
                <a:latin typeface="Google Sans"/>
              </a:rPr>
              <a:t>awareness</a:t>
            </a:r>
            <a:r>
              <a:rPr lang="it-IT" b="0" i="0" dirty="0">
                <a:solidFill>
                  <a:srgbClr val="FF0000"/>
                </a:solidFill>
                <a:effectLst/>
                <a:latin typeface="Google Sans"/>
              </a:rPr>
              <a:t> </a:t>
            </a:r>
            <a:r>
              <a:rPr lang="it-IT" b="0" i="0" dirty="0" smtClean="0">
                <a:solidFill>
                  <a:srgbClr val="FF0000"/>
                </a:solidFill>
                <a:effectLst/>
                <a:latin typeface="Google Sans"/>
              </a:rPr>
              <a:t/>
            </a:r>
            <a:br>
              <a:rPr lang="it-IT" b="0" i="0" dirty="0" smtClean="0">
                <a:solidFill>
                  <a:srgbClr val="FF0000"/>
                </a:solidFill>
                <a:effectLst/>
                <a:latin typeface="Google Sans"/>
              </a:rPr>
            </a:br>
            <a:r>
              <a:rPr lang="it-IT" sz="1100" b="0" i="0" dirty="0" smtClean="0">
                <a:solidFill>
                  <a:srgbClr val="FF0000"/>
                </a:solidFill>
                <a:effectLst/>
                <a:latin typeface="Google Sans"/>
              </a:rPr>
              <a:t>(</a:t>
            </a:r>
            <a:r>
              <a:rPr lang="it-IT" sz="1100" b="0" i="0" dirty="0">
                <a:solidFill>
                  <a:srgbClr val="FF0000"/>
                </a:solidFill>
                <a:effectLst/>
                <a:latin typeface="Google Sans"/>
              </a:rPr>
              <a:t>CONSAPEVOLEZZA della sicurezza)</a:t>
            </a:r>
            <a:endParaRPr sz="1100" spc="-48" dirty="0">
              <a:solidFill>
                <a:srgbClr val="FF0000"/>
              </a:solidFill>
            </a:endParaRPr>
          </a:p>
        </p:txBody>
      </p:sp>
      <p:sp>
        <p:nvSpPr>
          <p:cNvPr id="3" name="object 3"/>
          <p:cNvSpPr txBox="1"/>
          <p:nvPr/>
        </p:nvSpPr>
        <p:spPr>
          <a:xfrm>
            <a:off x="1143000" y="1925986"/>
            <a:ext cx="6934200" cy="1676068"/>
          </a:xfrm>
          <a:prstGeom prst="rect">
            <a:avLst/>
          </a:prstGeom>
        </p:spPr>
        <p:txBody>
          <a:bodyPr vert="horz" wrap="square" lIns="0" tIns="19018" rIns="0" bIns="0" rtlCol="0">
            <a:spAutoFit/>
          </a:bodyPr>
          <a:lstStyle/>
          <a:p>
            <a:pPr marL="16858" algn="just">
              <a:spcBef>
                <a:spcPts val="150"/>
              </a:spcBef>
              <a:buSzPct val="168965"/>
              <a:tabLst>
                <a:tab pos="183272" algn="l"/>
                <a:tab pos="183704" algn="l"/>
              </a:tabLst>
            </a:pPr>
            <a:r>
              <a:rPr lang="it-IT" sz="1800" kern="100" dirty="0">
                <a:effectLst/>
                <a:latin typeface="Aptos"/>
                <a:ea typeface="Aptos"/>
                <a:cs typeface="Times New Roman" panose="02020603050405020304" pitchFamily="18" charset="0"/>
              </a:rPr>
              <a:t>La sicurezza e la conoscenza sono elementi strettamente collegati. La conoscenza ci rende consapevoli dei rischi che corriamo e grazie a questa consapevolezza possiamo assumere comportamenti virtuosi per garantire il nostro patrimonio di dati e la nostra </a:t>
            </a:r>
            <a:r>
              <a:rPr lang="it-IT" sz="1800" kern="100" dirty="0" smtClean="0">
                <a:effectLst/>
                <a:latin typeface="Aptos"/>
                <a:ea typeface="Aptos"/>
                <a:cs typeface="Times New Roman" panose="02020603050405020304" pitchFamily="18" charset="0"/>
              </a:rPr>
              <a:t>reputazione.</a:t>
            </a:r>
            <a:endParaRPr lang="it-IT" sz="1800" kern="100" dirty="0">
              <a:effectLst/>
              <a:latin typeface="Aptos"/>
              <a:ea typeface="Aptos"/>
              <a:cs typeface="Times New Roman" panose="02020603050405020304" pitchFamily="18" charset="0"/>
            </a:endParaRPr>
          </a:p>
          <a:p>
            <a:pPr marL="16858" algn="just">
              <a:spcBef>
                <a:spcPts val="150"/>
              </a:spcBef>
              <a:buSzPct val="168965"/>
              <a:tabLst>
                <a:tab pos="183272" algn="l"/>
                <a:tab pos="183704" algn="l"/>
              </a:tabLst>
            </a:pPr>
            <a:endParaRPr sz="1600" b="1" dirty="0">
              <a:latin typeface="Tahoma"/>
              <a:cs typeface="Tahoma"/>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46846"/>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a:t>
            </a:r>
            <a:endParaRPr spc="-48" dirty="0">
              <a:solidFill>
                <a:srgbClr val="FF0000"/>
              </a:solidFill>
            </a:endParaRPr>
          </a:p>
        </p:txBody>
      </p:sp>
      <p:sp>
        <p:nvSpPr>
          <p:cNvPr id="3" name="object 3"/>
          <p:cNvSpPr txBox="1"/>
          <p:nvPr/>
        </p:nvSpPr>
        <p:spPr>
          <a:xfrm>
            <a:off x="914400" y="1092046"/>
            <a:ext cx="6934200" cy="3439564"/>
          </a:xfrm>
          <a:prstGeom prst="rect">
            <a:avLst/>
          </a:prstGeom>
        </p:spPr>
        <p:txBody>
          <a:bodyPr vert="horz" wrap="square" lIns="0" tIns="19018" rIns="0" bIns="0" rtlCol="0">
            <a:spAutoFit/>
          </a:bodyPr>
          <a:lstStyle/>
          <a:p>
            <a:pPr marL="342900" lvl="0" indent="-342900" algn="just">
              <a:lnSpc>
                <a:spcPct val="107000"/>
              </a:lnSpc>
              <a:buFont typeface="+mj-lt"/>
              <a:buAutoNum type="arabicPeriod"/>
            </a:pPr>
            <a:r>
              <a:rPr lang="it-IT" sz="1600" kern="100" dirty="0">
                <a:effectLst/>
                <a:latin typeface="Aptos"/>
                <a:ea typeface="Aptos"/>
                <a:cs typeface="Times New Roman" panose="02020603050405020304" pitchFamily="18" charset="0"/>
              </a:rPr>
              <a:t>Installazione di antivirus, </a:t>
            </a:r>
            <a:r>
              <a:rPr lang="it-IT" sz="1600" kern="100" dirty="0" err="1">
                <a:effectLst/>
                <a:latin typeface="Aptos"/>
                <a:ea typeface="Aptos"/>
                <a:cs typeface="Times New Roman" panose="02020603050405020304" pitchFamily="18" charset="0"/>
              </a:rPr>
              <a:t>antimalware</a:t>
            </a:r>
            <a:r>
              <a:rPr lang="it-IT" sz="1600" kern="100" dirty="0">
                <a:latin typeface="Aptos"/>
                <a:ea typeface="Aptos"/>
                <a:cs typeface="Times New Roman" panose="02020603050405020304" pitchFamily="18" charset="0"/>
              </a:rPr>
              <a:t>, antispam….</a:t>
            </a:r>
            <a:endParaRPr lang="it-IT" sz="1600" kern="100" dirty="0">
              <a:effectLst/>
              <a:latin typeface="Aptos"/>
              <a:ea typeface="Aptos"/>
              <a:cs typeface="Times New Roman" panose="02020603050405020304" pitchFamily="18" charset="0"/>
            </a:endParaRPr>
          </a:p>
          <a:p>
            <a:pPr lvl="0" algn="just">
              <a:lnSpc>
                <a:spcPct val="107000"/>
              </a:lnSpc>
            </a:pPr>
            <a:r>
              <a:rPr lang="it-IT" sz="1400" kern="100" dirty="0">
                <a:effectLst/>
                <a:latin typeface="Aptos"/>
                <a:ea typeface="Aptos"/>
                <a:cs typeface="Times New Roman" panose="02020603050405020304" pitchFamily="18" charset="0"/>
              </a:rPr>
              <a:t>Tra i più diffusi in commercio</a:t>
            </a:r>
          </a:p>
          <a:p>
            <a:pPr marL="342900" lvl="0" indent="-342900" algn="just">
              <a:lnSpc>
                <a:spcPct val="107000"/>
              </a:lnSpc>
              <a:buFont typeface="Arial" panose="020B0604020202020204" pitchFamily="34" charset="0"/>
              <a:buChar char="•"/>
            </a:pPr>
            <a:r>
              <a:rPr lang="it-IT" sz="1200" b="1" kern="100" dirty="0" err="1">
                <a:effectLst/>
                <a:highlight>
                  <a:srgbClr val="FFFF00"/>
                </a:highlight>
                <a:latin typeface="Aptos"/>
                <a:ea typeface="Aptos"/>
                <a:cs typeface="Times New Roman" panose="02020603050405020304" pitchFamily="18" charset="0"/>
              </a:rPr>
              <a:t>Malwarebytes</a:t>
            </a:r>
            <a:r>
              <a:rPr lang="it-IT" sz="1200" kern="100" dirty="0">
                <a:effectLst/>
                <a:latin typeface="Aptos"/>
                <a:ea typeface="Aptos"/>
                <a:cs typeface="Times New Roman" panose="02020603050405020304" pitchFamily="18" charset="0"/>
              </a:rPr>
              <a:t> disponibile in versione gratuita e multipiattaforma (PC, MAC);</a:t>
            </a:r>
          </a:p>
          <a:p>
            <a:pPr marL="342900" lvl="0" indent="-342900" algn="just">
              <a:lnSpc>
                <a:spcPct val="107000"/>
              </a:lnSpc>
              <a:buFont typeface="Arial" panose="020B0604020202020204" pitchFamily="34" charset="0"/>
              <a:buChar char="•"/>
            </a:pPr>
            <a:r>
              <a:rPr lang="it-IT" sz="1200" b="1" kern="100" dirty="0" err="1">
                <a:effectLst/>
                <a:highlight>
                  <a:srgbClr val="FFFF00"/>
                </a:highlight>
                <a:latin typeface="Aptos"/>
                <a:ea typeface="Aptos"/>
                <a:cs typeface="Times New Roman" panose="02020603050405020304" pitchFamily="18" charset="0"/>
              </a:rPr>
              <a:t>SpywareBlaster</a:t>
            </a:r>
            <a:r>
              <a:rPr lang="it-IT" sz="1200" kern="100" dirty="0">
                <a:effectLst/>
                <a:latin typeface="Aptos"/>
                <a:ea typeface="Aptos"/>
                <a:cs typeface="Times New Roman" panose="02020603050405020304" pitchFamily="18" charset="0"/>
              </a:rPr>
              <a:t> capace di bloccare l’installazione di spyware basati su </a:t>
            </a:r>
            <a:r>
              <a:rPr lang="it-IT" sz="1200" kern="100" dirty="0" err="1">
                <a:effectLst/>
                <a:latin typeface="Aptos"/>
                <a:ea typeface="Aptos"/>
                <a:cs typeface="Times New Roman" panose="02020603050405020304" pitchFamily="18" charset="0"/>
              </a:rPr>
              <a:t>Activex</a:t>
            </a:r>
            <a:r>
              <a:rPr lang="it-IT" sz="1200" kern="100" dirty="0">
                <a:effectLst/>
                <a:latin typeface="Aptos"/>
                <a:ea typeface="Aptos"/>
                <a:cs typeface="Times New Roman" panose="02020603050405020304" pitchFamily="18" charset="0"/>
              </a:rPr>
              <a:t>, i cookie spia e cookie di tracciamento, le azioni dannose provenienti da potenziali siti web pericolosi.</a:t>
            </a:r>
          </a:p>
          <a:p>
            <a:pPr marL="342900" lvl="0" indent="-342900" algn="just">
              <a:lnSpc>
                <a:spcPct val="107000"/>
              </a:lnSpc>
              <a:buFont typeface="Arial" panose="020B0604020202020204" pitchFamily="34" charset="0"/>
              <a:buChar char="•"/>
            </a:pPr>
            <a:r>
              <a:rPr lang="it-IT" sz="1200" b="1" kern="100" dirty="0" err="1">
                <a:effectLst/>
                <a:highlight>
                  <a:srgbClr val="FFFF00"/>
                </a:highlight>
                <a:latin typeface="Aptos"/>
                <a:ea typeface="Aptos"/>
                <a:cs typeface="Times New Roman" panose="02020603050405020304" pitchFamily="18" charset="0"/>
              </a:rPr>
              <a:t>IObit</a:t>
            </a:r>
            <a:r>
              <a:rPr lang="it-IT" sz="1200" b="1" kern="100" dirty="0">
                <a:effectLst/>
                <a:highlight>
                  <a:srgbClr val="FFFF00"/>
                </a:highlight>
                <a:latin typeface="Aptos"/>
                <a:ea typeface="Aptos"/>
                <a:cs typeface="Times New Roman" panose="02020603050405020304" pitchFamily="18" charset="0"/>
              </a:rPr>
              <a:t> Malware </a:t>
            </a:r>
            <a:r>
              <a:rPr lang="it-IT" sz="1200" b="1" kern="100" dirty="0" err="1">
                <a:effectLst/>
                <a:highlight>
                  <a:srgbClr val="FFFF00"/>
                </a:highlight>
                <a:latin typeface="Aptos"/>
                <a:ea typeface="Aptos"/>
                <a:cs typeface="Times New Roman" panose="02020603050405020304" pitchFamily="18" charset="0"/>
              </a:rPr>
              <a:t>Figther</a:t>
            </a:r>
            <a:r>
              <a:rPr lang="it-IT" sz="1200" b="1" kern="100" dirty="0">
                <a:effectLst/>
                <a:highlight>
                  <a:srgbClr val="FFFF00"/>
                </a:highlight>
                <a:latin typeface="Aptos"/>
                <a:ea typeface="Aptos"/>
                <a:cs typeface="Times New Roman" panose="02020603050405020304" pitchFamily="18" charset="0"/>
              </a:rPr>
              <a:t> </a:t>
            </a:r>
            <a:r>
              <a:rPr lang="it-IT" sz="1200" kern="100" dirty="0">
                <a:effectLst/>
                <a:latin typeface="Aptos"/>
                <a:ea typeface="Aptos"/>
                <a:cs typeface="Times New Roman" panose="02020603050405020304" pitchFamily="18" charset="0"/>
              </a:rPr>
              <a:t>che usa una tecnologia cloud;</a:t>
            </a:r>
          </a:p>
          <a:p>
            <a:pPr marL="342900" lvl="0" indent="-342900" algn="just">
              <a:lnSpc>
                <a:spcPct val="107000"/>
              </a:lnSpc>
              <a:spcAft>
                <a:spcPts val="800"/>
              </a:spcAft>
              <a:buFont typeface="Arial" panose="020B0604020202020204" pitchFamily="34" charset="0"/>
              <a:buChar char="•"/>
            </a:pPr>
            <a:r>
              <a:rPr lang="it-IT" sz="1200" b="1" kern="100" dirty="0">
                <a:effectLst/>
                <a:highlight>
                  <a:srgbClr val="FFFF00"/>
                </a:highlight>
                <a:latin typeface="Aptos"/>
                <a:ea typeface="Aptos"/>
                <a:cs typeface="Times New Roman" panose="02020603050405020304" pitchFamily="18" charset="0"/>
              </a:rPr>
              <a:t>Spyware Terminator </a:t>
            </a:r>
            <a:r>
              <a:rPr lang="it-IT" sz="1200" kern="100" dirty="0">
                <a:effectLst/>
                <a:latin typeface="Aptos"/>
                <a:ea typeface="Aptos"/>
                <a:cs typeface="Times New Roman" panose="02020603050405020304" pitchFamily="18" charset="0"/>
              </a:rPr>
              <a:t>è uno spyware che offre una buona protezione in tempo reale. Utilizza una funzione </a:t>
            </a:r>
            <a:r>
              <a:rPr lang="it-IT" sz="1200" b="1" kern="100" dirty="0">
                <a:effectLst/>
                <a:highlight>
                  <a:srgbClr val="FFFF00"/>
                </a:highlight>
                <a:latin typeface="Aptos"/>
                <a:ea typeface="Aptos"/>
                <a:cs typeface="Times New Roman" panose="02020603050405020304" pitchFamily="18" charset="0"/>
              </a:rPr>
              <a:t>HIPS (</a:t>
            </a:r>
            <a:r>
              <a:rPr lang="it-IT" sz="1200" b="1" kern="100" dirty="0" err="1">
                <a:effectLst/>
                <a:highlight>
                  <a:srgbClr val="FFFF00"/>
                </a:highlight>
                <a:latin typeface="Aptos"/>
                <a:ea typeface="Aptos"/>
                <a:cs typeface="Times New Roman" panose="02020603050405020304" pitchFamily="18" charset="0"/>
              </a:rPr>
              <a:t>HOST-Based</a:t>
            </a:r>
            <a:r>
              <a:rPr lang="it-IT" sz="1200" b="1" kern="100" dirty="0">
                <a:effectLst/>
                <a:highlight>
                  <a:srgbClr val="FFFF00"/>
                </a:highlight>
                <a:latin typeface="Aptos"/>
                <a:ea typeface="Aptos"/>
                <a:cs typeface="Times New Roman" panose="02020603050405020304" pitchFamily="18" charset="0"/>
              </a:rPr>
              <a:t> Intrusion </a:t>
            </a:r>
            <a:r>
              <a:rPr lang="it-IT" sz="1200" b="1" kern="100" dirty="0" err="1">
                <a:effectLst/>
                <a:highlight>
                  <a:srgbClr val="FFFF00"/>
                </a:highlight>
                <a:latin typeface="Aptos"/>
                <a:ea typeface="Aptos"/>
                <a:cs typeface="Times New Roman" panose="02020603050405020304" pitchFamily="18" charset="0"/>
              </a:rPr>
              <a:t>Prevention</a:t>
            </a:r>
            <a:r>
              <a:rPr lang="it-IT" sz="1200" b="1" kern="100" dirty="0">
                <a:effectLst/>
                <a:highlight>
                  <a:srgbClr val="FFFF00"/>
                </a:highlight>
                <a:latin typeface="Aptos"/>
                <a:ea typeface="Aptos"/>
                <a:cs typeface="Times New Roman" panose="02020603050405020304" pitchFamily="18" charset="0"/>
              </a:rPr>
              <a:t> System) </a:t>
            </a:r>
            <a:r>
              <a:rPr lang="it-IT" sz="1200" kern="100" dirty="0">
                <a:effectLst/>
                <a:latin typeface="Aptos"/>
                <a:ea typeface="Aptos"/>
                <a:cs typeface="Times New Roman" panose="02020603050405020304" pitchFamily="18" charset="0"/>
              </a:rPr>
              <a:t>che analizza i programmi in esecuzione alla ricerca di malware interno.</a:t>
            </a:r>
          </a:p>
          <a:p>
            <a:pPr marL="342900" indent="-342900" algn="just">
              <a:lnSpc>
                <a:spcPct val="107000"/>
              </a:lnSpc>
              <a:spcAft>
                <a:spcPts val="800"/>
              </a:spcAft>
              <a:buFont typeface="+mj-lt"/>
              <a:buAutoNum type="arabicPeriod" startAt="2"/>
            </a:pPr>
            <a:r>
              <a:rPr lang="it-IT" sz="1600" kern="100" dirty="0">
                <a:latin typeface="Aptos"/>
                <a:cs typeface="Times New Roman" panose="02020603050405020304" pitchFamily="18" charset="0"/>
              </a:rPr>
              <a:t>Utilizzare un firewall: </a:t>
            </a:r>
            <a:r>
              <a:rPr lang="it-IT" sz="1200" kern="100" dirty="0">
                <a:latin typeface="Aptos"/>
                <a:cs typeface="Times New Roman" panose="02020603050405020304" pitchFamily="18" charset="0"/>
              </a:rPr>
              <a:t>un firewall ha lo scopo di connettere due o più reti diverse e viene attraversato dal traffico che va da una rete all’altra. Il firewall implementa policy di sicurezza attraverso le quali viene determinato cosa può transitare e cosa no. Per la gestione del traffico sulla rete la maggior parte dei firewall utilizza uno dei due criteri generali di applicazioni delle regole: Default-</a:t>
            </a:r>
            <a:r>
              <a:rPr lang="it-IT" sz="1200" kern="100" dirty="0" err="1">
                <a:latin typeface="Aptos"/>
                <a:cs typeface="Times New Roman" panose="02020603050405020304" pitchFamily="18" charset="0"/>
              </a:rPr>
              <a:t>deny</a:t>
            </a:r>
            <a:r>
              <a:rPr lang="it-IT" sz="1200" kern="100" dirty="0">
                <a:latin typeface="Aptos"/>
                <a:cs typeface="Times New Roman" panose="02020603050405020304" pitchFamily="18" charset="0"/>
              </a:rPr>
              <a:t> in cui per impostazione predefinita viene permesso solo ciò che è autorizzato, mentre il resto viene vietato, oppure Default-</a:t>
            </a:r>
            <a:r>
              <a:rPr lang="it-IT" sz="1200" kern="100" dirty="0" err="1">
                <a:latin typeface="Aptos"/>
                <a:cs typeface="Times New Roman" panose="02020603050405020304" pitchFamily="18" charset="0"/>
              </a:rPr>
              <a:t>allow</a:t>
            </a:r>
            <a:r>
              <a:rPr lang="it-IT" sz="1200" kern="100" dirty="0">
                <a:latin typeface="Aptos"/>
                <a:cs typeface="Times New Roman" panose="02020603050405020304" pitchFamily="18" charset="0"/>
              </a:rPr>
              <a:t> in cui per impostazione predefinita viene bloccato solo ciò che viene vietato mentre il resto viene permesso.</a:t>
            </a:r>
            <a:endParaRPr lang="it-IT" b="1" kern="100" dirty="0">
              <a:solidFill>
                <a:srgbClr val="FF0000"/>
              </a:solidFill>
              <a:highlight>
                <a:srgbClr val="FFFF00"/>
              </a:highlight>
              <a:latin typeface="Aptos"/>
              <a:cs typeface="Times New Roman" panose="02020603050405020304" pitchFamily="18" charset="0"/>
            </a:endParaRPr>
          </a:p>
        </p:txBody>
      </p:sp>
    </p:spTree>
    <p:extLst>
      <p:ext uri="{BB962C8B-B14F-4D97-AF65-F5344CB8AC3E}">
        <p14:creationId xmlns:p14="http://schemas.microsoft.com/office/powerpoint/2010/main" val="31779444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04389" y="666750"/>
            <a:ext cx="3399154" cy="320601"/>
          </a:xfrm>
          <a:prstGeom prst="rect">
            <a:avLst/>
          </a:prstGeom>
        </p:spPr>
        <p:txBody>
          <a:bodyPr vert="horz" wrap="square" lIns="0" tIns="12700" rIns="0" bIns="0" rtlCol="0">
            <a:spAutoFit/>
          </a:bodyPr>
          <a:lstStyle/>
          <a:p>
            <a:pPr marL="12700">
              <a:lnSpc>
                <a:spcPct val="100000"/>
              </a:lnSpc>
              <a:spcBef>
                <a:spcPts val="100"/>
              </a:spcBef>
            </a:pPr>
            <a:r>
              <a:rPr spc="-48" dirty="0">
                <a:solidFill>
                  <a:srgbClr val="FF0000"/>
                </a:solidFill>
                <a:latin typeface="Google Sans"/>
              </a:rPr>
              <a:t>Limitazioni dei firewall</a:t>
            </a:r>
          </a:p>
        </p:txBody>
      </p:sp>
      <p:sp>
        <p:nvSpPr>
          <p:cNvPr id="4" name="object 4"/>
          <p:cNvSpPr txBox="1"/>
          <p:nvPr/>
        </p:nvSpPr>
        <p:spPr>
          <a:xfrm>
            <a:off x="500279" y="1919223"/>
            <a:ext cx="92075"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000080"/>
                </a:solidFill>
                <a:latin typeface="Wingdings"/>
                <a:cs typeface="Wingdings"/>
              </a:rPr>
              <a:t></a:t>
            </a:r>
            <a:endParaRPr sz="700">
              <a:latin typeface="Wingdings"/>
              <a:cs typeface="Wingdings"/>
            </a:endParaRPr>
          </a:p>
        </p:txBody>
      </p:sp>
      <p:sp>
        <p:nvSpPr>
          <p:cNvPr id="5" name="object 5"/>
          <p:cNvSpPr txBox="1"/>
          <p:nvPr/>
        </p:nvSpPr>
        <p:spPr>
          <a:xfrm>
            <a:off x="500279" y="2184400"/>
            <a:ext cx="92075" cy="132080"/>
          </a:xfrm>
          <a:prstGeom prst="rect">
            <a:avLst/>
          </a:prstGeom>
        </p:spPr>
        <p:txBody>
          <a:bodyPr vert="horz" wrap="square" lIns="0" tIns="12700" rIns="0" bIns="0" rtlCol="0">
            <a:spAutoFit/>
          </a:bodyPr>
          <a:lstStyle/>
          <a:p>
            <a:pPr marL="12700">
              <a:lnSpc>
                <a:spcPct val="100000"/>
              </a:lnSpc>
              <a:spcBef>
                <a:spcPts val="100"/>
              </a:spcBef>
            </a:pPr>
            <a:r>
              <a:rPr sz="700" dirty="0">
                <a:solidFill>
                  <a:srgbClr val="000080"/>
                </a:solidFill>
                <a:latin typeface="Wingdings"/>
                <a:cs typeface="Wingdings"/>
              </a:rPr>
              <a:t></a:t>
            </a:r>
            <a:endParaRPr sz="700">
              <a:latin typeface="Wingdings"/>
              <a:cs typeface="Wingdings"/>
            </a:endParaRPr>
          </a:p>
        </p:txBody>
      </p:sp>
      <p:sp>
        <p:nvSpPr>
          <p:cNvPr id="6" name="object 6"/>
          <p:cNvSpPr txBox="1"/>
          <p:nvPr/>
        </p:nvSpPr>
        <p:spPr>
          <a:xfrm>
            <a:off x="500279" y="1247647"/>
            <a:ext cx="8207375" cy="1345565"/>
          </a:xfrm>
          <a:prstGeom prst="rect">
            <a:avLst/>
          </a:prstGeom>
        </p:spPr>
        <p:txBody>
          <a:bodyPr vert="horz" wrap="square" lIns="0" tIns="12700" rIns="0" bIns="0" rtlCol="0">
            <a:spAutoFit/>
          </a:bodyPr>
          <a:lstStyle/>
          <a:p>
            <a:pPr marL="483234" marR="5080" indent="-470534">
              <a:lnSpc>
                <a:spcPct val="115999"/>
              </a:lnSpc>
              <a:spcBef>
                <a:spcPts val="100"/>
              </a:spcBef>
              <a:buClr>
                <a:srgbClr val="000080"/>
              </a:buClr>
              <a:buSzPct val="46666"/>
              <a:buFont typeface="Wingdings"/>
              <a:buChar char=""/>
              <a:tabLst>
                <a:tab pos="482600" algn="l"/>
                <a:tab pos="483234" algn="l"/>
              </a:tabLst>
            </a:pPr>
            <a:r>
              <a:rPr sz="1500" spc="-105" dirty="0">
                <a:latin typeface="Lucida Sans Unicode"/>
                <a:cs typeface="Lucida Sans Unicode"/>
              </a:rPr>
              <a:t>Un</a:t>
            </a:r>
            <a:r>
              <a:rPr sz="1500" spc="-150" dirty="0">
                <a:latin typeface="Lucida Sans Unicode"/>
                <a:cs typeface="Lucida Sans Unicode"/>
              </a:rPr>
              <a:t> </a:t>
            </a:r>
            <a:r>
              <a:rPr sz="1500" spc="-80" dirty="0">
                <a:latin typeface="Lucida Sans Unicode"/>
                <a:cs typeface="Lucida Sans Unicode"/>
              </a:rPr>
              <a:t>firewall</a:t>
            </a:r>
            <a:r>
              <a:rPr sz="1500" spc="-145" dirty="0">
                <a:latin typeface="Lucida Sans Unicode"/>
                <a:cs typeface="Lucida Sans Unicode"/>
              </a:rPr>
              <a:t> </a:t>
            </a:r>
            <a:r>
              <a:rPr sz="1500" spc="-135" dirty="0">
                <a:latin typeface="Lucida Sans Unicode"/>
                <a:cs typeface="Lucida Sans Unicode"/>
              </a:rPr>
              <a:t>non</a:t>
            </a:r>
            <a:r>
              <a:rPr sz="1500" spc="-145" dirty="0">
                <a:latin typeface="Lucida Sans Unicode"/>
                <a:cs typeface="Lucida Sans Unicode"/>
              </a:rPr>
              <a:t> può</a:t>
            </a:r>
            <a:r>
              <a:rPr sz="1500" spc="-150" dirty="0">
                <a:latin typeface="Lucida Sans Unicode"/>
                <a:cs typeface="Lucida Sans Unicode"/>
              </a:rPr>
              <a:t> </a:t>
            </a:r>
            <a:r>
              <a:rPr sz="1500" spc="-110" dirty="0">
                <a:latin typeface="Lucida Sans Unicode"/>
                <a:cs typeface="Lucida Sans Unicode"/>
              </a:rPr>
              <a:t>proteggere</a:t>
            </a:r>
            <a:r>
              <a:rPr sz="1500" spc="-140" dirty="0">
                <a:latin typeface="Lucida Sans Unicode"/>
                <a:cs typeface="Lucida Sans Unicode"/>
              </a:rPr>
              <a:t> </a:t>
            </a:r>
            <a:r>
              <a:rPr sz="1500" spc="-120" dirty="0">
                <a:latin typeface="Lucida Sans Unicode"/>
                <a:cs typeface="Lucida Sans Unicode"/>
              </a:rPr>
              <a:t>da</a:t>
            </a:r>
            <a:r>
              <a:rPr sz="1500" spc="-145" dirty="0">
                <a:latin typeface="Lucida Sans Unicode"/>
                <a:cs typeface="Lucida Sans Unicode"/>
              </a:rPr>
              <a:t> </a:t>
            </a:r>
            <a:r>
              <a:rPr sz="1500" spc="-90" dirty="0">
                <a:latin typeface="Lucida Sans Unicode"/>
                <a:cs typeface="Lucida Sans Unicode"/>
              </a:rPr>
              <a:t>attacchi</a:t>
            </a:r>
            <a:r>
              <a:rPr sz="1500" spc="-150" dirty="0">
                <a:latin typeface="Lucida Sans Unicode"/>
                <a:cs typeface="Lucida Sans Unicode"/>
              </a:rPr>
              <a:t> </a:t>
            </a:r>
            <a:r>
              <a:rPr sz="1500" spc="-110" dirty="0">
                <a:latin typeface="Lucida Sans Unicode"/>
                <a:cs typeface="Lucida Sans Unicode"/>
              </a:rPr>
              <a:t>che</a:t>
            </a:r>
            <a:r>
              <a:rPr sz="1500" spc="-140" dirty="0">
                <a:latin typeface="Lucida Sans Unicode"/>
                <a:cs typeface="Lucida Sans Unicode"/>
              </a:rPr>
              <a:t> </a:t>
            </a:r>
            <a:r>
              <a:rPr sz="1500" spc="-110" dirty="0">
                <a:latin typeface="Lucida Sans Unicode"/>
                <a:cs typeface="Lucida Sans Unicode"/>
              </a:rPr>
              <a:t>lo</a:t>
            </a:r>
            <a:r>
              <a:rPr sz="1500" spc="-145" dirty="0">
                <a:latin typeface="Lucida Sans Unicode"/>
                <a:cs typeface="Lucida Sans Unicode"/>
              </a:rPr>
              <a:t> </a:t>
            </a:r>
            <a:r>
              <a:rPr sz="1500" spc="-105" dirty="0">
                <a:latin typeface="Lucida Sans Unicode"/>
                <a:cs typeface="Lucida Sans Unicode"/>
              </a:rPr>
              <a:t>bypassano</a:t>
            </a:r>
            <a:r>
              <a:rPr sz="1500" spc="-150" dirty="0">
                <a:latin typeface="Lucida Sans Unicode"/>
                <a:cs typeface="Lucida Sans Unicode"/>
              </a:rPr>
              <a:t> </a:t>
            </a:r>
            <a:r>
              <a:rPr sz="1500" spc="-80" dirty="0">
                <a:latin typeface="Lucida Sans Unicode"/>
                <a:cs typeface="Lucida Sans Unicode"/>
              </a:rPr>
              <a:t>(se</a:t>
            </a:r>
            <a:r>
              <a:rPr sz="1500" spc="-135" dirty="0">
                <a:latin typeface="Lucida Sans Unicode"/>
                <a:cs typeface="Lucida Sans Unicode"/>
              </a:rPr>
              <a:t> </a:t>
            </a:r>
            <a:r>
              <a:rPr sz="1500" spc="-114" dirty="0">
                <a:latin typeface="Lucida Sans Unicode"/>
                <a:cs typeface="Lucida Sans Unicode"/>
              </a:rPr>
              <a:t>ci</a:t>
            </a:r>
            <a:r>
              <a:rPr sz="1500" spc="-150" dirty="0">
                <a:latin typeface="Lucida Sans Unicode"/>
                <a:cs typeface="Lucida Sans Unicode"/>
              </a:rPr>
              <a:t> </a:t>
            </a:r>
            <a:r>
              <a:rPr sz="1500" spc="-120" dirty="0">
                <a:latin typeface="Lucida Sans Unicode"/>
                <a:cs typeface="Lucida Sans Unicode"/>
              </a:rPr>
              <a:t>sono</a:t>
            </a:r>
            <a:r>
              <a:rPr sz="1500" spc="-150" dirty="0">
                <a:latin typeface="Lucida Sans Unicode"/>
                <a:cs typeface="Lucida Sans Unicode"/>
              </a:rPr>
              <a:t> </a:t>
            </a:r>
            <a:r>
              <a:rPr sz="1500" spc="-85" dirty="0">
                <a:latin typeface="Lucida Sans Unicode"/>
                <a:cs typeface="Lucida Sans Unicode"/>
              </a:rPr>
              <a:t>altri</a:t>
            </a:r>
            <a:r>
              <a:rPr sz="1500" spc="-145" dirty="0">
                <a:latin typeface="Lucida Sans Unicode"/>
                <a:cs typeface="Lucida Sans Unicode"/>
              </a:rPr>
              <a:t> </a:t>
            </a:r>
            <a:r>
              <a:rPr sz="1500" spc="-105" dirty="0">
                <a:latin typeface="Lucida Sans Unicode"/>
                <a:cs typeface="Lucida Sans Unicode"/>
              </a:rPr>
              <a:t>canali</a:t>
            </a:r>
            <a:r>
              <a:rPr sz="1500" spc="-150" dirty="0">
                <a:latin typeface="Lucida Sans Unicode"/>
                <a:cs typeface="Lucida Sans Unicode"/>
              </a:rPr>
              <a:t> </a:t>
            </a:r>
            <a:r>
              <a:rPr sz="1500" spc="-135" dirty="0">
                <a:latin typeface="Lucida Sans Unicode"/>
                <a:cs typeface="Lucida Sans Unicode"/>
              </a:rPr>
              <a:t>di</a:t>
            </a:r>
            <a:r>
              <a:rPr sz="1500" spc="-150" dirty="0">
                <a:latin typeface="Lucida Sans Unicode"/>
                <a:cs typeface="Lucida Sans Unicode"/>
              </a:rPr>
              <a:t> </a:t>
            </a:r>
            <a:r>
              <a:rPr sz="1500" spc="-95" dirty="0">
                <a:latin typeface="Lucida Sans Unicode"/>
                <a:cs typeface="Lucida Sans Unicode"/>
              </a:rPr>
              <a:t>accesso</a:t>
            </a:r>
            <a:r>
              <a:rPr sz="1500" spc="-145" dirty="0">
                <a:latin typeface="Lucida Sans Unicode"/>
                <a:cs typeface="Lucida Sans Unicode"/>
              </a:rPr>
              <a:t> </a:t>
            </a:r>
            <a:r>
              <a:rPr sz="1500" spc="-85" dirty="0">
                <a:latin typeface="Lucida Sans Unicode"/>
                <a:cs typeface="Lucida Sans Unicode"/>
              </a:rPr>
              <a:t>alla </a:t>
            </a:r>
            <a:r>
              <a:rPr sz="1500" spc="-459" dirty="0">
                <a:latin typeface="Lucida Sans Unicode"/>
                <a:cs typeface="Lucida Sans Unicode"/>
              </a:rPr>
              <a:t> </a:t>
            </a:r>
            <a:r>
              <a:rPr sz="1500" spc="-90" dirty="0">
                <a:latin typeface="Lucida Sans Unicode"/>
                <a:cs typeface="Lucida Sans Unicode"/>
              </a:rPr>
              <a:t>rete,</a:t>
            </a:r>
            <a:r>
              <a:rPr sz="1500" spc="-150" dirty="0">
                <a:latin typeface="Lucida Sans Unicode"/>
                <a:cs typeface="Lucida Sans Unicode"/>
              </a:rPr>
              <a:t> </a:t>
            </a:r>
            <a:r>
              <a:rPr sz="1500" spc="-114" dirty="0">
                <a:latin typeface="Lucida Sans Unicode"/>
                <a:cs typeface="Lucida Sans Unicode"/>
              </a:rPr>
              <a:t>per</a:t>
            </a:r>
            <a:r>
              <a:rPr sz="1500" spc="-145" dirty="0">
                <a:latin typeface="Lucida Sans Unicode"/>
                <a:cs typeface="Lucida Sans Unicode"/>
              </a:rPr>
              <a:t> </a:t>
            </a:r>
            <a:r>
              <a:rPr sz="1500" spc="-114" dirty="0">
                <a:latin typeface="Lucida Sans Unicode"/>
                <a:cs typeface="Lucida Sans Unicode"/>
              </a:rPr>
              <a:t>esempio</a:t>
            </a:r>
            <a:r>
              <a:rPr sz="1500" spc="-155" dirty="0">
                <a:latin typeface="Lucida Sans Unicode"/>
                <a:cs typeface="Lucida Sans Unicode"/>
              </a:rPr>
              <a:t> </a:t>
            </a:r>
            <a:r>
              <a:rPr sz="1500" spc="-95" dirty="0">
                <a:latin typeface="Lucida Sans Unicode"/>
                <a:cs typeface="Lucida Sans Unicode"/>
              </a:rPr>
              <a:t>accessi</a:t>
            </a:r>
            <a:r>
              <a:rPr sz="1500" spc="-155" dirty="0">
                <a:latin typeface="Lucida Sans Unicode"/>
                <a:cs typeface="Lucida Sans Unicode"/>
              </a:rPr>
              <a:t> </a:t>
            </a:r>
            <a:r>
              <a:rPr sz="1500" spc="-80" dirty="0">
                <a:latin typeface="Lucida Sans Unicode"/>
                <a:cs typeface="Lucida Sans Unicode"/>
              </a:rPr>
              <a:t>wireless)</a:t>
            </a:r>
            <a:endParaRPr sz="1500" dirty="0">
              <a:latin typeface="Lucida Sans Unicode"/>
              <a:cs typeface="Lucida Sans Unicode"/>
            </a:endParaRPr>
          </a:p>
          <a:p>
            <a:pPr marL="483234">
              <a:lnSpc>
                <a:spcPct val="100000"/>
              </a:lnSpc>
              <a:spcBef>
                <a:spcPts val="310"/>
              </a:spcBef>
            </a:pPr>
            <a:r>
              <a:rPr sz="1500" spc="-105" dirty="0">
                <a:latin typeface="Lucida Sans Unicode"/>
                <a:cs typeface="Lucida Sans Unicode"/>
              </a:rPr>
              <a:t>Un</a:t>
            </a:r>
            <a:r>
              <a:rPr sz="1500" spc="-150" dirty="0">
                <a:latin typeface="Lucida Sans Unicode"/>
                <a:cs typeface="Lucida Sans Unicode"/>
              </a:rPr>
              <a:t> </a:t>
            </a:r>
            <a:r>
              <a:rPr sz="1500" spc="-80" dirty="0">
                <a:latin typeface="Lucida Sans Unicode"/>
                <a:cs typeface="Lucida Sans Unicode"/>
              </a:rPr>
              <a:t>firewall</a:t>
            </a:r>
            <a:r>
              <a:rPr sz="1500" spc="-140" dirty="0">
                <a:latin typeface="Lucida Sans Unicode"/>
                <a:cs typeface="Lucida Sans Unicode"/>
              </a:rPr>
              <a:t> </a:t>
            </a:r>
            <a:r>
              <a:rPr sz="1500" spc="-135" dirty="0">
                <a:latin typeface="Lucida Sans Unicode"/>
                <a:cs typeface="Lucida Sans Unicode"/>
              </a:rPr>
              <a:t>non</a:t>
            </a:r>
            <a:r>
              <a:rPr sz="1500" spc="-145" dirty="0">
                <a:latin typeface="Lucida Sans Unicode"/>
                <a:cs typeface="Lucida Sans Unicode"/>
              </a:rPr>
              <a:t> può</a:t>
            </a:r>
            <a:r>
              <a:rPr sz="1500" spc="-150" dirty="0">
                <a:latin typeface="Lucida Sans Unicode"/>
                <a:cs typeface="Lucida Sans Unicode"/>
              </a:rPr>
              <a:t> </a:t>
            </a:r>
            <a:r>
              <a:rPr sz="1500" spc="-110" dirty="0">
                <a:latin typeface="Lucida Sans Unicode"/>
                <a:cs typeface="Lucida Sans Unicode"/>
              </a:rPr>
              <a:t>proteggere</a:t>
            </a:r>
            <a:r>
              <a:rPr sz="1500" spc="-135" dirty="0">
                <a:latin typeface="Lucida Sans Unicode"/>
                <a:cs typeface="Lucida Sans Unicode"/>
              </a:rPr>
              <a:t> </a:t>
            </a:r>
            <a:r>
              <a:rPr sz="1500" spc="-105" dirty="0">
                <a:latin typeface="Lucida Sans Unicode"/>
                <a:cs typeface="Lucida Sans Unicode"/>
              </a:rPr>
              <a:t>pienamente</a:t>
            </a:r>
            <a:r>
              <a:rPr sz="1500" spc="-135" dirty="0">
                <a:latin typeface="Lucida Sans Unicode"/>
                <a:cs typeface="Lucida Sans Unicode"/>
              </a:rPr>
              <a:t> </a:t>
            </a:r>
            <a:r>
              <a:rPr sz="1500" spc="-120" dirty="0">
                <a:latin typeface="Lucida Sans Unicode"/>
                <a:cs typeface="Lucida Sans Unicode"/>
              </a:rPr>
              <a:t>da</a:t>
            </a:r>
            <a:r>
              <a:rPr sz="1500" spc="-150" dirty="0">
                <a:latin typeface="Lucida Sans Unicode"/>
                <a:cs typeface="Lucida Sans Unicode"/>
              </a:rPr>
              <a:t> </a:t>
            </a:r>
            <a:r>
              <a:rPr sz="1500" spc="-90" dirty="0">
                <a:latin typeface="Lucida Sans Unicode"/>
                <a:cs typeface="Lucida Sans Unicode"/>
              </a:rPr>
              <a:t>utenti</a:t>
            </a:r>
            <a:r>
              <a:rPr sz="1500" spc="-145" dirty="0">
                <a:latin typeface="Lucida Sans Unicode"/>
                <a:cs typeface="Lucida Sans Unicode"/>
              </a:rPr>
              <a:t> </a:t>
            </a:r>
            <a:r>
              <a:rPr sz="1500" spc="-100" dirty="0">
                <a:latin typeface="Lucida Sans Unicode"/>
                <a:cs typeface="Lucida Sans Unicode"/>
              </a:rPr>
              <a:t>interni</a:t>
            </a:r>
            <a:r>
              <a:rPr sz="1500" spc="-145" dirty="0">
                <a:latin typeface="Lucida Sans Unicode"/>
                <a:cs typeface="Lucida Sans Unicode"/>
              </a:rPr>
              <a:t> </a:t>
            </a:r>
            <a:r>
              <a:rPr sz="1500" spc="-110" dirty="0">
                <a:latin typeface="Lucida Sans Unicode"/>
                <a:cs typeface="Lucida Sans Unicode"/>
              </a:rPr>
              <a:t>che</a:t>
            </a:r>
            <a:r>
              <a:rPr sz="1500" spc="-140" dirty="0">
                <a:latin typeface="Lucida Sans Unicode"/>
                <a:cs typeface="Lucida Sans Unicode"/>
              </a:rPr>
              <a:t> </a:t>
            </a:r>
            <a:r>
              <a:rPr sz="1500" spc="-120" dirty="0">
                <a:latin typeface="Lucida Sans Unicode"/>
                <a:cs typeface="Lucida Sans Unicode"/>
              </a:rPr>
              <a:t>cooperano</a:t>
            </a:r>
            <a:r>
              <a:rPr sz="1500" spc="-145" dirty="0">
                <a:latin typeface="Lucida Sans Unicode"/>
                <a:cs typeface="Lucida Sans Unicode"/>
              </a:rPr>
              <a:t> </a:t>
            </a:r>
            <a:r>
              <a:rPr sz="1500" spc="-130" dirty="0">
                <a:latin typeface="Lucida Sans Unicode"/>
                <a:cs typeface="Lucida Sans Unicode"/>
              </a:rPr>
              <a:t>con</a:t>
            </a:r>
            <a:r>
              <a:rPr sz="1500" spc="-145" dirty="0">
                <a:latin typeface="Lucida Sans Unicode"/>
                <a:cs typeface="Lucida Sans Unicode"/>
              </a:rPr>
              <a:t> </a:t>
            </a:r>
            <a:r>
              <a:rPr sz="1500" spc="-95" dirty="0">
                <a:latin typeface="Lucida Sans Unicode"/>
                <a:cs typeface="Lucida Sans Unicode"/>
              </a:rPr>
              <a:t>l’attacco</a:t>
            </a:r>
            <a:endParaRPr sz="1500" dirty="0">
              <a:latin typeface="Lucida Sans Unicode"/>
              <a:cs typeface="Lucida Sans Unicode"/>
            </a:endParaRPr>
          </a:p>
          <a:p>
            <a:pPr marL="483234" marR="264795">
              <a:lnSpc>
                <a:spcPct val="112000"/>
              </a:lnSpc>
              <a:spcBef>
                <a:spcPts val="75"/>
              </a:spcBef>
            </a:pPr>
            <a:r>
              <a:rPr sz="1500" spc="-105" dirty="0">
                <a:latin typeface="Lucida Sans Unicode"/>
                <a:cs typeface="Lucida Sans Unicode"/>
              </a:rPr>
              <a:t>Un</a:t>
            </a:r>
            <a:r>
              <a:rPr sz="1500" spc="-150" dirty="0">
                <a:latin typeface="Lucida Sans Unicode"/>
                <a:cs typeface="Lucida Sans Unicode"/>
              </a:rPr>
              <a:t> </a:t>
            </a:r>
            <a:r>
              <a:rPr sz="1500" spc="-80" dirty="0">
                <a:latin typeface="Lucida Sans Unicode"/>
                <a:cs typeface="Lucida Sans Unicode"/>
              </a:rPr>
              <a:t>firewall</a:t>
            </a:r>
            <a:r>
              <a:rPr sz="1500" spc="-140" dirty="0">
                <a:latin typeface="Lucida Sans Unicode"/>
                <a:cs typeface="Lucida Sans Unicode"/>
              </a:rPr>
              <a:t> </a:t>
            </a:r>
            <a:r>
              <a:rPr sz="1500" spc="-135" dirty="0">
                <a:latin typeface="Lucida Sans Unicode"/>
                <a:cs typeface="Lucida Sans Unicode"/>
              </a:rPr>
              <a:t>non</a:t>
            </a:r>
            <a:r>
              <a:rPr sz="1500" spc="-145" dirty="0">
                <a:latin typeface="Lucida Sans Unicode"/>
                <a:cs typeface="Lucida Sans Unicode"/>
              </a:rPr>
              <a:t> può</a:t>
            </a:r>
            <a:r>
              <a:rPr sz="1500" spc="-150" dirty="0">
                <a:latin typeface="Lucida Sans Unicode"/>
                <a:cs typeface="Lucida Sans Unicode"/>
              </a:rPr>
              <a:t> </a:t>
            </a:r>
            <a:r>
              <a:rPr sz="1500" spc="-110" dirty="0">
                <a:latin typeface="Lucida Sans Unicode"/>
                <a:cs typeface="Lucida Sans Unicode"/>
              </a:rPr>
              <a:t>proteggere</a:t>
            </a:r>
            <a:r>
              <a:rPr sz="1500" spc="-135" dirty="0">
                <a:latin typeface="Lucida Sans Unicode"/>
                <a:cs typeface="Lucida Sans Unicode"/>
              </a:rPr>
              <a:t> </a:t>
            </a:r>
            <a:r>
              <a:rPr sz="1500" spc="-120" dirty="0">
                <a:latin typeface="Lucida Sans Unicode"/>
                <a:cs typeface="Lucida Sans Unicode"/>
              </a:rPr>
              <a:t>da</a:t>
            </a:r>
            <a:r>
              <a:rPr sz="1500" spc="-145" dirty="0">
                <a:latin typeface="Lucida Sans Unicode"/>
                <a:cs typeface="Lucida Sans Unicode"/>
              </a:rPr>
              <a:t> </a:t>
            </a:r>
            <a:r>
              <a:rPr sz="1500" spc="-90" dirty="0">
                <a:latin typeface="Lucida Sans Unicode"/>
                <a:cs typeface="Lucida Sans Unicode"/>
              </a:rPr>
              <a:t>attacchi</a:t>
            </a:r>
            <a:r>
              <a:rPr sz="1500" spc="-150" dirty="0">
                <a:latin typeface="Lucida Sans Unicode"/>
                <a:cs typeface="Lucida Sans Unicode"/>
              </a:rPr>
              <a:t> </a:t>
            </a:r>
            <a:r>
              <a:rPr sz="1500" spc="-110" dirty="0">
                <a:latin typeface="Lucida Sans Unicode"/>
                <a:cs typeface="Lucida Sans Unicode"/>
              </a:rPr>
              <a:t>che</a:t>
            </a:r>
            <a:r>
              <a:rPr sz="1500" spc="-135" dirty="0">
                <a:latin typeface="Lucida Sans Unicode"/>
                <a:cs typeface="Lucida Sans Unicode"/>
              </a:rPr>
              <a:t> </a:t>
            </a:r>
            <a:r>
              <a:rPr sz="1500" spc="-90" dirty="0">
                <a:latin typeface="Lucida Sans Unicode"/>
                <a:cs typeface="Lucida Sans Unicode"/>
              </a:rPr>
              <a:t>si</a:t>
            </a:r>
            <a:r>
              <a:rPr sz="1500" spc="-145" dirty="0">
                <a:latin typeface="Lucida Sans Unicode"/>
                <a:cs typeface="Lucida Sans Unicode"/>
              </a:rPr>
              <a:t> </a:t>
            </a:r>
            <a:r>
              <a:rPr sz="1500" spc="-114" dirty="0">
                <a:latin typeface="Lucida Sans Unicode"/>
                <a:cs typeface="Lucida Sans Unicode"/>
              </a:rPr>
              <a:t>sviluppano</a:t>
            </a:r>
            <a:r>
              <a:rPr sz="1500" spc="-150" dirty="0">
                <a:latin typeface="Lucida Sans Unicode"/>
                <a:cs typeface="Lucida Sans Unicode"/>
              </a:rPr>
              <a:t> </a:t>
            </a:r>
            <a:r>
              <a:rPr sz="1500" spc="-100" dirty="0">
                <a:latin typeface="Lucida Sans Unicode"/>
                <a:cs typeface="Lucida Sans Unicode"/>
              </a:rPr>
              <a:t>internamente:</a:t>
            </a:r>
            <a:r>
              <a:rPr sz="1500" spc="-140" dirty="0">
                <a:latin typeface="Lucida Sans Unicode"/>
                <a:cs typeface="Lucida Sans Unicode"/>
              </a:rPr>
              <a:t> </a:t>
            </a:r>
            <a:r>
              <a:rPr sz="1500" spc="-130" dirty="0">
                <a:latin typeface="Lucida Sans Unicode"/>
                <a:cs typeface="Lucida Sans Unicode"/>
              </a:rPr>
              <a:t>un</a:t>
            </a:r>
            <a:r>
              <a:rPr sz="1500" spc="-145" dirty="0">
                <a:latin typeface="Lucida Sans Unicode"/>
                <a:cs typeface="Lucida Sans Unicode"/>
              </a:rPr>
              <a:t> </a:t>
            </a:r>
            <a:r>
              <a:rPr sz="1500" spc="-105" dirty="0">
                <a:latin typeface="Lucida Sans Unicode"/>
                <a:cs typeface="Lucida Sans Unicode"/>
              </a:rPr>
              <a:t>dispositivo</a:t>
            </a:r>
            <a:r>
              <a:rPr sz="1500" spc="-150" dirty="0">
                <a:latin typeface="Lucida Sans Unicode"/>
                <a:cs typeface="Lucida Sans Unicode"/>
              </a:rPr>
              <a:t> </a:t>
            </a:r>
            <a:r>
              <a:rPr sz="1500" spc="-145" dirty="0">
                <a:latin typeface="Lucida Sans Unicode"/>
                <a:cs typeface="Lucida Sans Unicode"/>
              </a:rPr>
              <a:t>può </a:t>
            </a:r>
            <a:r>
              <a:rPr sz="1500" spc="-459" dirty="0">
                <a:latin typeface="Lucida Sans Unicode"/>
                <a:cs typeface="Lucida Sans Unicode"/>
              </a:rPr>
              <a:t> </a:t>
            </a:r>
            <a:r>
              <a:rPr sz="1500" spc="-80" dirty="0">
                <a:latin typeface="Lucida Sans Unicode"/>
                <a:cs typeface="Lucida Sans Unicode"/>
              </a:rPr>
              <a:t>essere</a:t>
            </a:r>
            <a:r>
              <a:rPr sz="1500" spc="-150" dirty="0">
                <a:latin typeface="Lucida Sans Unicode"/>
                <a:cs typeface="Lucida Sans Unicode"/>
              </a:rPr>
              <a:t> </a:t>
            </a:r>
            <a:r>
              <a:rPr sz="1500" spc="-80" dirty="0">
                <a:latin typeface="Lucida Sans Unicode"/>
                <a:cs typeface="Lucida Sans Unicode"/>
              </a:rPr>
              <a:t>infettato</a:t>
            </a:r>
            <a:r>
              <a:rPr sz="1500" spc="-155" dirty="0">
                <a:latin typeface="Lucida Sans Unicode"/>
                <a:cs typeface="Lucida Sans Unicode"/>
              </a:rPr>
              <a:t> </a:t>
            </a:r>
            <a:r>
              <a:rPr sz="1500" spc="-105" dirty="0">
                <a:latin typeface="Lucida Sans Unicode"/>
                <a:cs typeface="Lucida Sans Unicode"/>
              </a:rPr>
              <a:t>fuori</a:t>
            </a:r>
            <a:r>
              <a:rPr sz="1500" spc="-155" dirty="0">
                <a:latin typeface="Lucida Sans Unicode"/>
                <a:cs typeface="Lucida Sans Unicode"/>
              </a:rPr>
              <a:t> </a:t>
            </a:r>
            <a:r>
              <a:rPr sz="1500" spc="-100" dirty="0">
                <a:latin typeface="Lucida Sans Unicode"/>
                <a:cs typeface="Lucida Sans Unicode"/>
              </a:rPr>
              <a:t>dalla</a:t>
            </a:r>
            <a:r>
              <a:rPr sz="1500" spc="-155" dirty="0">
                <a:latin typeface="Lucida Sans Unicode"/>
                <a:cs typeface="Lucida Sans Unicode"/>
              </a:rPr>
              <a:t> </a:t>
            </a:r>
            <a:r>
              <a:rPr sz="1500" spc="-75" dirty="0">
                <a:latin typeface="Lucida Sans Unicode"/>
                <a:cs typeface="Lucida Sans Unicode"/>
              </a:rPr>
              <a:t>rete</a:t>
            </a:r>
            <a:r>
              <a:rPr sz="1500" spc="-150" dirty="0">
                <a:latin typeface="Lucida Sans Unicode"/>
                <a:cs typeface="Lucida Sans Unicode"/>
              </a:rPr>
              <a:t> </a:t>
            </a:r>
            <a:r>
              <a:rPr sz="1500" spc="-80" dirty="0">
                <a:latin typeface="Lucida Sans Unicode"/>
                <a:cs typeface="Lucida Sans Unicode"/>
              </a:rPr>
              <a:t>e</a:t>
            </a:r>
            <a:r>
              <a:rPr sz="1500" spc="-150" dirty="0">
                <a:latin typeface="Lucida Sans Unicode"/>
                <a:cs typeface="Lucida Sans Unicode"/>
              </a:rPr>
              <a:t> </a:t>
            </a:r>
            <a:r>
              <a:rPr sz="1500" spc="-135" dirty="0">
                <a:latin typeface="Lucida Sans Unicode"/>
                <a:cs typeface="Lucida Sans Unicode"/>
              </a:rPr>
              <a:t>poi</a:t>
            </a:r>
            <a:r>
              <a:rPr sz="1500" spc="-155" dirty="0">
                <a:latin typeface="Lucida Sans Unicode"/>
                <a:cs typeface="Lucida Sans Unicode"/>
              </a:rPr>
              <a:t> </a:t>
            </a:r>
            <a:r>
              <a:rPr sz="1500" spc="-110" dirty="0">
                <a:latin typeface="Lucida Sans Unicode"/>
                <a:cs typeface="Lucida Sans Unicode"/>
              </a:rPr>
              <a:t>utilizzato</a:t>
            </a:r>
            <a:r>
              <a:rPr sz="1500" spc="-155" dirty="0">
                <a:latin typeface="Lucida Sans Unicode"/>
                <a:cs typeface="Lucida Sans Unicode"/>
              </a:rPr>
              <a:t> </a:t>
            </a:r>
            <a:r>
              <a:rPr sz="1500" spc="-105" dirty="0">
                <a:latin typeface="Lucida Sans Unicode"/>
                <a:cs typeface="Lucida Sans Unicode"/>
              </a:rPr>
              <a:t>all’interno</a:t>
            </a:r>
            <a:endParaRPr sz="1500" dirty="0">
              <a:latin typeface="Lucida Sans Unicode"/>
              <a:cs typeface="Lucida Sans Unicode"/>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46846"/>
            <a:ext cx="58674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protezione……..ANTIVIRUS</a:t>
            </a:r>
            <a:endParaRPr spc="-48" dirty="0">
              <a:solidFill>
                <a:srgbClr val="FF0000"/>
              </a:solidFill>
            </a:endParaRPr>
          </a:p>
        </p:txBody>
      </p:sp>
      <p:pic>
        <p:nvPicPr>
          <p:cNvPr id="4" name="Immagine 3" descr="Immagine che contiene testo, schermata, Carattere&#10;&#10;Descrizione generata automaticamente">
            <a:extLst>
              <a:ext uri="{FF2B5EF4-FFF2-40B4-BE49-F238E27FC236}">
                <a16:creationId xmlns:a16="http://schemas.microsoft.com/office/drawing/2014/main" id="{3E882B1C-4654-4CE5-ADF2-DA21E5A012C6}"/>
              </a:ext>
            </a:extLst>
          </p:cNvPr>
          <p:cNvPicPr/>
          <p:nvPr/>
        </p:nvPicPr>
        <p:blipFill rotWithShape="1">
          <a:blip r:embed="rId2"/>
          <a:srcRect t="3391" r="4478"/>
          <a:stretch/>
        </p:blipFill>
        <p:spPr>
          <a:xfrm>
            <a:off x="0" y="1047750"/>
            <a:ext cx="4495800" cy="2456418"/>
          </a:xfrm>
          <a:prstGeom prst="rect">
            <a:avLst/>
          </a:prstGeom>
        </p:spPr>
      </p:pic>
      <p:pic>
        <p:nvPicPr>
          <p:cNvPr id="5" name="Immagine 4" descr="Immagine che contiene testo, schermata, Carattere, numero&#10;&#10;Descrizione generata automaticamente">
            <a:extLst>
              <a:ext uri="{FF2B5EF4-FFF2-40B4-BE49-F238E27FC236}">
                <a16:creationId xmlns:a16="http://schemas.microsoft.com/office/drawing/2014/main" id="{4DDC86C8-7C6A-4CB4-98AD-AFB5DC639A54}"/>
              </a:ext>
            </a:extLst>
          </p:cNvPr>
          <p:cNvPicPr/>
          <p:nvPr/>
        </p:nvPicPr>
        <p:blipFill rotWithShape="1">
          <a:blip r:embed="rId3"/>
          <a:srcRect t="1683" b="11452"/>
          <a:stretch/>
        </p:blipFill>
        <p:spPr bwMode="auto">
          <a:xfrm>
            <a:off x="4262858" y="2786007"/>
            <a:ext cx="4888230" cy="23574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6907694"/>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646846"/>
            <a:ext cx="57150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protezione…….ANTIVIRUS</a:t>
            </a:r>
            <a:endParaRPr spc="-48" dirty="0">
              <a:solidFill>
                <a:srgbClr val="FF0000"/>
              </a:solidFill>
            </a:endParaRPr>
          </a:p>
        </p:txBody>
      </p:sp>
      <p:pic>
        <p:nvPicPr>
          <p:cNvPr id="6" name="Immagine 5" descr="Immagine che contiene testo, schermata, Carattere&#10;&#10;Descrizione generata automaticamente">
            <a:extLst>
              <a:ext uri="{FF2B5EF4-FFF2-40B4-BE49-F238E27FC236}">
                <a16:creationId xmlns:a16="http://schemas.microsoft.com/office/drawing/2014/main" id="{8EDA0097-9A76-4E14-A04A-81D4BB3A36C1}"/>
              </a:ext>
            </a:extLst>
          </p:cNvPr>
          <p:cNvPicPr/>
          <p:nvPr/>
        </p:nvPicPr>
        <p:blipFill rotWithShape="1">
          <a:blip r:embed="rId2"/>
          <a:srcRect t="2441" r="2884"/>
          <a:stretch/>
        </p:blipFill>
        <p:spPr>
          <a:xfrm>
            <a:off x="14177" y="1049020"/>
            <a:ext cx="4800601" cy="2741930"/>
          </a:xfrm>
          <a:prstGeom prst="rect">
            <a:avLst/>
          </a:prstGeom>
        </p:spPr>
      </p:pic>
      <p:pic>
        <p:nvPicPr>
          <p:cNvPr id="7" name="Immagine 6" descr="Immagine che contiene testo, schermata, Carattere, numero&#10;&#10;Descrizione generata automaticamente">
            <a:extLst>
              <a:ext uri="{FF2B5EF4-FFF2-40B4-BE49-F238E27FC236}">
                <a16:creationId xmlns:a16="http://schemas.microsoft.com/office/drawing/2014/main" id="{B0B81B7E-980F-49A0-8CF6-727C4A18BEA5}"/>
              </a:ext>
            </a:extLst>
          </p:cNvPr>
          <p:cNvPicPr/>
          <p:nvPr/>
        </p:nvPicPr>
        <p:blipFill rotWithShape="1">
          <a:blip r:embed="rId3"/>
          <a:srcRect t="2426" r="3933"/>
          <a:stretch/>
        </p:blipFill>
        <p:spPr>
          <a:xfrm>
            <a:off x="4876800" y="1758711"/>
            <a:ext cx="4267201" cy="2737943"/>
          </a:xfrm>
          <a:prstGeom prst="rect">
            <a:avLst/>
          </a:prstGeom>
        </p:spPr>
      </p:pic>
    </p:spTree>
    <p:extLst>
      <p:ext uri="{BB962C8B-B14F-4D97-AF65-F5344CB8AC3E}">
        <p14:creationId xmlns:p14="http://schemas.microsoft.com/office/powerpoint/2010/main" val="125886936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599" y="646846"/>
            <a:ext cx="6473507"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protezione……..ANTIVIRUS</a:t>
            </a:r>
            <a:endParaRPr spc="-48" dirty="0">
              <a:solidFill>
                <a:srgbClr val="FF0000"/>
              </a:solidFill>
            </a:endParaRPr>
          </a:p>
        </p:txBody>
      </p:sp>
      <p:pic>
        <p:nvPicPr>
          <p:cNvPr id="5" name="Immagine 4" descr="Immagine che contiene testo, schermata, Carattere&#10;&#10;Descrizione generata automaticamente">
            <a:extLst>
              <a:ext uri="{FF2B5EF4-FFF2-40B4-BE49-F238E27FC236}">
                <a16:creationId xmlns:a16="http://schemas.microsoft.com/office/drawing/2014/main" id="{CD176C12-F9B4-4DE6-AAB4-B0CE8D792E47}"/>
              </a:ext>
            </a:extLst>
          </p:cNvPr>
          <p:cNvPicPr/>
          <p:nvPr/>
        </p:nvPicPr>
        <p:blipFill rotWithShape="1">
          <a:blip r:embed="rId2"/>
          <a:srcRect t="8565" b="7488"/>
          <a:stretch/>
        </p:blipFill>
        <p:spPr bwMode="auto">
          <a:xfrm>
            <a:off x="990600" y="1200150"/>
            <a:ext cx="6473507" cy="23879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379098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646846"/>
            <a:ext cx="62484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protezione……..FILTRI ANTISPAM</a:t>
            </a:r>
            <a:endParaRPr spc="-48" dirty="0">
              <a:solidFill>
                <a:srgbClr val="FF0000"/>
              </a:solidFill>
            </a:endParaRPr>
          </a:p>
        </p:txBody>
      </p:sp>
      <p:sp>
        <p:nvSpPr>
          <p:cNvPr id="6" name="CasellaDiTesto 5">
            <a:extLst>
              <a:ext uri="{FF2B5EF4-FFF2-40B4-BE49-F238E27FC236}">
                <a16:creationId xmlns:a16="http://schemas.microsoft.com/office/drawing/2014/main" id="{2708DD1C-F5C8-4E0F-A35A-910E819800DF}"/>
              </a:ext>
            </a:extLst>
          </p:cNvPr>
          <p:cNvSpPr txBox="1"/>
          <p:nvPr/>
        </p:nvSpPr>
        <p:spPr>
          <a:xfrm>
            <a:off x="1447800" y="1200150"/>
            <a:ext cx="6324600" cy="2647071"/>
          </a:xfrm>
          <a:prstGeom prst="rect">
            <a:avLst/>
          </a:prstGeom>
          <a:noFill/>
        </p:spPr>
        <p:txBody>
          <a:bodyPr wrap="square">
            <a:spAutoFit/>
          </a:bodyPr>
          <a:lstStyle/>
          <a:p>
            <a:pPr lvl="0" algn="just">
              <a:lnSpc>
                <a:spcPct val="107000"/>
              </a:lnSpc>
              <a:spcAft>
                <a:spcPts val="800"/>
              </a:spcAft>
            </a:pPr>
            <a:r>
              <a:rPr lang="it-IT" sz="1200" kern="100" dirty="0">
                <a:effectLst/>
                <a:latin typeface="Aptos"/>
                <a:ea typeface="Aptos"/>
                <a:cs typeface="Times New Roman" panose="02020603050405020304" pitchFamily="18" charset="0"/>
              </a:rPr>
              <a:t>Filtri antispam: sono programmi o servizi che consentono di identificare e bloccare in modo preventivo un contenuto come appartenente alle mail indesiderate. Rientrano in questa categoria pubblicità, truffe malware, worm. Con il termine Spam si indica l’invio di un’alta frequenza di messaggi di posta elettronica generalmente a valore pubblicitario. La frequenza da sola, in certi casi, è sufficiente a rappresentare un problema, al punto che molti servizi di webmail hanno già integrato un filtro.  Va aggiunto che al problema dello spam se ne aggiunge un altro cioè il phishing che si serve proprio delle mail per sottrarci dati e identità. Gli antispam analizzano le mail servendosi di particolari algoritmi che riconosciuto lo spam lo archivia in un’apposita cartella da cui l’utente può confermare o meno la natura di spam della mail. Si servono di tecnologie differenti tra cui la più comune si basa sull’analisi del testo alla ricerca di frasi tipiche. Dal numero di occorrenze di queste frasi il programma calcola la probabilità che la mail in questione sia effettivamente spam. Tra i principali antispam si segnalano:</a:t>
            </a:r>
          </a:p>
        </p:txBody>
      </p:sp>
    </p:spTree>
    <p:extLst>
      <p:ext uri="{BB962C8B-B14F-4D97-AF65-F5344CB8AC3E}">
        <p14:creationId xmlns:p14="http://schemas.microsoft.com/office/powerpoint/2010/main" val="207592238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646846"/>
            <a:ext cx="72390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protezione……..FILTRI ANTISPAM</a:t>
            </a:r>
            <a:endParaRPr spc="-48" dirty="0">
              <a:solidFill>
                <a:srgbClr val="FF0000"/>
              </a:solidFill>
            </a:endParaRPr>
          </a:p>
        </p:txBody>
      </p:sp>
      <p:pic>
        <p:nvPicPr>
          <p:cNvPr id="4" name="Immagine 3" descr="Immagine che contiene testo, schermata, Carattere&#10;&#10;Descrizione generata automaticamente">
            <a:extLst>
              <a:ext uri="{FF2B5EF4-FFF2-40B4-BE49-F238E27FC236}">
                <a16:creationId xmlns:a16="http://schemas.microsoft.com/office/drawing/2014/main" id="{1F639C33-E5BB-4F8D-8CE2-48006FCC138D}"/>
              </a:ext>
            </a:extLst>
          </p:cNvPr>
          <p:cNvPicPr/>
          <p:nvPr/>
        </p:nvPicPr>
        <p:blipFill rotWithShape="1">
          <a:blip r:embed="rId2"/>
          <a:srcRect t="18643"/>
          <a:stretch/>
        </p:blipFill>
        <p:spPr bwMode="auto">
          <a:xfrm>
            <a:off x="990600" y="1263014"/>
            <a:ext cx="7239000" cy="3137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7052490"/>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6846"/>
            <a:ext cx="7315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protezione…….per attacchi </a:t>
            </a:r>
            <a:r>
              <a:rPr lang="it-IT" spc="-48" dirty="0" err="1">
                <a:solidFill>
                  <a:srgbClr val="FF0000"/>
                </a:solidFill>
                <a:latin typeface="Google Sans"/>
              </a:rPr>
              <a:t>D</a:t>
            </a:r>
            <a:r>
              <a:rPr lang="it-IT" cap="none" spc="-48" dirty="0" err="1">
                <a:solidFill>
                  <a:srgbClr val="FF0000"/>
                </a:solidFill>
                <a:latin typeface="Google Sans"/>
              </a:rPr>
              <a:t>o</a:t>
            </a:r>
            <a:r>
              <a:rPr lang="it-IT" spc="-48" dirty="0" err="1">
                <a:solidFill>
                  <a:srgbClr val="FF0000"/>
                </a:solidFill>
                <a:latin typeface="Google Sans"/>
              </a:rPr>
              <a:t>s</a:t>
            </a:r>
            <a:r>
              <a:rPr lang="it-IT" spc="-48" dirty="0">
                <a:solidFill>
                  <a:srgbClr val="FF0000"/>
                </a:solidFill>
                <a:latin typeface="Google Sans"/>
              </a:rPr>
              <a:t> e  </a:t>
            </a:r>
            <a:r>
              <a:rPr lang="it-IT" spc="-48" dirty="0" err="1">
                <a:solidFill>
                  <a:srgbClr val="FF0000"/>
                </a:solidFill>
                <a:latin typeface="Google Sans"/>
              </a:rPr>
              <a:t>DD</a:t>
            </a:r>
            <a:r>
              <a:rPr lang="it-IT" cap="none" spc="-48" dirty="0" err="1">
                <a:solidFill>
                  <a:srgbClr val="FF0000"/>
                </a:solidFill>
                <a:latin typeface="Google Sans"/>
              </a:rPr>
              <a:t>o</a:t>
            </a:r>
            <a:r>
              <a:rPr lang="it-IT" spc="-48" dirty="0" err="1">
                <a:solidFill>
                  <a:srgbClr val="FF0000"/>
                </a:solidFill>
                <a:latin typeface="Google Sans"/>
              </a:rPr>
              <a:t>s</a:t>
            </a:r>
            <a:endParaRPr spc="-48" dirty="0">
              <a:solidFill>
                <a:srgbClr val="FF0000"/>
              </a:solidFill>
            </a:endParaRPr>
          </a:p>
        </p:txBody>
      </p:sp>
      <p:sp>
        <p:nvSpPr>
          <p:cNvPr id="5" name="CasellaDiTesto 4">
            <a:extLst>
              <a:ext uri="{FF2B5EF4-FFF2-40B4-BE49-F238E27FC236}">
                <a16:creationId xmlns:a16="http://schemas.microsoft.com/office/drawing/2014/main" id="{6A89372A-F46E-4D9C-86A0-4580C69A6A02}"/>
              </a:ext>
            </a:extLst>
          </p:cNvPr>
          <p:cNvSpPr txBox="1"/>
          <p:nvPr/>
        </p:nvSpPr>
        <p:spPr>
          <a:xfrm>
            <a:off x="685800" y="1428750"/>
            <a:ext cx="7696200" cy="1973361"/>
          </a:xfrm>
          <a:prstGeom prst="rect">
            <a:avLst/>
          </a:prstGeom>
          <a:noFill/>
        </p:spPr>
        <p:txBody>
          <a:bodyPr wrap="square">
            <a:spAutoFit/>
          </a:bodyPr>
          <a:lstStyle/>
          <a:p>
            <a:pPr algn="just">
              <a:lnSpc>
                <a:spcPct val="107000"/>
              </a:lnSpc>
              <a:spcAft>
                <a:spcPts val="800"/>
              </a:spcAft>
            </a:pPr>
            <a:r>
              <a:rPr lang="it-IT" sz="1200" b="1" kern="100" dirty="0">
                <a:effectLst/>
                <a:latin typeface="Aptos"/>
                <a:ea typeface="Aptos"/>
                <a:cs typeface="Times New Roman" panose="02020603050405020304" pitchFamily="18" charset="0"/>
              </a:rPr>
              <a:t>ATTACCHI IN RETE (DoS e DDoS)</a:t>
            </a:r>
            <a:endParaRPr lang="it-IT" sz="1200" kern="100" dirty="0">
              <a:effectLst/>
              <a:latin typeface="Aptos"/>
              <a:ea typeface="Aptos"/>
              <a:cs typeface="Times New Roman" panose="02020603050405020304" pitchFamily="18" charset="0"/>
            </a:endParaRPr>
          </a:p>
          <a:p>
            <a:pPr algn="just">
              <a:lnSpc>
                <a:spcPct val="107000"/>
              </a:lnSpc>
              <a:spcAft>
                <a:spcPts val="800"/>
              </a:spcAft>
            </a:pPr>
            <a:r>
              <a:rPr lang="it-IT" sz="1600" kern="100" dirty="0">
                <a:effectLst/>
                <a:latin typeface="Aptos"/>
                <a:ea typeface="Aptos"/>
                <a:cs typeface="Times New Roman" panose="02020603050405020304" pitchFamily="18" charset="0"/>
              </a:rPr>
              <a:t>Quando si parla di un attacco finalizzato all’interruzione di un servizio di rete si utilizza la sigla DoS (Denial of Service). È una tecnica che prevede l’invio di un consistente e continuo flusso di dati verso l’obiettivo causando il rallentamento del servizio o il crash.  Gli attacchi DoS possono essere eseguiti anche in modo coordinato e distribuito. In questo caso si parla di attacco DDoS. Tali attacchi sono indirizzati principalmente a siti di grandi aziende o di una certa importanza.</a:t>
            </a:r>
          </a:p>
        </p:txBody>
      </p:sp>
    </p:spTree>
    <p:extLst>
      <p:ext uri="{BB962C8B-B14F-4D97-AF65-F5344CB8AC3E}">
        <p14:creationId xmlns:p14="http://schemas.microsoft.com/office/powerpoint/2010/main" val="215081425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27866"/>
            <a:ext cx="81534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Strumenti di protezione…….. per attacchi </a:t>
            </a:r>
            <a:r>
              <a:rPr lang="it-IT" spc="-48" dirty="0" err="1">
                <a:solidFill>
                  <a:srgbClr val="FF0000"/>
                </a:solidFill>
                <a:latin typeface="Google Sans"/>
              </a:rPr>
              <a:t>D</a:t>
            </a:r>
            <a:r>
              <a:rPr lang="it-IT" cap="none" spc="-48" dirty="0" err="1">
                <a:solidFill>
                  <a:srgbClr val="FF0000"/>
                </a:solidFill>
                <a:latin typeface="Google Sans"/>
              </a:rPr>
              <a:t>o</a:t>
            </a:r>
            <a:r>
              <a:rPr lang="it-IT" spc="-48" dirty="0" err="1">
                <a:solidFill>
                  <a:srgbClr val="FF0000"/>
                </a:solidFill>
                <a:latin typeface="Google Sans"/>
              </a:rPr>
              <a:t>s</a:t>
            </a:r>
            <a:r>
              <a:rPr lang="it-IT" spc="-48" dirty="0">
                <a:solidFill>
                  <a:srgbClr val="FF0000"/>
                </a:solidFill>
                <a:latin typeface="Google Sans"/>
              </a:rPr>
              <a:t> e  </a:t>
            </a:r>
            <a:r>
              <a:rPr lang="it-IT" spc="-48" dirty="0" err="1">
                <a:solidFill>
                  <a:srgbClr val="FF0000"/>
                </a:solidFill>
                <a:latin typeface="Google Sans"/>
              </a:rPr>
              <a:t>DD</a:t>
            </a:r>
            <a:r>
              <a:rPr lang="it-IT" cap="none" spc="-48" dirty="0" err="1">
                <a:solidFill>
                  <a:srgbClr val="FF0000"/>
                </a:solidFill>
                <a:latin typeface="Google Sans"/>
              </a:rPr>
              <a:t>o</a:t>
            </a:r>
            <a:r>
              <a:rPr lang="it-IT" spc="-48" dirty="0" err="1">
                <a:solidFill>
                  <a:srgbClr val="FF0000"/>
                </a:solidFill>
                <a:latin typeface="Google Sans"/>
              </a:rPr>
              <a:t>s</a:t>
            </a:r>
            <a:endParaRPr spc="-48" dirty="0">
              <a:solidFill>
                <a:srgbClr val="FF0000"/>
              </a:solidFill>
            </a:endParaRPr>
          </a:p>
        </p:txBody>
      </p:sp>
      <p:sp>
        <p:nvSpPr>
          <p:cNvPr id="7" name="Rectangle 4">
            <a:extLst>
              <a:ext uri="{FF2B5EF4-FFF2-40B4-BE49-F238E27FC236}">
                <a16:creationId xmlns:a16="http://schemas.microsoft.com/office/drawing/2014/main" id="{9E973776-55A1-4945-8F11-1ED22A523D3A}"/>
              </a:ext>
            </a:extLst>
          </p:cNvPr>
          <p:cNvSpPr>
            <a:spLocks noChangeArrowheads="1"/>
          </p:cNvSpPr>
          <p:nvPr/>
        </p:nvSpPr>
        <p:spPr bwMode="auto">
          <a:xfrm>
            <a:off x="457200" y="687758"/>
            <a:ext cx="8458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1" i="0" u="none" strike="noStrike" cap="none" normalizeH="0" baseline="0" dirty="0">
                <a:ln>
                  <a:noFill/>
                </a:ln>
                <a:solidFill>
                  <a:srgbClr val="FF0000"/>
                </a:solidFill>
                <a:effectLst/>
                <a:highlight>
                  <a:srgbClr val="FFFF00"/>
                </a:highlight>
                <a:latin typeface="Aptos"/>
                <a:ea typeface="Aptos"/>
                <a:cs typeface="Times New Roman" panose="02020603050405020304" pitchFamily="18" charset="0"/>
              </a:rPr>
              <a:t>Honeypot</a:t>
            </a:r>
            <a:r>
              <a:rPr kumimoji="0" lang="it-IT" altLang="it-IT" sz="1200" b="0" i="0" u="none" strike="noStrike" cap="none" normalizeH="0" baseline="0" dirty="0">
                <a:ln>
                  <a:noFill/>
                </a:ln>
                <a:solidFill>
                  <a:schemeClr val="tx1"/>
                </a:solidFill>
                <a:effectLst/>
                <a:latin typeface="Aptos"/>
                <a:ea typeface="Aptos"/>
                <a:cs typeface="Times New Roman" panose="02020603050405020304" pitchFamily="18" charset="0"/>
              </a:rPr>
              <a:t>: è a tutti gli effetti un’esca, utilizzata per attirare l’attenzione di un eventuale attaccante verso un insieme di dati di nessuna importanza  e per ottenere informazioni preziose sul modo in cui opera. Può essere sia una componente software che hardware.</a:t>
            </a:r>
            <a:endParaRPr kumimoji="0" lang="it-IT" altLang="it-IT"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it-IT" altLang="it-IT" sz="1200" b="1" i="0" u="none" strike="noStrike" cap="none" normalizeH="0" baseline="0" dirty="0">
                <a:ln>
                  <a:noFill/>
                </a:ln>
                <a:solidFill>
                  <a:srgbClr val="FF0000"/>
                </a:solidFill>
                <a:effectLst/>
                <a:highlight>
                  <a:srgbClr val="FFFF00"/>
                </a:highlight>
                <a:latin typeface="Aptos"/>
                <a:ea typeface="Aptos"/>
                <a:cs typeface="Times New Roman" panose="02020603050405020304" pitchFamily="18" charset="0"/>
              </a:rPr>
              <a:t>Intrusion Detection System (IDS): </a:t>
            </a:r>
            <a:r>
              <a:rPr kumimoji="0" lang="it-IT" altLang="it-IT" sz="1200" b="0" i="0" u="none" strike="noStrike" cap="none" normalizeH="0" baseline="0" dirty="0">
                <a:ln>
                  <a:noFill/>
                </a:ln>
                <a:solidFill>
                  <a:schemeClr val="tx1"/>
                </a:solidFill>
                <a:effectLst/>
                <a:latin typeface="Aptos"/>
                <a:ea typeface="Aptos"/>
                <a:cs typeface="Times New Roman" panose="02020603050405020304" pitchFamily="18" charset="0"/>
              </a:rPr>
              <a:t>è un Sistema di sicurezza che effettua il </a:t>
            </a:r>
            <a:r>
              <a:rPr kumimoji="0" lang="it-IT" altLang="it-IT" sz="1200" b="0" i="0" u="none" strike="noStrike" cap="none" normalizeH="0" baseline="0" dirty="0" smtClean="0">
                <a:ln>
                  <a:noFill/>
                </a:ln>
                <a:solidFill>
                  <a:schemeClr val="tx1"/>
                </a:solidFill>
                <a:effectLst/>
                <a:latin typeface="Aptos"/>
                <a:ea typeface="Aptos"/>
                <a:cs typeface="Times New Roman" panose="02020603050405020304" pitchFamily="18" charset="0"/>
              </a:rPr>
              <a:t>monitoraggio continuo </a:t>
            </a:r>
            <a:r>
              <a:rPr kumimoji="0" lang="it-IT" altLang="it-IT" sz="1200" b="0" i="0" u="none" strike="noStrike" cap="none" normalizeH="0" baseline="0" dirty="0">
                <a:ln>
                  <a:noFill/>
                </a:ln>
                <a:solidFill>
                  <a:schemeClr val="tx1"/>
                </a:solidFill>
                <a:effectLst/>
                <a:latin typeface="Aptos"/>
                <a:ea typeface="Aptos"/>
                <a:cs typeface="Times New Roman" panose="02020603050405020304" pitchFamily="18" charset="0"/>
              </a:rPr>
              <a:t>del traffico di rete, per individuare potenziali attività sospette come intrusioni ed attacchi. </a:t>
            </a:r>
          </a:p>
          <a:p>
            <a:pPr marL="0" marR="0" lvl="0" indent="0" algn="just" defTabSz="914400" rtl="0" eaLnBrk="0" fontAlgn="base" latinLnBrk="0" hangingPunct="0">
              <a:lnSpc>
                <a:spcPct val="100000"/>
              </a:lnSpc>
              <a:spcBef>
                <a:spcPct val="0"/>
              </a:spcBef>
              <a:spcAft>
                <a:spcPct val="0"/>
              </a:spcAft>
              <a:buClrTx/>
              <a:buSzTx/>
              <a:tabLst/>
            </a:pPr>
            <a:r>
              <a:rPr kumimoji="0" lang="it-IT" altLang="it-IT" sz="1200" b="0" i="0" u="none" strike="noStrike" cap="none" normalizeH="0" baseline="0" dirty="0">
                <a:ln>
                  <a:noFill/>
                </a:ln>
                <a:solidFill>
                  <a:schemeClr val="tx1"/>
                </a:solidFill>
                <a:effectLst/>
                <a:latin typeface="Aptos"/>
                <a:ea typeface="Aptos"/>
                <a:cs typeface="Times New Roman" panose="02020603050405020304" pitchFamily="18" charset="0"/>
              </a:rPr>
              <a:t>Rispetto al solo firewall, l’IDS effettua un’analisi molto più approfondita, fornendo indicazioni relative al tipo di attacco, l’indirizzo di origine dell’intrusione e l’indirizzo di destinazione. </a:t>
            </a:r>
          </a:p>
          <a:p>
            <a:pPr marL="0" marR="0" lvl="0" indent="0" algn="just" defTabSz="914400" rtl="0" eaLnBrk="0" fontAlgn="base" latinLnBrk="0" hangingPunct="0">
              <a:lnSpc>
                <a:spcPct val="100000"/>
              </a:lnSpc>
              <a:spcBef>
                <a:spcPct val="0"/>
              </a:spcBef>
              <a:spcAft>
                <a:spcPct val="0"/>
              </a:spcAft>
              <a:buClrTx/>
              <a:buSzTx/>
              <a:tabLst/>
            </a:pPr>
            <a:r>
              <a:rPr kumimoji="0" lang="it-IT" altLang="it-IT" sz="1200" b="0" i="0" u="none" strike="noStrike" cap="none" normalizeH="0" baseline="0" dirty="0">
                <a:ln>
                  <a:noFill/>
                </a:ln>
                <a:solidFill>
                  <a:schemeClr val="tx1"/>
                </a:solidFill>
                <a:effectLst/>
                <a:latin typeface="Aptos"/>
                <a:ea typeface="Aptos"/>
                <a:cs typeface="Times New Roman" panose="02020603050405020304" pitchFamily="18" charset="0"/>
              </a:rPr>
              <a:t>L’IDS può essere di tipo hardware o software e si configura come un sistema di vigilanza che riconosce e segnala l’attacco creando un messaggio di sistema che descrive l’evento. In caso di effettivo attacco, non solo questo viene rilevato, ma anche identificato, così da avere tutte le informazioni necessarie per neutralizzarlo.</a:t>
            </a:r>
            <a:endParaRPr kumimoji="0" lang="it-IT" altLang="it-IT" sz="9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Aptos"/>
                <a:ea typeface="Aptos"/>
                <a:cs typeface="Times New Roman" panose="02020603050405020304" pitchFamily="18" charset="0"/>
              </a:rPr>
              <a:t>Tipicamente un IDS è costituito dai seguenti componenti: uno o più sensori posizionati in punti nevralgici della rete e utilizzati per raccogliere le informazioni, una console utilizzata per monitorare lo stato della rete, un motore, ossia un server, che si trova solitamente su una piattaforma cloud, che analizza i dati prelevati dai sensori e provvede ad individuare eventuali falle.</a:t>
            </a:r>
          </a:p>
          <a:p>
            <a:pPr algn="just" defTabSz="914400" eaLnBrk="0" fontAlgn="base" hangingPunct="0">
              <a:spcBef>
                <a:spcPct val="0"/>
              </a:spcBef>
              <a:spcAft>
                <a:spcPct val="0"/>
              </a:spcAft>
              <a:buFontTx/>
              <a:buChar char="•"/>
            </a:pPr>
            <a:r>
              <a:rPr lang="it-IT" altLang="it-IT" sz="1200" b="1" dirty="0">
                <a:solidFill>
                  <a:srgbClr val="FF0000"/>
                </a:solidFill>
                <a:highlight>
                  <a:srgbClr val="FFFF00"/>
                </a:highlight>
                <a:latin typeface="Aptos"/>
                <a:cs typeface="Times New Roman" panose="02020603050405020304" pitchFamily="18" charset="0"/>
              </a:rPr>
              <a:t>IPS: </a:t>
            </a:r>
            <a:r>
              <a:rPr lang="it-IT" altLang="it-IT" sz="1200" dirty="0">
                <a:latin typeface="Aptos"/>
                <a:cs typeface="Times New Roman" panose="02020603050405020304" pitchFamily="18" charset="0"/>
              </a:rPr>
              <a:t>oltre al firewall e all’IDS c’è l’IPS (Intrusion </a:t>
            </a:r>
            <a:r>
              <a:rPr lang="it-IT" altLang="it-IT" sz="1200" dirty="0" err="1">
                <a:latin typeface="Aptos"/>
                <a:cs typeface="Times New Roman" panose="02020603050405020304" pitchFamily="18" charset="0"/>
              </a:rPr>
              <a:t>Prevention</a:t>
            </a:r>
            <a:r>
              <a:rPr lang="it-IT" altLang="it-IT" sz="1200" dirty="0">
                <a:latin typeface="Aptos"/>
                <a:cs typeface="Times New Roman" panose="02020603050405020304" pitchFamily="18" charset="0"/>
              </a:rPr>
              <a:t> System), ovvero il sistema di prevenzione delle intrusioni. L’IPS monitora pacchetti dati in arrivo alla ricerca di minacce che possono far partire un attacco verso il sistema, esattamente come l’IDS. A differenza dell’IDS, tuttavia, una volta rilevato un pacchetto potenzialmente dannoso, che potrebbe dar luogo a un’intrusione l’IPS lo blocca e previene l’attacco. La differenza tra IDS, IPS e Firewall è il livello su cui agiscono. IDS e IPS si muovono all’interno della rete, sondando i dati in cerca di tentativo di attacco, registrandoli e segnalandoli agli amministratori (IDS) o bloccandoli direttamente (IPS).</a:t>
            </a: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1200" dirty="0">
                <a:latin typeface="Aptos"/>
                <a:cs typeface="Times New Roman" panose="02020603050405020304" pitchFamily="18" charset="0"/>
              </a:rPr>
              <a:t>I Firewall, invece, filtrano il traffico tra il singolo computer e la rete, in entrambe le direzioni, a seconda delle regole impostate.</a:t>
            </a:r>
          </a:p>
        </p:txBody>
      </p:sp>
    </p:spTree>
    <p:extLst>
      <p:ext uri="{BB962C8B-B14F-4D97-AF65-F5344CB8AC3E}">
        <p14:creationId xmlns:p14="http://schemas.microsoft.com/office/powerpoint/2010/main" val="212260084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53439"/>
            <a:ext cx="8458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Altri Strumenti di protezione…….. Per la tutela dei dati</a:t>
            </a:r>
            <a:endParaRPr spc="-48" dirty="0">
              <a:solidFill>
                <a:srgbClr val="FF0000"/>
              </a:solidFill>
            </a:endParaRPr>
          </a:p>
        </p:txBody>
      </p:sp>
      <p:sp>
        <p:nvSpPr>
          <p:cNvPr id="7" name="Rectangle 4">
            <a:extLst>
              <a:ext uri="{FF2B5EF4-FFF2-40B4-BE49-F238E27FC236}">
                <a16:creationId xmlns:a16="http://schemas.microsoft.com/office/drawing/2014/main" id="{9E973776-55A1-4945-8F11-1ED22A523D3A}"/>
              </a:ext>
            </a:extLst>
          </p:cNvPr>
          <p:cNvSpPr>
            <a:spLocks noChangeArrowheads="1"/>
          </p:cNvSpPr>
          <p:nvPr/>
        </p:nvSpPr>
        <p:spPr bwMode="auto">
          <a:xfrm>
            <a:off x="457200" y="838504"/>
            <a:ext cx="8458200" cy="385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algn="just">
              <a:lnSpc>
                <a:spcPct val="107000"/>
              </a:lnSpc>
              <a:spcAft>
                <a:spcPts val="800"/>
              </a:spcAft>
              <a:buFont typeface="Symbol" panose="05050102010706020507" pitchFamily="18" charset="2"/>
              <a:buChar char=""/>
            </a:pPr>
            <a:r>
              <a:rPr lang="it-IT" sz="1200" dirty="0">
                <a:latin typeface="Aptos"/>
                <a:cs typeface="Times New Roman" panose="02020603050405020304" pitchFamily="18" charset="0"/>
              </a:rPr>
              <a:t>Il controllo degli accessi fisici alla stanza dove sono collocati i dispositivi </a:t>
            </a:r>
            <a:r>
              <a:rPr lang="it-IT" sz="1200" dirty="0" smtClean="0">
                <a:latin typeface="Aptos"/>
                <a:cs typeface="Times New Roman" panose="02020603050405020304" pitchFamily="18" charset="0"/>
              </a:rPr>
              <a:t>informatici. Nei luoghi di lavoro si dovrebbero predisporre i </a:t>
            </a:r>
            <a:r>
              <a:rPr lang="it-IT" sz="1200" dirty="0">
                <a:latin typeface="Aptos"/>
                <a:cs typeface="Times New Roman" panose="02020603050405020304" pitchFamily="18" charset="0"/>
              </a:rPr>
              <a:t>locali </a:t>
            </a:r>
            <a:r>
              <a:rPr lang="it-IT" sz="1200" dirty="0" smtClean="0">
                <a:latin typeface="Aptos"/>
                <a:cs typeface="Times New Roman" panose="02020603050405020304" pitchFamily="18" charset="0"/>
              </a:rPr>
              <a:t>che ospitano server e dispositivi di rete con </a:t>
            </a:r>
            <a:r>
              <a:rPr lang="it-IT" sz="1200" dirty="0">
                <a:latin typeface="Aptos"/>
                <a:cs typeface="Times New Roman" panose="02020603050405020304" pitchFamily="18" charset="0"/>
              </a:rPr>
              <a:t>porte blindate e sistemi di riconoscimento e sorveglianza associati. Se l’accesso è tramite password, sceglierne una sicura e cambiarla periodicamente.</a:t>
            </a:r>
          </a:p>
          <a:p>
            <a:pPr marL="342900" indent="-342900" algn="just">
              <a:lnSpc>
                <a:spcPct val="107000"/>
              </a:lnSpc>
              <a:spcAft>
                <a:spcPts val="800"/>
              </a:spcAft>
              <a:buFont typeface="Symbol" panose="05050102010706020507" pitchFamily="18" charset="2"/>
              <a:buChar char=""/>
            </a:pPr>
            <a:r>
              <a:rPr lang="it-IT" sz="1200" dirty="0">
                <a:latin typeface="Aptos"/>
                <a:cs typeface="Times New Roman" panose="02020603050405020304" pitchFamily="18" charset="0"/>
              </a:rPr>
              <a:t>Strumenti utili a rendere sicuri i dati assegnando ad esempio specifiche identità digitali agli utenti e ai clienti, gestendo tali identità tramite funzione dedicata, classificando in maniera adeguata le informazioni da proteggere e i relativi permessi di accesso. La difesa dei dati deve garantire la loro </a:t>
            </a:r>
            <a:r>
              <a:rPr lang="it-IT" sz="1200" b="1" dirty="0">
                <a:latin typeface="Aptos"/>
                <a:cs typeface="Times New Roman" panose="02020603050405020304" pitchFamily="18" charset="0"/>
              </a:rPr>
              <a:t>confidenzialità</a:t>
            </a:r>
            <a:r>
              <a:rPr lang="it-IT" sz="1200" dirty="0">
                <a:latin typeface="Aptos"/>
                <a:cs typeface="Times New Roman" panose="02020603050405020304" pitchFamily="18" charset="0"/>
              </a:rPr>
              <a:t>(o riservatezza),  cioè i dati devono essere accessibili esclusivamente ai soggetti autorizzati, alla loro </a:t>
            </a:r>
            <a:r>
              <a:rPr lang="it-IT" sz="1200" b="1" dirty="0">
                <a:latin typeface="Aptos"/>
                <a:cs typeface="Times New Roman" panose="02020603050405020304" pitchFamily="18" charset="0"/>
              </a:rPr>
              <a:t>integrità</a:t>
            </a:r>
            <a:r>
              <a:rPr lang="it-IT" sz="1200" dirty="0">
                <a:latin typeface="Aptos"/>
                <a:cs typeface="Times New Roman" panose="02020603050405020304" pitchFamily="18" charset="0"/>
              </a:rPr>
              <a:t> quindi completi e non corrotti da utenti non autorizzata da malfunzionamenti del sistema, disponibilità cioè </a:t>
            </a:r>
            <a:r>
              <a:rPr lang="it-IT" sz="1200" b="1" dirty="0">
                <a:latin typeface="Aptos"/>
                <a:cs typeface="Times New Roman" panose="02020603050405020304" pitchFamily="18" charset="0"/>
              </a:rPr>
              <a:t>l’accessibilità</a:t>
            </a:r>
            <a:r>
              <a:rPr lang="it-IT" sz="1200" dirty="0">
                <a:latin typeface="Aptos"/>
                <a:cs typeface="Times New Roman" panose="02020603050405020304" pitchFamily="18" charset="0"/>
              </a:rPr>
              <a:t> </a:t>
            </a:r>
            <a:r>
              <a:rPr lang="it-IT" sz="1200" b="1" dirty="0">
                <a:solidFill>
                  <a:srgbClr val="FF0000"/>
                </a:solidFill>
                <a:highlight>
                  <a:srgbClr val="FFFF00"/>
                </a:highlight>
                <a:latin typeface="Aptos"/>
                <a:cs typeface="Times New Roman" panose="02020603050405020304" pitchFamily="18" charset="0"/>
              </a:rPr>
              <a:t>(CIA)</a:t>
            </a:r>
            <a:r>
              <a:rPr lang="it-IT" sz="1200" dirty="0">
                <a:latin typeface="Aptos"/>
                <a:cs typeface="Times New Roman" panose="02020603050405020304" pitchFamily="18" charset="0"/>
              </a:rPr>
              <a:t>deve essere garantita solo se richiesta da un soggetto autorizzato. </a:t>
            </a:r>
          </a:p>
          <a:p>
            <a:pPr marL="342900" indent="-342900" algn="just">
              <a:lnSpc>
                <a:spcPct val="107000"/>
              </a:lnSpc>
              <a:spcAft>
                <a:spcPts val="800"/>
              </a:spcAft>
              <a:buFont typeface="Symbol" panose="05050102010706020507" pitchFamily="18" charset="2"/>
              <a:buChar char=""/>
            </a:pPr>
            <a:r>
              <a:rPr lang="it-IT" sz="1200" b="1" dirty="0">
                <a:latin typeface="Aptos"/>
                <a:cs typeface="Times New Roman" panose="02020603050405020304" pitchFamily="18" charset="0"/>
              </a:rPr>
              <a:t>Il Penetration test</a:t>
            </a:r>
            <a:r>
              <a:rPr lang="it-IT" sz="1200" dirty="0">
                <a:latin typeface="Aptos"/>
                <a:cs typeface="Times New Roman" panose="02020603050405020304" pitchFamily="18" charset="0"/>
              </a:rPr>
              <a:t> che è una strategia di indagine analitica che ha lo scopo di esaminare la sicurezza del sistema, sfruttando le vulnerabilità precedentemente individuate per cercare di capire in che modo potrebbe venire un attacco. Per questo il Penetration test è anticipato da una fase denominata </a:t>
            </a:r>
            <a:r>
              <a:rPr lang="it-IT" sz="1200" b="1" dirty="0">
                <a:latin typeface="Aptos"/>
                <a:cs typeface="Times New Roman" panose="02020603050405020304" pitchFamily="18" charset="0"/>
              </a:rPr>
              <a:t>Vulnerability Assessment</a:t>
            </a:r>
            <a:r>
              <a:rPr lang="it-IT" sz="1200" dirty="0">
                <a:latin typeface="Aptos"/>
                <a:cs typeface="Times New Roman" panose="02020603050405020304" pitchFamily="18" charset="0"/>
              </a:rPr>
              <a:t>, che scansiona il sistema allo scopo di individuare eventuali bug, che possano costituire porte di accesso per i malintenzionati: vulnerabilità di autenticazione, debolezze nelle configurazioni, falle nel controllo degli accessi ecc. Il  </a:t>
            </a:r>
            <a:r>
              <a:rPr lang="it-IT" sz="1200" b="1" dirty="0">
                <a:latin typeface="Aptos"/>
                <a:cs typeface="Times New Roman" panose="02020603050405020304" pitchFamily="18" charset="0"/>
              </a:rPr>
              <a:t>Vulnerability Assessment </a:t>
            </a:r>
            <a:r>
              <a:rPr lang="it-IT" sz="1200" dirty="0">
                <a:latin typeface="Aptos"/>
                <a:cs typeface="Times New Roman" panose="02020603050405020304" pitchFamily="18" charset="0"/>
              </a:rPr>
              <a:t>è un test di sicurezza proattiva, utile per mettere alla prova la sicurezza dell’infrastruttura di rete e dei sistemi informatici ed individuare le eventuali vulnerabilità e rischi di intrusione.</a:t>
            </a:r>
          </a:p>
          <a:p>
            <a:pPr marL="342900" indent="-342900" algn="just">
              <a:lnSpc>
                <a:spcPct val="107000"/>
              </a:lnSpc>
              <a:spcAft>
                <a:spcPts val="800"/>
              </a:spcAft>
              <a:buFont typeface="Symbol" panose="05050102010706020507" pitchFamily="18" charset="2"/>
              <a:buChar char=""/>
            </a:pPr>
            <a:endParaRPr lang="it-IT" sz="1200" dirty="0">
              <a:latin typeface="Aptos"/>
              <a:cs typeface="Times New Roman" panose="02020603050405020304" pitchFamily="18" charset="0"/>
            </a:endParaRPr>
          </a:p>
        </p:txBody>
      </p:sp>
    </p:spTree>
    <p:extLst>
      <p:ext uri="{BB962C8B-B14F-4D97-AF65-F5344CB8AC3E}">
        <p14:creationId xmlns:p14="http://schemas.microsoft.com/office/powerpoint/2010/main" val="34767379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663078"/>
            <a:ext cx="7315200" cy="623409"/>
          </a:xfrm>
          <a:prstGeom prst="rect">
            <a:avLst/>
          </a:prstGeom>
        </p:spPr>
        <p:txBody>
          <a:bodyPr vert="horz" wrap="square" lIns="0" tIns="7780" rIns="0" bIns="0" rtlCol="0" anchor="ctr">
            <a:spAutoFit/>
          </a:bodyPr>
          <a:lstStyle/>
          <a:p>
            <a:pPr marL="8645">
              <a:lnSpc>
                <a:spcPct val="100000"/>
              </a:lnSpc>
              <a:spcBef>
                <a:spcPts val="61"/>
              </a:spcBef>
            </a:pPr>
            <a:r>
              <a:rPr lang="it-IT" b="0" i="0" dirty="0">
                <a:solidFill>
                  <a:srgbClr val="FF0000"/>
                </a:solidFill>
                <a:effectLst/>
                <a:latin typeface="Google Sans"/>
              </a:rPr>
              <a:t>Una lista (non completa) di attacchi e rischi da cui deve  difendersi chi utilizza la rete</a:t>
            </a:r>
            <a:endParaRPr spc="-48" dirty="0">
              <a:solidFill>
                <a:srgbClr val="FF0000"/>
              </a:solidFill>
            </a:endParaRPr>
          </a:p>
        </p:txBody>
      </p:sp>
      <p:sp>
        <p:nvSpPr>
          <p:cNvPr id="3" name="object 3"/>
          <p:cNvSpPr txBox="1"/>
          <p:nvPr/>
        </p:nvSpPr>
        <p:spPr>
          <a:xfrm>
            <a:off x="1066800" y="1730245"/>
            <a:ext cx="2971800" cy="3240598"/>
          </a:xfrm>
          <a:prstGeom prst="rect">
            <a:avLst/>
          </a:prstGeom>
        </p:spPr>
        <p:txBody>
          <a:bodyPr vert="horz" wrap="square" lIns="0" tIns="19018" rIns="0" bIns="0" rtlCol="0">
            <a:spAutoFit/>
          </a:bodyPr>
          <a:lstStyle/>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Phishing</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err="1">
                <a:latin typeface="Tahoma"/>
                <a:cs typeface="Tahoma"/>
              </a:rPr>
              <a:t>Spear</a:t>
            </a:r>
            <a:r>
              <a:rPr lang="it-IT" sz="1200" b="1" dirty="0">
                <a:latin typeface="Tahoma"/>
                <a:cs typeface="Tahoma"/>
              </a:rPr>
              <a:t> Phishing</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Cyberbullismo</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Truffe e raggiri</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Virus</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Trojan</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Backdoor</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Spyware</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err="1">
                <a:latin typeface="Tahoma"/>
                <a:cs typeface="Tahoma"/>
              </a:rPr>
              <a:t>Keylogger</a:t>
            </a:r>
            <a:endParaRPr lang="it-IT" sz="1200" b="1" dirty="0">
              <a:latin typeface="Tahoma"/>
              <a:cs typeface="Tahoma"/>
            </a:endParaRP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Ransomware</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Adware</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Worm</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Spoofing</a:t>
            </a:r>
          </a:p>
          <a:p>
            <a:pPr marL="302608" indent="-285750" algn="just">
              <a:spcBef>
                <a:spcPts val="150"/>
              </a:spcBef>
              <a:buSzPct val="168965"/>
              <a:buFont typeface="Arial" panose="020B0604020202020204" pitchFamily="34" charset="0"/>
              <a:buChar char="•"/>
              <a:tabLst>
                <a:tab pos="183272" algn="l"/>
                <a:tab pos="183704" algn="l"/>
              </a:tabLst>
            </a:pPr>
            <a:endParaRPr lang="it-IT" sz="1200" b="1" dirty="0">
              <a:latin typeface="Tahoma"/>
              <a:cs typeface="Tahoma"/>
            </a:endParaRPr>
          </a:p>
          <a:p>
            <a:pPr marL="16858" algn="just">
              <a:spcBef>
                <a:spcPts val="150"/>
              </a:spcBef>
              <a:buSzPct val="168965"/>
              <a:tabLst>
                <a:tab pos="183272" algn="l"/>
                <a:tab pos="183704" algn="l"/>
              </a:tabLst>
            </a:pPr>
            <a:endParaRPr sz="1600" b="1" dirty="0">
              <a:latin typeface="Tahoma"/>
              <a:cs typeface="Tahoma"/>
            </a:endParaRPr>
          </a:p>
        </p:txBody>
      </p:sp>
      <p:sp>
        <p:nvSpPr>
          <p:cNvPr id="4" name="object 3">
            <a:extLst>
              <a:ext uri="{FF2B5EF4-FFF2-40B4-BE49-F238E27FC236}">
                <a16:creationId xmlns:a16="http://schemas.microsoft.com/office/drawing/2014/main" id="{46531824-2D03-4A29-92AC-E545162268C6}"/>
              </a:ext>
            </a:extLst>
          </p:cNvPr>
          <p:cNvSpPr txBox="1"/>
          <p:nvPr/>
        </p:nvSpPr>
        <p:spPr>
          <a:xfrm>
            <a:off x="4267200" y="1730245"/>
            <a:ext cx="3124200" cy="2968729"/>
          </a:xfrm>
          <a:prstGeom prst="rect">
            <a:avLst/>
          </a:prstGeom>
        </p:spPr>
        <p:txBody>
          <a:bodyPr vert="horz" wrap="square" lIns="0" tIns="19018" rIns="0" bIns="0" rtlCol="0">
            <a:spAutoFit/>
          </a:bodyPr>
          <a:lstStyle/>
          <a:p>
            <a:pPr marL="302608" indent="-285750" algn="just">
              <a:spcBef>
                <a:spcPts val="150"/>
              </a:spcBef>
              <a:buSzPct val="168965"/>
              <a:buFont typeface="Arial" panose="020B0604020202020204" pitchFamily="34" charset="0"/>
              <a:buChar char="•"/>
              <a:tabLst>
                <a:tab pos="183272" algn="l"/>
                <a:tab pos="183704" algn="l"/>
              </a:tabLst>
            </a:pPr>
            <a:r>
              <a:rPr lang="it-IT" sz="1200" b="1" dirty="0" err="1">
                <a:latin typeface="Tahoma"/>
                <a:cs typeface="Tahoma"/>
              </a:rPr>
              <a:t>Pup</a:t>
            </a:r>
            <a:r>
              <a:rPr lang="it-IT" sz="1200" b="1" dirty="0">
                <a:latin typeface="Tahoma"/>
                <a:cs typeface="Tahoma"/>
              </a:rPr>
              <a:t>(</a:t>
            </a:r>
            <a:r>
              <a:rPr lang="it-IT" sz="1200" b="1" dirty="0" err="1">
                <a:latin typeface="Tahoma"/>
                <a:cs typeface="Tahoma"/>
              </a:rPr>
              <a:t>potentially</a:t>
            </a:r>
            <a:r>
              <a:rPr lang="it-IT" sz="1200" b="1" dirty="0">
                <a:latin typeface="Tahoma"/>
                <a:cs typeface="Tahoma"/>
              </a:rPr>
              <a:t> </a:t>
            </a:r>
            <a:r>
              <a:rPr lang="it-IT" sz="1200" b="1" dirty="0" err="1">
                <a:latin typeface="Tahoma"/>
                <a:cs typeface="Tahoma"/>
              </a:rPr>
              <a:t>unwanted</a:t>
            </a:r>
            <a:r>
              <a:rPr lang="it-IT" sz="1200" b="1" dirty="0">
                <a:latin typeface="Tahoma"/>
                <a:cs typeface="Tahoma"/>
              </a:rPr>
              <a:t> </a:t>
            </a:r>
            <a:r>
              <a:rPr lang="it-IT" sz="1200" b="1" dirty="0" err="1">
                <a:latin typeface="Tahoma"/>
                <a:cs typeface="Tahoma"/>
              </a:rPr>
              <a:t>program</a:t>
            </a:r>
            <a:r>
              <a:rPr lang="it-IT" sz="1200" b="1" dirty="0">
                <a:latin typeface="Tahoma"/>
                <a:cs typeface="Tahoma"/>
              </a:rPr>
              <a:t>)</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Zombie</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Rootkit</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err="1">
                <a:latin typeface="Tahoma"/>
                <a:cs typeface="Tahoma"/>
              </a:rPr>
              <a:t>Fileless</a:t>
            </a:r>
            <a:r>
              <a:rPr lang="it-IT" sz="1200" b="1" dirty="0">
                <a:latin typeface="Tahoma"/>
                <a:cs typeface="Tahoma"/>
              </a:rPr>
              <a:t> malware</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Attacchi In Rete (DoS e DDoS)</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Esposizione a contenuti</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Grooming</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Gaming disorder</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Sexting</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err="1">
                <a:latin typeface="Tahoma"/>
                <a:cs typeface="Tahoma"/>
              </a:rPr>
              <a:t>Cyberstolking</a:t>
            </a:r>
            <a:endParaRPr lang="it-IT" sz="1200" b="1" dirty="0">
              <a:latin typeface="Tahoma"/>
              <a:cs typeface="Tahoma"/>
            </a:endParaRP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Revenge </a:t>
            </a:r>
            <a:r>
              <a:rPr lang="it-IT" sz="1200" b="1" dirty="0" err="1">
                <a:latin typeface="Tahoma"/>
                <a:cs typeface="Tahoma"/>
              </a:rPr>
              <a:t>porn</a:t>
            </a:r>
            <a:endParaRPr lang="it-IT" sz="1200" b="1" dirty="0">
              <a:latin typeface="Tahoma"/>
              <a:cs typeface="Tahoma"/>
            </a:endParaRP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Tecnostress</a:t>
            </a:r>
          </a:p>
          <a:p>
            <a:pPr marL="302608" indent="-285750" algn="just">
              <a:spcBef>
                <a:spcPts val="150"/>
              </a:spcBef>
              <a:buSzPct val="168965"/>
              <a:buFont typeface="Arial" panose="020B0604020202020204" pitchFamily="34" charset="0"/>
              <a:buChar char="•"/>
              <a:tabLst>
                <a:tab pos="183272" algn="l"/>
                <a:tab pos="183704" algn="l"/>
              </a:tabLst>
            </a:pPr>
            <a:r>
              <a:rPr lang="it-IT" sz="1200" b="1" dirty="0">
                <a:latin typeface="Tahoma"/>
                <a:cs typeface="Tahoma"/>
              </a:rPr>
              <a:t>Dipendenza</a:t>
            </a:r>
          </a:p>
          <a:p>
            <a:pPr marL="16858" algn="just">
              <a:spcBef>
                <a:spcPts val="150"/>
              </a:spcBef>
              <a:buSzPct val="168965"/>
              <a:tabLst>
                <a:tab pos="183272" algn="l"/>
                <a:tab pos="183704" algn="l"/>
              </a:tabLst>
            </a:pPr>
            <a:endParaRPr sz="1400" b="1" kern="100" dirty="0">
              <a:latin typeface="Aptos"/>
              <a:cs typeface="Times New Roman" panose="02020603050405020304" pitchFamily="18" charset="0"/>
            </a:endParaRPr>
          </a:p>
        </p:txBody>
      </p:sp>
    </p:spTree>
    <p:extLst>
      <p:ext uri="{BB962C8B-B14F-4D97-AF65-F5344CB8AC3E}">
        <p14:creationId xmlns:p14="http://schemas.microsoft.com/office/powerpoint/2010/main" val="1626665041"/>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53439"/>
            <a:ext cx="8458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smtClean="0">
                <a:solidFill>
                  <a:srgbClr val="FF0000"/>
                </a:solidFill>
                <a:latin typeface="Google Sans"/>
              </a:rPr>
              <a:t>Strumenti </a:t>
            </a:r>
            <a:r>
              <a:rPr lang="it-IT" spc="-48" dirty="0">
                <a:solidFill>
                  <a:srgbClr val="FF0000"/>
                </a:solidFill>
                <a:latin typeface="Google Sans"/>
              </a:rPr>
              <a:t>di protezione…….. </a:t>
            </a:r>
            <a:r>
              <a:rPr lang="it-IT" spc="-48" dirty="0" smtClean="0">
                <a:solidFill>
                  <a:srgbClr val="FF0000"/>
                </a:solidFill>
                <a:latin typeface="Google Sans"/>
              </a:rPr>
              <a:t>Sui social network</a:t>
            </a:r>
            <a:endParaRPr spc="-48" dirty="0">
              <a:solidFill>
                <a:srgbClr val="FF0000"/>
              </a:solidFill>
            </a:endParaRPr>
          </a:p>
        </p:txBody>
      </p:sp>
      <p:sp>
        <p:nvSpPr>
          <p:cNvPr id="7" name="Rectangle 4">
            <a:extLst>
              <a:ext uri="{FF2B5EF4-FFF2-40B4-BE49-F238E27FC236}">
                <a16:creationId xmlns:a16="http://schemas.microsoft.com/office/drawing/2014/main" id="{9E973776-55A1-4945-8F11-1ED22A523D3A}"/>
              </a:ext>
            </a:extLst>
          </p:cNvPr>
          <p:cNvSpPr>
            <a:spLocks noChangeArrowheads="1"/>
          </p:cNvSpPr>
          <p:nvPr/>
        </p:nvSpPr>
        <p:spPr bwMode="auto">
          <a:xfrm>
            <a:off x="457200" y="971550"/>
            <a:ext cx="8458200" cy="148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lgn="just">
              <a:lnSpc>
                <a:spcPct val="107000"/>
              </a:lnSpc>
              <a:spcAft>
                <a:spcPts val="800"/>
              </a:spcAft>
              <a:buFont typeface="Symbol" panose="05050102010706020507" pitchFamily="18" charset="2"/>
              <a:buChar char=""/>
            </a:pPr>
            <a:r>
              <a:rPr lang="it-IT" sz="1200" dirty="0" smtClean="0">
                <a:latin typeface="Aptos"/>
                <a:cs typeface="Times New Roman" panose="02020603050405020304" pitchFamily="18" charset="0"/>
              </a:rPr>
              <a:t>Lo svantaggio dei social network è quello della protezione della privacy, che spesso è causata dalla condivisione dei </a:t>
            </a:r>
            <a:r>
              <a:rPr lang="it-IT" sz="1200" dirty="0" smtClean="0">
                <a:latin typeface="Aptos"/>
                <a:cs typeface="Times New Roman" panose="02020603050405020304" pitchFamily="18" charset="0"/>
              </a:rPr>
              <a:t>propri </a:t>
            </a:r>
            <a:r>
              <a:rPr lang="it-IT" sz="1200" dirty="0" smtClean="0">
                <a:latin typeface="Aptos"/>
                <a:cs typeface="Times New Roman" panose="02020603050405020304" pitchFamily="18" charset="0"/>
              </a:rPr>
              <a:t>dati in rete. I contenuti che spesso si pubblicano sono semplici fotografie ma possono essere anche notizie intime o private a cui potrebbero accedere tutti coloro che fanno parte della nostra rete di contatti.</a:t>
            </a:r>
          </a:p>
          <a:p>
            <a:pPr marL="342900" indent="-342900" algn="just">
              <a:lnSpc>
                <a:spcPct val="107000"/>
              </a:lnSpc>
              <a:spcAft>
                <a:spcPts val="800"/>
              </a:spcAft>
              <a:buFont typeface="Symbol" panose="05050102010706020507" pitchFamily="18" charset="2"/>
              <a:buChar char=""/>
            </a:pPr>
            <a:endParaRPr lang="it-IT" sz="1200" dirty="0">
              <a:latin typeface="Aptos"/>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it-IT" sz="1200" dirty="0" smtClean="0">
                <a:latin typeface="Aptos"/>
                <a:cs typeface="Times New Roman" panose="02020603050405020304" pitchFamily="18" charset="0"/>
              </a:rPr>
              <a:t>Uno strumento di tutela a disposizione sui social, </a:t>
            </a:r>
            <a:r>
              <a:rPr lang="it-IT" sz="1200" dirty="0" smtClean="0">
                <a:latin typeface="Aptos"/>
                <a:cs typeface="Times New Roman" panose="02020603050405020304" pitchFamily="18" charset="0"/>
              </a:rPr>
              <a:t>(ad </a:t>
            </a:r>
            <a:r>
              <a:rPr lang="it-IT" sz="1200" dirty="0" smtClean="0">
                <a:latin typeface="Aptos"/>
                <a:cs typeface="Times New Roman" panose="02020603050405020304" pitchFamily="18" charset="0"/>
              </a:rPr>
              <a:t>esempio </a:t>
            </a:r>
            <a:r>
              <a:rPr lang="it-IT" sz="1200" dirty="0" err="1" smtClean="0">
                <a:latin typeface="Aptos"/>
                <a:cs typeface="Times New Roman" panose="02020603050405020304" pitchFamily="18" charset="0"/>
              </a:rPr>
              <a:t>Facebook</a:t>
            </a:r>
            <a:r>
              <a:rPr lang="it-IT" sz="1200" dirty="0" smtClean="0">
                <a:latin typeface="Aptos"/>
                <a:cs typeface="Times New Roman" panose="02020603050405020304" pitchFamily="18" charset="0"/>
              </a:rPr>
              <a:t>),  è dato dalla possibilità di definire il livello di visibilità del contenuto che può essere visibile da tutti o limitato a un gruppo di persone o solo a noi stessi</a:t>
            </a:r>
          </a:p>
        </p:txBody>
      </p:sp>
      <p:pic>
        <p:nvPicPr>
          <p:cNvPr id="4" name="Immagine 3" descr="Immagine che contiene testo, software, Icona del computer, Pagina Web&#10;&#10;Descrizione generata automaticamente"/>
          <p:cNvPicPr/>
          <p:nvPr/>
        </p:nvPicPr>
        <p:blipFill rotWithShape="1">
          <a:blip r:embed="rId3"/>
          <a:srcRect l="39809" t="39557" r="39426" b="28641"/>
          <a:stretch/>
        </p:blipFill>
        <p:spPr bwMode="auto">
          <a:xfrm>
            <a:off x="2286000" y="2465853"/>
            <a:ext cx="2743200" cy="23622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477154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46846"/>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a:t>
            </a:r>
            <a:endParaRPr spc="-48" dirty="0">
              <a:solidFill>
                <a:srgbClr val="FF0000"/>
              </a:solidFill>
            </a:endParaRPr>
          </a:p>
        </p:txBody>
      </p:sp>
      <p:sp>
        <p:nvSpPr>
          <p:cNvPr id="3" name="object 3"/>
          <p:cNvSpPr txBox="1"/>
          <p:nvPr/>
        </p:nvSpPr>
        <p:spPr>
          <a:xfrm>
            <a:off x="838200" y="1047750"/>
            <a:ext cx="6934200" cy="2789193"/>
          </a:xfrm>
          <a:prstGeom prst="rect">
            <a:avLst/>
          </a:prstGeom>
        </p:spPr>
        <p:txBody>
          <a:bodyPr vert="horz" wrap="square" lIns="0" tIns="19018" rIns="0" bIns="0" rtlCol="0">
            <a:spAutoFit/>
          </a:bodyPr>
          <a:lstStyle/>
          <a:p>
            <a:pPr lvl="0" algn="just"/>
            <a:r>
              <a:rPr lang="it-IT" b="1" dirty="0" smtClean="0"/>
              <a:t>In ambienti di lavoro seguire </a:t>
            </a:r>
            <a:r>
              <a:rPr lang="it-IT" b="1" dirty="0"/>
              <a:t>il principio del privilegio minimo (o </a:t>
            </a:r>
            <a:r>
              <a:rPr lang="it-IT" b="1" dirty="0" err="1"/>
              <a:t>least</a:t>
            </a:r>
            <a:r>
              <a:rPr lang="it-IT" b="1" dirty="0"/>
              <a:t> </a:t>
            </a:r>
            <a:r>
              <a:rPr lang="it-IT" b="1" dirty="0" err="1"/>
              <a:t>privilege</a:t>
            </a:r>
            <a:r>
              <a:rPr lang="it-IT" b="1" dirty="0"/>
              <a:t>) </a:t>
            </a:r>
            <a:r>
              <a:rPr lang="it-IT" dirty="0"/>
              <a:t>significa che ogni utente, programma, processo o dispositivo connesso abbia solo i privilegi minimi necessari per eseguire la sua mansione o la sua funzione. Durante un attacco informatico il cybercriminale effettua in primo luogo una ricognizione per raccogliere quante più informazioni possibili sull’obiettivo prima dell’attacco. Il criminale interagisce con il sistema utilizzando strumenti per rilevare porte aperte, host accessibili e una mappatura della rete. In questa fase la porta può essere aperta anche dall’interno da parte di un dipendente che operi come insider con interessi malevoli.</a:t>
            </a:r>
          </a:p>
        </p:txBody>
      </p:sp>
    </p:spTree>
    <p:extLst>
      <p:ext uri="{BB962C8B-B14F-4D97-AF65-F5344CB8AC3E}">
        <p14:creationId xmlns:p14="http://schemas.microsoft.com/office/powerpoint/2010/main" val="39956723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46846"/>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a:t>
            </a:r>
            <a:endParaRPr spc="-48" dirty="0">
              <a:solidFill>
                <a:srgbClr val="FF0000"/>
              </a:solidFill>
            </a:endParaRPr>
          </a:p>
        </p:txBody>
      </p:sp>
      <p:sp>
        <p:nvSpPr>
          <p:cNvPr id="3" name="object 3"/>
          <p:cNvSpPr txBox="1"/>
          <p:nvPr/>
        </p:nvSpPr>
        <p:spPr>
          <a:xfrm>
            <a:off x="838200" y="1047750"/>
            <a:ext cx="6934200" cy="3640067"/>
          </a:xfrm>
          <a:prstGeom prst="rect">
            <a:avLst/>
          </a:prstGeom>
        </p:spPr>
        <p:txBody>
          <a:bodyPr vert="horz" wrap="square" lIns="0" tIns="19018" rIns="0" bIns="0" rtlCol="0">
            <a:spAutoFit/>
          </a:bodyPr>
          <a:lstStyle/>
          <a:p>
            <a:pPr marL="342900" lvl="0" indent="-342900" algn="just">
              <a:lnSpc>
                <a:spcPct val="107000"/>
              </a:lnSpc>
              <a:buFont typeface="+mj-lt"/>
              <a:buAutoNum type="arabicPeriod"/>
            </a:pPr>
            <a:r>
              <a:rPr lang="it-IT" sz="1600" b="1" kern="100" dirty="0">
                <a:effectLst/>
                <a:latin typeface="Aptos"/>
                <a:ea typeface="Aptos"/>
                <a:cs typeface="Times New Roman" panose="02020603050405020304" pitchFamily="18" charset="0"/>
              </a:rPr>
              <a:t>Aggiornamenti degli applicativi e del sistema operativo</a:t>
            </a:r>
            <a:r>
              <a:rPr lang="it-IT" sz="1600" kern="100" dirty="0">
                <a:latin typeface="Aptos"/>
                <a:ea typeface="Aptos"/>
                <a:cs typeface="Times New Roman" panose="02020603050405020304" pitchFamily="18" charset="0"/>
              </a:rPr>
              <a:t>….</a:t>
            </a:r>
          </a:p>
          <a:p>
            <a:pPr marL="342900" indent="-342900" algn="just">
              <a:lnSpc>
                <a:spcPct val="107000"/>
              </a:lnSpc>
              <a:buFont typeface="+mj-lt"/>
              <a:buAutoNum type="arabicPeriod"/>
            </a:pPr>
            <a:r>
              <a:rPr lang="it-IT" sz="1600" b="1" kern="100" dirty="0">
                <a:latin typeface="Aptos"/>
                <a:ea typeface="Aptos"/>
                <a:cs typeface="Times New Roman" panose="02020603050405020304" pitchFamily="18" charset="0"/>
              </a:rPr>
              <a:t>Proteggere i propri dati con la crittografia: </a:t>
            </a:r>
            <a:r>
              <a:rPr lang="it-IT" sz="1200" kern="100" dirty="0">
                <a:latin typeface="Aptos"/>
                <a:ea typeface="Aptos"/>
                <a:cs typeface="Times New Roman" panose="02020603050405020304" pitchFamily="18" charset="0"/>
              </a:rPr>
              <a:t>l’</a:t>
            </a:r>
            <a:r>
              <a:rPr lang="it-IT" sz="1200" kern="100" dirty="0" err="1">
                <a:latin typeface="Aptos"/>
                <a:ea typeface="Aptos"/>
                <a:cs typeface="Times New Roman" panose="02020603050405020304" pitchFamily="18" charset="0"/>
              </a:rPr>
              <a:t>encryption</a:t>
            </a:r>
            <a:r>
              <a:rPr lang="it-IT" sz="1200" kern="100" dirty="0">
                <a:latin typeface="Aptos"/>
                <a:ea typeface="Aptos"/>
                <a:cs typeface="Times New Roman" panose="02020603050405020304" pitchFamily="18" charset="0"/>
              </a:rPr>
              <a:t> (o crittografia) è un metodo per codificare i messaggi in un formato illeggibile per chi non è autorizzato a farlo, ed è il modo migliore per tenere i dati al sicuro da spie, ladri o divulgazioni accidentali. La crittografia utilizza algoritmi per trasformare dati leggibili (</a:t>
            </a:r>
            <a:r>
              <a:rPr lang="it-IT" sz="1200" kern="100" dirty="0" err="1">
                <a:latin typeface="Aptos"/>
                <a:ea typeface="Aptos"/>
                <a:cs typeface="Times New Roman" panose="02020603050405020304" pitchFamily="18" charset="0"/>
              </a:rPr>
              <a:t>plaintext</a:t>
            </a:r>
            <a:r>
              <a:rPr lang="it-IT" sz="1200" kern="100" dirty="0">
                <a:latin typeface="Aptos"/>
                <a:ea typeface="Aptos"/>
                <a:cs typeface="Times New Roman" panose="02020603050405020304" pitchFamily="18" charset="0"/>
              </a:rPr>
              <a:t>) in un formato illeggibile (</a:t>
            </a:r>
            <a:r>
              <a:rPr lang="it-IT" sz="1200" kern="100" dirty="0" err="1">
                <a:latin typeface="Aptos"/>
                <a:ea typeface="Aptos"/>
                <a:cs typeface="Times New Roman" panose="02020603050405020304" pitchFamily="18" charset="0"/>
              </a:rPr>
              <a:t>Cyphertext</a:t>
            </a:r>
            <a:r>
              <a:rPr lang="it-IT" sz="1200" kern="100" dirty="0">
                <a:latin typeface="Aptos"/>
                <a:ea typeface="Aptos"/>
                <a:cs typeface="Times New Roman" panose="02020603050405020304" pitchFamily="18" charset="0"/>
              </a:rPr>
              <a:t>). In generale le soluzioni da considerare sono due: full-disk </a:t>
            </a:r>
            <a:r>
              <a:rPr lang="it-IT" sz="1200" kern="100" dirty="0" err="1">
                <a:latin typeface="Aptos"/>
                <a:ea typeface="Aptos"/>
                <a:cs typeface="Times New Roman" panose="02020603050405020304" pitchFamily="18" charset="0"/>
              </a:rPr>
              <a:t>encryption</a:t>
            </a:r>
            <a:r>
              <a:rPr lang="it-IT" sz="1200" kern="100" dirty="0">
                <a:latin typeface="Aptos"/>
                <a:ea typeface="Aptos"/>
                <a:cs typeface="Times New Roman" panose="02020603050405020304" pitchFamily="18" charset="0"/>
              </a:rPr>
              <a:t>, con cui si va a crittografare l’intero disco, o il file-</a:t>
            </a:r>
            <a:r>
              <a:rPr lang="it-IT" sz="1200" kern="100" dirty="0" err="1">
                <a:latin typeface="Aptos"/>
                <a:ea typeface="Aptos"/>
                <a:cs typeface="Times New Roman" panose="02020603050405020304" pitchFamily="18" charset="0"/>
              </a:rPr>
              <a:t>level</a:t>
            </a:r>
            <a:r>
              <a:rPr lang="it-IT" sz="1200" kern="100" dirty="0">
                <a:latin typeface="Aptos"/>
                <a:ea typeface="Aptos"/>
                <a:cs typeface="Times New Roman" panose="02020603050405020304" pitchFamily="18" charset="0"/>
              </a:rPr>
              <a:t> </a:t>
            </a:r>
            <a:r>
              <a:rPr lang="it-IT" sz="1200" kern="100" dirty="0" err="1">
                <a:latin typeface="Aptos"/>
                <a:ea typeface="Aptos"/>
                <a:cs typeface="Times New Roman" panose="02020603050405020304" pitchFamily="18" charset="0"/>
              </a:rPr>
              <a:t>encryption</a:t>
            </a:r>
            <a:r>
              <a:rPr lang="it-IT" sz="1200" kern="100" dirty="0">
                <a:latin typeface="Aptos"/>
                <a:ea typeface="Aptos"/>
                <a:cs typeface="Times New Roman" panose="02020603050405020304" pitchFamily="18" charset="0"/>
              </a:rPr>
              <a:t> in cui vengono compilati elenchi di file e regole per crittografare i file creati dalle applicazioni.</a:t>
            </a:r>
            <a:endParaRPr lang="it-IT" sz="1600" kern="100" dirty="0">
              <a:effectLst/>
              <a:latin typeface="Aptos"/>
              <a:ea typeface="Aptos"/>
              <a:cs typeface="Times New Roman" panose="02020603050405020304" pitchFamily="18" charset="0"/>
            </a:endParaRPr>
          </a:p>
          <a:p>
            <a:pPr marL="342900" indent="-342900" algn="just">
              <a:buFont typeface="+mj-lt"/>
              <a:buAutoNum type="arabicPeriod"/>
            </a:pPr>
            <a:r>
              <a:rPr lang="it-IT" sz="1600" b="1" kern="100" dirty="0">
                <a:latin typeface="Aptos"/>
                <a:ea typeface="Aptos"/>
                <a:cs typeface="Times New Roman" panose="02020603050405020304" pitchFamily="18" charset="0"/>
              </a:rPr>
              <a:t>Backup: </a:t>
            </a:r>
            <a:r>
              <a:rPr lang="it-IT" sz="1200" kern="100" dirty="0">
                <a:latin typeface="Aptos"/>
                <a:ea typeface="Aptos"/>
                <a:cs typeface="Times New Roman" panose="02020603050405020304" pitchFamily="18" charset="0"/>
              </a:rPr>
              <a:t>Si intende la creazione di una copia di sicurezza delle informazioni e dei file presenti in un dispositivo che viene poi ospitata in una collocazione secondaria. Può essere eseguito in modo continuo a con scadenze programmate. Può essere fatto quindi su un dispositivo esterno oppure su una piattaforma cloud. Per i documenti di particolare rilevanza conviene fare un doppio backup. Gli strumenti di backup possono essere già </a:t>
            </a:r>
            <a:r>
              <a:rPr lang="it-IT" sz="1200" kern="100" dirty="0" smtClean="0">
                <a:latin typeface="Aptos"/>
                <a:ea typeface="Aptos"/>
                <a:cs typeface="Times New Roman" panose="02020603050405020304" pitchFamily="18" charset="0"/>
              </a:rPr>
              <a:t>integrati </a:t>
            </a:r>
            <a:r>
              <a:rPr lang="it-IT" sz="1200" kern="100" dirty="0">
                <a:latin typeface="Aptos"/>
                <a:ea typeface="Aptos"/>
                <a:cs typeface="Times New Roman" panose="02020603050405020304" pitchFamily="18" charset="0"/>
              </a:rPr>
              <a:t>nel sistema operativo o optare per un software specifico prodotto da terze parti che consente di attivare variabili e funzionalità aggiuntive (es. la destinazione, la crittografia, la protezione con password).Il backup può essere completo, se tutti i dati del dispositivo sono duplicati e salvati, incrementale vengono copiati e salvati solo i file modificati rispetto al backup incrementale precedente, differenziale contiene tutti i dati modificati dall’ultimo backup completo.</a:t>
            </a:r>
          </a:p>
        </p:txBody>
      </p:sp>
    </p:spTree>
    <p:extLst>
      <p:ext uri="{BB962C8B-B14F-4D97-AF65-F5344CB8AC3E}">
        <p14:creationId xmlns:p14="http://schemas.microsoft.com/office/powerpoint/2010/main" val="15410380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6846"/>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pratiche……..sulla crittografia</a:t>
            </a:r>
            <a:endParaRPr spc="-48" dirty="0">
              <a:solidFill>
                <a:srgbClr val="FF0000"/>
              </a:solidFill>
            </a:endParaRPr>
          </a:p>
        </p:txBody>
      </p:sp>
      <p:sp>
        <p:nvSpPr>
          <p:cNvPr id="3" name="object 3"/>
          <p:cNvSpPr txBox="1"/>
          <p:nvPr/>
        </p:nvSpPr>
        <p:spPr>
          <a:xfrm>
            <a:off x="838200" y="1047750"/>
            <a:ext cx="6934200" cy="2575096"/>
          </a:xfrm>
          <a:prstGeom prst="rect">
            <a:avLst/>
          </a:prstGeom>
        </p:spPr>
        <p:txBody>
          <a:bodyPr vert="horz" wrap="square" lIns="0" tIns="19018" rIns="0" bIns="0" rtlCol="0">
            <a:spAutoFit/>
          </a:bodyPr>
          <a:lstStyle/>
          <a:p>
            <a:pPr lvl="0" algn="just">
              <a:lnSpc>
                <a:spcPct val="107000"/>
              </a:lnSpc>
            </a:pPr>
            <a:r>
              <a:rPr lang="it-IT" sz="1600" kern="100" dirty="0">
                <a:latin typeface="Aptos"/>
                <a:ea typeface="Aptos"/>
                <a:cs typeface="Times New Roman" panose="02020603050405020304" pitchFamily="18" charset="0"/>
              </a:rPr>
              <a:t>La crittografia nasce molto tempo prima dei computer ed è stata utilizzata, almeno in ambito militare, fin dall’antichità.</a:t>
            </a:r>
          </a:p>
          <a:p>
            <a:pPr lvl="0" algn="just">
              <a:lnSpc>
                <a:spcPct val="107000"/>
              </a:lnSpc>
            </a:pPr>
            <a:r>
              <a:rPr lang="it-IT" sz="1600" kern="100" dirty="0">
                <a:latin typeface="Aptos"/>
                <a:ea typeface="Aptos"/>
                <a:cs typeface="Times New Roman" panose="02020603050405020304" pitchFamily="18" charset="0"/>
              </a:rPr>
              <a:t>Ci sono due casi in cui è necessario avvalersi della crittografia:</a:t>
            </a:r>
          </a:p>
          <a:p>
            <a:pPr marL="342900" lvl="0" indent="-342900" algn="just">
              <a:lnSpc>
                <a:spcPct val="107000"/>
              </a:lnSpc>
              <a:buFont typeface="+mj-lt"/>
              <a:buAutoNum type="arabicPeriod"/>
            </a:pPr>
            <a:r>
              <a:rPr lang="it-IT" sz="1600" kern="100" dirty="0">
                <a:latin typeface="Aptos"/>
                <a:ea typeface="Aptos"/>
                <a:cs typeface="Times New Roman" panose="02020603050405020304" pitchFamily="18" charset="0"/>
              </a:rPr>
              <a:t>Quando l’informazione deve essere conservata sul posto e dunque protetta da «accessi non autorizzati;</a:t>
            </a:r>
          </a:p>
          <a:p>
            <a:pPr marL="342900" lvl="0" indent="-342900" algn="just">
              <a:lnSpc>
                <a:spcPct val="107000"/>
              </a:lnSpc>
              <a:buFont typeface="+mj-lt"/>
              <a:buAutoNum type="arabicPeriod"/>
            </a:pPr>
            <a:r>
              <a:rPr lang="it-IT" sz="1600" kern="100" dirty="0">
                <a:latin typeface="Aptos"/>
                <a:ea typeface="Aptos"/>
                <a:cs typeface="Times New Roman" panose="02020603050405020304" pitchFamily="18" charset="0"/>
              </a:rPr>
              <a:t>Quando l’informazione deve essere trasmessa, la cifratura è necessaria perché sono possibili intercettazioni che pregiudicherebbero la confidenzialità e l’integrità della comunicazione.</a:t>
            </a:r>
          </a:p>
          <a:p>
            <a:pPr marL="342900" lvl="0" indent="-342900" algn="just">
              <a:lnSpc>
                <a:spcPct val="107000"/>
              </a:lnSpc>
              <a:buFont typeface="+mj-lt"/>
              <a:buAutoNum type="arabicPeriod"/>
            </a:pPr>
            <a:endParaRPr lang="it-IT" sz="1600" b="1" kern="100" dirty="0">
              <a:latin typeface="Aptos"/>
              <a:ea typeface="Aptos"/>
              <a:cs typeface="Times New Roman" panose="02020603050405020304" pitchFamily="18" charset="0"/>
            </a:endParaRPr>
          </a:p>
          <a:p>
            <a:pPr marL="342900" indent="-342900" algn="just">
              <a:buFont typeface="+mj-lt"/>
              <a:buAutoNum type="arabicPeriod"/>
            </a:pPr>
            <a:endParaRPr lang="it-IT" sz="1200" kern="100" dirty="0">
              <a:latin typeface="Aptos"/>
              <a:ea typeface="Aptos"/>
              <a:cs typeface="Times New Roman" panose="02020603050405020304" pitchFamily="18" charset="0"/>
            </a:endParaRPr>
          </a:p>
        </p:txBody>
      </p:sp>
    </p:spTree>
    <p:extLst>
      <p:ext uri="{BB962C8B-B14F-4D97-AF65-F5344CB8AC3E}">
        <p14:creationId xmlns:p14="http://schemas.microsoft.com/office/powerpoint/2010/main" val="25269328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6846"/>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pratiche……..sulla crittografia</a:t>
            </a:r>
            <a:endParaRPr spc="-48" dirty="0">
              <a:solidFill>
                <a:srgbClr val="FF0000"/>
              </a:solidFill>
            </a:endParaRPr>
          </a:p>
        </p:txBody>
      </p:sp>
      <p:sp>
        <p:nvSpPr>
          <p:cNvPr id="3" name="object 3"/>
          <p:cNvSpPr txBox="1"/>
          <p:nvPr/>
        </p:nvSpPr>
        <p:spPr>
          <a:xfrm>
            <a:off x="838200" y="1047750"/>
            <a:ext cx="6934200" cy="3172375"/>
          </a:xfrm>
          <a:prstGeom prst="rect">
            <a:avLst/>
          </a:prstGeom>
        </p:spPr>
        <p:txBody>
          <a:bodyPr vert="horz" wrap="square" lIns="0" tIns="19018" rIns="0" bIns="0" rtlCol="0">
            <a:spAutoFit/>
          </a:bodyPr>
          <a:lstStyle/>
          <a:p>
            <a:pPr lvl="0" algn="just">
              <a:lnSpc>
                <a:spcPct val="107000"/>
              </a:lnSpc>
            </a:pPr>
            <a:r>
              <a:rPr lang="it-IT" sz="1200" kern="100" dirty="0">
                <a:latin typeface="Aptos"/>
                <a:ea typeface="Aptos"/>
                <a:cs typeface="Times New Roman" panose="02020603050405020304" pitchFamily="18" charset="0"/>
              </a:rPr>
              <a:t>La crittografia è oggi alla base di tutta la sicurezza delle reti e benché questa materia sia in continua evoluzione per ricercare metodi, tecniche e tecnologie che rendano sempre più sicuri i dati e le comunicazioni quelle più conosciute ed utilizzate sono:</a:t>
            </a:r>
          </a:p>
          <a:p>
            <a:pPr lvl="0" algn="just">
              <a:lnSpc>
                <a:spcPct val="107000"/>
              </a:lnSpc>
            </a:pPr>
            <a:r>
              <a:rPr lang="it-IT" sz="1200" kern="100" dirty="0">
                <a:latin typeface="Aptos"/>
                <a:ea typeface="Aptos"/>
                <a:cs typeface="Times New Roman" panose="02020603050405020304" pitchFamily="18" charset="0"/>
              </a:rPr>
              <a:t>La crittografia a chiave simmetrica e quella a chiave asimmetrica.</a:t>
            </a:r>
          </a:p>
          <a:p>
            <a:pPr lvl="0" algn="just">
              <a:lnSpc>
                <a:spcPct val="107000"/>
              </a:lnSpc>
            </a:pPr>
            <a:r>
              <a:rPr lang="it-IT" sz="1200" kern="100" dirty="0">
                <a:latin typeface="Aptos"/>
                <a:ea typeface="Aptos"/>
                <a:cs typeface="Times New Roman" panose="02020603050405020304" pitchFamily="18" charset="0"/>
              </a:rPr>
              <a:t>Caratteristiche:</a:t>
            </a:r>
          </a:p>
          <a:p>
            <a:pPr marL="342900" lvl="0" indent="-342900" algn="just">
              <a:lnSpc>
                <a:spcPct val="107000"/>
              </a:lnSpc>
              <a:buFont typeface="+mj-lt"/>
              <a:buAutoNum type="arabicPeriod"/>
            </a:pPr>
            <a:r>
              <a:rPr lang="it-IT" sz="1200" kern="100" dirty="0">
                <a:latin typeface="Aptos"/>
                <a:ea typeface="Aptos"/>
                <a:cs typeface="Times New Roman" panose="02020603050405020304" pitchFamily="18" charset="0"/>
              </a:rPr>
              <a:t>Nella crittografia a chiave simmetrica si usa una sola chiave segreta che serve sia per cifrare che per decifrare e deve essere nota sia al mittente che al destinatario. Il funzionamento si articola in 3 passaggi:</a:t>
            </a:r>
          </a:p>
          <a:p>
            <a:pPr marL="800100" lvl="1" indent="-342900" algn="just">
              <a:lnSpc>
                <a:spcPct val="107000"/>
              </a:lnSpc>
              <a:buFont typeface="+mj-lt"/>
              <a:buAutoNum type="alphaLcPeriod"/>
            </a:pPr>
            <a:r>
              <a:rPr lang="it-IT" sz="1200" kern="100" dirty="0">
                <a:latin typeface="Aptos"/>
                <a:ea typeface="Aptos"/>
                <a:cs typeface="Times New Roman" panose="02020603050405020304" pitchFamily="18" charset="0"/>
              </a:rPr>
              <a:t>Il mittente cifra il messaggio con la chiave segreta;</a:t>
            </a:r>
          </a:p>
          <a:p>
            <a:pPr marL="800100" lvl="1" indent="-342900" algn="just">
              <a:lnSpc>
                <a:spcPct val="107000"/>
              </a:lnSpc>
              <a:buFont typeface="+mj-lt"/>
              <a:buAutoNum type="alphaLcPeriod"/>
            </a:pPr>
            <a:r>
              <a:rPr lang="it-IT" sz="1200" kern="100" dirty="0">
                <a:latin typeface="Aptos"/>
                <a:ea typeface="Aptos"/>
                <a:cs typeface="Times New Roman" panose="02020603050405020304" pitchFamily="18" charset="0"/>
              </a:rPr>
              <a:t>Il mittente trasmette il messaggio cifrato attraverso un canale, tipicamente insicuro nel senso che può essere intercettato;</a:t>
            </a:r>
          </a:p>
          <a:p>
            <a:pPr marL="800100" lvl="1" indent="-342900" algn="just">
              <a:lnSpc>
                <a:spcPct val="107000"/>
              </a:lnSpc>
              <a:buFont typeface="+mj-lt"/>
              <a:buAutoNum type="alphaLcPeriod"/>
            </a:pPr>
            <a:r>
              <a:rPr lang="it-IT" sz="1200" kern="100" dirty="0">
                <a:latin typeface="Aptos"/>
                <a:ea typeface="Aptos"/>
                <a:cs typeface="Times New Roman" panose="02020603050405020304" pitchFamily="18" charset="0"/>
              </a:rPr>
              <a:t>Il destinatario riceve il messaggio e lo decifra con la stessa chiave.</a:t>
            </a:r>
          </a:p>
          <a:p>
            <a:pPr algn="just">
              <a:lnSpc>
                <a:spcPct val="107000"/>
              </a:lnSpc>
            </a:pPr>
            <a:r>
              <a:rPr lang="it-IT" sz="1200" kern="100" dirty="0">
                <a:latin typeface="Aptos"/>
                <a:ea typeface="Aptos"/>
                <a:cs typeface="Times New Roman" panose="02020603050405020304" pitchFamily="18" charset="0"/>
              </a:rPr>
              <a:t>Sebbene questa crittografia garantisce la riservatezza e la confidenzialità alle sole persone che conoscono la chiave ed inoltre consente di criptare molto veloce presenta una sua debolezza perché un uso diffuso della stessa chiave tra più utenti la rende vulnerabile, inoltre c’è il problema dello scambio delle chiavi che si moltiplicano se devo comunicare con più utenti.</a:t>
            </a:r>
          </a:p>
          <a:p>
            <a:pPr marL="800100" lvl="1" indent="-342900" algn="just">
              <a:lnSpc>
                <a:spcPct val="107000"/>
              </a:lnSpc>
              <a:buFont typeface="+mj-lt"/>
              <a:buAutoNum type="alphaLcPeriod"/>
            </a:pPr>
            <a:endParaRPr lang="it-IT" sz="1200" kern="100" dirty="0">
              <a:latin typeface="Aptos"/>
              <a:ea typeface="Aptos"/>
              <a:cs typeface="Times New Roman" panose="02020603050405020304" pitchFamily="18" charset="0"/>
            </a:endParaRPr>
          </a:p>
        </p:txBody>
      </p:sp>
    </p:spTree>
    <p:extLst>
      <p:ext uri="{BB962C8B-B14F-4D97-AF65-F5344CB8AC3E}">
        <p14:creationId xmlns:p14="http://schemas.microsoft.com/office/powerpoint/2010/main" val="19553664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6846"/>
            <a:ext cx="7086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pratiche……..sulla crittografia</a:t>
            </a:r>
            <a:endParaRPr spc="-48" dirty="0">
              <a:solidFill>
                <a:srgbClr val="FF0000"/>
              </a:solidFill>
            </a:endParaRPr>
          </a:p>
        </p:txBody>
      </p:sp>
      <p:sp>
        <p:nvSpPr>
          <p:cNvPr id="3" name="object 3"/>
          <p:cNvSpPr txBox="1"/>
          <p:nvPr/>
        </p:nvSpPr>
        <p:spPr>
          <a:xfrm>
            <a:off x="838200" y="1047750"/>
            <a:ext cx="6934200" cy="3104600"/>
          </a:xfrm>
          <a:prstGeom prst="rect">
            <a:avLst/>
          </a:prstGeom>
        </p:spPr>
        <p:txBody>
          <a:bodyPr vert="horz" wrap="square" lIns="0" tIns="19018" rIns="0" bIns="0" rtlCol="0">
            <a:spAutoFit/>
          </a:bodyPr>
          <a:lstStyle/>
          <a:p>
            <a:pPr lvl="0" algn="just">
              <a:lnSpc>
                <a:spcPct val="107000"/>
              </a:lnSpc>
            </a:pPr>
            <a:r>
              <a:rPr lang="it-IT" sz="1200" kern="100" dirty="0">
                <a:latin typeface="Aptos"/>
                <a:ea typeface="Aptos"/>
                <a:cs typeface="Times New Roman" panose="02020603050405020304" pitchFamily="18" charset="0"/>
              </a:rPr>
              <a:t>Nella crittografia asimmetrica le chiavi sono due: </a:t>
            </a:r>
          </a:p>
          <a:p>
            <a:pPr marL="171450" lvl="0" indent="-171450" algn="just">
              <a:lnSpc>
                <a:spcPct val="107000"/>
              </a:lnSpc>
              <a:buFont typeface="Arial" panose="020B0604020202020204" pitchFamily="34" charset="0"/>
              <a:buChar char="•"/>
            </a:pPr>
            <a:r>
              <a:rPr lang="it-IT" sz="1200" kern="100" dirty="0">
                <a:latin typeface="Aptos"/>
                <a:ea typeface="Aptos"/>
                <a:cs typeface="Times New Roman" panose="02020603050405020304" pitchFamily="18" charset="0"/>
              </a:rPr>
              <a:t>Se uso la prima chiave per cifrare devo usare la seconda per decifrare;</a:t>
            </a:r>
          </a:p>
          <a:p>
            <a:pPr marL="171450" lvl="0" indent="-171450" algn="just">
              <a:lnSpc>
                <a:spcPct val="107000"/>
              </a:lnSpc>
              <a:buFont typeface="Arial" panose="020B0604020202020204" pitchFamily="34" charset="0"/>
              <a:buChar char="•"/>
            </a:pPr>
            <a:r>
              <a:rPr lang="it-IT" sz="1200" kern="100" dirty="0">
                <a:latin typeface="Aptos"/>
                <a:ea typeface="Aptos"/>
                <a:cs typeface="Times New Roman" panose="02020603050405020304" pitchFamily="18" charset="0"/>
              </a:rPr>
              <a:t>Se uso la seconda per cifrare devo usare la prima per decifrare; </a:t>
            </a:r>
          </a:p>
          <a:p>
            <a:pPr marL="171450" lvl="0" indent="-171450" algn="just">
              <a:lnSpc>
                <a:spcPct val="107000"/>
              </a:lnSpc>
              <a:buFont typeface="Arial" panose="020B0604020202020204" pitchFamily="34" charset="0"/>
              <a:buChar char="•"/>
            </a:pPr>
            <a:endParaRPr lang="it-IT" sz="1200" kern="100" dirty="0">
              <a:latin typeface="Aptos"/>
              <a:ea typeface="Aptos"/>
              <a:cs typeface="Times New Roman" panose="02020603050405020304" pitchFamily="18" charset="0"/>
            </a:endParaRPr>
          </a:p>
          <a:p>
            <a:pPr lvl="0" algn="ctr">
              <a:lnSpc>
                <a:spcPct val="107000"/>
              </a:lnSpc>
            </a:pPr>
            <a:r>
              <a:rPr lang="it-IT" sz="1400" b="1" kern="100" dirty="0">
                <a:highlight>
                  <a:srgbClr val="00FF00"/>
                </a:highlight>
                <a:latin typeface="Aptos"/>
                <a:ea typeface="Aptos"/>
                <a:cs typeface="Times New Roman" panose="02020603050405020304" pitchFamily="18" charset="0"/>
              </a:rPr>
              <a:t>CONOSCERE UNA DELLE DUE CHIAVI NON MI DA NESSUNA INFORMAZIONE SULL’ALTRA</a:t>
            </a:r>
          </a:p>
          <a:p>
            <a:pPr lvl="0" algn="ctr">
              <a:lnSpc>
                <a:spcPct val="107000"/>
              </a:lnSpc>
            </a:pPr>
            <a:endParaRPr lang="it-IT" sz="1400" b="1" kern="100" dirty="0">
              <a:highlight>
                <a:srgbClr val="00FF00"/>
              </a:highlight>
              <a:latin typeface="Aptos"/>
              <a:ea typeface="Aptos"/>
              <a:cs typeface="Times New Roman" panose="02020603050405020304" pitchFamily="18" charset="0"/>
            </a:endParaRPr>
          </a:p>
          <a:p>
            <a:pPr lvl="0" algn="just">
              <a:lnSpc>
                <a:spcPct val="107000"/>
              </a:lnSpc>
            </a:pPr>
            <a:r>
              <a:rPr lang="it-IT" sz="1400" b="1" kern="100" dirty="0">
                <a:latin typeface="Aptos"/>
                <a:ea typeface="Aptos"/>
                <a:cs typeface="Times New Roman" panose="02020603050405020304" pitchFamily="18" charset="0"/>
              </a:rPr>
              <a:t>Ma cosa fare con le due chiavi:</a:t>
            </a:r>
          </a:p>
          <a:p>
            <a:pPr marL="342900" lvl="0" indent="-342900" algn="just">
              <a:lnSpc>
                <a:spcPct val="107000"/>
              </a:lnSpc>
              <a:buFont typeface="+mj-lt"/>
              <a:buAutoNum type="arabicPeriod"/>
            </a:pPr>
            <a:r>
              <a:rPr lang="it-IT" sz="1400" b="1" kern="100" dirty="0">
                <a:latin typeface="Aptos"/>
                <a:ea typeface="Aptos"/>
                <a:cs typeface="Times New Roman" panose="02020603050405020304" pitchFamily="18" charset="0"/>
              </a:rPr>
              <a:t>Associamo ad ogni persona una coppia di chiavi:</a:t>
            </a:r>
          </a:p>
          <a:p>
            <a:pPr marL="800100" lvl="1" indent="-342900" algn="just">
              <a:lnSpc>
                <a:spcPct val="107000"/>
              </a:lnSpc>
              <a:buFont typeface="+mj-lt"/>
              <a:buAutoNum type="alphaLcPeriod"/>
            </a:pPr>
            <a:r>
              <a:rPr lang="it-IT" sz="1400" b="1" kern="100" dirty="0">
                <a:latin typeface="Aptos"/>
                <a:ea typeface="Aptos"/>
                <a:cs typeface="Times New Roman" panose="02020603050405020304" pitchFamily="18" charset="0"/>
              </a:rPr>
              <a:t>Una chiave segreta o privata che solo quella persona conosce e possiede;</a:t>
            </a:r>
          </a:p>
          <a:p>
            <a:pPr marL="800100" lvl="1" indent="-342900" algn="just">
              <a:lnSpc>
                <a:spcPct val="107000"/>
              </a:lnSpc>
              <a:buFont typeface="+mj-lt"/>
              <a:buAutoNum type="alphaLcPeriod"/>
            </a:pPr>
            <a:r>
              <a:rPr lang="it-IT" sz="1400" b="1" kern="100" dirty="0">
                <a:latin typeface="Aptos"/>
                <a:ea typeface="Aptos"/>
                <a:cs typeface="Times New Roman" panose="02020603050405020304" pitchFamily="18" charset="0"/>
              </a:rPr>
              <a:t>L’altra  chiave la chiamiamo pubblica e la inseriamo in un apposito registro che tutti possono consultare.</a:t>
            </a:r>
          </a:p>
          <a:p>
            <a:pPr marL="800100" lvl="1" indent="-342900" algn="just">
              <a:lnSpc>
                <a:spcPct val="107000"/>
              </a:lnSpc>
              <a:buFont typeface="+mj-lt"/>
              <a:buAutoNum type="alphaLcPeriod"/>
            </a:pPr>
            <a:endParaRPr lang="it-IT" sz="1400" b="1" kern="100" dirty="0">
              <a:latin typeface="Aptos"/>
              <a:ea typeface="Aptos"/>
              <a:cs typeface="Times New Roman" panose="02020603050405020304" pitchFamily="18" charset="0"/>
            </a:endParaRPr>
          </a:p>
          <a:p>
            <a:pPr marL="800100" lvl="1" indent="-342900" algn="just">
              <a:lnSpc>
                <a:spcPct val="107000"/>
              </a:lnSpc>
              <a:buFont typeface="+mj-lt"/>
              <a:buAutoNum type="alphaLcPeriod"/>
            </a:pPr>
            <a:endParaRPr lang="it-IT" sz="1400" b="1" kern="100" dirty="0">
              <a:latin typeface="Aptos"/>
              <a:ea typeface="Aptos"/>
              <a:cs typeface="Times New Roman" panose="02020603050405020304" pitchFamily="18" charset="0"/>
            </a:endParaRPr>
          </a:p>
          <a:p>
            <a:pPr lvl="0" algn="just">
              <a:lnSpc>
                <a:spcPct val="107000"/>
              </a:lnSpc>
            </a:pPr>
            <a:endParaRPr lang="it-IT" sz="1400" b="1" kern="100" dirty="0">
              <a:latin typeface="Aptos"/>
              <a:ea typeface="Aptos"/>
              <a:cs typeface="Times New Roman" panose="02020603050405020304" pitchFamily="18" charset="0"/>
            </a:endParaRPr>
          </a:p>
        </p:txBody>
      </p:sp>
    </p:spTree>
    <p:extLst>
      <p:ext uri="{BB962C8B-B14F-4D97-AF65-F5344CB8AC3E}">
        <p14:creationId xmlns:p14="http://schemas.microsoft.com/office/powerpoint/2010/main" val="1473713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2559F6-4221-F41D-4980-C4DF840BCDFE}"/>
              </a:ext>
            </a:extLst>
          </p:cNvPr>
          <p:cNvSpPr>
            <a:spLocks noGrp="1"/>
          </p:cNvSpPr>
          <p:nvPr>
            <p:ph type="title"/>
          </p:nvPr>
        </p:nvSpPr>
        <p:spPr/>
        <p:txBody>
          <a:bodyPr/>
          <a:lstStyle/>
          <a:p>
            <a:endParaRPr lang="it-IT"/>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29CC8284-38E3-5ED8-85C9-D7ADC7B6CDE0}"/>
              </a:ext>
            </a:extLst>
          </p:cNvPr>
          <p:cNvPicPr>
            <a:picLocks noGrp="1" noChangeAspect="1"/>
          </p:cNvPicPr>
          <p:nvPr>
            <p:ph idx="1"/>
          </p:nvPr>
        </p:nvPicPr>
        <p:blipFill rotWithShape="1">
          <a:blip r:embed="rId2"/>
          <a:srcRect l="10427" t="26852" r="26852" b="24875"/>
          <a:stretch/>
        </p:blipFill>
        <p:spPr bwMode="auto">
          <a:xfrm>
            <a:off x="1088684" y="603389"/>
            <a:ext cx="7190349" cy="31113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20983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5D013A-3700-0CC7-4F54-33A3F0BA8A85}"/>
              </a:ext>
            </a:extLst>
          </p:cNvPr>
          <p:cNvSpPr>
            <a:spLocks noGrp="1"/>
          </p:cNvSpPr>
          <p:nvPr>
            <p:ph type="title"/>
          </p:nvPr>
        </p:nvSpPr>
        <p:spPr/>
        <p:txBody>
          <a:bodyPr/>
          <a:lstStyle/>
          <a:p>
            <a:endParaRPr lang="it-IT"/>
          </a:p>
        </p:txBody>
      </p:sp>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DAFF0523-E3A3-524A-068F-054F2691B782}"/>
              </a:ext>
            </a:extLst>
          </p:cNvPr>
          <p:cNvPicPr>
            <a:picLocks noGrp="1" noChangeAspect="1"/>
          </p:cNvPicPr>
          <p:nvPr>
            <p:ph idx="1"/>
          </p:nvPr>
        </p:nvPicPr>
        <p:blipFill rotWithShape="1">
          <a:blip r:embed="rId2"/>
          <a:srcRect l="10583" t="26573" r="29498" b="25816"/>
          <a:stretch/>
        </p:blipFill>
        <p:spPr bwMode="auto">
          <a:xfrm>
            <a:off x="517276" y="603389"/>
            <a:ext cx="7817463" cy="34923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774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magine che contiene testo, schermata, software, Icona del computer&#10;&#10;Descrizione generata automaticamente">
            <a:extLst>
              <a:ext uri="{FF2B5EF4-FFF2-40B4-BE49-F238E27FC236}">
                <a16:creationId xmlns:a16="http://schemas.microsoft.com/office/drawing/2014/main" id="{8C2AB86B-4CC3-61D9-1805-8E47562692C7}"/>
              </a:ext>
            </a:extLst>
          </p:cNvPr>
          <p:cNvPicPr>
            <a:picLocks noGrp="1" noChangeAspect="1"/>
          </p:cNvPicPr>
          <p:nvPr>
            <p:ph idx="1"/>
          </p:nvPr>
        </p:nvPicPr>
        <p:blipFill rotWithShape="1">
          <a:blip r:embed="rId2"/>
          <a:srcRect l="10428" t="25466" r="21405" b="32460"/>
          <a:stretch/>
        </p:blipFill>
        <p:spPr bwMode="auto">
          <a:xfrm>
            <a:off x="216816" y="703413"/>
            <a:ext cx="8710367" cy="37366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542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magine che contiene testo, schermata, software, Software multimediale&#10;&#10;Descrizione generata automaticamente">
            <a:extLst>
              <a:ext uri="{FF2B5EF4-FFF2-40B4-BE49-F238E27FC236}">
                <a16:creationId xmlns:a16="http://schemas.microsoft.com/office/drawing/2014/main" id="{7DA9E1B7-E1AA-C58F-1D47-6DEF8FF2D665}"/>
              </a:ext>
            </a:extLst>
          </p:cNvPr>
          <p:cNvPicPr>
            <a:picLocks noGrp="1" noChangeAspect="1"/>
          </p:cNvPicPr>
          <p:nvPr>
            <p:ph idx="1"/>
          </p:nvPr>
        </p:nvPicPr>
        <p:blipFill rotWithShape="1">
          <a:blip r:embed="rId2"/>
          <a:srcRect l="12451" t="24635" r="28253" b="20834"/>
          <a:stretch/>
        </p:blipFill>
        <p:spPr bwMode="auto">
          <a:xfrm>
            <a:off x="0" y="0"/>
            <a:ext cx="9144000" cy="45895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197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1061519"/>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endParaRPr>
          </a:p>
        </p:txBody>
      </p:sp>
      <p:sp>
        <p:nvSpPr>
          <p:cNvPr id="3" name="object 3"/>
          <p:cNvSpPr txBox="1"/>
          <p:nvPr/>
        </p:nvSpPr>
        <p:spPr>
          <a:xfrm>
            <a:off x="1143000" y="1925986"/>
            <a:ext cx="6934200" cy="2274436"/>
          </a:xfrm>
          <a:prstGeom prst="rect">
            <a:avLst/>
          </a:prstGeom>
        </p:spPr>
        <p:txBody>
          <a:bodyPr vert="horz" wrap="square" lIns="0" tIns="19018" rIns="0" bIns="0" rtlCol="0">
            <a:spAutoFit/>
          </a:bodyPr>
          <a:lstStyle/>
          <a:p>
            <a:pPr algn="just">
              <a:lnSpc>
                <a:spcPct val="107000"/>
              </a:lnSpc>
              <a:spcAft>
                <a:spcPts val="800"/>
              </a:spcAft>
            </a:pPr>
            <a:r>
              <a:rPr lang="it-IT" sz="1800" b="1" kern="100" dirty="0">
                <a:solidFill>
                  <a:srgbClr val="FF0000"/>
                </a:solidFill>
                <a:effectLst/>
                <a:highlight>
                  <a:srgbClr val="FFFF00"/>
                </a:highlight>
                <a:latin typeface="Aptos"/>
                <a:ea typeface="Aptos"/>
                <a:cs typeface="Times New Roman" panose="02020603050405020304" pitchFamily="18" charset="0"/>
              </a:rPr>
              <a:t>PHISHING</a:t>
            </a:r>
            <a:endParaRPr lang="it-IT" sz="1800" kern="100" dirty="0">
              <a:solidFill>
                <a:srgbClr val="FF0000"/>
              </a:solidFill>
              <a:effectLst/>
              <a:highlight>
                <a:srgbClr val="FFFF00"/>
              </a:highlight>
              <a:latin typeface="Aptos"/>
              <a:ea typeface="Aptos"/>
              <a:cs typeface="Times New Roman" panose="02020603050405020304" pitchFamily="18" charset="0"/>
            </a:endParaRPr>
          </a:p>
          <a:p>
            <a:pPr algn="just">
              <a:lnSpc>
                <a:spcPct val="107000"/>
              </a:lnSpc>
              <a:spcAft>
                <a:spcPts val="800"/>
              </a:spcAft>
            </a:pPr>
            <a:r>
              <a:rPr lang="it-IT" sz="1800" kern="100" dirty="0">
                <a:effectLst/>
                <a:latin typeface="Aptos"/>
                <a:ea typeface="Aptos"/>
                <a:cs typeface="Times New Roman" panose="02020603050405020304" pitchFamily="18" charset="0"/>
              </a:rPr>
              <a:t>Una modalità per sottrarci informazioni personali. È una truffa che viene perpetrata principalmente tramite mail o sms, attraverso cui il mittente si finge la nostra banca, o istituto finanziario, o ente governativo, e ci invita ad accedere ad un link in cui sono richieste le nostre credenziali allo scopo di sottrarcele e fare operazioni al posto nostro.</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3233148100"/>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rotWithShape="1">
          <a:blip r:embed="rId2"/>
          <a:srcRect l="5226" t="23256" r="23696" b="17557"/>
          <a:stretch/>
        </p:blipFill>
        <p:spPr>
          <a:xfrm>
            <a:off x="462378" y="131522"/>
            <a:ext cx="8103032" cy="3795387"/>
          </a:xfrm>
          <a:prstGeom prst="rect">
            <a:avLst/>
          </a:prstGeom>
        </p:spPr>
      </p:pic>
    </p:spTree>
    <p:extLst>
      <p:ext uri="{BB962C8B-B14F-4D97-AF65-F5344CB8AC3E}">
        <p14:creationId xmlns:p14="http://schemas.microsoft.com/office/powerpoint/2010/main" val="31156202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46846"/>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a:t>
            </a:r>
            <a:endParaRPr spc="-48" dirty="0">
              <a:solidFill>
                <a:srgbClr val="FF0000"/>
              </a:solidFill>
            </a:endParaRPr>
          </a:p>
        </p:txBody>
      </p:sp>
      <p:sp>
        <p:nvSpPr>
          <p:cNvPr id="3" name="object 3"/>
          <p:cNvSpPr txBox="1"/>
          <p:nvPr/>
        </p:nvSpPr>
        <p:spPr>
          <a:xfrm>
            <a:off x="838200" y="1047750"/>
            <a:ext cx="6934200" cy="3237329"/>
          </a:xfrm>
          <a:prstGeom prst="rect">
            <a:avLst/>
          </a:prstGeom>
        </p:spPr>
        <p:txBody>
          <a:bodyPr vert="horz" wrap="square" lIns="0" tIns="19018" rIns="0" bIns="0" rtlCol="0">
            <a:spAutoFit/>
          </a:bodyPr>
          <a:lstStyle/>
          <a:p>
            <a:pPr marL="342900" lvl="0" indent="-342900" algn="just">
              <a:lnSpc>
                <a:spcPct val="107000"/>
              </a:lnSpc>
              <a:buFont typeface="+mj-lt"/>
              <a:buAutoNum type="arabicPeriod"/>
            </a:pPr>
            <a:r>
              <a:rPr lang="it-IT" sz="1600" b="1" kern="100" dirty="0">
                <a:effectLst/>
                <a:latin typeface="Aptos"/>
                <a:ea typeface="Aptos"/>
                <a:cs typeface="Times New Roman" panose="02020603050405020304" pitchFamily="18" charset="0"/>
              </a:rPr>
              <a:t>Rendere sicure le password</a:t>
            </a:r>
          </a:p>
          <a:p>
            <a:pPr algn="just"/>
            <a:r>
              <a:rPr lang="it-IT" sz="1200" kern="100" dirty="0">
                <a:latin typeface="Aptos"/>
                <a:ea typeface="Aptos"/>
                <a:cs typeface="Times New Roman" panose="02020603050405020304" pitchFamily="18" charset="0"/>
              </a:rPr>
              <a:t>Regole e buone pratiche per rendere sicura una password:</a:t>
            </a: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Tenere nascosta la password</a:t>
            </a: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Non trascriverla su fogli o database accessibili</a:t>
            </a: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Non memorizzarla quando viene immessa su un dispositivo non personale</a:t>
            </a: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Non comunicarla a </a:t>
            </a:r>
            <a:r>
              <a:rPr lang="it-IT" sz="1200" kern="100" dirty="0" smtClean="0">
                <a:latin typeface="Aptos"/>
                <a:ea typeface="Aptos"/>
                <a:cs typeface="Times New Roman" panose="02020603050405020304" pitchFamily="18" charset="0"/>
              </a:rPr>
              <a:t>chiunque</a:t>
            </a:r>
            <a:endParaRPr lang="it-IT" sz="1200" kern="100" dirty="0">
              <a:latin typeface="Aptos"/>
              <a:ea typeface="Aptos"/>
              <a:cs typeface="Times New Roman" panose="02020603050405020304" pitchFamily="18" charset="0"/>
            </a:endParaRP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Contenere un buon numero di caratteri, almeno 10</a:t>
            </a: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Contenere cifre, caratteri maiuscoli e minuscoli, caratteri speciali</a:t>
            </a:r>
          </a:p>
          <a:p>
            <a:pPr marL="171450" lvl="0" indent="-171450" algn="just">
              <a:buFont typeface="Arial" panose="020B0604020202020204" pitchFamily="34" charset="0"/>
              <a:buChar char="•"/>
            </a:pPr>
            <a:r>
              <a:rPr lang="it-IT" sz="1200" kern="100" dirty="0">
                <a:latin typeface="Aptos"/>
                <a:ea typeface="Aptos"/>
                <a:cs typeface="Times New Roman" panose="02020603050405020304" pitchFamily="18" charset="0"/>
              </a:rPr>
              <a:t>In alcuni casi le regole precedenti dovranno essere rafforzate con sistemi a più fattori che innalzano i livelli di sicurezza, con cui si richiedono all’utente ulteriori informazioni per provarne la sua identità. I sistemi di autenticazione forte prevengono i furti di identità, lo spoofing, il phishing. Il Multi-</a:t>
            </a:r>
            <a:r>
              <a:rPr lang="it-IT" sz="1200" kern="100" dirty="0" err="1">
                <a:latin typeface="Aptos"/>
                <a:ea typeface="Aptos"/>
                <a:cs typeface="Times New Roman" panose="02020603050405020304" pitchFamily="18" charset="0"/>
              </a:rPr>
              <a:t>Factor</a:t>
            </a:r>
            <a:r>
              <a:rPr lang="it-IT" sz="1200" kern="100" dirty="0">
                <a:latin typeface="Aptos"/>
                <a:ea typeface="Aptos"/>
                <a:cs typeface="Times New Roman" panose="02020603050405020304" pitchFamily="18" charset="0"/>
              </a:rPr>
              <a:t> Authentication (MFA) si basa sulla conoscenza (qualcosa che si sa es. password, domanda di sicurezza, pin), sul possesso (dispositivo token, smart card ecc.), e sull’inerenza (un dato biometrico dell’utente quale impronta digitale, riconoscimento vocale, riconoscimento facciale ecc.). Un sistema a 2 fattori è quello che utilizza l’OTP (One Time Password) che viene generata in maniera randomica secondo uno specifico algoritmo e che ha una durata temporale limitata. Altro sistema è la conferma password via SMS.</a:t>
            </a:r>
          </a:p>
        </p:txBody>
      </p:sp>
    </p:spTree>
    <p:extLst>
      <p:ext uri="{BB962C8B-B14F-4D97-AF65-F5344CB8AC3E}">
        <p14:creationId xmlns:p14="http://schemas.microsoft.com/office/powerpoint/2010/main" val="1823115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646846"/>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a:t>
            </a:r>
            <a:endParaRPr spc="-48" dirty="0">
              <a:solidFill>
                <a:srgbClr val="FF0000"/>
              </a:solidFill>
            </a:endParaRPr>
          </a:p>
        </p:txBody>
      </p:sp>
      <p:sp>
        <p:nvSpPr>
          <p:cNvPr id="3" name="object 3"/>
          <p:cNvSpPr txBox="1"/>
          <p:nvPr/>
        </p:nvSpPr>
        <p:spPr>
          <a:xfrm>
            <a:off x="838200" y="1047750"/>
            <a:ext cx="6934200" cy="1760001"/>
          </a:xfrm>
          <a:prstGeom prst="rect">
            <a:avLst/>
          </a:prstGeom>
        </p:spPr>
        <p:txBody>
          <a:bodyPr vert="horz" wrap="square" lIns="0" tIns="19018" rIns="0" bIns="0" rtlCol="0">
            <a:spAutoFit/>
          </a:bodyPr>
          <a:lstStyle/>
          <a:p>
            <a:pPr marL="342900" lvl="0" indent="-342900" algn="just">
              <a:lnSpc>
                <a:spcPct val="107000"/>
              </a:lnSpc>
              <a:buFont typeface="+mj-lt"/>
              <a:buAutoNum type="arabicPeriod"/>
            </a:pPr>
            <a:r>
              <a:rPr lang="it-IT" sz="1600" b="1" kern="100" dirty="0">
                <a:effectLst/>
                <a:latin typeface="Aptos"/>
                <a:ea typeface="Aptos"/>
                <a:cs typeface="Times New Roman" panose="02020603050405020304" pitchFamily="18" charset="0"/>
              </a:rPr>
              <a:t>Proteggere file e cartelle con password</a:t>
            </a:r>
          </a:p>
          <a:p>
            <a:pPr marL="171450" lvl="0" indent="-171450">
              <a:buFont typeface="Arial" panose="020B0604020202020204" pitchFamily="34" charset="0"/>
              <a:buChar char="•"/>
            </a:pPr>
            <a:r>
              <a:rPr lang="it-IT" sz="1200" kern="100" dirty="0">
                <a:latin typeface="Aptos"/>
                <a:ea typeface="Aptos"/>
                <a:cs typeface="Times New Roman" panose="02020603050405020304" pitchFamily="18" charset="0"/>
              </a:rPr>
              <a:t>Ad esempio utilizzare le funzioni dell’applicativo (ad es. word, </a:t>
            </a:r>
            <a:r>
              <a:rPr lang="it-IT" sz="1200" kern="100" dirty="0" err="1">
                <a:latin typeface="Aptos"/>
                <a:ea typeface="Aptos"/>
                <a:cs typeface="Times New Roman" panose="02020603050405020304" pitchFamily="18" charset="0"/>
              </a:rPr>
              <a:t>excel</a:t>
            </a:r>
            <a:r>
              <a:rPr lang="it-IT" sz="1200" kern="100" dirty="0">
                <a:latin typeface="Aptos"/>
                <a:ea typeface="Aptos"/>
                <a:cs typeface="Times New Roman" panose="02020603050405020304" pitchFamily="18" charset="0"/>
              </a:rPr>
              <a:t>, access ecc.) per proteggere archivi con password</a:t>
            </a:r>
          </a:p>
          <a:p>
            <a:pPr marL="171450" lvl="0" indent="-171450">
              <a:buFont typeface="Arial" panose="020B0604020202020204" pitchFamily="34" charset="0"/>
              <a:buChar char="•"/>
            </a:pPr>
            <a:r>
              <a:rPr lang="it-IT" sz="1200" kern="100" dirty="0">
                <a:latin typeface="Aptos"/>
                <a:ea typeface="Aptos"/>
                <a:cs typeface="Times New Roman" panose="02020603050405020304" pitchFamily="18" charset="0"/>
              </a:rPr>
              <a:t>Utilizzare le cifrature con password anche su backup fatti in cloud;</a:t>
            </a:r>
          </a:p>
          <a:p>
            <a:pPr marL="171450" indent="-171450">
              <a:buFont typeface="Arial" panose="020B0604020202020204" pitchFamily="34" charset="0"/>
              <a:buChar char="•"/>
            </a:pPr>
            <a:r>
              <a:rPr lang="it-IT" sz="1200" kern="100" dirty="0">
                <a:latin typeface="Aptos"/>
                <a:ea typeface="Aptos"/>
                <a:cs typeface="Times New Roman" panose="02020603050405020304" pitchFamily="18" charset="0"/>
              </a:rPr>
              <a:t>Applicare password e cifratura anche a </a:t>
            </a:r>
            <a:r>
              <a:rPr lang="it-IT" sz="1200" kern="100" dirty="0" err="1">
                <a:latin typeface="Aptos"/>
                <a:ea typeface="Aptos"/>
                <a:cs typeface="Times New Roman" panose="02020603050405020304" pitchFamily="18" charset="0"/>
              </a:rPr>
              <a:t>pen</a:t>
            </a:r>
            <a:r>
              <a:rPr lang="it-IT" sz="1200" kern="100" dirty="0">
                <a:latin typeface="Aptos"/>
                <a:ea typeface="Aptos"/>
                <a:cs typeface="Times New Roman" panose="02020603050405020304" pitchFamily="18" charset="0"/>
              </a:rPr>
              <a:t> drive e dischi esterni. </a:t>
            </a:r>
            <a:r>
              <a:rPr lang="it-IT" sz="1200" dirty="0">
                <a:latin typeface="Aptos"/>
              </a:rPr>
              <a:t>Per la cifratura dei dati di una chiavetta esistono diversi software, uno tra questi è </a:t>
            </a:r>
            <a:r>
              <a:rPr lang="it-IT" sz="1200" dirty="0">
                <a:solidFill>
                  <a:srgbClr val="FF0000"/>
                </a:solidFill>
                <a:highlight>
                  <a:srgbClr val="FFFF00"/>
                </a:highlight>
                <a:latin typeface="Aptos"/>
              </a:rPr>
              <a:t>Vera </a:t>
            </a:r>
            <a:r>
              <a:rPr lang="it-IT" sz="1200" dirty="0" err="1">
                <a:solidFill>
                  <a:srgbClr val="FF0000"/>
                </a:solidFill>
                <a:highlight>
                  <a:srgbClr val="FFFF00"/>
                </a:highlight>
                <a:latin typeface="Aptos"/>
              </a:rPr>
              <a:t>Cript</a:t>
            </a:r>
            <a:r>
              <a:rPr lang="it-IT" sz="1200" dirty="0">
                <a:latin typeface="Aptos"/>
              </a:rPr>
              <a:t>, in grado di nascondere il contenuto in un unico file </a:t>
            </a:r>
            <a:r>
              <a:rPr lang="it-IT" sz="1200" kern="100" dirty="0">
                <a:latin typeface="Aptos"/>
                <a:ea typeface="Aptos"/>
                <a:cs typeface="Times New Roman" panose="02020603050405020304" pitchFamily="18" charset="0"/>
              </a:rPr>
              <a:t>segreto.</a:t>
            </a:r>
          </a:p>
          <a:p>
            <a:pPr marL="171450" lvl="0" indent="-171450">
              <a:buFont typeface="Arial" panose="020B0604020202020204" pitchFamily="34" charset="0"/>
              <a:buChar char="•"/>
            </a:pPr>
            <a:endParaRPr lang="it-IT" sz="1200" kern="100" dirty="0">
              <a:latin typeface="Aptos"/>
              <a:ea typeface="Aptos"/>
              <a:cs typeface="Times New Roman" panose="02020603050405020304" pitchFamily="18" charset="0"/>
            </a:endParaRPr>
          </a:p>
          <a:p>
            <a:pPr marL="171450" lvl="0" indent="-171450">
              <a:buFont typeface="Arial" panose="020B0604020202020204" pitchFamily="34" charset="0"/>
              <a:buChar char="•"/>
            </a:pPr>
            <a:endParaRPr lang="it-IT" sz="1200" kern="100" dirty="0">
              <a:latin typeface="Aptos"/>
              <a:ea typeface="Aptos"/>
              <a:cs typeface="Times New Roman" panose="02020603050405020304" pitchFamily="18" charset="0"/>
            </a:endParaRPr>
          </a:p>
        </p:txBody>
      </p:sp>
    </p:spTree>
    <p:extLst>
      <p:ext uri="{BB962C8B-B14F-4D97-AF65-F5344CB8AC3E}">
        <p14:creationId xmlns:p14="http://schemas.microsoft.com/office/powerpoint/2010/main" val="3208212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5004" y="646846"/>
            <a:ext cx="7298396"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GLI attacchi alla posta elettronica</a:t>
            </a:r>
            <a:endParaRPr spc="-48" dirty="0">
              <a:solidFill>
                <a:srgbClr val="FF0000"/>
              </a:solidFill>
            </a:endParaRPr>
          </a:p>
        </p:txBody>
      </p:sp>
      <p:pic>
        <p:nvPicPr>
          <p:cNvPr id="4" name="Immagine 3" descr="Immagine che contiene testo, schermata, software, Software multimediale&#10;&#10;Descrizione generata automaticamente">
            <a:extLst>
              <a:ext uri="{FF2B5EF4-FFF2-40B4-BE49-F238E27FC236}">
                <a16:creationId xmlns:a16="http://schemas.microsoft.com/office/drawing/2014/main" id="{93CA8EF4-DABF-47A3-B534-2C89E1ADEF21}"/>
              </a:ext>
            </a:extLst>
          </p:cNvPr>
          <p:cNvPicPr>
            <a:picLocks noChangeAspect="1"/>
          </p:cNvPicPr>
          <p:nvPr/>
        </p:nvPicPr>
        <p:blipFill rotWithShape="1">
          <a:blip r:embed="rId2"/>
          <a:srcRect l="9961" t="11639" r="20315" b="27044"/>
          <a:stretch/>
        </p:blipFill>
        <p:spPr bwMode="auto">
          <a:xfrm>
            <a:off x="855004" y="1276350"/>
            <a:ext cx="7270044" cy="3505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934337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476721"/>
            <a:ext cx="67818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smtClean="0">
                <a:solidFill>
                  <a:srgbClr val="FF0000"/>
                </a:solidFill>
                <a:latin typeface="Google Sans"/>
              </a:rPr>
              <a:t>Sugli  attacchi in rete…..</a:t>
            </a:r>
            <a:endParaRPr spc="-48" dirty="0">
              <a:solidFill>
                <a:srgbClr val="FF0000"/>
              </a:solidFill>
            </a:endParaRPr>
          </a:p>
        </p:txBody>
      </p:sp>
      <p:sp>
        <p:nvSpPr>
          <p:cNvPr id="5" name="CasellaDiTesto 4">
            <a:extLst>
              <a:ext uri="{FF2B5EF4-FFF2-40B4-BE49-F238E27FC236}">
                <a16:creationId xmlns:a16="http://schemas.microsoft.com/office/drawing/2014/main" id="{72718BCA-7AFC-4E73-96FE-927F565F830F}"/>
              </a:ext>
            </a:extLst>
          </p:cNvPr>
          <p:cNvSpPr txBox="1"/>
          <p:nvPr/>
        </p:nvSpPr>
        <p:spPr>
          <a:xfrm>
            <a:off x="990600" y="806986"/>
            <a:ext cx="6934200" cy="4147289"/>
          </a:xfrm>
          <a:prstGeom prst="rect">
            <a:avLst/>
          </a:prstGeom>
          <a:noFill/>
        </p:spPr>
        <p:txBody>
          <a:bodyPr wrap="square">
            <a:spAutoFit/>
          </a:bodyPr>
          <a:lstStyle/>
          <a:p>
            <a:pPr algn="just">
              <a:lnSpc>
                <a:spcPct val="107000"/>
              </a:lnSpc>
              <a:spcAft>
                <a:spcPts val="800"/>
              </a:spcAft>
            </a:pPr>
            <a:r>
              <a:rPr lang="it-IT" sz="1200" kern="100" dirty="0">
                <a:effectLst/>
                <a:latin typeface="Aptos"/>
                <a:ea typeface="Aptos"/>
                <a:cs typeface="Times New Roman" panose="02020603050405020304" pitchFamily="18" charset="0"/>
              </a:rPr>
              <a:t>È importante sapere che i cybercriminali hanno a disposizione numerosi codici malevoli che permettono loro di scandagliare la rete e scatenare gli attacchi. Alcuni strumenti a loro disposizione sono: </a:t>
            </a:r>
          </a:p>
          <a:p>
            <a:pPr marL="342900" lvl="0" indent="-342900" algn="just">
              <a:lnSpc>
                <a:spcPct val="107000"/>
              </a:lnSpc>
              <a:buFont typeface="Symbol" panose="05050102010706020507" pitchFamily="18" charset="2"/>
              <a:buChar char=""/>
            </a:pPr>
            <a:r>
              <a:rPr lang="en-GB" sz="1200" kern="100" dirty="0">
                <a:effectLst/>
                <a:latin typeface="Aptos"/>
                <a:ea typeface="Aptos"/>
                <a:cs typeface="Times New Roman" panose="02020603050405020304" pitchFamily="18" charset="0"/>
              </a:rPr>
              <a:t>E-mail Account Compromise (EAC). </a:t>
            </a:r>
            <a:r>
              <a:rPr lang="it-IT" sz="1200" kern="100" dirty="0">
                <a:effectLst/>
                <a:latin typeface="Aptos"/>
                <a:ea typeface="Aptos"/>
                <a:cs typeface="Times New Roman" panose="02020603050405020304" pitchFamily="18" charset="0"/>
              </a:rPr>
              <a:t>È un attacco la cui finalità è quella di compromettere l’account di posta elettronica. Normalmente i cybercriminali non sono interessati alla corrispondenza quanto piuttosto ad ottenere accessi ad altri account. Cadendo in richieste fraudolente provenienti dall’account di posta compromesso, per chiedere riscatti ecc.</a:t>
            </a:r>
          </a:p>
          <a:p>
            <a:pPr marL="342900" lvl="0" indent="-342900" algn="just">
              <a:lnSpc>
                <a:spcPct val="107000"/>
              </a:lnSpc>
              <a:buFont typeface="Symbol" panose="05050102010706020507" pitchFamily="18" charset="2"/>
              <a:buChar char=""/>
            </a:pPr>
            <a:r>
              <a:rPr lang="it-IT" sz="1200" kern="100" dirty="0">
                <a:latin typeface="Aptos"/>
                <a:ea typeface="Aptos"/>
                <a:cs typeface="Times New Roman" panose="02020603050405020304" pitchFamily="18" charset="0"/>
              </a:rPr>
              <a:t>Attacchi </a:t>
            </a:r>
            <a:r>
              <a:rPr lang="it-IT" sz="1200" kern="100" dirty="0" err="1" smtClean="0">
                <a:latin typeface="Aptos"/>
                <a:ea typeface="Aptos"/>
                <a:cs typeface="Times New Roman" panose="02020603050405020304" pitchFamily="18" charset="0"/>
              </a:rPr>
              <a:t>spoofing</a:t>
            </a:r>
            <a:r>
              <a:rPr lang="it-IT" sz="1200" kern="100" dirty="0" smtClean="0">
                <a:latin typeface="Aptos"/>
                <a:ea typeface="Aptos"/>
                <a:cs typeface="Times New Roman" panose="02020603050405020304" pitchFamily="18" charset="0"/>
              </a:rPr>
              <a:t> </a:t>
            </a:r>
            <a:r>
              <a:rPr lang="it-IT" sz="1200" kern="100" dirty="0">
                <a:latin typeface="Aptos"/>
                <a:ea typeface="Aptos"/>
                <a:cs typeface="Times New Roman" panose="02020603050405020304" pitchFamily="18" charset="0"/>
              </a:rPr>
              <a:t>sono alla base delle tecniche criminali più utilizzate per veicolare malware di ogni tipo e si basa sulla falsificazione di diverse informazioni, come ad esempio l’identità di un host o il mittente di un messaggio, che potrebbe essere anche lo stesso che lo riceve.  </a:t>
            </a:r>
            <a:endParaRPr lang="it-IT" sz="1200" kern="100" dirty="0">
              <a:effectLst/>
              <a:latin typeface="Aptos"/>
              <a:ea typeface="Aptos"/>
              <a:cs typeface="Times New Roman" panose="02020603050405020304" pitchFamily="18" charset="0"/>
            </a:endParaRPr>
          </a:p>
          <a:p>
            <a:pPr marL="342900" lvl="0" indent="-342900" algn="just">
              <a:lnSpc>
                <a:spcPct val="107000"/>
              </a:lnSpc>
              <a:buFont typeface="Symbol" panose="05050102010706020507" pitchFamily="18" charset="2"/>
              <a:buChar char=""/>
            </a:pPr>
            <a:r>
              <a:rPr lang="it-IT" sz="1200" kern="100" dirty="0">
                <a:effectLst/>
                <a:latin typeface="Aptos"/>
                <a:ea typeface="Aptos"/>
                <a:cs typeface="Times New Roman" panose="02020603050405020304" pitchFamily="18" charset="0"/>
              </a:rPr>
              <a:t>Attacchi </a:t>
            </a:r>
            <a:r>
              <a:rPr lang="it-IT" sz="1200" kern="100" dirty="0" err="1">
                <a:effectLst/>
                <a:latin typeface="Aptos"/>
                <a:ea typeface="Aptos"/>
                <a:cs typeface="Times New Roman" panose="02020603050405020304" pitchFamily="18" charset="0"/>
              </a:rPr>
              <a:t>Thiefing</a:t>
            </a:r>
            <a:r>
              <a:rPr lang="it-IT" sz="1200" kern="100" dirty="0">
                <a:effectLst/>
                <a:latin typeface="Aptos"/>
                <a:ea typeface="Aptos"/>
                <a:cs typeface="Times New Roman" panose="02020603050405020304" pitchFamily="18" charset="0"/>
              </a:rPr>
              <a:t>. Con questo termine si intende l’attività che consiste nel rubare servizi informatici sfruttando l’assenza di misure adeguate di sicurezza. Quello più frequente è quello di ricercare reti wireless non protette in una zona circostante. Il </a:t>
            </a:r>
            <a:r>
              <a:rPr lang="it-IT" sz="1200" kern="100" dirty="0" err="1">
                <a:effectLst/>
                <a:latin typeface="Aptos"/>
                <a:ea typeface="Aptos"/>
                <a:cs typeface="Times New Roman" panose="02020603050405020304" pitchFamily="18" charset="0"/>
              </a:rPr>
              <a:t>Thiefing</a:t>
            </a:r>
            <a:r>
              <a:rPr lang="it-IT" sz="1200" kern="100" dirty="0">
                <a:effectLst/>
                <a:latin typeface="Aptos"/>
                <a:ea typeface="Aptos"/>
                <a:cs typeface="Times New Roman" panose="02020603050405020304" pitchFamily="18" charset="0"/>
              </a:rPr>
              <a:t> è un concetto generale. Altri tipi di attività come il </a:t>
            </a:r>
            <a:r>
              <a:rPr lang="it-IT" sz="1200" kern="100" dirty="0" err="1">
                <a:effectLst/>
                <a:latin typeface="Aptos"/>
                <a:ea typeface="Aptos"/>
                <a:cs typeface="Times New Roman" panose="02020603050405020304" pitchFamily="18" charset="0"/>
              </a:rPr>
              <a:t>wardriving</a:t>
            </a:r>
            <a:r>
              <a:rPr lang="it-IT" sz="1200" kern="100" dirty="0">
                <a:effectLst/>
                <a:latin typeface="Aptos"/>
                <a:ea typeface="Aptos"/>
                <a:cs typeface="Times New Roman" panose="02020603050405020304" pitchFamily="18" charset="0"/>
              </a:rPr>
              <a:t> (attività della rete wi-fi altrui scandagliando l’etere attraverso un dispositivo chiamato </a:t>
            </a:r>
            <a:r>
              <a:rPr lang="it-IT" sz="1200" kern="100" dirty="0" err="1" smtClean="0">
                <a:effectLst/>
                <a:latin typeface="Aptos"/>
                <a:ea typeface="Aptos"/>
                <a:cs typeface="Times New Roman" panose="02020603050405020304" pitchFamily="18" charset="0"/>
              </a:rPr>
              <a:t>sniffer</a:t>
            </a:r>
            <a:r>
              <a:rPr lang="it-IT" sz="1200" kern="100" dirty="0" smtClean="0">
                <a:effectLst/>
                <a:latin typeface="Aptos"/>
                <a:ea typeface="Aptos"/>
                <a:cs typeface="Times New Roman" panose="02020603050405020304" pitchFamily="18" charset="0"/>
              </a:rPr>
              <a:t>. </a:t>
            </a:r>
            <a:r>
              <a:rPr lang="it-IT" sz="1200" kern="100" dirty="0">
                <a:effectLst/>
                <a:latin typeface="Aptos"/>
                <a:ea typeface="Aptos"/>
                <a:cs typeface="Times New Roman" panose="02020603050405020304" pitchFamily="18" charset="0"/>
              </a:rPr>
              <a:t>Lo sniffer non è necessariamente uno strumento dannoso, spesso viene utilizzato per monitorare lo stato e il traffico di rete. Il Cracking segue la fase di </a:t>
            </a:r>
            <a:r>
              <a:rPr lang="it-IT" sz="1200" kern="100" dirty="0" err="1">
                <a:effectLst/>
                <a:latin typeface="Aptos"/>
                <a:ea typeface="Aptos"/>
                <a:cs typeface="Times New Roman" panose="02020603050405020304" pitchFamily="18" charset="0"/>
              </a:rPr>
              <a:t>wardriving</a:t>
            </a:r>
            <a:r>
              <a:rPr lang="it-IT" sz="1200" kern="100" dirty="0">
                <a:effectLst/>
                <a:latin typeface="Aptos"/>
                <a:ea typeface="Aptos"/>
                <a:cs typeface="Times New Roman" panose="02020603050405020304" pitchFamily="18" charset="0"/>
              </a:rPr>
              <a:t> e identifica la decifrazione della password della rete wi-fi bersaglio</a:t>
            </a:r>
          </a:p>
          <a:p>
            <a:pPr marL="342900" lvl="0" indent="-342900" algn="just">
              <a:lnSpc>
                <a:spcPct val="107000"/>
              </a:lnSpc>
              <a:spcAft>
                <a:spcPts val="800"/>
              </a:spcAft>
              <a:buFont typeface="Symbol" panose="05050102010706020507" pitchFamily="18" charset="2"/>
              <a:buChar char=""/>
            </a:pPr>
            <a:r>
              <a:rPr lang="it-IT" sz="1200" kern="100" dirty="0">
                <a:effectLst/>
                <a:latin typeface="Aptos"/>
                <a:ea typeface="Aptos"/>
                <a:cs typeface="Times New Roman" panose="02020603050405020304" pitchFamily="18" charset="0"/>
              </a:rPr>
              <a:t>Attacchi </a:t>
            </a:r>
            <a:r>
              <a:rPr lang="it-IT" sz="1200" kern="100" dirty="0" err="1">
                <a:effectLst/>
                <a:latin typeface="Aptos"/>
                <a:ea typeface="Aptos"/>
                <a:cs typeface="Times New Roman" panose="02020603050405020304" pitchFamily="18" charset="0"/>
              </a:rPr>
              <a:t>keylogger</a:t>
            </a:r>
            <a:r>
              <a:rPr lang="it-IT" sz="1200" kern="100" dirty="0">
                <a:effectLst/>
                <a:latin typeface="Aptos"/>
                <a:ea typeface="Aptos"/>
                <a:cs typeface="Times New Roman" panose="02020603050405020304" pitchFamily="18" charset="0"/>
              </a:rPr>
              <a:t>. Con questo termine si intende un software o un hardware collegato la PC che monitora e registra le sequenze di tasti digitate su una tastiera.</a:t>
            </a:r>
          </a:p>
        </p:txBody>
      </p:sp>
    </p:spTree>
    <p:extLst>
      <p:ext uri="{BB962C8B-B14F-4D97-AF65-F5344CB8AC3E}">
        <p14:creationId xmlns:p14="http://schemas.microsoft.com/office/powerpoint/2010/main" val="4251890304"/>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22833"/>
            <a:ext cx="6934200" cy="623409"/>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GLI attacchi alla posta elettronica……strumenti e buone pratiche</a:t>
            </a:r>
            <a:endParaRPr spc="-48" dirty="0">
              <a:solidFill>
                <a:srgbClr val="FF0000"/>
              </a:solidFill>
            </a:endParaRPr>
          </a:p>
        </p:txBody>
      </p:sp>
      <p:sp>
        <p:nvSpPr>
          <p:cNvPr id="5" name="CasellaDiTesto 4">
            <a:extLst>
              <a:ext uri="{FF2B5EF4-FFF2-40B4-BE49-F238E27FC236}">
                <a16:creationId xmlns:a16="http://schemas.microsoft.com/office/drawing/2014/main" id="{72718BCA-7AFC-4E73-96FE-927F565F830F}"/>
              </a:ext>
            </a:extLst>
          </p:cNvPr>
          <p:cNvSpPr txBox="1"/>
          <p:nvPr/>
        </p:nvSpPr>
        <p:spPr>
          <a:xfrm>
            <a:off x="990600" y="970010"/>
            <a:ext cx="6934200" cy="2471318"/>
          </a:xfrm>
          <a:prstGeom prst="rect">
            <a:avLst/>
          </a:prstGeom>
          <a:noFill/>
        </p:spPr>
        <p:txBody>
          <a:bodyPr wrap="square">
            <a:spAutoFit/>
          </a:bodyPr>
          <a:lstStyle/>
          <a:p>
            <a:pPr algn="just">
              <a:lnSpc>
                <a:spcPct val="107000"/>
              </a:lnSpc>
              <a:spcAft>
                <a:spcPts val="800"/>
              </a:spcAft>
            </a:pPr>
            <a:r>
              <a:rPr lang="it-IT" sz="1200" kern="100" dirty="0">
                <a:latin typeface="Aptos"/>
                <a:cs typeface="Times New Roman" panose="02020603050405020304" pitchFamily="18" charset="0"/>
              </a:rPr>
              <a:t>La risposta agli attacchi di posta elettronica sono i filtri antispam, programmi che smistano la posta sicura da quella indesiderata. A seconda di come sono configurati possono eseguire una serie di operazioni tra cui:</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Identificare i messaggi di spam in base ad alcuni elementi di tipo testuale e contenutistico;</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Bloccare i messaggi provenienti da una lista di mittenti </a:t>
            </a:r>
            <a:r>
              <a:rPr lang="it-IT" sz="1200" kern="100" dirty="0" smtClean="0">
                <a:latin typeface="Aptos"/>
                <a:cs typeface="Times New Roman" panose="02020603050405020304" pitchFamily="18" charset="0"/>
              </a:rPr>
              <a:t>specifici;</a:t>
            </a:r>
          </a:p>
          <a:p>
            <a:pPr marL="342900" lvl="0" indent="-342900" algn="just">
              <a:lnSpc>
                <a:spcPct val="107000"/>
              </a:lnSpc>
              <a:buFont typeface="Symbol" panose="05050102010706020507" pitchFamily="18" charset="2"/>
              <a:buChar char=""/>
            </a:pPr>
            <a:r>
              <a:rPr lang="it-IT" sz="1200" kern="100" dirty="0" smtClean="0">
                <a:latin typeface="Aptos"/>
                <a:cs typeface="Times New Roman" panose="02020603050405020304" pitchFamily="18" charset="0"/>
              </a:rPr>
              <a:t>Impostare la visualizzazione dei messaggi come testo e non come html;</a:t>
            </a:r>
            <a:endParaRPr lang="it-IT" sz="1200" kern="100" dirty="0">
              <a:latin typeface="Aptos"/>
              <a:cs typeface="Times New Roman" panose="02020603050405020304" pitchFamily="18" charset="0"/>
            </a:endParaRP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Inserire una lista di distribuzione con l’elenco dei mittenti i cui messaggi non devono essere mai bloccati;</a:t>
            </a:r>
          </a:p>
          <a:p>
            <a:pPr marL="342900" lvl="0" indent="-342900" algn="just">
              <a:lnSpc>
                <a:spcPct val="107000"/>
              </a:lnSpc>
              <a:spcAft>
                <a:spcPts val="800"/>
              </a:spcAft>
              <a:buFont typeface="Symbol" panose="05050102010706020507" pitchFamily="18" charset="2"/>
              <a:buChar char=""/>
            </a:pPr>
            <a:r>
              <a:rPr lang="it-IT" sz="1200" kern="100" dirty="0">
                <a:latin typeface="Aptos"/>
                <a:cs typeface="Times New Roman" panose="02020603050405020304" pitchFamily="18" charset="0"/>
              </a:rPr>
              <a:t>Impedire che messaggi provenienti dai propri contatti finiscano nella cartella dello spam.</a:t>
            </a:r>
          </a:p>
          <a:p>
            <a:pPr algn="just">
              <a:lnSpc>
                <a:spcPct val="107000"/>
              </a:lnSpc>
              <a:spcAft>
                <a:spcPts val="800"/>
              </a:spcAft>
            </a:pPr>
            <a:r>
              <a:rPr lang="it-IT" sz="1200" kern="100" dirty="0">
                <a:latin typeface="Aptos"/>
                <a:cs typeface="Times New Roman" panose="02020603050405020304" pitchFamily="18" charset="0"/>
              </a:rPr>
              <a:t>Può sembrare una piccolezza, a affidare anche solo parte delle proprie password a un sistema biometrico ci da maggiore tranquillità in tema di sicurezza.</a:t>
            </a:r>
          </a:p>
        </p:txBody>
      </p:sp>
    </p:spTree>
    <p:extLst>
      <p:ext uri="{BB962C8B-B14F-4D97-AF65-F5344CB8AC3E}">
        <p14:creationId xmlns:p14="http://schemas.microsoft.com/office/powerpoint/2010/main" val="1375412361"/>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476721"/>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smtClean="0">
                <a:solidFill>
                  <a:srgbClr val="FF0000"/>
                </a:solidFill>
                <a:latin typeface="Google Sans"/>
              </a:rPr>
              <a:t>Strumenti </a:t>
            </a:r>
            <a:r>
              <a:rPr lang="it-IT" spc="-48" dirty="0">
                <a:solidFill>
                  <a:srgbClr val="FF0000"/>
                </a:solidFill>
                <a:latin typeface="Google Sans"/>
              </a:rPr>
              <a:t>e buone </a:t>
            </a:r>
            <a:r>
              <a:rPr lang="it-IT" spc="-48" dirty="0" smtClean="0">
                <a:solidFill>
                  <a:srgbClr val="FF0000"/>
                </a:solidFill>
                <a:latin typeface="Google Sans"/>
              </a:rPr>
              <a:t>pratiche…..Sistemi biometrici</a:t>
            </a:r>
            <a:endParaRPr spc="-48" dirty="0">
              <a:solidFill>
                <a:srgbClr val="FF0000"/>
              </a:solidFill>
            </a:endParaRPr>
          </a:p>
        </p:txBody>
      </p:sp>
      <p:sp>
        <p:nvSpPr>
          <p:cNvPr id="5" name="CasellaDiTesto 4">
            <a:extLst>
              <a:ext uri="{FF2B5EF4-FFF2-40B4-BE49-F238E27FC236}">
                <a16:creationId xmlns:a16="http://schemas.microsoft.com/office/drawing/2014/main" id="{72718BCA-7AFC-4E73-96FE-927F565F830F}"/>
              </a:ext>
            </a:extLst>
          </p:cNvPr>
          <p:cNvSpPr txBox="1"/>
          <p:nvPr/>
        </p:nvSpPr>
        <p:spPr>
          <a:xfrm>
            <a:off x="990600" y="970010"/>
            <a:ext cx="6934200" cy="3355662"/>
          </a:xfrm>
          <a:prstGeom prst="rect">
            <a:avLst/>
          </a:prstGeom>
          <a:noFill/>
        </p:spPr>
        <p:txBody>
          <a:bodyPr wrap="square">
            <a:spAutoFit/>
          </a:bodyPr>
          <a:lstStyle/>
          <a:p>
            <a:pPr algn="just">
              <a:lnSpc>
                <a:spcPct val="107000"/>
              </a:lnSpc>
              <a:spcAft>
                <a:spcPts val="800"/>
              </a:spcAft>
            </a:pPr>
            <a:r>
              <a:rPr lang="it-IT" sz="1200" kern="100" dirty="0">
                <a:latin typeface="Aptos"/>
                <a:cs typeface="Times New Roman" panose="02020603050405020304" pitchFamily="18" charset="0"/>
              </a:rPr>
              <a:t>Quando si parla di riconoscimento biometrico si intende un sistema informatico che consente di indentificare una persona in base ad alcune sue principali caratteristiche biologiche (ad esempio impronte digitali, caratteristiche vocali e facciali). Alla base dei sistemi biometrici ci sono sia delle componenti hardware che software. I sistemi hardware acquisiscono i dati, le componenti software analizzano i dati raccolti e recuperano l’identità della persona operando un confronto sulla base di informazioni precedentemente acquisite.</a:t>
            </a:r>
          </a:p>
          <a:p>
            <a:pPr algn="just">
              <a:lnSpc>
                <a:spcPct val="107000"/>
              </a:lnSpc>
              <a:spcAft>
                <a:spcPts val="800"/>
              </a:spcAft>
            </a:pPr>
            <a:r>
              <a:rPr lang="it-IT" sz="1200" kern="100" dirty="0">
                <a:latin typeface="Aptos"/>
                <a:cs typeface="Times New Roman" panose="02020603050405020304" pitchFamily="18" charset="0"/>
              </a:rPr>
              <a:t>Tra i sistemi biometrici citiamo:</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Il riconoscimento </a:t>
            </a:r>
            <a:r>
              <a:rPr lang="it-IT" sz="1200" kern="100" dirty="0" smtClean="0">
                <a:latin typeface="Aptos"/>
                <a:cs typeface="Times New Roman" panose="02020603050405020304" pitchFamily="18" charset="0"/>
              </a:rPr>
              <a:t>dell’iride che è </a:t>
            </a:r>
            <a:r>
              <a:rPr lang="it-IT" sz="1200" kern="100" dirty="0">
                <a:latin typeface="Aptos"/>
                <a:cs typeface="Times New Roman" panose="02020603050405020304" pitchFamily="18" charset="0"/>
              </a:rPr>
              <a:t>al momento il sistema di autenticazione più affidabile</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Il riconoscimento della topografia facciale </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Riconoscimento di pattern vocali</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Riconoscimento della retina</a:t>
            </a:r>
          </a:p>
          <a:p>
            <a:pPr marL="342900" lvl="0" indent="-342900" algn="just">
              <a:lnSpc>
                <a:spcPct val="107000"/>
              </a:lnSpc>
              <a:buFont typeface="Symbol" panose="05050102010706020507" pitchFamily="18" charset="2"/>
              <a:buChar char=""/>
            </a:pPr>
            <a:r>
              <a:rPr lang="it-IT" sz="1200" kern="100" dirty="0">
                <a:latin typeface="Aptos"/>
                <a:cs typeface="Times New Roman" panose="02020603050405020304" pitchFamily="18" charset="0"/>
              </a:rPr>
              <a:t>Riconoscimento della geometria della mano</a:t>
            </a:r>
          </a:p>
          <a:p>
            <a:pPr marL="342900" lvl="0" indent="-342900" algn="just">
              <a:lnSpc>
                <a:spcPct val="107000"/>
              </a:lnSpc>
              <a:spcAft>
                <a:spcPts val="800"/>
              </a:spcAft>
              <a:buFont typeface="Symbol" panose="05050102010706020507" pitchFamily="18" charset="2"/>
              <a:buChar char=""/>
            </a:pPr>
            <a:r>
              <a:rPr lang="it-IT" sz="1200" kern="100" dirty="0">
                <a:latin typeface="Aptos"/>
                <a:cs typeface="Times New Roman" panose="02020603050405020304" pitchFamily="18" charset="0"/>
              </a:rPr>
              <a:t>Riconoscimento delle impronte digitali</a:t>
            </a:r>
          </a:p>
          <a:p>
            <a:pPr algn="just">
              <a:lnSpc>
                <a:spcPct val="107000"/>
              </a:lnSpc>
              <a:spcAft>
                <a:spcPts val="800"/>
              </a:spcAft>
            </a:pPr>
            <a:r>
              <a:rPr lang="it-IT" sz="1200" kern="100" dirty="0">
                <a:latin typeface="Aptos"/>
                <a:cs typeface="Times New Roman" panose="02020603050405020304" pitchFamily="18" charset="0"/>
              </a:rPr>
              <a:t>I dati biometrici si stanno diffondendo velocemente nell’home banking, e-commerce, servizio al cittadino, SPID.</a:t>
            </a:r>
            <a:endParaRPr lang="it-IT" sz="1200" kern="100" dirty="0">
              <a:effectLst/>
              <a:latin typeface="Aptos"/>
              <a:ea typeface="Aptos"/>
              <a:cs typeface="Times New Roman" panose="02020603050405020304" pitchFamily="18" charset="0"/>
            </a:endParaRPr>
          </a:p>
        </p:txBody>
      </p:sp>
    </p:spTree>
    <p:extLst>
      <p:ext uri="{BB962C8B-B14F-4D97-AF65-F5344CB8AC3E}">
        <p14:creationId xmlns:p14="http://schemas.microsoft.com/office/powerpoint/2010/main" val="100524662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46846"/>
            <a:ext cx="7696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Buone pratiche</a:t>
            </a:r>
            <a:r>
              <a:rPr lang="it-IT" spc="-48" dirty="0" smtClean="0">
                <a:solidFill>
                  <a:srgbClr val="FF0000"/>
                </a:solidFill>
                <a:latin typeface="Google Sans"/>
              </a:rPr>
              <a:t>……..il </a:t>
            </a:r>
            <a:r>
              <a:rPr lang="it-IT" spc="-48" dirty="0">
                <a:solidFill>
                  <a:srgbClr val="FF0000"/>
                </a:solidFill>
                <a:latin typeface="Google Sans"/>
              </a:rPr>
              <a:t>riconoscimento di siti falsi</a:t>
            </a:r>
            <a:endParaRPr spc="-48" dirty="0">
              <a:solidFill>
                <a:srgbClr val="FF0000"/>
              </a:solidFill>
            </a:endParaRPr>
          </a:p>
        </p:txBody>
      </p:sp>
      <p:sp>
        <p:nvSpPr>
          <p:cNvPr id="3" name="object 3"/>
          <p:cNvSpPr txBox="1"/>
          <p:nvPr/>
        </p:nvSpPr>
        <p:spPr>
          <a:xfrm>
            <a:off x="838200" y="1047750"/>
            <a:ext cx="7162800" cy="2235195"/>
          </a:xfrm>
          <a:prstGeom prst="rect">
            <a:avLst/>
          </a:prstGeom>
        </p:spPr>
        <p:txBody>
          <a:bodyPr vert="horz" wrap="square" lIns="0" tIns="19018" rIns="0" bIns="0" rtlCol="0">
            <a:spAutoFit/>
          </a:bodyPr>
          <a:lstStyle/>
          <a:p>
            <a:pPr marL="171450" indent="-171450" algn="just">
              <a:buFont typeface="Arial" panose="020B0604020202020204" pitchFamily="34" charset="0"/>
              <a:buChar char="•"/>
            </a:pPr>
            <a:r>
              <a:rPr lang="it-IT" sz="1200" dirty="0">
                <a:latin typeface="Aptos"/>
              </a:rPr>
              <a:t>Diffidare di quelle offerte che terminano in poche ore e che alla conclusione dell’ordine ci richiedono dati che abitualmente sono memorizzati e che non immettiamo ogni volta. Potremmo ritrovarci con un ordine che non risulta sul nostro fornitore e le credenziali possano essere usate par fare altri acquisiti fino a quando ci rendiamo conto della sofisticata truffa e blocchiamo la carta.</a:t>
            </a:r>
          </a:p>
          <a:p>
            <a:pPr marL="171450" lvl="0" indent="-171450" algn="just">
              <a:buFont typeface="Arial" panose="020B0604020202020204" pitchFamily="34" charset="0"/>
              <a:buChar char="•"/>
            </a:pPr>
            <a:r>
              <a:rPr lang="it-IT" sz="1200" dirty="0">
                <a:latin typeface="Aptos"/>
              </a:rPr>
              <a:t>Tipo di connessione: controllare che il sito sia </a:t>
            </a:r>
            <a:r>
              <a:rPr lang="it-IT" sz="1200" dirty="0" err="1">
                <a:latin typeface="Aptos"/>
              </a:rPr>
              <a:t>https</a:t>
            </a:r>
            <a:r>
              <a:rPr lang="it-IT" sz="1200" dirty="0">
                <a:latin typeface="Aptos"/>
              </a:rPr>
              <a:t> e non http. Il sito </a:t>
            </a:r>
            <a:r>
              <a:rPr lang="it-IT" sz="1200" dirty="0" err="1">
                <a:latin typeface="Aptos"/>
              </a:rPr>
              <a:t>https</a:t>
            </a:r>
            <a:r>
              <a:rPr lang="it-IT" sz="1200" dirty="0">
                <a:latin typeface="Aptos"/>
              </a:rPr>
              <a:t> utilizza i certificati e quindi i dati trasmessi vengono criptati e come tali riservati e integri;</a:t>
            </a:r>
          </a:p>
          <a:p>
            <a:pPr marL="171450" lvl="0" indent="-171450" algn="just">
              <a:buFont typeface="Arial" panose="020B0604020202020204" pitchFamily="34" charset="0"/>
              <a:buChar char="•"/>
            </a:pPr>
            <a:r>
              <a:rPr lang="it-IT" sz="1200" dirty="0">
                <a:latin typeface="Aptos"/>
              </a:rPr>
              <a:t>URL: leggere bene l’indirizzo spesso un solo carattere può differire da quello originale;</a:t>
            </a:r>
          </a:p>
          <a:p>
            <a:pPr marL="171450" lvl="0" indent="-171450" algn="just">
              <a:buFont typeface="Arial" panose="020B0604020202020204" pitchFamily="34" charset="0"/>
              <a:buChar char="•"/>
            </a:pPr>
            <a:r>
              <a:rPr lang="it-IT" sz="1200" dirty="0">
                <a:latin typeface="Aptos"/>
              </a:rPr>
              <a:t>La reputazione: è un indicatore importante da osservare. Scoprire la reputazione di un sito è abbastanza facile, basta collegarsi alla home page di un motore di ricerca ed effettuare un’indagine riguardo alle opinioni e alle recensioni;</a:t>
            </a:r>
          </a:p>
          <a:p>
            <a:pPr marL="171450" lvl="0" indent="-171450" algn="just">
              <a:buFont typeface="Arial" panose="020B0604020202020204" pitchFamily="34" charset="0"/>
              <a:buChar char="•"/>
            </a:pPr>
            <a:r>
              <a:rPr lang="it-IT" sz="1200" dirty="0">
                <a:latin typeface="Aptos"/>
              </a:rPr>
              <a:t>La qualità: nei siti non autentici spesso sono contenuti errori di ortografia, testi incomprensibili, testi misti italiano-inglese, anomalie e imprecisioni sui prodotti.</a:t>
            </a:r>
          </a:p>
        </p:txBody>
      </p:sp>
    </p:spTree>
    <p:extLst>
      <p:ext uri="{BB962C8B-B14F-4D97-AF65-F5344CB8AC3E}">
        <p14:creationId xmlns:p14="http://schemas.microsoft.com/office/powerpoint/2010/main" val="825885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646846"/>
            <a:ext cx="6553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Le tecniche dell’ingegneria sociale</a:t>
            </a:r>
            <a:endParaRPr spc="-48" dirty="0">
              <a:solidFill>
                <a:srgbClr val="FF0000"/>
              </a:solidFill>
            </a:endParaRPr>
          </a:p>
        </p:txBody>
      </p:sp>
      <p:sp>
        <p:nvSpPr>
          <p:cNvPr id="3" name="object 3"/>
          <p:cNvSpPr txBox="1"/>
          <p:nvPr/>
        </p:nvSpPr>
        <p:spPr>
          <a:xfrm>
            <a:off x="990600" y="1123950"/>
            <a:ext cx="7162800" cy="3158525"/>
          </a:xfrm>
          <a:prstGeom prst="rect">
            <a:avLst/>
          </a:prstGeom>
        </p:spPr>
        <p:txBody>
          <a:bodyPr vert="horz" wrap="square" lIns="0" tIns="19018" rIns="0" bIns="0" rtlCol="0">
            <a:spAutoFit/>
          </a:bodyPr>
          <a:lstStyle/>
          <a:p>
            <a:r>
              <a:rPr lang="it-IT" sz="1200" dirty="0">
                <a:latin typeface="Aptos"/>
              </a:rPr>
              <a:t>Il social </a:t>
            </a:r>
            <a:r>
              <a:rPr lang="it-IT" sz="1200" dirty="0" err="1">
                <a:latin typeface="Aptos"/>
              </a:rPr>
              <a:t>engeenering</a:t>
            </a:r>
            <a:r>
              <a:rPr lang="it-IT" sz="1200" dirty="0">
                <a:latin typeface="Aptos"/>
              </a:rPr>
              <a:t> (Ingegneria sociale). È l’insieme di tecniche per estorcere dati personali per entrare nel sistema informatico delle vittime. Nello specifico ci si riferisce a una serie di strategie applicate dai Cybercriminali volte a indurre gli utenti a cliccare su siti infetti, estorcere dati riservati facendo leva sui loro </a:t>
            </a:r>
            <a:r>
              <a:rPr lang="it-IT" sz="1200" dirty="0" smtClean="0">
                <a:latin typeface="Aptos"/>
              </a:rPr>
              <a:t>interessi </a:t>
            </a:r>
            <a:r>
              <a:rPr lang="it-IT" sz="1200" dirty="0">
                <a:latin typeface="Aptos"/>
              </a:rPr>
              <a:t>e debolezze. Si tratta quindi di tecniche psicologiche basate sullo studio del comportamento umano.</a:t>
            </a:r>
          </a:p>
          <a:p>
            <a:r>
              <a:rPr lang="it-IT" sz="1200" dirty="0">
                <a:latin typeface="Aptos"/>
              </a:rPr>
              <a:t>I meccanismi mentali utilizzati per agganciare e ingannare gli utenti si basano su:</a:t>
            </a:r>
          </a:p>
          <a:p>
            <a:pPr marL="171450" lvl="0" indent="-171450">
              <a:buFont typeface="Arial" panose="020B0604020202020204" pitchFamily="34" charset="0"/>
              <a:buChar char="•"/>
            </a:pPr>
            <a:r>
              <a:rPr lang="it-IT" sz="1200" dirty="0">
                <a:latin typeface="Aptos"/>
              </a:rPr>
              <a:t>Offerta di una ricompensa: l’utente viene contattato con la promessa di un investimento vantaggioso, un’offerta unica di lavoro, un gadget tecnologico molto costoso, un premio per essere da tempo cliente di una società;</a:t>
            </a:r>
          </a:p>
          <a:p>
            <a:pPr marL="171450" lvl="0" indent="-171450">
              <a:buFont typeface="Arial" panose="020B0604020202020204" pitchFamily="34" charset="0"/>
              <a:buChar char="•"/>
            </a:pPr>
            <a:r>
              <a:rPr lang="it-IT" sz="1200" dirty="0">
                <a:latin typeface="Aptos"/>
              </a:rPr>
              <a:t>La finta vittima: l’utente viene sensibilizzato su un caso delicato, ad esempio una persona rimasta senza soldi o con il conto corrente bloccato, per il quale viene richiesto il versamento di una piccola somma di denaro a fronte di una ricompensa. Sfrutta quindi la generosità e un possibile senso di colpa nei confronti di persone meno fortunate.</a:t>
            </a:r>
          </a:p>
          <a:p>
            <a:pPr marL="171450" lvl="0" indent="-171450">
              <a:buFont typeface="Arial" panose="020B0604020202020204" pitchFamily="34" charset="0"/>
              <a:buChar char="•"/>
            </a:pPr>
            <a:r>
              <a:rPr lang="it-IT" sz="1200" dirty="0">
                <a:latin typeface="Aptos"/>
              </a:rPr>
              <a:t>L’inganno delle autorità: il cybercriminale contatta l’utente spacciandosi per ente istituzionale come la Polizia, o come direttore della banca, come esca per estorcere dati all’utente.</a:t>
            </a:r>
          </a:p>
          <a:p>
            <a:pPr marL="171450" indent="-171450">
              <a:buFont typeface="Arial" panose="020B0604020202020204" pitchFamily="34" charset="0"/>
              <a:buChar char="•"/>
            </a:pPr>
            <a:endParaRPr lang="it-IT" sz="1200" dirty="0">
              <a:latin typeface="Aptos"/>
            </a:endParaRPr>
          </a:p>
          <a:p>
            <a:pPr marL="171450" lvl="0" indent="-171450">
              <a:buFont typeface="Arial" panose="020B0604020202020204" pitchFamily="34" charset="0"/>
              <a:buChar char="•"/>
            </a:pPr>
            <a:endParaRPr lang="it-IT" sz="1200" dirty="0">
              <a:latin typeface="Aptos"/>
            </a:endParaRPr>
          </a:p>
        </p:txBody>
      </p:sp>
    </p:spTree>
    <p:extLst>
      <p:ext uri="{BB962C8B-B14F-4D97-AF65-F5344CB8AC3E}">
        <p14:creationId xmlns:p14="http://schemas.microsoft.com/office/powerpoint/2010/main" val="21460207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646846"/>
            <a:ext cx="6553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ALTRE tecniche dell’ingegneria sociale</a:t>
            </a:r>
            <a:endParaRPr spc="-48" dirty="0">
              <a:solidFill>
                <a:srgbClr val="FF0000"/>
              </a:solidFill>
            </a:endParaRPr>
          </a:p>
        </p:txBody>
      </p:sp>
      <p:sp>
        <p:nvSpPr>
          <p:cNvPr id="3" name="object 3"/>
          <p:cNvSpPr txBox="1"/>
          <p:nvPr/>
        </p:nvSpPr>
        <p:spPr>
          <a:xfrm>
            <a:off x="990600" y="1123950"/>
            <a:ext cx="7162800" cy="2235195"/>
          </a:xfrm>
          <a:prstGeom prst="rect">
            <a:avLst/>
          </a:prstGeom>
        </p:spPr>
        <p:txBody>
          <a:bodyPr vert="horz" wrap="square" lIns="0" tIns="19018" rIns="0" bIns="0" rtlCol="0">
            <a:spAutoFit/>
          </a:bodyPr>
          <a:lstStyle/>
          <a:p>
            <a:pPr marL="171450" lvl="0" indent="-171450">
              <a:buFont typeface="Arial" panose="020B0604020202020204" pitchFamily="34" charset="0"/>
              <a:buChar char="•"/>
            </a:pPr>
            <a:r>
              <a:rPr lang="it-IT" sz="1200" dirty="0">
                <a:latin typeface="Aptos"/>
              </a:rPr>
              <a:t>Scareware: l’</a:t>
            </a:r>
            <a:r>
              <a:rPr lang="it-IT" sz="1200" dirty="0" err="1">
                <a:latin typeface="Aptos"/>
              </a:rPr>
              <a:t>haker</a:t>
            </a:r>
            <a:r>
              <a:rPr lang="it-IT" sz="1200" dirty="0">
                <a:latin typeface="Aptos"/>
              </a:rPr>
              <a:t> induce la vittima a scaricare ed installare un software infetto facendo leva sulla paura (</a:t>
            </a:r>
            <a:r>
              <a:rPr lang="it-IT" sz="1200" dirty="0" err="1">
                <a:latin typeface="Aptos"/>
              </a:rPr>
              <a:t>scare</a:t>
            </a:r>
            <a:r>
              <a:rPr lang="it-IT" sz="1200" dirty="0">
                <a:latin typeface="Aptos"/>
              </a:rPr>
              <a:t>) e sull’urgenza. Spesso questo avviene con l’invio di e-mail o </a:t>
            </a:r>
            <a:r>
              <a:rPr lang="it-IT" sz="1200" dirty="0" err="1">
                <a:latin typeface="Aptos"/>
              </a:rPr>
              <a:t>pup</a:t>
            </a:r>
            <a:r>
              <a:rPr lang="it-IT" sz="1200" dirty="0">
                <a:latin typeface="Aptos"/>
              </a:rPr>
              <a:t>-up che appaiono sui </a:t>
            </a:r>
            <a:r>
              <a:rPr lang="it-IT" sz="1200" dirty="0" err="1">
                <a:latin typeface="Aptos"/>
              </a:rPr>
              <a:t>sisti</a:t>
            </a:r>
            <a:r>
              <a:rPr lang="it-IT" sz="1200" dirty="0">
                <a:latin typeface="Aptos"/>
              </a:rPr>
              <a:t> web, e che comunicano alla vittima che il suo device è stato infettato da un virus o un malware e che la invitano ad agire in fretta per liberarsene, scaricando un file o cliccando su un link;</a:t>
            </a:r>
          </a:p>
          <a:p>
            <a:pPr marL="171450" lvl="0" indent="-171450">
              <a:buFont typeface="Arial" panose="020B0604020202020204" pitchFamily="34" charset="0"/>
              <a:buChar char="•"/>
            </a:pPr>
            <a:r>
              <a:rPr lang="it-IT" sz="1200" dirty="0">
                <a:latin typeface="Aptos"/>
              </a:rPr>
              <a:t>Pretexting: il cyber criminale contatta telefonicamente la propria vittima simulando una situazione particolare. Utilizzando un pretesto crea empatia con la vittima, per esempio fingendosi un dipendente bancario o di un ufficio pubblico, in modo da ottenere le informazioni di cui ha bisogno;</a:t>
            </a:r>
          </a:p>
          <a:p>
            <a:pPr marL="171450" lvl="0" indent="-171450">
              <a:buFont typeface="Arial" panose="020B0604020202020204" pitchFamily="34" charset="0"/>
              <a:buChar char="•"/>
            </a:pPr>
            <a:r>
              <a:rPr lang="it-IT" sz="1200" dirty="0" err="1">
                <a:latin typeface="Aptos"/>
              </a:rPr>
              <a:t>Baiting</a:t>
            </a:r>
            <a:r>
              <a:rPr lang="it-IT" sz="1200" dirty="0">
                <a:latin typeface="Aptos"/>
              </a:rPr>
              <a:t>: in questo caso l’hacker adesca le vittime sfruttando la loro curiosità ed inducendole ad effettuare un’azione tramite un’esca (</a:t>
            </a:r>
            <a:r>
              <a:rPr lang="it-IT" sz="1200" dirty="0" err="1">
                <a:latin typeface="Aptos"/>
              </a:rPr>
              <a:t>bait</a:t>
            </a:r>
            <a:r>
              <a:rPr lang="it-IT" sz="1200" dirty="0">
                <a:latin typeface="Aptos"/>
              </a:rPr>
              <a:t>). Ad esempio il cybercriminale lascia incustodito un supporto di memorizzazione (chiavetta USB, cd, hard disk) contenente codice maligno. La vittima, colta da curiosità inserisce il dispositivo nel proprio computer fornendo accesso al proprio dispositivo o all’intera rete aziendale.</a:t>
            </a:r>
          </a:p>
          <a:p>
            <a:pPr marL="171450" lvl="0" indent="-171450">
              <a:buFont typeface="Arial" panose="020B0604020202020204" pitchFamily="34" charset="0"/>
              <a:buChar char="•"/>
            </a:pPr>
            <a:endParaRPr lang="it-IT" sz="1200" dirty="0">
              <a:latin typeface="Aptos"/>
            </a:endParaRPr>
          </a:p>
        </p:txBody>
      </p:sp>
    </p:spTree>
    <p:extLst>
      <p:ext uri="{BB962C8B-B14F-4D97-AF65-F5344CB8AC3E}">
        <p14:creationId xmlns:p14="http://schemas.microsoft.com/office/powerpoint/2010/main" val="1903621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elettronica, computer, schermata&#10;&#10;Descrizione generata automaticamente">
            <a:extLst>
              <a:ext uri="{FF2B5EF4-FFF2-40B4-BE49-F238E27FC236}">
                <a16:creationId xmlns:a16="http://schemas.microsoft.com/office/drawing/2014/main" id="{F31F380E-E5C6-45BC-A38F-A82D0E6F86B9}"/>
              </a:ext>
            </a:extLst>
          </p:cNvPr>
          <p:cNvPicPr/>
          <p:nvPr/>
        </p:nvPicPr>
        <p:blipFill rotWithShape="1">
          <a:blip r:embed="rId2"/>
          <a:srcRect l="51684" t="38085" r="19954" b="34268"/>
          <a:stretch/>
        </p:blipFill>
        <p:spPr bwMode="auto">
          <a:xfrm>
            <a:off x="130466" y="745299"/>
            <a:ext cx="3545205" cy="1943100"/>
          </a:xfrm>
          <a:prstGeom prst="rect">
            <a:avLst/>
          </a:prstGeom>
          <a:ln>
            <a:noFill/>
          </a:ln>
          <a:extLst>
            <a:ext uri="{53640926-AAD7-44D8-BBD7-CCE9431645EC}">
              <a14:shadowObscured xmlns:a14="http://schemas.microsoft.com/office/drawing/2010/main"/>
            </a:ext>
          </a:extLst>
        </p:spPr>
      </p:pic>
      <p:pic>
        <p:nvPicPr>
          <p:cNvPr id="5" name="Immagine 4" descr="Immagine che contiene testo, schermata, computer, software&#10;&#10;Descrizione generata automaticamente">
            <a:extLst>
              <a:ext uri="{FF2B5EF4-FFF2-40B4-BE49-F238E27FC236}">
                <a16:creationId xmlns:a16="http://schemas.microsoft.com/office/drawing/2014/main" id="{819C4998-2076-4147-B438-6A9C763EA703}"/>
              </a:ext>
            </a:extLst>
          </p:cNvPr>
          <p:cNvPicPr/>
          <p:nvPr/>
        </p:nvPicPr>
        <p:blipFill rotWithShape="1">
          <a:blip r:embed="rId3"/>
          <a:srcRect l="50542" t="35090" r="19574" b="31393"/>
          <a:stretch/>
        </p:blipFill>
        <p:spPr bwMode="auto">
          <a:xfrm rot="929615">
            <a:off x="4690809" y="530162"/>
            <a:ext cx="3847632" cy="2159614"/>
          </a:xfrm>
          <a:prstGeom prst="rect">
            <a:avLst/>
          </a:prstGeom>
          <a:ln>
            <a:noFill/>
          </a:ln>
          <a:extLst>
            <a:ext uri="{53640926-AAD7-44D8-BBD7-CCE9431645EC}">
              <a14:shadowObscured xmlns:a14="http://schemas.microsoft.com/office/drawing/2010/main"/>
            </a:ext>
          </a:extLst>
        </p:spPr>
      </p:pic>
      <p:pic>
        <p:nvPicPr>
          <p:cNvPr id="6" name="Immagine 5" descr="Immagine che contiene testo, software, Icona del computer, computer&#10;&#10;Descrizione generata automaticamente">
            <a:extLst>
              <a:ext uri="{FF2B5EF4-FFF2-40B4-BE49-F238E27FC236}">
                <a16:creationId xmlns:a16="http://schemas.microsoft.com/office/drawing/2014/main" id="{BA060EDA-D8B4-40D8-81C2-AFE4BAB72462}"/>
              </a:ext>
            </a:extLst>
          </p:cNvPr>
          <p:cNvPicPr/>
          <p:nvPr/>
        </p:nvPicPr>
        <p:blipFill rotWithShape="1">
          <a:blip r:embed="rId4"/>
          <a:srcRect l="37819" t="34877" r="31521" b="25540"/>
          <a:stretch/>
        </p:blipFill>
        <p:spPr bwMode="auto">
          <a:xfrm rot="20954904">
            <a:off x="1062192" y="2923486"/>
            <a:ext cx="2705100" cy="1963420"/>
          </a:xfrm>
          <a:prstGeom prst="rect">
            <a:avLst/>
          </a:prstGeom>
          <a:ln>
            <a:noFill/>
          </a:ln>
          <a:extLst>
            <a:ext uri="{53640926-AAD7-44D8-BBD7-CCE9431645EC}">
              <a14:shadowObscured xmlns:a14="http://schemas.microsoft.com/office/drawing/2010/main"/>
            </a:ext>
          </a:extLst>
        </p:spPr>
      </p:pic>
      <p:pic>
        <p:nvPicPr>
          <p:cNvPr id="7" name="Immagine 6" descr="Immagine che contiene testo, software, Pagina Web, Icona del computer&#10;&#10;Descrizione generata automaticamente">
            <a:extLst>
              <a:ext uri="{FF2B5EF4-FFF2-40B4-BE49-F238E27FC236}">
                <a16:creationId xmlns:a16="http://schemas.microsoft.com/office/drawing/2014/main" id="{BB4098E6-BAB3-4A2E-B3A7-8AE8B5ECBCDC}"/>
              </a:ext>
            </a:extLst>
          </p:cNvPr>
          <p:cNvPicPr/>
          <p:nvPr/>
        </p:nvPicPr>
        <p:blipFill rotWithShape="1">
          <a:blip r:embed="rId5"/>
          <a:srcRect l="7667" t="25576" r="42530" b="17821"/>
          <a:stretch/>
        </p:blipFill>
        <p:spPr>
          <a:xfrm>
            <a:off x="4608415" y="3129448"/>
            <a:ext cx="3466837" cy="2058286"/>
          </a:xfrm>
          <a:prstGeom prst="rect">
            <a:avLst/>
          </a:prstGeom>
        </p:spPr>
      </p:pic>
    </p:spTree>
    <p:extLst>
      <p:ext uri="{BB962C8B-B14F-4D97-AF65-F5344CB8AC3E}">
        <p14:creationId xmlns:p14="http://schemas.microsoft.com/office/powerpoint/2010/main" val="208940722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646846"/>
            <a:ext cx="71628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NUOVI METODI E STRUMENTI dell’ingegneria sociale</a:t>
            </a:r>
            <a:endParaRPr spc="-48" dirty="0">
              <a:solidFill>
                <a:srgbClr val="FF0000"/>
              </a:solidFill>
            </a:endParaRPr>
          </a:p>
        </p:txBody>
      </p:sp>
      <p:sp>
        <p:nvSpPr>
          <p:cNvPr id="3" name="object 3"/>
          <p:cNvSpPr txBox="1"/>
          <p:nvPr/>
        </p:nvSpPr>
        <p:spPr>
          <a:xfrm>
            <a:off x="990600" y="1123950"/>
            <a:ext cx="7162800" cy="1865863"/>
          </a:xfrm>
          <a:prstGeom prst="rect">
            <a:avLst/>
          </a:prstGeom>
        </p:spPr>
        <p:txBody>
          <a:bodyPr vert="horz" wrap="square" lIns="0" tIns="19018" rIns="0" bIns="0" rtlCol="0">
            <a:spAutoFit/>
          </a:bodyPr>
          <a:lstStyle/>
          <a:p>
            <a:pPr marL="171450" lvl="0" indent="-171450">
              <a:buFont typeface="Arial" panose="020B0604020202020204" pitchFamily="34" charset="0"/>
              <a:buChar char="•"/>
            </a:pPr>
            <a:r>
              <a:rPr lang="it-IT" sz="1200" dirty="0">
                <a:latin typeface="Aptos"/>
              </a:rPr>
              <a:t>Truffe con sms (o smishing): è una variante del phishing che si realizza via sms anziché via mail. Le tecniche di social engineering raccolgono informazioni per poi creare sms credibili e realistici;</a:t>
            </a:r>
          </a:p>
          <a:p>
            <a:pPr marL="171450" lvl="0" indent="-171450">
              <a:buFont typeface="Arial" panose="020B0604020202020204" pitchFamily="34" charset="0"/>
              <a:buChar char="•"/>
            </a:pPr>
            <a:r>
              <a:rPr lang="it-IT" sz="1200" dirty="0">
                <a:latin typeface="Aptos"/>
              </a:rPr>
              <a:t>Notifiche da browser : sono armi subdole che sfruttano il click sul Si da parte dell’utente per dirottarli su siti malevoli;</a:t>
            </a:r>
          </a:p>
          <a:p>
            <a:pPr marL="171450" lvl="0" indent="-171450">
              <a:buFont typeface="Arial" panose="020B0604020202020204" pitchFamily="34" charset="0"/>
              <a:buChar char="•"/>
            </a:pPr>
            <a:r>
              <a:rPr lang="it-IT" sz="1200" dirty="0">
                <a:latin typeface="Aptos"/>
              </a:rPr>
              <a:t>QR code malevoli: una volta scansionato per portare l’utente su destinazioni pericolose;</a:t>
            </a:r>
          </a:p>
          <a:p>
            <a:pPr marL="171450" lvl="0" indent="-171450">
              <a:buFont typeface="Arial" panose="020B0604020202020204" pitchFamily="34" charset="0"/>
              <a:buChar char="•"/>
            </a:pPr>
            <a:r>
              <a:rPr lang="it-IT" sz="1200" dirty="0">
                <a:latin typeface="Aptos"/>
              </a:rPr>
              <a:t>Video o audio </a:t>
            </a:r>
            <a:r>
              <a:rPr lang="it-IT" sz="1200" dirty="0" err="1">
                <a:latin typeface="Aptos"/>
              </a:rPr>
              <a:t>Deepfake</a:t>
            </a:r>
            <a:r>
              <a:rPr lang="it-IT" sz="1200" dirty="0">
                <a:latin typeface="Aptos"/>
              </a:rPr>
              <a:t>: con la nuova frontiera dell’Intelligenza Artificiale anche gli hacker stanno sviluppando la possibilità di registrare audio e video realistici per simulare l’aspetto fisico o il tono di voce di una persona specifica: per esempio di un amministratore delegato che richiede ad un dipendente di effettuare un bonifico a un conto internazionale.</a:t>
            </a:r>
          </a:p>
          <a:p>
            <a:pPr lvl="0"/>
            <a:endParaRPr lang="it-IT" sz="1200" dirty="0">
              <a:latin typeface="Aptos"/>
            </a:endParaRPr>
          </a:p>
        </p:txBody>
      </p:sp>
    </p:spTree>
    <p:extLst>
      <p:ext uri="{BB962C8B-B14F-4D97-AF65-F5344CB8AC3E}">
        <p14:creationId xmlns:p14="http://schemas.microsoft.com/office/powerpoint/2010/main" val="1489818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646846"/>
            <a:ext cx="6553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Come proteggersi dall’ingegneria sociale</a:t>
            </a:r>
            <a:endParaRPr spc="-48" dirty="0">
              <a:solidFill>
                <a:srgbClr val="FF0000"/>
              </a:solidFill>
            </a:endParaRPr>
          </a:p>
        </p:txBody>
      </p:sp>
      <p:sp>
        <p:nvSpPr>
          <p:cNvPr id="3" name="object 3"/>
          <p:cNvSpPr txBox="1"/>
          <p:nvPr/>
        </p:nvSpPr>
        <p:spPr>
          <a:xfrm>
            <a:off x="990600" y="1123950"/>
            <a:ext cx="7162800" cy="757867"/>
          </a:xfrm>
          <a:prstGeom prst="rect">
            <a:avLst/>
          </a:prstGeom>
        </p:spPr>
        <p:txBody>
          <a:bodyPr vert="horz" wrap="square" lIns="0" tIns="19018" rIns="0" bIns="0" rtlCol="0">
            <a:spAutoFit/>
          </a:bodyPr>
          <a:lstStyle/>
          <a:p>
            <a:pPr marL="171450" lvl="0" indent="-171450">
              <a:buFont typeface="Arial" panose="020B0604020202020204" pitchFamily="34" charset="0"/>
              <a:buChar char="•"/>
            </a:pPr>
            <a:r>
              <a:rPr lang="it-IT" sz="1200" dirty="0">
                <a:latin typeface="Aptos"/>
              </a:rPr>
              <a:t>Cercare di identificare, a partire da mittente, l’indirizzo che abbia una identità facilmente identificabile;</a:t>
            </a:r>
          </a:p>
          <a:p>
            <a:pPr marL="171450" lvl="0" indent="-171450">
              <a:buFont typeface="Arial" panose="020B0604020202020204" pitchFamily="34" charset="0"/>
              <a:buChar char="•"/>
            </a:pPr>
            <a:r>
              <a:rPr lang="it-IT" sz="1200" dirty="0">
                <a:latin typeface="Aptos"/>
              </a:rPr>
              <a:t>Diffidare di messaggi invitanti che ti richiedono di cliccare su un link;</a:t>
            </a:r>
          </a:p>
          <a:p>
            <a:pPr marL="171450" lvl="0" indent="-171450">
              <a:buFont typeface="Arial" panose="020B0604020202020204" pitchFamily="34" charset="0"/>
              <a:buChar char="•"/>
            </a:pPr>
            <a:r>
              <a:rPr lang="it-IT" sz="1200" dirty="0">
                <a:latin typeface="Aptos"/>
              </a:rPr>
              <a:t>Non fornire mai dati personali in risposta a richiesta di conferma.</a:t>
            </a:r>
          </a:p>
          <a:p>
            <a:pPr lvl="0"/>
            <a:endParaRPr lang="it-IT" sz="1200" dirty="0">
              <a:latin typeface="Aptos"/>
            </a:endParaRPr>
          </a:p>
        </p:txBody>
      </p:sp>
    </p:spTree>
    <p:extLst>
      <p:ext uri="{BB962C8B-B14F-4D97-AF65-F5344CB8AC3E}">
        <p14:creationId xmlns:p14="http://schemas.microsoft.com/office/powerpoint/2010/main" val="2283677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90425" y="546363"/>
            <a:ext cx="3886835" cy="628377"/>
          </a:xfrm>
          <a:prstGeom prst="rect">
            <a:avLst/>
          </a:prstGeom>
        </p:spPr>
        <p:txBody>
          <a:bodyPr vert="horz" wrap="square" lIns="0" tIns="12700" rIns="0" bIns="0" rtlCol="0">
            <a:spAutoFit/>
          </a:bodyPr>
          <a:lstStyle/>
          <a:p>
            <a:pPr marL="12700">
              <a:lnSpc>
                <a:spcPct val="100000"/>
              </a:lnSpc>
              <a:spcBef>
                <a:spcPts val="100"/>
              </a:spcBef>
            </a:pPr>
            <a:r>
              <a:rPr spc="-48" dirty="0">
                <a:solidFill>
                  <a:srgbClr val="FF0000"/>
                </a:solidFill>
                <a:latin typeface="Google Sans"/>
              </a:rPr>
              <a:t>Arrivano le IA: lati negativi…</a:t>
            </a:r>
          </a:p>
        </p:txBody>
      </p:sp>
      <p:sp>
        <p:nvSpPr>
          <p:cNvPr id="4" name="object 4"/>
          <p:cNvSpPr txBox="1"/>
          <p:nvPr/>
        </p:nvSpPr>
        <p:spPr>
          <a:xfrm>
            <a:off x="504724" y="1252220"/>
            <a:ext cx="3895090" cy="2666114"/>
          </a:xfrm>
          <a:prstGeom prst="rect">
            <a:avLst/>
          </a:prstGeom>
        </p:spPr>
        <p:txBody>
          <a:bodyPr vert="horz" wrap="square" lIns="0" tIns="12700" rIns="0" bIns="0" rtlCol="0">
            <a:spAutoFit/>
          </a:bodyPr>
          <a:lstStyle/>
          <a:p>
            <a:pPr marL="355600" marR="118745" indent="-342900">
              <a:lnSpc>
                <a:spcPct val="106700"/>
              </a:lnSpc>
              <a:spcBef>
                <a:spcPts val="100"/>
              </a:spcBef>
              <a:buFont typeface="Arial MT"/>
              <a:buChar char="●"/>
              <a:tabLst>
                <a:tab pos="354965" algn="l"/>
                <a:tab pos="355600" algn="l"/>
              </a:tabLst>
            </a:pPr>
            <a:r>
              <a:rPr sz="1600" spc="-45" dirty="0">
                <a:latin typeface="Aptos"/>
                <a:cs typeface="Lucida Sans Unicode"/>
              </a:rPr>
              <a:t>Po</a:t>
            </a:r>
            <a:r>
              <a:rPr sz="1600" spc="-85" dirty="0">
                <a:latin typeface="Aptos"/>
                <a:cs typeface="Lucida Sans Unicode"/>
              </a:rPr>
              <a:t>ss</a:t>
            </a:r>
            <a:r>
              <a:rPr sz="1600" spc="-125" dirty="0">
                <a:latin typeface="Aptos"/>
                <a:cs typeface="Lucida Sans Unicode"/>
              </a:rPr>
              <a:t>i</a:t>
            </a:r>
            <a:r>
              <a:rPr sz="1600" spc="-190" dirty="0">
                <a:latin typeface="Aptos"/>
                <a:cs typeface="Lucida Sans Unicode"/>
              </a:rPr>
              <a:t>b</a:t>
            </a:r>
            <a:r>
              <a:rPr sz="1600" spc="-125" dirty="0">
                <a:latin typeface="Aptos"/>
                <a:cs typeface="Lucida Sans Unicode"/>
              </a:rPr>
              <a:t>i</a:t>
            </a:r>
            <a:r>
              <a:rPr sz="1600" spc="-110" dirty="0">
                <a:latin typeface="Aptos"/>
                <a:cs typeface="Lucida Sans Unicode"/>
              </a:rPr>
              <a:t>l</a:t>
            </a:r>
            <a:r>
              <a:rPr sz="1600" spc="-125" dirty="0">
                <a:latin typeface="Aptos"/>
                <a:cs typeface="Lucida Sans Unicode"/>
              </a:rPr>
              <a:t>i</a:t>
            </a:r>
            <a:r>
              <a:rPr sz="1600" spc="-40" dirty="0">
                <a:latin typeface="Aptos"/>
                <a:cs typeface="Lucida Sans Unicode"/>
              </a:rPr>
              <a:t>t</a:t>
            </a:r>
            <a:r>
              <a:rPr sz="1600" spc="-95" dirty="0">
                <a:latin typeface="Aptos"/>
                <a:cs typeface="Lucida Sans Unicode"/>
              </a:rPr>
              <a:t>à</a:t>
            </a:r>
            <a:r>
              <a:rPr sz="1600" spc="-175" dirty="0">
                <a:latin typeface="Aptos"/>
                <a:cs typeface="Lucida Sans Unicode"/>
              </a:rPr>
              <a:t> </a:t>
            </a:r>
            <a:r>
              <a:rPr sz="1600" spc="-190" dirty="0">
                <a:latin typeface="Aptos"/>
                <a:cs typeface="Lucida Sans Unicode"/>
              </a:rPr>
              <a:t>d</a:t>
            </a:r>
            <a:r>
              <a:rPr sz="1600" spc="-130" dirty="0">
                <a:latin typeface="Aptos"/>
                <a:cs typeface="Lucida Sans Unicode"/>
              </a:rPr>
              <a:t>i</a:t>
            </a:r>
            <a:r>
              <a:rPr sz="1600" spc="-165" dirty="0">
                <a:latin typeface="Aptos"/>
                <a:cs typeface="Lucida Sans Unicode"/>
              </a:rPr>
              <a:t> </a:t>
            </a:r>
            <a:r>
              <a:rPr sz="1600" spc="-140" dirty="0">
                <a:latin typeface="Aptos"/>
                <a:cs typeface="Lucida Sans Unicode"/>
              </a:rPr>
              <a:t>c</a:t>
            </a:r>
            <a:r>
              <a:rPr sz="1600" spc="-114" dirty="0">
                <a:latin typeface="Aptos"/>
                <a:cs typeface="Lucida Sans Unicode"/>
              </a:rPr>
              <a:t>r</a:t>
            </a:r>
            <a:r>
              <a:rPr sz="1600" spc="-95" dirty="0">
                <a:latin typeface="Aptos"/>
                <a:cs typeface="Lucida Sans Unicode"/>
              </a:rPr>
              <a:t>e</a:t>
            </a:r>
            <a:r>
              <a:rPr sz="1600" spc="-100" dirty="0">
                <a:latin typeface="Aptos"/>
                <a:cs typeface="Lucida Sans Unicode"/>
              </a:rPr>
              <a:t>a</a:t>
            </a:r>
            <a:r>
              <a:rPr sz="1600" spc="-114" dirty="0">
                <a:latin typeface="Aptos"/>
                <a:cs typeface="Lucida Sans Unicode"/>
              </a:rPr>
              <a:t>r</a:t>
            </a:r>
            <a:r>
              <a:rPr sz="1600" spc="-95" dirty="0">
                <a:latin typeface="Aptos"/>
                <a:cs typeface="Lucida Sans Unicode"/>
              </a:rPr>
              <a:t>e</a:t>
            </a:r>
            <a:r>
              <a:rPr sz="1600" spc="-170" dirty="0">
                <a:latin typeface="Aptos"/>
                <a:cs typeface="Lucida Sans Unicode"/>
              </a:rPr>
              <a:t> </a:t>
            </a:r>
            <a:r>
              <a:rPr sz="1600" spc="-140" dirty="0">
                <a:latin typeface="Aptos"/>
                <a:cs typeface="Lucida Sans Unicode"/>
              </a:rPr>
              <a:t>c</a:t>
            </a:r>
            <a:r>
              <a:rPr sz="1600" spc="-160" dirty="0">
                <a:latin typeface="Aptos"/>
                <a:cs typeface="Lucida Sans Unicode"/>
              </a:rPr>
              <a:t>o</a:t>
            </a:r>
            <a:r>
              <a:rPr sz="1600" spc="-125" dirty="0">
                <a:latin typeface="Aptos"/>
                <a:cs typeface="Lucida Sans Unicode"/>
              </a:rPr>
              <a:t>n</a:t>
            </a:r>
            <a:r>
              <a:rPr sz="1600" spc="-70" dirty="0">
                <a:latin typeface="Aptos"/>
                <a:cs typeface="Lucida Sans Unicode"/>
              </a:rPr>
              <a:t>t</a:t>
            </a:r>
            <a:r>
              <a:rPr sz="1600" spc="-95" dirty="0">
                <a:latin typeface="Aptos"/>
                <a:cs typeface="Lucida Sans Unicode"/>
              </a:rPr>
              <a:t>e</a:t>
            </a:r>
            <a:r>
              <a:rPr sz="1600" spc="-165" dirty="0">
                <a:latin typeface="Aptos"/>
                <a:cs typeface="Lucida Sans Unicode"/>
              </a:rPr>
              <a:t>n</a:t>
            </a:r>
            <a:r>
              <a:rPr sz="1600" spc="-170" dirty="0">
                <a:latin typeface="Aptos"/>
                <a:cs typeface="Lucida Sans Unicode"/>
              </a:rPr>
              <a:t>u</a:t>
            </a:r>
            <a:r>
              <a:rPr sz="1600" spc="-40" dirty="0">
                <a:latin typeface="Aptos"/>
                <a:cs typeface="Lucida Sans Unicode"/>
              </a:rPr>
              <a:t>t</a:t>
            </a:r>
            <a:r>
              <a:rPr sz="1600" spc="-130" dirty="0">
                <a:latin typeface="Aptos"/>
                <a:cs typeface="Lucida Sans Unicode"/>
              </a:rPr>
              <a:t>i</a:t>
            </a:r>
            <a:r>
              <a:rPr sz="1600" spc="-165" dirty="0">
                <a:latin typeface="Aptos"/>
                <a:cs typeface="Lucida Sans Unicode"/>
              </a:rPr>
              <a:t> </a:t>
            </a:r>
            <a:r>
              <a:rPr sz="1600" spc="-75" dirty="0">
                <a:latin typeface="Aptos"/>
                <a:cs typeface="Lucida Sans Unicode"/>
              </a:rPr>
              <a:t>v</a:t>
            </a:r>
            <a:r>
              <a:rPr sz="1600" spc="-125" dirty="0">
                <a:latin typeface="Aptos"/>
                <a:cs typeface="Lucida Sans Unicode"/>
              </a:rPr>
              <a:t>i</a:t>
            </a:r>
            <a:r>
              <a:rPr sz="1600" spc="-85" dirty="0">
                <a:latin typeface="Aptos"/>
                <a:cs typeface="Lucida Sans Unicode"/>
              </a:rPr>
              <a:t>s</a:t>
            </a:r>
            <a:r>
              <a:rPr sz="1600" spc="-125" dirty="0">
                <a:latin typeface="Aptos"/>
                <a:cs typeface="Lucida Sans Unicode"/>
              </a:rPr>
              <a:t>i</a:t>
            </a:r>
            <a:r>
              <a:rPr sz="1600" spc="-75" dirty="0">
                <a:latin typeface="Aptos"/>
                <a:cs typeface="Lucida Sans Unicode"/>
              </a:rPr>
              <a:t>v</a:t>
            </a:r>
            <a:r>
              <a:rPr sz="1600" spc="-125" dirty="0">
                <a:latin typeface="Aptos"/>
                <a:cs typeface="Lucida Sans Unicode"/>
              </a:rPr>
              <a:t>i</a:t>
            </a:r>
            <a:r>
              <a:rPr sz="1600" spc="-170" dirty="0">
                <a:latin typeface="Aptos"/>
                <a:cs typeface="Lucida Sans Unicode"/>
              </a:rPr>
              <a:t>,  </a:t>
            </a:r>
            <a:r>
              <a:rPr sz="1600" spc="-110" dirty="0">
                <a:latin typeface="Aptos"/>
                <a:cs typeface="Lucida Sans Unicode"/>
              </a:rPr>
              <a:t>f</a:t>
            </a:r>
            <a:r>
              <a:rPr sz="1600" spc="-80" dirty="0">
                <a:latin typeface="Aptos"/>
                <a:cs typeface="Lucida Sans Unicode"/>
              </a:rPr>
              <a:t>i</a:t>
            </a:r>
            <a:r>
              <a:rPr sz="1600" spc="-110" dirty="0">
                <a:latin typeface="Aptos"/>
                <a:cs typeface="Lucida Sans Unicode"/>
              </a:rPr>
              <a:t>l</a:t>
            </a:r>
            <a:r>
              <a:rPr sz="1600" spc="-185" dirty="0">
                <a:latin typeface="Aptos"/>
                <a:cs typeface="Lucida Sans Unicode"/>
              </a:rPr>
              <a:t>m</a:t>
            </a:r>
            <a:r>
              <a:rPr sz="1600" spc="-100" dirty="0">
                <a:latin typeface="Aptos"/>
                <a:cs typeface="Lucida Sans Unicode"/>
              </a:rPr>
              <a:t>a</a:t>
            </a:r>
            <a:r>
              <a:rPr sz="1600" spc="-40" dirty="0">
                <a:latin typeface="Aptos"/>
                <a:cs typeface="Lucida Sans Unicode"/>
              </a:rPr>
              <a:t>t</a:t>
            </a:r>
            <a:r>
              <a:rPr sz="1600" spc="-125" dirty="0">
                <a:latin typeface="Aptos"/>
                <a:cs typeface="Lucida Sans Unicode"/>
              </a:rPr>
              <a:t>i</a:t>
            </a:r>
            <a:r>
              <a:rPr sz="1600" spc="-170" dirty="0">
                <a:latin typeface="Aptos"/>
                <a:cs typeface="Lucida Sans Unicode"/>
              </a:rPr>
              <a:t>,</a:t>
            </a:r>
            <a:r>
              <a:rPr sz="1600" spc="-175" dirty="0">
                <a:latin typeface="Aptos"/>
                <a:cs typeface="Lucida Sans Unicode"/>
              </a:rPr>
              <a:t> </a:t>
            </a:r>
            <a:r>
              <a:rPr sz="1600" spc="-160" dirty="0">
                <a:latin typeface="Aptos"/>
                <a:cs typeface="Lucida Sans Unicode"/>
              </a:rPr>
              <a:t>o</a:t>
            </a:r>
            <a:r>
              <a:rPr sz="1600" spc="-175" dirty="0">
                <a:latin typeface="Aptos"/>
                <a:cs typeface="Lucida Sans Unicode"/>
              </a:rPr>
              <a:t> </a:t>
            </a:r>
            <a:r>
              <a:rPr sz="1600" spc="-190" dirty="0">
                <a:latin typeface="Aptos"/>
                <a:cs typeface="Lucida Sans Unicode"/>
              </a:rPr>
              <a:t>d</a:t>
            </a:r>
            <a:r>
              <a:rPr sz="1600" spc="-125" dirty="0">
                <a:latin typeface="Aptos"/>
                <a:cs typeface="Lucida Sans Unicode"/>
              </a:rPr>
              <a:t>i</a:t>
            </a:r>
            <a:r>
              <a:rPr sz="1600" spc="-85" dirty="0">
                <a:latin typeface="Aptos"/>
                <a:cs typeface="Lucida Sans Unicode"/>
              </a:rPr>
              <a:t>s</a:t>
            </a:r>
            <a:r>
              <a:rPr sz="1600" spc="-140" dirty="0">
                <a:latin typeface="Aptos"/>
                <a:cs typeface="Lucida Sans Unicode"/>
              </a:rPr>
              <a:t>c</a:t>
            </a:r>
            <a:r>
              <a:rPr sz="1600" spc="-165" dirty="0">
                <a:latin typeface="Aptos"/>
                <a:cs typeface="Lucida Sans Unicode"/>
              </a:rPr>
              <a:t>o</a:t>
            </a:r>
            <a:r>
              <a:rPr sz="1600" spc="-114" dirty="0">
                <a:latin typeface="Aptos"/>
                <a:cs typeface="Lucida Sans Unicode"/>
              </a:rPr>
              <a:t>r</a:t>
            </a:r>
            <a:r>
              <a:rPr sz="1600" spc="-85" dirty="0">
                <a:latin typeface="Aptos"/>
                <a:cs typeface="Lucida Sans Unicode"/>
              </a:rPr>
              <a:t>s</a:t>
            </a:r>
            <a:r>
              <a:rPr sz="1600" spc="-130" dirty="0">
                <a:latin typeface="Aptos"/>
                <a:cs typeface="Lucida Sans Unicode"/>
              </a:rPr>
              <a:t>i</a:t>
            </a:r>
            <a:r>
              <a:rPr sz="1600" spc="-165" dirty="0">
                <a:latin typeface="Aptos"/>
                <a:cs typeface="Lucida Sans Unicode"/>
              </a:rPr>
              <a:t> </a:t>
            </a:r>
            <a:r>
              <a:rPr sz="1600" spc="-65" dirty="0">
                <a:latin typeface="Aptos"/>
                <a:cs typeface="Lucida Sans Unicode"/>
              </a:rPr>
              <a:t>f</a:t>
            </a:r>
            <a:r>
              <a:rPr sz="1600" spc="-100" dirty="0">
                <a:latin typeface="Aptos"/>
                <a:cs typeface="Lucida Sans Unicode"/>
              </a:rPr>
              <a:t>a</a:t>
            </a:r>
            <a:r>
              <a:rPr sz="1600" spc="-110" dirty="0">
                <a:latin typeface="Aptos"/>
                <a:cs typeface="Lucida Sans Unicode"/>
              </a:rPr>
              <a:t>l</a:t>
            </a:r>
            <a:r>
              <a:rPr sz="1600" spc="-85" dirty="0">
                <a:latin typeface="Aptos"/>
                <a:cs typeface="Lucida Sans Unicode"/>
              </a:rPr>
              <a:t>s</a:t>
            </a:r>
            <a:r>
              <a:rPr sz="1600" spc="-125" dirty="0">
                <a:latin typeface="Aptos"/>
                <a:cs typeface="Lucida Sans Unicode"/>
              </a:rPr>
              <a:t>i</a:t>
            </a:r>
            <a:r>
              <a:rPr sz="1600" spc="-185" dirty="0">
                <a:latin typeface="Aptos"/>
                <a:cs typeface="Lucida Sans Unicode"/>
              </a:rPr>
              <a:t>.</a:t>
            </a:r>
            <a:endParaRPr sz="1600" dirty="0">
              <a:latin typeface="Aptos"/>
              <a:cs typeface="Lucida Sans Unicode"/>
            </a:endParaRPr>
          </a:p>
          <a:p>
            <a:pPr marL="355600" marR="497840" indent="-342900">
              <a:lnSpc>
                <a:spcPts val="2280"/>
              </a:lnSpc>
              <a:spcBef>
                <a:spcPts val="20"/>
              </a:spcBef>
              <a:buFont typeface="Arial MT"/>
              <a:buChar char="●"/>
              <a:tabLst>
                <a:tab pos="354965" algn="l"/>
                <a:tab pos="355600" algn="l"/>
              </a:tabLst>
            </a:pPr>
            <a:r>
              <a:rPr sz="1600" b="1" spc="-70" dirty="0">
                <a:latin typeface="Aptos"/>
                <a:cs typeface="Trebuchet MS"/>
              </a:rPr>
              <a:t>De</a:t>
            </a:r>
            <a:r>
              <a:rPr sz="1600" b="1" spc="-130" dirty="0">
                <a:latin typeface="Aptos"/>
                <a:cs typeface="Trebuchet MS"/>
              </a:rPr>
              <a:t>e</a:t>
            </a:r>
            <a:r>
              <a:rPr sz="1600" b="1" spc="-75" dirty="0">
                <a:latin typeface="Aptos"/>
                <a:cs typeface="Trebuchet MS"/>
              </a:rPr>
              <a:t>p</a:t>
            </a:r>
            <a:r>
              <a:rPr sz="1600" b="1" spc="-35" dirty="0">
                <a:latin typeface="Aptos"/>
                <a:cs typeface="Trebuchet MS"/>
              </a:rPr>
              <a:t>fa</a:t>
            </a:r>
            <a:r>
              <a:rPr sz="1600" b="1" spc="-65" dirty="0">
                <a:latin typeface="Aptos"/>
                <a:cs typeface="Trebuchet MS"/>
              </a:rPr>
              <a:t>k</a:t>
            </a:r>
            <a:r>
              <a:rPr sz="1600" b="1" spc="-130" dirty="0">
                <a:latin typeface="Aptos"/>
                <a:cs typeface="Trebuchet MS"/>
              </a:rPr>
              <a:t>e</a:t>
            </a:r>
            <a:r>
              <a:rPr sz="1600" spc="-180" dirty="0">
                <a:latin typeface="Aptos"/>
                <a:cs typeface="Lucida Sans Unicode"/>
              </a:rPr>
              <a:t>:</a:t>
            </a:r>
            <a:r>
              <a:rPr sz="1600" spc="-175" dirty="0">
                <a:latin typeface="Aptos"/>
                <a:cs typeface="Lucida Sans Unicode"/>
              </a:rPr>
              <a:t> </a:t>
            </a:r>
            <a:r>
              <a:rPr sz="1600" spc="-85" dirty="0">
                <a:latin typeface="Aptos"/>
                <a:cs typeface="Lucida Sans Unicode"/>
              </a:rPr>
              <a:t>I</a:t>
            </a:r>
            <a:r>
              <a:rPr sz="1600" spc="-185" dirty="0">
                <a:latin typeface="Aptos"/>
                <a:cs typeface="Lucida Sans Unicode"/>
              </a:rPr>
              <a:t>mm</a:t>
            </a:r>
            <a:r>
              <a:rPr sz="1600" spc="-100" dirty="0">
                <a:latin typeface="Aptos"/>
                <a:cs typeface="Lucida Sans Unicode"/>
              </a:rPr>
              <a:t>a</a:t>
            </a:r>
            <a:r>
              <a:rPr sz="1600" spc="-200" dirty="0">
                <a:latin typeface="Aptos"/>
                <a:cs typeface="Lucida Sans Unicode"/>
              </a:rPr>
              <a:t>g</a:t>
            </a:r>
            <a:r>
              <a:rPr sz="1600" spc="-125" dirty="0">
                <a:latin typeface="Aptos"/>
                <a:cs typeface="Lucida Sans Unicode"/>
              </a:rPr>
              <a:t>i</a:t>
            </a:r>
            <a:r>
              <a:rPr sz="1600" spc="-160" dirty="0">
                <a:latin typeface="Aptos"/>
                <a:cs typeface="Lucida Sans Unicode"/>
              </a:rPr>
              <a:t>n</a:t>
            </a:r>
            <a:r>
              <a:rPr sz="1600" spc="-125" dirty="0">
                <a:latin typeface="Aptos"/>
                <a:cs typeface="Lucida Sans Unicode"/>
              </a:rPr>
              <a:t>i</a:t>
            </a:r>
            <a:r>
              <a:rPr sz="1600" spc="-170" dirty="0">
                <a:latin typeface="Aptos"/>
                <a:cs typeface="Lucida Sans Unicode"/>
              </a:rPr>
              <a:t>,</a:t>
            </a:r>
            <a:r>
              <a:rPr sz="1600" spc="-175" dirty="0">
                <a:latin typeface="Aptos"/>
                <a:cs typeface="Lucida Sans Unicode"/>
              </a:rPr>
              <a:t> </a:t>
            </a:r>
            <a:r>
              <a:rPr sz="1600" spc="-130" dirty="0">
                <a:latin typeface="Aptos"/>
                <a:cs typeface="Lucida Sans Unicode"/>
              </a:rPr>
              <a:t>v</a:t>
            </a:r>
            <a:r>
              <a:rPr sz="1600" spc="-65" dirty="0">
                <a:latin typeface="Aptos"/>
                <a:cs typeface="Lucida Sans Unicode"/>
              </a:rPr>
              <a:t>i</a:t>
            </a:r>
            <a:r>
              <a:rPr sz="1600" spc="-190" dirty="0">
                <a:latin typeface="Aptos"/>
                <a:cs typeface="Lucida Sans Unicode"/>
              </a:rPr>
              <a:t>d</a:t>
            </a:r>
            <a:r>
              <a:rPr sz="1600" spc="-95" dirty="0">
                <a:latin typeface="Aptos"/>
                <a:cs typeface="Lucida Sans Unicode"/>
              </a:rPr>
              <a:t>e</a:t>
            </a:r>
            <a:r>
              <a:rPr sz="1600" spc="-160" dirty="0">
                <a:latin typeface="Aptos"/>
                <a:cs typeface="Lucida Sans Unicode"/>
              </a:rPr>
              <a:t>o</a:t>
            </a:r>
            <a:r>
              <a:rPr sz="1600" spc="-170" dirty="0">
                <a:latin typeface="Aptos"/>
                <a:cs typeface="Lucida Sans Unicode"/>
              </a:rPr>
              <a:t> </a:t>
            </a:r>
            <a:r>
              <a:rPr sz="1600" spc="-70" dirty="0">
                <a:latin typeface="Aptos"/>
                <a:cs typeface="Lucida Sans Unicode"/>
              </a:rPr>
              <a:t>e  </a:t>
            </a:r>
            <a:r>
              <a:rPr sz="1600" spc="-105" dirty="0">
                <a:latin typeface="Aptos"/>
                <a:cs typeface="Lucida Sans Unicode"/>
              </a:rPr>
              <a:t>re</a:t>
            </a:r>
            <a:r>
              <a:rPr sz="1600" spc="-200" dirty="0">
                <a:latin typeface="Aptos"/>
                <a:cs typeface="Lucida Sans Unicode"/>
              </a:rPr>
              <a:t>g</a:t>
            </a:r>
            <a:r>
              <a:rPr sz="1600" spc="-125" dirty="0">
                <a:latin typeface="Aptos"/>
                <a:cs typeface="Lucida Sans Unicode"/>
              </a:rPr>
              <a:t>i</a:t>
            </a:r>
            <a:r>
              <a:rPr sz="1600" spc="-85" dirty="0">
                <a:latin typeface="Aptos"/>
                <a:cs typeface="Lucida Sans Unicode"/>
              </a:rPr>
              <a:t>s</a:t>
            </a:r>
            <a:r>
              <a:rPr sz="1600" spc="-40" dirty="0">
                <a:latin typeface="Aptos"/>
                <a:cs typeface="Lucida Sans Unicode"/>
              </a:rPr>
              <a:t>t</a:t>
            </a:r>
            <a:r>
              <a:rPr sz="1600" spc="-90" dirty="0">
                <a:latin typeface="Aptos"/>
                <a:cs typeface="Lucida Sans Unicode"/>
              </a:rPr>
              <a:t>r</a:t>
            </a:r>
            <a:r>
              <a:rPr sz="1600" spc="-125" dirty="0">
                <a:latin typeface="Aptos"/>
                <a:cs typeface="Lucida Sans Unicode"/>
              </a:rPr>
              <a:t>a</a:t>
            </a:r>
            <a:r>
              <a:rPr sz="1600" spc="-210" dirty="0">
                <a:latin typeface="Aptos"/>
                <a:cs typeface="Lucida Sans Unicode"/>
              </a:rPr>
              <a:t>z</a:t>
            </a:r>
            <a:r>
              <a:rPr sz="1600" spc="-125" dirty="0">
                <a:latin typeface="Aptos"/>
                <a:cs typeface="Lucida Sans Unicode"/>
              </a:rPr>
              <a:t>i</a:t>
            </a:r>
            <a:r>
              <a:rPr sz="1600" spc="-160" dirty="0">
                <a:latin typeface="Aptos"/>
                <a:cs typeface="Lucida Sans Unicode"/>
              </a:rPr>
              <a:t>on</a:t>
            </a:r>
            <a:r>
              <a:rPr sz="1600" spc="-130" dirty="0">
                <a:latin typeface="Aptos"/>
                <a:cs typeface="Lucida Sans Unicode"/>
              </a:rPr>
              <a:t>i</a:t>
            </a:r>
            <a:r>
              <a:rPr sz="1600" spc="-165" dirty="0">
                <a:latin typeface="Aptos"/>
                <a:cs typeface="Lucida Sans Unicode"/>
              </a:rPr>
              <a:t> </a:t>
            </a:r>
            <a:r>
              <a:rPr sz="1600" spc="-100" dirty="0">
                <a:latin typeface="Aptos"/>
                <a:cs typeface="Lucida Sans Unicode"/>
              </a:rPr>
              <a:t>a</a:t>
            </a:r>
            <a:r>
              <a:rPr sz="1600" spc="-170" dirty="0">
                <a:latin typeface="Aptos"/>
                <a:cs typeface="Lucida Sans Unicode"/>
              </a:rPr>
              <a:t>u</a:t>
            </a:r>
            <a:r>
              <a:rPr sz="1600" spc="-190" dirty="0">
                <a:latin typeface="Aptos"/>
                <a:cs typeface="Lucida Sans Unicode"/>
              </a:rPr>
              <a:t>d</a:t>
            </a:r>
            <a:r>
              <a:rPr sz="1600" spc="-125" dirty="0">
                <a:latin typeface="Aptos"/>
                <a:cs typeface="Lucida Sans Unicode"/>
              </a:rPr>
              <a:t>i</a:t>
            </a:r>
            <a:r>
              <a:rPr sz="1600" spc="-160" dirty="0">
                <a:latin typeface="Aptos"/>
                <a:cs typeface="Lucida Sans Unicode"/>
              </a:rPr>
              <a:t>o</a:t>
            </a:r>
            <a:r>
              <a:rPr sz="1600" spc="-170" dirty="0">
                <a:latin typeface="Aptos"/>
                <a:cs typeface="Lucida Sans Unicode"/>
              </a:rPr>
              <a:t> </a:t>
            </a:r>
            <a:r>
              <a:rPr sz="1600" spc="-190" dirty="0">
                <a:latin typeface="Aptos"/>
                <a:cs typeface="Lucida Sans Unicode"/>
              </a:rPr>
              <a:t>d</a:t>
            </a:r>
            <a:r>
              <a:rPr sz="1600" spc="-130" dirty="0">
                <a:latin typeface="Aptos"/>
                <a:cs typeface="Lucida Sans Unicode"/>
              </a:rPr>
              <a:t>i</a:t>
            </a:r>
            <a:r>
              <a:rPr sz="1600" spc="-165" dirty="0">
                <a:latin typeface="Aptos"/>
                <a:cs typeface="Lucida Sans Unicode"/>
              </a:rPr>
              <a:t> </a:t>
            </a:r>
            <a:r>
              <a:rPr sz="1600" spc="-95" dirty="0">
                <a:latin typeface="Aptos"/>
                <a:cs typeface="Lucida Sans Unicode"/>
              </a:rPr>
              <a:t>e</a:t>
            </a:r>
            <a:r>
              <a:rPr sz="1600" spc="-75" dirty="0">
                <a:latin typeface="Aptos"/>
                <a:cs typeface="Lucida Sans Unicode"/>
              </a:rPr>
              <a:t>v</a:t>
            </a:r>
            <a:r>
              <a:rPr sz="1600" spc="-95" dirty="0">
                <a:latin typeface="Aptos"/>
                <a:cs typeface="Lucida Sans Unicode"/>
              </a:rPr>
              <a:t>e</a:t>
            </a:r>
            <a:r>
              <a:rPr sz="1600" spc="-160" dirty="0">
                <a:latin typeface="Aptos"/>
                <a:cs typeface="Lucida Sans Unicode"/>
              </a:rPr>
              <a:t>n</a:t>
            </a:r>
            <a:r>
              <a:rPr sz="1600" spc="-40" dirty="0">
                <a:latin typeface="Aptos"/>
                <a:cs typeface="Lucida Sans Unicode"/>
              </a:rPr>
              <a:t>t</a:t>
            </a:r>
            <a:r>
              <a:rPr sz="1600" spc="-130" dirty="0">
                <a:latin typeface="Aptos"/>
                <a:cs typeface="Lucida Sans Unicode"/>
              </a:rPr>
              <a:t>i</a:t>
            </a:r>
            <a:r>
              <a:rPr sz="1600" spc="-165" dirty="0">
                <a:latin typeface="Aptos"/>
                <a:cs typeface="Lucida Sans Unicode"/>
              </a:rPr>
              <a:t> </a:t>
            </a:r>
            <a:r>
              <a:rPr sz="1600" spc="-160" dirty="0">
                <a:latin typeface="Aptos"/>
                <a:cs typeface="Lucida Sans Unicode"/>
              </a:rPr>
              <a:t>o</a:t>
            </a:r>
            <a:r>
              <a:rPr sz="1600" spc="-170" dirty="0">
                <a:latin typeface="Aptos"/>
                <a:cs typeface="Lucida Sans Unicode"/>
              </a:rPr>
              <a:t> </a:t>
            </a:r>
            <a:r>
              <a:rPr sz="1600" spc="-190" dirty="0">
                <a:latin typeface="Aptos"/>
                <a:cs typeface="Lucida Sans Unicode"/>
              </a:rPr>
              <a:t>d</a:t>
            </a:r>
            <a:r>
              <a:rPr sz="1600" spc="-130" dirty="0">
                <a:latin typeface="Aptos"/>
                <a:cs typeface="Lucida Sans Unicode"/>
              </a:rPr>
              <a:t>i</a:t>
            </a:r>
            <a:endParaRPr sz="1600" dirty="0">
              <a:latin typeface="Aptos"/>
              <a:cs typeface="Lucida Sans Unicode"/>
            </a:endParaRPr>
          </a:p>
          <a:p>
            <a:pPr marL="355600" marR="5080">
              <a:lnSpc>
                <a:spcPct val="102200"/>
              </a:lnSpc>
            </a:pPr>
            <a:r>
              <a:rPr sz="1600" spc="-130" dirty="0">
                <a:latin typeface="Aptos"/>
                <a:cs typeface="Lucida Sans Unicode"/>
              </a:rPr>
              <a:t>persone</a:t>
            </a:r>
            <a:r>
              <a:rPr sz="1600" spc="-170" dirty="0">
                <a:latin typeface="Aptos"/>
                <a:cs typeface="Lucida Sans Unicode"/>
              </a:rPr>
              <a:t> </a:t>
            </a:r>
            <a:r>
              <a:rPr sz="1600" spc="-114" dirty="0">
                <a:latin typeface="Aptos"/>
                <a:cs typeface="Lucida Sans Unicode"/>
              </a:rPr>
              <a:t>generati</a:t>
            </a:r>
            <a:r>
              <a:rPr sz="1600" spc="-160" dirty="0">
                <a:latin typeface="Aptos"/>
                <a:cs typeface="Lucida Sans Unicode"/>
              </a:rPr>
              <a:t> </a:t>
            </a:r>
            <a:r>
              <a:rPr sz="1600" spc="-125" dirty="0">
                <a:latin typeface="Aptos"/>
                <a:cs typeface="Lucida Sans Unicode"/>
              </a:rPr>
              <a:t>dall</a:t>
            </a:r>
            <a:r>
              <a:rPr sz="1600" spc="-175" dirty="0">
                <a:latin typeface="Aptos"/>
                <a:cs typeface="Lucida Sans Unicode"/>
              </a:rPr>
              <a:t> </a:t>
            </a:r>
            <a:r>
              <a:rPr sz="1600" spc="-100" dirty="0">
                <a:latin typeface="Aptos"/>
                <a:cs typeface="Lucida Sans Unicode"/>
              </a:rPr>
              <a:t>'IA</a:t>
            </a:r>
            <a:r>
              <a:rPr sz="1600" spc="-170" dirty="0">
                <a:latin typeface="Aptos"/>
                <a:cs typeface="Lucida Sans Unicode"/>
              </a:rPr>
              <a:t> </a:t>
            </a:r>
            <a:r>
              <a:rPr sz="1600" spc="-125" dirty="0">
                <a:latin typeface="Aptos"/>
                <a:cs typeface="Lucida Sans Unicode"/>
              </a:rPr>
              <a:t>(Intelligenza </a:t>
            </a:r>
            <a:r>
              <a:rPr sz="1600" spc="-555" dirty="0">
                <a:latin typeface="Aptos"/>
                <a:cs typeface="Lucida Sans Unicode"/>
              </a:rPr>
              <a:t> </a:t>
            </a:r>
            <a:r>
              <a:rPr sz="1600" spc="-125" dirty="0">
                <a:latin typeface="Aptos"/>
                <a:cs typeface="Lucida Sans Unicode"/>
              </a:rPr>
              <a:t>Ar</a:t>
            </a:r>
            <a:r>
              <a:rPr sz="1600" spc="-80" dirty="0">
                <a:latin typeface="Aptos"/>
                <a:cs typeface="Lucida Sans Unicode"/>
              </a:rPr>
              <a:t>t</a:t>
            </a:r>
            <a:r>
              <a:rPr sz="1600" spc="-125" dirty="0">
                <a:latin typeface="Aptos"/>
                <a:cs typeface="Lucida Sans Unicode"/>
              </a:rPr>
              <a:t>i</a:t>
            </a:r>
            <a:r>
              <a:rPr sz="1600" spc="-70" dirty="0">
                <a:latin typeface="Aptos"/>
                <a:cs typeface="Lucida Sans Unicode"/>
              </a:rPr>
              <a:t>f</a:t>
            </a:r>
            <a:r>
              <a:rPr sz="1600" spc="-125" dirty="0">
                <a:latin typeface="Aptos"/>
                <a:cs typeface="Lucida Sans Unicode"/>
              </a:rPr>
              <a:t>i</a:t>
            </a:r>
            <a:r>
              <a:rPr sz="1600" spc="-170" dirty="0">
                <a:latin typeface="Aptos"/>
                <a:cs typeface="Lucida Sans Unicode"/>
              </a:rPr>
              <a:t>c</a:t>
            </a:r>
            <a:r>
              <a:rPr sz="1600" spc="-90" dirty="0">
                <a:latin typeface="Aptos"/>
                <a:cs typeface="Lucida Sans Unicode"/>
              </a:rPr>
              <a:t>i</a:t>
            </a:r>
            <a:r>
              <a:rPr sz="1600" spc="-100" dirty="0">
                <a:latin typeface="Aptos"/>
                <a:cs typeface="Lucida Sans Unicode"/>
              </a:rPr>
              <a:t>a</a:t>
            </a:r>
            <a:r>
              <a:rPr sz="1600" spc="-110" dirty="0">
                <a:latin typeface="Aptos"/>
                <a:cs typeface="Lucida Sans Unicode"/>
              </a:rPr>
              <a:t>l</a:t>
            </a:r>
            <a:r>
              <a:rPr sz="1600" spc="-95" dirty="0">
                <a:latin typeface="Aptos"/>
                <a:cs typeface="Lucida Sans Unicode"/>
              </a:rPr>
              <a:t>e</a:t>
            </a:r>
            <a:r>
              <a:rPr sz="1600" spc="-114" dirty="0">
                <a:latin typeface="Aptos"/>
                <a:cs typeface="Lucida Sans Unicode"/>
              </a:rPr>
              <a:t>)</a:t>
            </a:r>
            <a:r>
              <a:rPr sz="1600" spc="-170" dirty="0">
                <a:latin typeface="Aptos"/>
                <a:cs typeface="Lucida Sans Unicode"/>
              </a:rPr>
              <a:t> </a:t>
            </a:r>
            <a:r>
              <a:rPr sz="1600" spc="-135" dirty="0">
                <a:latin typeface="Aptos"/>
                <a:cs typeface="Lucida Sans Unicode"/>
              </a:rPr>
              <a:t>c</a:t>
            </a:r>
            <a:r>
              <a:rPr sz="1600" spc="-165" dirty="0">
                <a:latin typeface="Aptos"/>
                <a:cs typeface="Lucida Sans Unicode"/>
              </a:rPr>
              <a:t>h</a:t>
            </a:r>
            <a:r>
              <a:rPr sz="1600" spc="-95" dirty="0">
                <a:latin typeface="Aptos"/>
                <a:cs typeface="Lucida Sans Unicode"/>
              </a:rPr>
              <a:t>e</a:t>
            </a:r>
            <a:r>
              <a:rPr sz="1600" spc="-170" dirty="0">
                <a:latin typeface="Aptos"/>
                <a:cs typeface="Lucida Sans Unicode"/>
              </a:rPr>
              <a:t> </a:t>
            </a:r>
            <a:r>
              <a:rPr sz="1600" spc="-160" dirty="0">
                <a:latin typeface="Aptos"/>
                <a:cs typeface="Lucida Sans Unicode"/>
              </a:rPr>
              <a:t>no</a:t>
            </a:r>
            <a:r>
              <a:rPr sz="1600" spc="-155" dirty="0">
                <a:latin typeface="Aptos"/>
                <a:cs typeface="Lucida Sans Unicode"/>
              </a:rPr>
              <a:t>n</a:t>
            </a:r>
            <a:r>
              <a:rPr sz="1600" spc="-175" dirty="0">
                <a:latin typeface="Aptos"/>
                <a:cs typeface="Lucida Sans Unicode"/>
              </a:rPr>
              <a:t> </a:t>
            </a:r>
            <a:r>
              <a:rPr sz="1600" spc="-85" dirty="0">
                <a:latin typeface="Aptos"/>
                <a:cs typeface="Lucida Sans Unicode"/>
              </a:rPr>
              <a:t>s</a:t>
            </a:r>
            <a:r>
              <a:rPr sz="1600" spc="-160" dirty="0">
                <a:latin typeface="Aptos"/>
                <a:cs typeface="Lucida Sans Unicode"/>
              </a:rPr>
              <a:t>ono</a:t>
            </a:r>
            <a:r>
              <a:rPr sz="1600" spc="-170" dirty="0">
                <a:latin typeface="Aptos"/>
                <a:cs typeface="Lucida Sans Unicode"/>
              </a:rPr>
              <a:t> </a:t>
            </a:r>
            <a:r>
              <a:rPr sz="1600" spc="-105" dirty="0">
                <a:latin typeface="Aptos"/>
                <a:cs typeface="Lucida Sans Unicode"/>
              </a:rPr>
              <a:t>re</a:t>
            </a:r>
            <a:r>
              <a:rPr sz="1600" spc="-100" dirty="0">
                <a:latin typeface="Aptos"/>
                <a:cs typeface="Lucida Sans Unicode"/>
              </a:rPr>
              <a:t>a</a:t>
            </a:r>
            <a:r>
              <a:rPr sz="1600" spc="-110" dirty="0">
                <a:latin typeface="Aptos"/>
                <a:cs typeface="Lucida Sans Unicode"/>
              </a:rPr>
              <a:t>l</a:t>
            </a:r>
            <a:r>
              <a:rPr sz="1600" spc="-185" dirty="0">
                <a:latin typeface="Aptos"/>
                <a:cs typeface="Lucida Sans Unicode"/>
              </a:rPr>
              <a:t>m</a:t>
            </a:r>
            <a:r>
              <a:rPr sz="1600" spc="-95" dirty="0">
                <a:latin typeface="Aptos"/>
                <a:cs typeface="Lucida Sans Unicode"/>
              </a:rPr>
              <a:t>e</a:t>
            </a:r>
            <a:r>
              <a:rPr sz="1600" spc="-160" dirty="0">
                <a:latin typeface="Aptos"/>
                <a:cs typeface="Lucida Sans Unicode"/>
              </a:rPr>
              <a:t>n</a:t>
            </a:r>
            <a:r>
              <a:rPr sz="1600" spc="-40" dirty="0">
                <a:latin typeface="Aptos"/>
                <a:cs typeface="Lucida Sans Unicode"/>
              </a:rPr>
              <a:t>t</a:t>
            </a:r>
            <a:r>
              <a:rPr sz="1600" spc="-95" dirty="0">
                <a:latin typeface="Aptos"/>
                <a:cs typeface="Lucida Sans Unicode"/>
              </a:rPr>
              <a:t>e</a:t>
            </a:r>
            <a:endParaRPr sz="1600" dirty="0">
              <a:latin typeface="Aptos"/>
              <a:cs typeface="Lucida Sans Unicode"/>
            </a:endParaRPr>
          </a:p>
          <a:p>
            <a:pPr marL="355600" marR="118110">
              <a:lnSpc>
                <a:spcPct val="105300"/>
              </a:lnSpc>
              <a:spcBef>
                <a:spcPts val="30"/>
              </a:spcBef>
            </a:pPr>
            <a:r>
              <a:rPr sz="1600" spc="-85" dirty="0">
                <a:latin typeface="Aptos"/>
                <a:cs typeface="Lucida Sans Unicode"/>
              </a:rPr>
              <a:t>av</a:t>
            </a:r>
            <a:r>
              <a:rPr sz="1600" spc="-75" dirty="0">
                <a:latin typeface="Aptos"/>
                <a:cs typeface="Lucida Sans Unicode"/>
              </a:rPr>
              <a:t>v</a:t>
            </a:r>
            <a:r>
              <a:rPr sz="1600" spc="-95" dirty="0">
                <a:latin typeface="Aptos"/>
                <a:cs typeface="Lucida Sans Unicode"/>
              </a:rPr>
              <a:t>e</a:t>
            </a:r>
            <a:r>
              <a:rPr sz="1600" spc="-160" dirty="0">
                <a:latin typeface="Aptos"/>
                <a:cs typeface="Lucida Sans Unicode"/>
              </a:rPr>
              <a:t>n</a:t>
            </a:r>
            <a:r>
              <a:rPr sz="1600" spc="-175" dirty="0">
                <a:latin typeface="Aptos"/>
                <a:cs typeface="Lucida Sans Unicode"/>
              </a:rPr>
              <a:t>u</a:t>
            </a:r>
            <a:r>
              <a:rPr sz="1600" spc="-40" dirty="0">
                <a:latin typeface="Aptos"/>
                <a:cs typeface="Lucida Sans Unicode"/>
              </a:rPr>
              <a:t>t</a:t>
            </a:r>
            <a:r>
              <a:rPr sz="1600" spc="-130" dirty="0">
                <a:latin typeface="Aptos"/>
                <a:cs typeface="Lucida Sans Unicode"/>
              </a:rPr>
              <a:t>i</a:t>
            </a:r>
            <a:r>
              <a:rPr sz="1600" spc="-165" dirty="0">
                <a:latin typeface="Aptos"/>
                <a:cs typeface="Lucida Sans Unicode"/>
              </a:rPr>
              <a:t> </a:t>
            </a:r>
            <a:r>
              <a:rPr sz="1600" spc="-114" dirty="0">
                <a:latin typeface="Aptos"/>
                <a:cs typeface="Lucida Sans Unicode"/>
              </a:rPr>
              <a:t>(</a:t>
            </a:r>
            <a:r>
              <a:rPr sz="1600" spc="-135" dirty="0">
                <a:latin typeface="Aptos"/>
                <a:cs typeface="Lucida Sans Unicode"/>
              </a:rPr>
              <a:t>a</a:t>
            </a:r>
            <a:r>
              <a:rPr sz="1600" spc="-150" dirty="0">
                <a:latin typeface="Aptos"/>
                <a:cs typeface="Lucida Sans Unicode"/>
              </a:rPr>
              <a:t>d</a:t>
            </a:r>
            <a:r>
              <a:rPr sz="1600" spc="-175" dirty="0">
                <a:latin typeface="Aptos"/>
                <a:cs typeface="Lucida Sans Unicode"/>
              </a:rPr>
              <a:t> </a:t>
            </a:r>
            <a:r>
              <a:rPr sz="1600" spc="-95" dirty="0">
                <a:latin typeface="Aptos"/>
                <a:cs typeface="Lucida Sans Unicode"/>
              </a:rPr>
              <a:t>e</a:t>
            </a:r>
            <a:r>
              <a:rPr sz="1600" spc="-85" dirty="0">
                <a:latin typeface="Aptos"/>
                <a:cs typeface="Lucida Sans Unicode"/>
              </a:rPr>
              <a:t>s</a:t>
            </a:r>
            <a:r>
              <a:rPr sz="1600" spc="-95" dirty="0">
                <a:latin typeface="Aptos"/>
                <a:cs typeface="Lucida Sans Unicode"/>
              </a:rPr>
              <a:t>e</a:t>
            </a:r>
            <a:r>
              <a:rPr sz="1600" spc="-190" dirty="0">
                <a:latin typeface="Aptos"/>
                <a:cs typeface="Lucida Sans Unicode"/>
              </a:rPr>
              <a:t>m</a:t>
            </a:r>
            <a:r>
              <a:rPr sz="1600" spc="-185" dirty="0">
                <a:latin typeface="Aptos"/>
                <a:cs typeface="Lucida Sans Unicode"/>
              </a:rPr>
              <a:t>p</a:t>
            </a:r>
            <a:r>
              <a:rPr sz="1600" spc="-125" dirty="0">
                <a:latin typeface="Aptos"/>
                <a:cs typeface="Lucida Sans Unicode"/>
              </a:rPr>
              <a:t>i</a:t>
            </a:r>
            <a:r>
              <a:rPr sz="1600" spc="-160" dirty="0">
                <a:latin typeface="Aptos"/>
                <a:cs typeface="Lucida Sans Unicode"/>
              </a:rPr>
              <a:t>o</a:t>
            </a:r>
            <a:r>
              <a:rPr sz="1600" spc="-170" dirty="0">
                <a:latin typeface="Aptos"/>
                <a:cs typeface="Lucida Sans Unicode"/>
              </a:rPr>
              <a:t>,</a:t>
            </a:r>
            <a:r>
              <a:rPr sz="1600" spc="-175" dirty="0">
                <a:latin typeface="Aptos"/>
                <a:cs typeface="Lucida Sans Unicode"/>
              </a:rPr>
              <a:t> </a:t>
            </a:r>
            <a:r>
              <a:rPr sz="1600" spc="-220" dirty="0">
                <a:latin typeface="Aptos"/>
                <a:cs typeface="Lucida Sans Unicode"/>
              </a:rPr>
              <a:t>d</a:t>
            </a:r>
            <a:r>
              <a:rPr sz="1600" spc="-95" dirty="0">
                <a:latin typeface="Aptos"/>
                <a:cs typeface="Lucida Sans Unicode"/>
              </a:rPr>
              <a:t>i</a:t>
            </a:r>
            <a:r>
              <a:rPr sz="1600" spc="-85" dirty="0">
                <a:latin typeface="Aptos"/>
                <a:cs typeface="Lucida Sans Unicode"/>
              </a:rPr>
              <a:t>s</a:t>
            </a:r>
            <a:r>
              <a:rPr sz="1600" spc="-140" dirty="0">
                <a:latin typeface="Aptos"/>
                <a:cs typeface="Lucida Sans Unicode"/>
              </a:rPr>
              <a:t>c</a:t>
            </a:r>
            <a:r>
              <a:rPr sz="1600" spc="-160" dirty="0">
                <a:latin typeface="Aptos"/>
                <a:cs typeface="Lucida Sans Unicode"/>
              </a:rPr>
              <a:t>o</a:t>
            </a:r>
            <a:r>
              <a:rPr sz="1600" spc="-114" dirty="0">
                <a:latin typeface="Aptos"/>
                <a:cs typeface="Lucida Sans Unicode"/>
              </a:rPr>
              <a:t>r</a:t>
            </a:r>
            <a:r>
              <a:rPr sz="1600" spc="-85" dirty="0">
                <a:latin typeface="Aptos"/>
                <a:cs typeface="Lucida Sans Unicode"/>
              </a:rPr>
              <a:t>s</a:t>
            </a:r>
            <a:r>
              <a:rPr sz="1600" spc="-130" dirty="0">
                <a:latin typeface="Aptos"/>
                <a:cs typeface="Lucida Sans Unicode"/>
              </a:rPr>
              <a:t>i</a:t>
            </a:r>
            <a:r>
              <a:rPr sz="1600" spc="-165" dirty="0">
                <a:latin typeface="Aptos"/>
                <a:cs typeface="Lucida Sans Unicode"/>
              </a:rPr>
              <a:t> </a:t>
            </a:r>
            <a:r>
              <a:rPr sz="1600" spc="-135" dirty="0">
                <a:latin typeface="Aptos"/>
                <a:cs typeface="Lucida Sans Unicode"/>
              </a:rPr>
              <a:t>di  </a:t>
            </a:r>
            <a:r>
              <a:rPr sz="1600" spc="-130" dirty="0">
                <a:latin typeface="Aptos"/>
                <a:cs typeface="Lucida Sans Unicode"/>
              </a:rPr>
              <a:t>politici,</a:t>
            </a:r>
            <a:r>
              <a:rPr sz="1600" spc="-175" dirty="0">
                <a:latin typeface="Aptos"/>
                <a:cs typeface="Lucida Sans Unicode"/>
              </a:rPr>
              <a:t> </a:t>
            </a:r>
            <a:r>
              <a:rPr sz="1600" spc="-105" dirty="0">
                <a:latin typeface="Aptos"/>
                <a:cs typeface="Lucida Sans Unicode"/>
              </a:rPr>
              <a:t>volti</a:t>
            </a:r>
            <a:r>
              <a:rPr sz="1600" spc="-170" dirty="0">
                <a:latin typeface="Aptos"/>
                <a:cs typeface="Lucida Sans Unicode"/>
              </a:rPr>
              <a:t> </a:t>
            </a:r>
            <a:r>
              <a:rPr sz="1600" spc="-160" dirty="0">
                <a:latin typeface="Aptos"/>
                <a:cs typeface="Lucida Sans Unicode"/>
              </a:rPr>
              <a:t>di</a:t>
            </a:r>
            <a:r>
              <a:rPr sz="1600" spc="-170" dirty="0">
                <a:latin typeface="Aptos"/>
                <a:cs typeface="Lucida Sans Unicode"/>
              </a:rPr>
              <a:t> </a:t>
            </a:r>
            <a:r>
              <a:rPr sz="1600" spc="-145" dirty="0">
                <a:latin typeface="Aptos"/>
                <a:cs typeface="Lucida Sans Unicode"/>
              </a:rPr>
              <a:t>personaggi</a:t>
            </a:r>
            <a:r>
              <a:rPr sz="1600" spc="-165" dirty="0">
                <a:latin typeface="Aptos"/>
                <a:cs typeface="Lucida Sans Unicode"/>
              </a:rPr>
              <a:t> </a:t>
            </a:r>
            <a:r>
              <a:rPr sz="1600" spc="-125" dirty="0">
                <a:latin typeface="Aptos"/>
                <a:cs typeface="Lucida Sans Unicode"/>
              </a:rPr>
              <a:t>famosi</a:t>
            </a:r>
            <a:r>
              <a:rPr sz="1600" spc="-170" dirty="0">
                <a:latin typeface="Aptos"/>
                <a:cs typeface="Lucida Sans Unicode"/>
              </a:rPr>
              <a:t> </a:t>
            </a:r>
            <a:r>
              <a:rPr sz="1600" spc="-140" dirty="0">
                <a:latin typeface="Aptos"/>
                <a:cs typeface="Lucida Sans Unicode"/>
              </a:rPr>
              <a:t>in </a:t>
            </a:r>
            <a:r>
              <a:rPr sz="1600" spc="-555" dirty="0">
                <a:latin typeface="Aptos"/>
                <a:cs typeface="Lucida Sans Unicode"/>
              </a:rPr>
              <a:t> </a:t>
            </a:r>
            <a:r>
              <a:rPr sz="1600" spc="-110" dirty="0">
                <a:latin typeface="Aptos"/>
                <a:cs typeface="Lucida Sans Unicode"/>
              </a:rPr>
              <a:t>sc</a:t>
            </a:r>
            <a:r>
              <a:rPr sz="1600" spc="-95" dirty="0">
                <a:latin typeface="Aptos"/>
                <a:cs typeface="Lucida Sans Unicode"/>
              </a:rPr>
              <a:t>e</a:t>
            </a:r>
            <a:r>
              <a:rPr sz="1600" spc="-160" dirty="0">
                <a:latin typeface="Aptos"/>
                <a:cs typeface="Lucida Sans Unicode"/>
              </a:rPr>
              <a:t>n</a:t>
            </a:r>
            <a:r>
              <a:rPr sz="1600" spc="-95" dirty="0">
                <a:latin typeface="Aptos"/>
                <a:cs typeface="Lucida Sans Unicode"/>
              </a:rPr>
              <a:t>e</a:t>
            </a:r>
            <a:r>
              <a:rPr sz="1600" spc="-170" dirty="0">
                <a:latin typeface="Aptos"/>
                <a:cs typeface="Lucida Sans Unicode"/>
              </a:rPr>
              <a:t> </a:t>
            </a:r>
            <a:r>
              <a:rPr sz="1600" spc="-185" dirty="0">
                <a:latin typeface="Aptos"/>
                <a:cs typeface="Lucida Sans Unicode"/>
              </a:rPr>
              <a:t>p</a:t>
            </a:r>
            <a:r>
              <a:rPr sz="1600" spc="-165" dirty="0">
                <a:latin typeface="Aptos"/>
                <a:cs typeface="Lucida Sans Unicode"/>
              </a:rPr>
              <a:t>o</a:t>
            </a:r>
            <a:r>
              <a:rPr sz="1600" spc="-114" dirty="0">
                <a:latin typeface="Aptos"/>
                <a:cs typeface="Lucida Sans Unicode"/>
              </a:rPr>
              <a:t>r</a:t>
            </a:r>
            <a:r>
              <a:rPr sz="1600" spc="-160" dirty="0">
                <a:latin typeface="Aptos"/>
                <a:cs typeface="Lucida Sans Unicode"/>
              </a:rPr>
              <a:t>n</a:t>
            </a:r>
            <a:r>
              <a:rPr sz="1600" spc="-165" dirty="0">
                <a:latin typeface="Aptos"/>
                <a:cs typeface="Lucida Sans Unicode"/>
              </a:rPr>
              <a:t>o</a:t>
            </a:r>
            <a:r>
              <a:rPr sz="1600" spc="-160" dirty="0">
                <a:latin typeface="Aptos"/>
                <a:cs typeface="Lucida Sans Unicode"/>
              </a:rPr>
              <a:t>gr</a:t>
            </a:r>
            <a:r>
              <a:rPr sz="1600" spc="-100" dirty="0">
                <a:latin typeface="Aptos"/>
                <a:cs typeface="Lucida Sans Unicode"/>
              </a:rPr>
              <a:t>a</a:t>
            </a:r>
            <a:r>
              <a:rPr sz="1600" spc="-70" dirty="0">
                <a:latin typeface="Aptos"/>
                <a:cs typeface="Lucida Sans Unicode"/>
              </a:rPr>
              <a:t>f</a:t>
            </a:r>
            <a:r>
              <a:rPr sz="1600" spc="-125" dirty="0">
                <a:latin typeface="Aptos"/>
                <a:cs typeface="Lucida Sans Unicode"/>
              </a:rPr>
              <a:t>i</a:t>
            </a:r>
            <a:r>
              <a:rPr sz="1600" spc="-140" dirty="0">
                <a:latin typeface="Aptos"/>
                <a:cs typeface="Lucida Sans Unicode"/>
              </a:rPr>
              <a:t>c</a:t>
            </a:r>
            <a:r>
              <a:rPr sz="1600" spc="-160" dirty="0">
                <a:latin typeface="Aptos"/>
                <a:cs typeface="Lucida Sans Unicode"/>
              </a:rPr>
              <a:t>h</a:t>
            </a:r>
            <a:r>
              <a:rPr sz="1600" spc="-95" dirty="0">
                <a:latin typeface="Aptos"/>
                <a:cs typeface="Lucida Sans Unicode"/>
              </a:rPr>
              <a:t>e</a:t>
            </a:r>
            <a:r>
              <a:rPr sz="1600" spc="-150" dirty="0">
                <a:latin typeface="Aptos"/>
                <a:cs typeface="Lucida Sans Unicode"/>
              </a:rPr>
              <a:t>).</a:t>
            </a:r>
            <a:r>
              <a:rPr sz="1600" spc="-175" dirty="0">
                <a:latin typeface="Aptos"/>
                <a:cs typeface="Lucida Sans Unicode"/>
              </a:rPr>
              <a:t> </a:t>
            </a:r>
            <a:r>
              <a:rPr sz="1600" spc="-220" dirty="0">
                <a:latin typeface="Aptos"/>
                <a:cs typeface="Lucida Sans Unicode"/>
              </a:rPr>
              <a:t>Q</a:t>
            </a:r>
            <a:r>
              <a:rPr sz="1600" spc="-175" dirty="0">
                <a:latin typeface="Aptos"/>
                <a:cs typeface="Lucida Sans Unicode"/>
              </a:rPr>
              <a:t>u</a:t>
            </a:r>
            <a:r>
              <a:rPr sz="1600" spc="-95" dirty="0">
                <a:latin typeface="Aptos"/>
                <a:cs typeface="Lucida Sans Unicode"/>
              </a:rPr>
              <a:t>e</a:t>
            </a:r>
            <a:r>
              <a:rPr sz="1600" spc="-75" dirty="0">
                <a:latin typeface="Aptos"/>
                <a:cs typeface="Lucida Sans Unicode"/>
              </a:rPr>
              <a:t>s</a:t>
            </a:r>
            <a:r>
              <a:rPr sz="1600" spc="-50" dirty="0">
                <a:latin typeface="Aptos"/>
                <a:cs typeface="Lucida Sans Unicode"/>
              </a:rPr>
              <a:t>t</a:t>
            </a:r>
            <a:r>
              <a:rPr sz="1600" spc="-135" dirty="0">
                <a:latin typeface="Aptos"/>
                <a:cs typeface="Lucida Sans Unicode"/>
              </a:rPr>
              <a:t>i  </a:t>
            </a:r>
            <a:r>
              <a:rPr sz="1600" spc="-175" dirty="0">
                <a:latin typeface="Aptos"/>
                <a:cs typeface="Lucida Sans Unicode"/>
              </a:rPr>
              <a:t>po</a:t>
            </a:r>
            <a:r>
              <a:rPr sz="1600" spc="-90" dirty="0">
                <a:latin typeface="Aptos"/>
                <a:cs typeface="Lucida Sans Unicode"/>
              </a:rPr>
              <a:t>ss</a:t>
            </a:r>
            <a:r>
              <a:rPr sz="1600" spc="-165" dirty="0">
                <a:latin typeface="Aptos"/>
                <a:cs typeface="Lucida Sans Unicode"/>
              </a:rPr>
              <a:t>o</a:t>
            </a:r>
            <a:r>
              <a:rPr sz="1600" spc="-160" dirty="0">
                <a:latin typeface="Aptos"/>
                <a:cs typeface="Lucida Sans Unicode"/>
              </a:rPr>
              <a:t>no</a:t>
            </a:r>
            <a:r>
              <a:rPr sz="1600" spc="-175" dirty="0">
                <a:latin typeface="Aptos"/>
                <a:cs typeface="Lucida Sans Unicode"/>
              </a:rPr>
              <a:t> </a:t>
            </a:r>
            <a:r>
              <a:rPr sz="1600" spc="-95" dirty="0">
                <a:latin typeface="Aptos"/>
                <a:cs typeface="Lucida Sans Unicode"/>
              </a:rPr>
              <a:t>e</a:t>
            </a:r>
            <a:r>
              <a:rPr sz="1600" spc="-90" dirty="0">
                <a:latin typeface="Aptos"/>
                <a:cs typeface="Lucida Sans Unicode"/>
              </a:rPr>
              <a:t>ss</a:t>
            </a:r>
            <a:r>
              <a:rPr sz="1600" spc="-95" dirty="0">
                <a:latin typeface="Aptos"/>
                <a:cs typeface="Lucida Sans Unicode"/>
              </a:rPr>
              <a:t>e</a:t>
            </a:r>
            <a:r>
              <a:rPr sz="1600" spc="-105" dirty="0">
                <a:latin typeface="Aptos"/>
                <a:cs typeface="Lucida Sans Unicode"/>
              </a:rPr>
              <a:t>re</a:t>
            </a:r>
            <a:r>
              <a:rPr sz="1600" spc="-170" dirty="0">
                <a:latin typeface="Aptos"/>
                <a:cs typeface="Lucida Sans Unicode"/>
              </a:rPr>
              <a:t> </a:t>
            </a:r>
            <a:r>
              <a:rPr sz="1600" spc="-125" dirty="0">
                <a:latin typeface="Aptos"/>
                <a:cs typeface="Lucida Sans Unicode"/>
              </a:rPr>
              <a:t>i</a:t>
            </a:r>
            <a:r>
              <a:rPr sz="1600" spc="-190" dirty="0">
                <a:latin typeface="Aptos"/>
                <a:cs typeface="Lucida Sans Unicode"/>
              </a:rPr>
              <a:t>m</a:t>
            </a:r>
            <a:r>
              <a:rPr sz="1600" spc="-175" dirty="0">
                <a:latin typeface="Aptos"/>
                <a:cs typeface="Lucida Sans Unicode"/>
              </a:rPr>
              <a:t>po</a:t>
            </a:r>
            <a:r>
              <a:rPr sz="1600" spc="-90" dirty="0">
                <a:latin typeface="Aptos"/>
                <a:cs typeface="Lucida Sans Unicode"/>
              </a:rPr>
              <a:t>ss</a:t>
            </a:r>
            <a:r>
              <a:rPr sz="1600" spc="-125" dirty="0">
                <a:latin typeface="Aptos"/>
                <a:cs typeface="Lucida Sans Unicode"/>
              </a:rPr>
              <a:t>i</a:t>
            </a:r>
            <a:r>
              <a:rPr sz="1600" spc="-190" dirty="0">
                <a:latin typeface="Aptos"/>
                <a:cs typeface="Lucida Sans Unicode"/>
              </a:rPr>
              <a:t>b</a:t>
            </a:r>
            <a:r>
              <a:rPr sz="1600" spc="-125" dirty="0">
                <a:latin typeface="Aptos"/>
                <a:cs typeface="Lucida Sans Unicode"/>
              </a:rPr>
              <a:t>i</a:t>
            </a:r>
            <a:r>
              <a:rPr sz="1600" spc="-110" dirty="0">
                <a:latin typeface="Aptos"/>
                <a:cs typeface="Lucida Sans Unicode"/>
              </a:rPr>
              <a:t>l</a:t>
            </a:r>
            <a:r>
              <a:rPr sz="1600" spc="-130" dirty="0">
                <a:latin typeface="Aptos"/>
                <a:cs typeface="Lucida Sans Unicode"/>
              </a:rPr>
              <a:t>i</a:t>
            </a:r>
            <a:r>
              <a:rPr sz="1600" spc="-170" dirty="0">
                <a:latin typeface="Aptos"/>
                <a:cs typeface="Lucida Sans Unicode"/>
              </a:rPr>
              <a:t> </a:t>
            </a:r>
            <a:r>
              <a:rPr sz="1600" spc="-190" dirty="0">
                <a:latin typeface="Aptos"/>
                <a:cs typeface="Lucida Sans Unicode"/>
              </a:rPr>
              <a:t>d</a:t>
            </a:r>
            <a:r>
              <a:rPr sz="1600" spc="-70" dirty="0">
                <a:latin typeface="Aptos"/>
                <a:cs typeface="Lucida Sans Unicode"/>
              </a:rPr>
              <a:t>a  </a:t>
            </a:r>
            <a:r>
              <a:rPr sz="1600" spc="-220" dirty="0">
                <a:latin typeface="Aptos"/>
                <a:cs typeface="Lucida Sans Unicode"/>
              </a:rPr>
              <a:t>d</a:t>
            </a:r>
            <a:r>
              <a:rPr sz="1600" spc="-95" dirty="0">
                <a:latin typeface="Aptos"/>
                <a:cs typeface="Lucida Sans Unicode"/>
              </a:rPr>
              <a:t>i</a:t>
            </a:r>
            <a:r>
              <a:rPr sz="1600" spc="-85" dirty="0">
                <a:latin typeface="Aptos"/>
                <a:cs typeface="Lucida Sans Unicode"/>
              </a:rPr>
              <a:t>s</a:t>
            </a:r>
            <a:r>
              <a:rPr sz="1600" spc="-40" dirty="0">
                <a:latin typeface="Aptos"/>
                <a:cs typeface="Lucida Sans Unicode"/>
              </a:rPr>
              <a:t>t</a:t>
            </a:r>
            <a:r>
              <a:rPr sz="1600" spc="-125" dirty="0">
                <a:latin typeface="Aptos"/>
                <a:cs typeface="Lucida Sans Unicode"/>
              </a:rPr>
              <a:t>i</a:t>
            </a:r>
            <a:r>
              <a:rPr sz="1600" spc="-160" dirty="0">
                <a:latin typeface="Aptos"/>
                <a:cs typeface="Lucida Sans Unicode"/>
              </a:rPr>
              <a:t>n</a:t>
            </a:r>
            <a:r>
              <a:rPr sz="1600" spc="-204" dirty="0">
                <a:latin typeface="Aptos"/>
                <a:cs typeface="Lucida Sans Unicode"/>
              </a:rPr>
              <a:t>g</a:t>
            </a:r>
            <a:r>
              <a:rPr sz="1600" spc="-175" dirty="0">
                <a:latin typeface="Aptos"/>
                <a:cs typeface="Lucida Sans Unicode"/>
              </a:rPr>
              <a:t>u</a:t>
            </a:r>
            <a:r>
              <a:rPr sz="1600" spc="-95" dirty="0">
                <a:latin typeface="Aptos"/>
                <a:cs typeface="Lucida Sans Unicode"/>
              </a:rPr>
              <a:t>e</a:t>
            </a:r>
            <a:r>
              <a:rPr sz="1600" spc="-114" dirty="0">
                <a:latin typeface="Aptos"/>
                <a:cs typeface="Lucida Sans Unicode"/>
              </a:rPr>
              <a:t>r</a:t>
            </a:r>
            <a:r>
              <a:rPr sz="1600" spc="-95" dirty="0">
                <a:latin typeface="Aptos"/>
                <a:cs typeface="Lucida Sans Unicode"/>
              </a:rPr>
              <a:t>e</a:t>
            </a:r>
            <a:r>
              <a:rPr sz="1600" spc="-170" dirty="0">
                <a:latin typeface="Aptos"/>
                <a:cs typeface="Lucida Sans Unicode"/>
              </a:rPr>
              <a:t> </a:t>
            </a:r>
            <a:r>
              <a:rPr sz="1600" spc="-155" dirty="0">
                <a:latin typeface="Aptos"/>
                <a:cs typeface="Lucida Sans Unicode"/>
              </a:rPr>
              <a:t>d</a:t>
            </a:r>
            <a:r>
              <a:rPr sz="1600" spc="-130" dirty="0">
                <a:latin typeface="Aptos"/>
                <a:cs typeface="Lucida Sans Unicode"/>
              </a:rPr>
              <a:t>a</a:t>
            </a:r>
            <a:r>
              <a:rPr sz="1600" spc="-175" dirty="0">
                <a:latin typeface="Aptos"/>
                <a:cs typeface="Lucida Sans Unicode"/>
              </a:rPr>
              <a:t> </a:t>
            </a:r>
            <a:r>
              <a:rPr sz="1600" spc="-190" dirty="0">
                <a:latin typeface="Aptos"/>
                <a:cs typeface="Lucida Sans Unicode"/>
              </a:rPr>
              <a:t>q</a:t>
            </a:r>
            <a:r>
              <a:rPr sz="1600" spc="-175" dirty="0">
                <a:latin typeface="Aptos"/>
                <a:cs typeface="Lucida Sans Unicode"/>
              </a:rPr>
              <a:t>u</a:t>
            </a:r>
            <a:r>
              <a:rPr sz="1600" spc="-95" dirty="0">
                <a:latin typeface="Aptos"/>
                <a:cs typeface="Lucida Sans Unicode"/>
              </a:rPr>
              <a:t>e</a:t>
            </a:r>
            <a:r>
              <a:rPr sz="1600" spc="-110" dirty="0">
                <a:latin typeface="Aptos"/>
                <a:cs typeface="Lucida Sans Unicode"/>
              </a:rPr>
              <a:t>ll</a:t>
            </a:r>
            <a:r>
              <a:rPr sz="1600" spc="-130" dirty="0">
                <a:latin typeface="Aptos"/>
                <a:cs typeface="Lucida Sans Unicode"/>
              </a:rPr>
              <a:t>i</a:t>
            </a:r>
            <a:r>
              <a:rPr sz="1600" spc="-170" dirty="0">
                <a:latin typeface="Aptos"/>
                <a:cs typeface="Lucida Sans Unicode"/>
              </a:rPr>
              <a:t> </a:t>
            </a:r>
            <a:r>
              <a:rPr sz="1600" spc="-114" dirty="0">
                <a:latin typeface="Aptos"/>
                <a:cs typeface="Lucida Sans Unicode"/>
              </a:rPr>
              <a:t>r</a:t>
            </a:r>
            <a:r>
              <a:rPr sz="1600" spc="-95" dirty="0">
                <a:latin typeface="Aptos"/>
                <a:cs typeface="Lucida Sans Unicode"/>
              </a:rPr>
              <a:t>e</a:t>
            </a:r>
            <a:r>
              <a:rPr sz="1600" spc="-105" dirty="0">
                <a:latin typeface="Aptos"/>
                <a:cs typeface="Lucida Sans Unicode"/>
              </a:rPr>
              <a:t>al</a:t>
            </a:r>
            <a:r>
              <a:rPr sz="1600" spc="-125" dirty="0">
                <a:latin typeface="Aptos"/>
                <a:cs typeface="Lucida Sans Unicode"/>
              </a:rPr>
              <a:t>i</a:t>
            </a:r>
            <a:r>
              <a:rPr sz="1600" spc="-185" dirty="0">
                <a:latin typeface="Aptos"/>
                <a:cs typeface="Lucida Sans Unicode"/>
              </a:rPr>
              <a:t>.</a:t>
            </a:r>
            <a:endParaRPr sz="1600" dirty="0">
              <a:latin typeface="Aptos"/>
              <a:cs typeface="Lucida Sans Unicode"/>
            </a:endParaRPr>
          </a:p>
        </p:txBody>
      </p:sp>
      <p:pic>
        <p:nvPicPr>
          <p:cNvPr id="5" name="object 5"/>
          <p:cNvPicPr/>
          <p:nvPr/>
        </p:nvPicPr>
        <p:blipFill>
          <a:blip r:embed="rId2" cstate="print"/>
          <a:stretch>
            <a:fillRect/>
          </a:stretch>
        </p:blipFill>
        <p:spPr>
          <a:xfrm>
            <a:off x="5047197" y="1343221"/>
            <a:ext cx="3685584" cy="245705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04C429-2226-7FA6-C6CD-1DB85779D19A}"/>
              </a:ext>
            </a:extLst>
          </p:cNvPr>
          <p:cNvSpPr>
            <a:spLocks noGrp="1"/>
          </p:cNvSpPr>
          <p:nvPr>
            <p:ph type="title"/>
          </p:nvPr>
        </p:nvSpPr>
        <p:spPr>
          <a:xfrm>
            <a:off x="1673352" y="318577"/>
            <a:ext cx="5797296" cy="469521"/>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DEFINIZIONE DI CLOUD </a:t>
            </a:r>
            <a:r>
              <a:rPr lang="it-IT" dirty="0" smtClean="0">
                <a:solidFill>
                  <a:srgbClr val="FF0000"/>
                </a:solidFill>
                <a:latin typeface="Google Sans"/>
              </a:rPr>
              <a:t/>
            </a:r>
            <a:br>
              <a:rPr lang="it-IT" dirty="0" smtClean="0">
                <a:solidFill>
                  <a:srgbClr val="FF0000"/>
                </a:solidFill>
                <a:latin typeface="Google Sans"/>
              </a:rPr>
            </a:br>
            <a:r>
              <a:rPr lang="it-IT" sz="1000" dirty="0" smtClean="0">
                <a:solidFill>
                  <a:srgbClr val="FF0000"/>
                </a:solidFill>
                <a:latin typeface="Google Sans"/>
              </a:rPr>
              <a:t>(</a:t>
            </a:r>
            <a:r>
              <a:rPr lang="it-IT" sz="1000" dirty="0">
                <a:solidFill>
                  <a:srgbClr val="FF0000"/>
                </a:solidFill>
                <a:latin typeface="Google Sans"/>
              </a:rPr>
              <a:t>National Institute of Standards and Technology </a:t>
            </a:r>
            <a:r>
              <a:rPr lang="it-IT" sz="1000" dirty="0" smtClean="0">
                <a:solidFill>
                  <a:srgbClr val="FF0000"/>
                </a:solidFill>
                <a:latin typeface="Google Sans"/>
              </a:rPr>
              <a:t>)</a:t>
            </a:r>
            <a:endParaRPr lang="it-IT" dirty="0">
              <a:solidFill>
                <a:srgbClr val="FF0000"/>
              </a:solidFill>
              <a:latin typeface="Google Sans"/>
            </a:endParaRPr>
          </a:p>
        </p:txBody>
      </p:sp>
      <p:sp>
        <p:nvSpPr>
          <p:cNvPr id="3" name="Segnaposto contenuto 2">
            <a:extLst>
              <a:ext uri="{FF2B5EF4-FFF2-40B4-BE49-F238E27FC236}">
                <a16:creationId xmlns:a16="http://schemas.microsoft.com/office/drawing/2014/main" id="{52D1A684-A6FE-53D5-2470-8103E3CC3807}"/>
              </a:ext>
            </a:extLst>
          </p:cNvPr>
          <p:cNvSpPr>
            <a:spLocks noGrp="1"/>
          </p:cNvSpPr>
          <p:nvPr>
            <p:ph idx="1"/>
          </p:nvPr>
        </p:nvSpPr>
        <p:spPr>
          <a:xfrm>
            <a:off x="1673352" y="971551"/>
            <a:ext cx="5797296" cy="1371600"/>
          </a:xfrm>
        </p:spPr>
        <p:txBody>
          <a:bodyPr/>
          <a:lstStyle/>
          <a:p>
            <a:pPr marL="0" indent="0" algn="just">
              <a:buNone/>
            </a:pPr>
            <a:r>
              <a:rPr lang="it-IT" dirty="0">
                <a:solidFill>
                  <a:srgbClr val="000000"/>
                </a:solidFill>
                <a:latin typeface="Calibri" panose="020F0502020204030204" pitchFamily="34" charset="0"/>
              </a:rPr>
              <a:t>“Il cloud computing è un ambiente di esecuzione elastico che consente l'accesso via rete e su richiesta ad un insieme condiviso di risorse di calcolo configurabili (ad esempio rete, server, dispositivi di memorizzazione, applicazioni e servizi) sotto forma di servizi a vari livelli di granularità. Tali servizi possono essere rapidamente richiesti, forniti e rilasciati con minimo sforzo gestionale da parte dell’utente e minima interazione con il fornitore</a:t>
            </a:r>
            <a:r>
              <a:rPr lang="it-IT" dirty="0" smtClean="0">
                <a:solidFill>
                  <a:srgbClr val="000000"/>
                </a:solidFill>
                <a:latin typeface="Calibri" panose="020F0502020204030204" pitchFamily="34" charset="0"/>
              </a:rPr>
              <a:t>.»</a:t>
            </a:r>
            <a:endParaRPr lang="it-IT" dirty="0"/>
          </a:p>
        </p:txBody>
      </p:sp>
    </p:spTree>
    <p:extLst>
      <p:ext uri="{BB962C8B-B14F-4D97-AF65-F5344CB8AC3E}">
        <p14:creationId xmlns:p14="http://schemas.microsoft.com/office/powerpoint/2010/main" val="33851004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C9EA24-60A2-F8F9-8A82-E987080F9EBD}"/>
              </a:ext>
            </a:extLst>
          </p:cNvPr>
          <p:cNvSpPr>
            <a:spLocks noGrp="1"/>
          </p:cNvSpPr>
          <p:nvPr>
            <p:ph type="title"/>
          </p:nvPr>
        </p:nvSpPr>
        <p:spPr>
          <a:xfrm>
            <a:off x="1065976" y="273384"/>
            <a:ext cx="7012045" cy="623409"/>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Infrastrutture in fibra ottica Presupposto per il cloud</a:t>
            </a:r>
          </a:p>
        </p:txBody>
      </p:sp>
      <p:pic>
        <p:nvPicPr>
          <p:cNvPr id="4" name="Segnaposto contenuto 3">
            <a:extLst>
              <a:ext uri="{FF2B5EF4-FFF2-40B4-BE49-F238E27FC236}">
                <a16:creationId xmlns:a16="http://schemas.microsoft.com/office/drawing/2014/main" id="{7D164D34-2982-AD10-385B-9A34C1D60A2F}"/>
              </a:ext>
            </a:extLst>
          </p:cNvPr>
          <p:cNvPicPr>
            <a:picLocks noGrp="1" noChangeAspect="1"/>
          </p:cNvPicPr>
          <p:nvPr>
            <p:ph idx="1"/>
          </p:nvPr>
        </p:nvPicPr>
        <p:blipFill>
          <a:blip r:embed="rId2"/>
          <a:stretch>
            <a:fillRect/>
          </a:stretch>
        </p:blipFill>
        <p:spPr>
          <a:xfrm>
            <a:off x="1065977" y="1003300"/>
            <a:ext cx="7012045" cy="3391281"/>
          </a:xfrm>
          <a:prstGeom prst="rect">
            <a:avLst/>
          </a:prstGeom>
        </p:spPr>
      </p:pic>
    </p:spTree>
    <p:extLst>
      <p:ext uri="{BB962C8B-B14F-4D97-AF65-F5344CB8AC3E}">
        <p14:creationId xmlns:p14="http://schemas.microsoft.com/office/powerpoint/2010/main" val="34379080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6CC18E-73F2-766C-DF4D-38906C32F3B3}"/>
              </a:ext>
            </a:extLst>
          </p:cNvPr>
          <p:cNvSpPr>
            <a:spLocks noGrp="1"/>
          </p:cNvSpPr>
          <p:nvPr>
            <p:ph type="title"/>
          </p:nvPr>
        </p:nvSpPr>
        <p:spPr>
          <a:xfrm>
            <a:off x="1066800" y="340912"/>
            <a:ext cx="7106428"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Le </a:t>
            </a:r>
            <a:r>
              <a:rPr lang="it-IT" dirty="0" err="1">
                <a:solidFill>
                  <a:srgbClr val="FF0000"/>
                </a:solidFill>
                <a:latin typeface="Google Sans"/>
              </a:rPr>
              <a:t>caratterisitche</a:t>
            </a:r>
            <a:r>
              <a:rPr lang="it-IT" dirty="0">
                <a:solidFill>
                  <a:srgbClr val="FF0000"/>
                </a:solidFill>
                <a:latin typeface="Google Sans"/>
              </a:rPr>
              <a:t> principali del cloud</a:t>
            </a:r>
          </a:p>
        </p:txBody>
      </p:sp>
      <p:sp>
        <p:nvSpPr>
          <p:cNvPr id="3" name="Segnaposto contenuto 2">
            <a:extLst>
              <a:ext uri="{FF2B5EF4-FFF2-40B4-BE49-F238E27FC236}">
                <a16:creationId xmlns:a16="http://schemas.microsoft.com/office/drawing/2014/main" id="{2AACF0C1-6B20-4DD8-1BD3-3F26A8FCB08C}"/>
              </a:ext>
            </a:extLst>
          </p:cNvPr>
          <p:cNvSpPr>
            <a:spLocks noGrp="1"/>
          </p:cNvSpPr>
          <p:nvPr>
            <p:ph idx="1"/>
          </p:nvPr>
        </p:nvSpPr>
        <p:spPr>
          <a:xfrm>
            <a:off x="1066800" y="819150"/>
            <a:ext cx="7106428" cy="3720356"/>
          </a:xfrm>
        </p:spPr>
        <p:txBody>
          <a:bodyPr>
            <a:noAutofit/>
          </a:bodyPr>
          <a:lstStyle/>
          <a:p>
            <a:pPr algn="just"/>
            <a:r>
              <a:rPr lang="it-IT" sz="1200" b="1" dirty="0">
                <a:solidFill>
                  <a:srgbClr val="000000"/>
                </a:solidFill>
                <a:latin typeface="Calibri" panose="020F0502020204030204" pitchFamily="34" charset="0"/>
              </a:rPr>
              <a:t>Self-service su richiesta</a:t>
            </a:r>
            <a:r>
              <a:rPr lang="it-IT" sz="1200" dirty="0">
                <a:solidFill>
                  <a:srgbClr val="000000"/>
                </a:solidFill>
                <a:latin typeface="Calibri" panose="020F0502020204030204" pitchFamily="34" charset="0"/>
              </a:rPr>
              <a:t>: un cliente può unilateralmente richiedere nei vincoli fissati dal contratto risorse computazionali, come tempo macchina, risorse di memorizzazione </a:t>
            </a:r>
            <a:endParaRPr lang="it-IT" sz="1200" dirty="0" smtClean="0">
              <a:solidFill>
                <a:srgbClr val="000000"/>
              </a:solidFill>
              <a:latin typeface="Calibri" panose="020F0502020204030204" pitchFamily="34" charset="0"/>
            </a:endParaRPr>
          </a:p>
          <a:p>
            <a:pPr algn="just"/>
            <a:r>
              <a:rPr lang="it-IT" sz="1200" b="1" dirty="0" smtClean="0">
                <a:solidFill>
                  <a:srgbClr val="000000"/>
                </a:solidFill>
                <a:latin typeface="Calibri" panose="020F0502020204030204" pitchFamily="34" charset="0"/>
              </a:rPr>
              <a:t>Accesso </a:t>
            </a:r>
            <a:r>
              <a:rPr lang="it-IT" sz="1200" b="1" dirty="0">
                <a:solidFill>
                  <a:srgbClr val="000000"/>
                </a:solidFill>
                <a:latin typeface="Calibri" panose="020F0502020204030204" pitchFamily="34" charset="0"/>
              </a:rPr>
              <a:t>a banda larga</a:t>
            </a:r>
            <a:r>
              <a:rPr lang="it-IT" sz="1200" dirty="0">
                <a:solidFill>
                  <a:srgbClr val="000000"/>
                </a:solidFill>
                <a:latin typeface="Calibri" panose="020F0502020204030204" pitchFamily="34" charset="0"/>
              </a:rPr>
              <a:t>: le risorse sono raggiungibili tramite la rete, la cui banda deve essere adeguata all’uso specifico </a:t>
            </a:r>
            <a:r>
              <a:rPr lang="it-IT" sz="1200" dirty="0" smtClean="0">
                <a:solidFill>
                  <a:srgbClr val="000000"/>
                </a:solidFill>
                <a:latin typeface="Calibri" panose="020F0502020204030204" pitchFamily="34" charset="0"/>
              </a:rPr>
              <a:t>richiesto (almeno 30MB)</a:t>
            </a:r>
            <a:r>
              <a:rPr lang="it-IT" sz="1200" dirty="0" smtClean="0"/>
              <a:t> </a:t>
            </a:r>
            <a:endParaRPr lang="it-IT" sz="1200" dirty="0"/>
          </a:p>
          <a:p>
            <a:pPr algn="just"/>
            <a:r>
              <a:rPr lang="it-IT" sz="1200" b="1" dirty="0">
                <a:solidFill>
                  <a:srgbClr val="000000"/>
                </a:solidFill>
                <a:latin typeface="Calibri" panose="020F0502020204030204" pitchFamily="34" charset="0"/>
              </a:rPr>
              <a:t>Risorse comuni</a:t>
            </a:r>
            <a:r>
              <a:rPr lang="it-IT" sz="1200" dirty="0">
                <a:solidFill>
                  <a:srgbClr val="000000"/>
                </a:solidFill>
                <a:latin typeface="Calibri" panose="020F0502020204030204" pitchFamily="34" charset="0"/>
              </a:rPr>
              <a:t>: le risorse di calcolo del fornitore vengono organizzate per servire più clienti, utilizzando il modello multi-</a:t>
            </a:r>
            <a:r>
              <a:rPr lang="it-IT" sz="1200" dirty="0" err="1">
                <a:solidFill>
                  <a:srgbClr val="000000"/>
                </a:solidFill>
                <a:latin typeface="Calibri" panose="020F0502020204030204" pitchFamily="34" charset="0"/>
              </a:rPr>
              <a:t>tenant</a:t>
            </a:r>
            <a:r>
              <a:rPr lang="it-IT" sz="1200" dirty="0">
                <a:solidFill>
                  <a:srgbClr val="000000"/>
                </a:solidFill>
                <a:latin typeface="Calibri" panose="020F0502020204030204" pitchFamily="34" charset="0"/>
              </a:rPr>
              <a:t>, in cui le risorse fisiche e virtuali sono assegnate dinamicamente a seconda della richiesta dei clienti. Le risorse offerte sono indipendenti dalla loro locazione fisica, ovvero il cliente generalmente non ha né il controllo né la conoscenza dell'esatta locazione fisica delle risorse a lui fornite. </a:t>
            </a:r>
            <a:endParaRPr lang="it-IT" sz="1200" dirty="0" smtClean="0">
              <a:solidFill>
                <a:srgbClr val="000000"/>
              </a:solidFill>
              <a:latin typeface="Calibri" panose="020F0502020204030204" pitchFamily="34" charset="0"/>
            </a:endParaRPr>
          </a:p>
          <a:p>
            <a:pPr algn="just"/>
            <a:r>
              <a:rPr lang="it-IT" sz="1200" b="1" dirty="0" smtClean="0">
                <a:solidFill>
                  <a:srgbClr val="000000"/>
                </a:solidFill>
                <a:latin typeface="Calibri" panose="020F0502020204030204" pitchFamily="34" charset="0"/>
              </a:rPr>
              <a:t>Elasticità</a:t>
            </a:r>
            <a:r>
              <a:rPr lang="it-IT" sz="1200" dirty="0">
                <a:solidFill>
                  <a:srgbClr val="000000"/>
                </a:solidFill>
                <a:latin typeface="Calibri" panose="020F0502020204030204" pitchFamily="34" charset="0"/>
              </a:rPr>
              <a:t>: le risorse possono essere fornite rapidamente ed elasticamente, ed in alcuni casi anche automaticamente, per incrementare velocemente la capacità computazionale, ed allo stesso modo possono essere rapidamente rilasciate per decrementare la capacità computazionale. Dal punto di vista dell'utente le risorse disponibili appaiono illimitate, e possono essere richieste in qualsiasi quantità ed in qualsiasi momento.</a:t>
            </a:r>
          </a:p>
          <a:p>
            <a:pPr algn="just">
              <a:spcBef>
                <a:spcPts val="0"/>
              </a:spcBef>
            </a:pPr>
            <a:r>
              <a:rPr lang="it-IT" sz="1200" b="1" dirty="0">
                <a:solidFill>
                  <a:srgbClr val="000000"/>
                </a:solidFill>
                <a:latin typeface="Calibri" panose="020F0502020204030204" pitchFamily="34" charset="0"/>
              </a:rPr>
              <a:t>Servizi monitorati</a:t>
            </a:r>
            <a:r>
              <a:rPr lang="it-IT" sz="1200" dirty="0">
                <a:solidFill>
                  <a:srgbClr val="000000"/>
                </a:solidFill>
                <a:latin typeface="Calibri" panose="020F0502020204030204" pitchFamily="34" charset="0"/>
              </a:rPr>
              <a:t>: i sistemi cloud controllano ed ottimizzano automaticamente l'utilizzo delle risorse, </a:t>
            </a:r>
            <a:r>
              <a:rPr lang="it-IT" sz="1200" dirty="0" smtClean="0">
                <a:solidFill>
                  <a:srgbClr val="000000"/>
                </a:solidFill>
                <a:latin typeface="Calibri" panose="020F0502020204030204" pitchFamily="34" charset="0"/>
              </a:rPr>
              <a:t>Il </a:t>
            </a:r>
            <a:r>
              <a:rPr lang="it-IT" sz="1200" dirty="0">
                <a:solidFill>
                  <a:srgbClr val="000000"/>
                </a:solidFill>
                <a:latin typeface="Calibri" panose="020F0502020204030204" pitchFamily="34" charset="0"/>
              </a:rPr>
              <a:t>monitoraggio dell’utilizzo dei servizi è molto importante per permettere al fornitore di reagire ad eventuali picchi di richiesta</a:t>
            </a:r>
            <a:r>
              <a:rPr lang="it-IT" sz="1200" dirty="0"/>
              <a:t> </a:t>
            </a:r>
            <a:r>
              <a:rPr lang="it-IT" sz="1200" dirty="0">
                <a:solidFill>
                  <a:srgbClr val="000000"/>
                </a:solidFill>
                <a:latin typeface="Calibri" panose="020F0502020204030204" pitchFamily="34" charset="0"/>
              </a:rPr>
              <a:t>allo scopo di garantire al cliente la Qualità del Servizio promessa. L'utilizzo delle risorse può essere monitorato e riportato trasparentemente sia per il fornitore che per il cliente</a:t>
            </a:r>
            <a:r>
              <a:rPr lang="it-IT" sz="1200" dirty="0" smtClean="0">
                <a:solidFill>
                  <a:srgbClr val="000000"/>
                </a:solidFill>
                <a:latin typeface="Calibri" panose="020F0502020204030204" pitchFamily="34" charset="0"/>
              </a:rPr>
              <a:t>.</a:t>
            </a:r>
            <a:endParaRPr lang="it-IT" sz="1200" dirty="0"/>
          </a:p>
        </p:txBody>
      </p:sp>
    </p:spTree>
    <p:extLst>
      <p:ext uri="{BB962C8B-B14F-4D97-AF65-F5344CB8AC3E}">
        <p14:creationId xmlns:p14="http://schemas.microsoft.com/office/powerpoint/2010/main" val="1493511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52309-2EE9-C7DF-3D72-E31FA1FE66B5}"/>
              </a:ext>
            </a:extLst>
          </p:cNvPr>
          <p:cNvSpPr>
            <a:spLocks noGrp="1"/>
          </p:cNvSpPr>
          <p:nvPr>
            <p:ph type="title"/>
          </p:nvPr>
        </p:nvSpPr>
        <p:spPr>
          <a:xfrm>
            <a:off x="1066800" y="561892"/>
            <a:ext cx="7010400"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modelli di servizio </a:t>
            </a:r>
          </a:p>
        </p:txBody>
      </p:sp>
      <p:sp>
        <p:nvSpPr>
          <p:cNvPr id="3" name="Segnaposto contenuto 2">
            <a:extLst>
              <a:ext uri="{FF2B5EF4-FFF2-40B4-BE49-F238E27FC236}">
                <a16:creationId xmlns:a16="http://schemas.microsoft.com/office/drawing/2014/main" id="{33B573C9-9186-46D6-9F74-0524CA8BA190}"/>
              </a:ext>
            </a:extLst>
          </p:cNvPr>
          <p:cNvSpPr>
            <a:spLocks noGrp="1"/>
          </p:cNvSpPr>
          <p:nvPr>
            <p:ph idx="1"/>
          </p:nvPr>
        </p:nvSpPr>
        <p:spPr>
          <a:xfrm>
            <a:off x="1066800" y="1123950"/>
            <a:ext cx="7010400" cy="2895600"/>
          </a:xfrm>
        </p:spPr>
        <p:txBody>
          <a:bodyPr>
            <a:normAutofit/>
          </a:bodyPr>
          <a:lstStyle/>
          <a:p>
            <a:r>
              <a:rPr lang="it-IT" b="1" dirty="0">
                <a:solidFill>
                  <a:srgbClr val="000000"/>
                </a:solidFill>
                <a:latin typeface="Calibri" panose="020F0502020204030204" pitchFamily="34" charset="0"/>
              </a:rPr>
              <a:t>INFRASTRUCTURE AS A SERVICE (IAAS)</a:t>
            </a:r>
          </a:p>
          <a:p>
            <a:pPr marL="0" indent="0" algn="just">
              <a:buNone/>
            </a:pPr>
            <a:r>
              <a:rPr lang="it-IT" dirty="0">
                <a:solidFill>
                  <a:srgbClr val="000000"/>
                </a:solidFill>
                <a:latin typeface="Calibri" panose="020F0502020204030204" pitchFamily="34" charset="0"/>
              </a:rPr>
              <a:t>Il modello di servizio </a:t>
            </a:r>
            <a:r>
              <a:rPr lang="it-IT" i="1" dirty="0" err="1">
                <a:solidFill>
                  <a:srgbClr val="000000"/>
                </a:solidFill>
                <a:latin typeface="Calibri" panose="020F0502020204030204" pitchFamily="34" charset="0"/>
              </a:rPr>
              <a:t>Infrastructure</a:t>
            </a:r>
            <a:r>
              <a:rPr lang="it-IT" i="1" dirty="0">
                <a:solidFill>
                  <a:srgbClr val="000000"/>
                </a:solidFill>
                <a:latin typeface="Calibri" panose="020F0502020204030204" pitchFamily="34" charset="0"/>
              </a:rPr>
              <a:t> </a:t>
            </a:r>
            <a:r>
              <a:rPr lang="it-IT" i="1" dirty="0" err="1">
                <a:solidFill>
                  <a:srgbClr val="000000"/>
                </a:solidFill>
                <a:latin typeface="Calibri" panose="020F0502020204030204" pitchFamily="34" charset="0"/>
              </a:rPr>
              <a:t>as</a:t>
            </a:r>
            <a:r>
              <a:rPr lang="it-IT" i="1" dirty="0">
                <a:solidFill>
                  <a:srgbClr val="000000"/>
                </a:solidFill>
                <a:latin typeface="Calibri" panose="020F0502020204030204" pitchFamily="34" charset="0"/>
              </a:rPr>
              <a:t> a Service </a:t>
            </a:r>
            <a:r>
              <a:rPr lang="it-IT" dirty="0">
                <a:solidFill>
                  <a:srgbClr val="000000"/>
                </a:solidFill>
                <a:latin typeface="Calibri" panose="020F0502020204030204" pitchFamily="34" charset="0"/>
              </a:rPr>
              <a:t>prevede che il servizio offerto consista in una infrastruttura con capacità computazionale, di memorizzazione, e di rete, sulla quale l’utente possa installare ed eseguire il software a lui necessario, dal sistema operativo alle applicazioni. Nel caso di servizio computazionale, l’utente può richiedere al fornitore di servizi un insieme di macchine virtuali, sulle quali può installare (o richiedere che venga installato direttamente dal fornitore stesso) i sistemi operativi ed i software necessari a risolvere il suo problema. L’utente può richiedere che le macchine virtuali siano connesse tra di loro da una rete virtuale. Le macchini virtuali sono raggiungibili per la loro gestione ed utilizzo tramite l’interfaccia offerta dal fornitore del servizio. Una volta che le macchine virtuali sono state assegnate all’utente, egli può richiederne delle nuove o rilasciarne alcune, in base alle sue esigenze. Nel caso di servizio di memorizzazione, invece, l’utente può richiedere uno spazio di memorizzazione per caricarvi i suoi dati e, successivamente, può aumentarlo o ridurlo a seconda delle sue esigenze.</a:t>
            </a:r>
            <a:endParaRPr lang="it-IT" dirty="0"/>
          </a:p>
        </p:txBody>
      </p:sp>
    </p:spTree>
    <p:extLst>
      <p:ext uri="{BB962C8B-B14F-4D97-AF65-F5344CB8AC3E}">
        <p14:creationId xmlns:p14="http://schemas.microsoft.com/office/powerpoint/2010/main" val="42858122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52309-2EE9-C7DF-3D72-E31FA1FE66B5}"/>
              </a:ext>
            </a:extLst>
          </p:cNvPr>
          <p:cNvSpPr>
            <a:spLocks noGrp="1"/>
          </p:cNvSpPr>
          <p:nvPr>
            <p:ph type="title"/>
          </p:nvPr>
        </p:nvSpPr>
        <p:spPr>
          <a:xfrm>
            <a:off x="990600" y="1011472"/>
            <a:ext cx="7162800"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modelli di </a:t>
            </a:r>
            <a:r>
              <a:rPr lang="it-IT" dirty="0" smtClean="0">
                <a:solidFill>
                  <a:srgbClr val="FF0000"/>
                </a:solidFill>
                <a:latin typeface="Google Sans"/>
              </a:rPr>
              <a:t>servizio</a:t>
            </a:r>
            <a:endParaRPr lang="it-IT" dirty="0">
              <a:solidFill>
                <a:srgbClr val="FF0000"/>
              </a:solidFill>
              <a:latin typeface="Google Sans"/>
            </a:endParaRPr>
          </a:p>
        </p:txBody>
      </p:sp>
      <p:sp>
        <p:nvSpPr>
          <p:cNvPr id="3" name="Segnaposto contenuto 2">
            <a:extLst>
              <a:ext uri="{FF2B5EF4-FFF2-40B4-BE49-F238E27FC236}">
                <a16:creationId xmlns:a16="http://schemas.microsoft.com/office/drawing/2014/main" id="{33B573C9-9186-46D6-9F74-0524CA8BA190}"/>
              </a:ext>
            </a:extLst>
          </p:cNvPr>
          <p:cNvSpPr>
            <a:spLocks noGrp="1"/>
          </p:cNvSpPr>
          <p:nvPr>
            <p:ph idx="1"/>
          </p:nvPr>
        </p:nvSpPr>
        <p:spPr>
          <a:xfrm>
            <a:off x="990600" y="1504950"/>
            <a:ext cx="7162800" cy="2743200"/>
          </a:xfrm>
        </p:spPr>
        <p:txBody>
          <a:bodyPr>
            <a:normAutofit/>
          </a:bodyPr>
          <a:lstStyle/>
          <a:p>
            <a:r>
              <a:rPr lang="it-IT" b="1" dirty="0">
                <a:solidFill>
                  <a:srgbClr val="000000"/>
                </a:solidFill>
                <a:latin typeface="Calibri" panose="020F0502020204030204" pitchFamily="34" charset="0"/>
              </a:rPr>
              <a:t>PLATFORM AS A SERVICE (PAAS)</a:t>
            </a:r>
          </a:p>
          <a:p>
            <a:pPr marL="0" indent="0" algn="just">
              <a:buNone/>
            </a:pPr>
            <a:r>
              <a:rPr lang="it-IT" dirty="0">
                <a:solidFill>
                  <a:srgbClr val="000000"/>
                </a:solidFill>
                <a:latin typeface="Calibri" panose="020F0502020204030204" pitchFamily="34" charset="0"/>
              </a:rPr>
              <a:t>Il modello di servizio </a:t>
            </a:r>
            <a:r>
              <a:rPr lang="it-IT" i="1" dirty="0">
                <a:solidFill>
                  <a:srgbClr val="000000"/>
                </a:solidFill>
                <a:latin typeface="Calibri" panose="020F0502020204030204" pitchFamily="34" charset="0"/>
              </a:rPr>
              <a:t>Platform </a:t>
            </a:r>
            <a:r>
              <a:rPr lang="it-IT" i="1" dirty="0" err="1">
                <a:solidFill>
                  <a:srgbClr val="000000"/>
                </a:solidFill>
                <a:latin typeface="Calibri" panose="020F0502020204030204" pitchFamily="34" charset="0"/>
              </a:rPr>
              <a:t>as</a:t>
            </a:r>
            <a:r>
              <a:rPr lang="it-IT" i="1" dirty="0">
                <a:solidFill>
                  <a:srgbClr val="000000"/>
                </a:solidFill>
                <a:latin typeface="Calibri" panose="020F0502020204030204" pitchFamily="34" charset="0"/>
              </a:rPr>
              <a:t> a Service </a:t>
            </a:r>
            <a:r>
              <a:rPr lang="it-IT" dirty="0">
                <a:solidFill>
                  <a:srgbClr val="000000"/>
                </a:solidFill>
                <a:latin typeface="Calibri" panose="020F0502020204030204" pitchFamily="34" charset="0"/>
              </a:rPr>
              <a:t>prevede che il fornitore del servizio metta a disposizione dell’utente una interfaccia di programmazione (API) con la quale l’utente può scrivere applicazioni che interagiscono con il servizio. Le specifiche funzionalità offerte dalla API dipendono dal servizio offerto, e la loro esecuzione viene assicurata dal fornitore del servizio. Il fornitore può mettere a disposizione dell’utente anche un ambiente di sviluppo (e di testing) per le applicazioni che sfruttano le sue API. Un esempio di servizio cloud di tipo PaaS è costituito da Windows Azure Compute, che permette di utilizzare il framework .NET per sviluppare applicazioni. Poiché utilizza IIS7, è anche possibile gestire applicazioni sviluppate utilizzando ASP.NET, Windows </a:t>
            </a:r>
            <a:r>
              <a:rPr lang="it-IT" dirty="0" err="1">
                <a:solidFill>
                  <a:srgbClr val="000000"/>
                </a:solidFill>
                <a:latin typeface="Calibri" panose="020F0502020204030204" pitchFamily="34" charset="0"/>
              </a:rPr>
              <a:t>Communication</a:t>
            </a:r>
            <a:r>
              <a:rPr lang="it-IT" dirty="0">
                <a:solidFill>
                  <a:srgbClr val="000000"/>
                </a:solidFill>
                <a:latin typeface="Calibri" panose="020F0502020204030204" pitchFamily="34" charset="0"/>
              </a:rPr>
              <a:t> Foundation (WCF) o altre tecnologie Web. Inoltre, supporta anche linguaggi quali PHP e Java.</a:t>
            </a:r>
            <a:r>
              <a:rPr lang="it-IT" sz="1200" dirty="0"/>
              <a:t> </a:t>
            </a:r>
            <a:endParaRPr lang="it-IT" dirty="0"/>
          </a:p>
        </p:txBody>
      </p:sp>
    </p:spTree>
    <p:extLst>
      <p:ext uri="{BB962C8B-B14F-4D97-AF65-F5344CB8AC3E}">
        <p14:creationId xmlns:p14="http://schemas.microsoft.com/office/powerpoint/2010/main" val="674048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52309-2EE9-C7DF-3D72-E31FA1FE66B5}"/>
              </a:ext>
            </a:extLst>
          </p:cNvPr>
          <p:cNvSpPr>
            <a:spLocks noGrp="1"/>
          </p:cNvSpPr>
          <p:nvPr>
            <p:ph type="title"/>
          </p:nvPr>
        </p:nvSpPr>
        <p:spPr>
          <a:xfrm>
            <a:off x="914400" y="340912"/>
            <a:ext cx="7239000"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modelli di </a:t>
            </a:r>
            <a:r>
              <a:rPr lang="it-IT" dirty="0" smtClean="0">
                <a:solidFill>
                  <a:srgbClr val="FF0000"/>
                </a:solidFill>
                <a:latin typeface="Google Sans"/>
              </a:rPr>
              <a:t>servizio</a:t>
            </a:r>
            <a:endParaRPr lang="it-IT" dirty="0">
              <a:solidFill>
                <a:srgbClr val="FF0000"/>
              </a:solidFill>
              <a:latin typeface="Google Sans"/>
            </a:endParaRPr>
          </a:p>
        </p:txBody>
      </p:sp>
      <p:sp>
        <p:nvSpPr>
          <p:cNvPr id="3" name="Segnaposto contenuto 2">
            <a:extLst>
              <a:ext uri="{FF2B5EF4-FFF2-40B4-BE49-F238E27FC236}">
                <a16:creationId xmlns:a16="http://schemas.microsoft.com/office/drawing/2014/main" id="{33B573C9-9186-46D6-9F74-0524CA8BA190}"/>
              </a:ext>
            </a:extLst>
          </p:cNvPr>
          <p:cNvSpPr>
            <a:spLocks noGrp="1"/>
          </p:cNvSpPr>
          <p:nvPr>
            <p:ph idx="1"/>
          </p:nvPr>
        </p:nvSpPr>
        <p:spPr>
          <a:xfrm>
            <a:off x="914400" y="1200150"/>
            <a:ext cx="7239000" cy="2743200"/>
          </a:xfrm>
        </p:spPr>
        <p:txBody>
          <a:bodyPr>
            <a:normAutofit/>
          </a:bodyPr>
          <a:lstStyle/>
          <a:p>
            <a:pPr marL="0" indent="0">
              <a:buNone/>
            </a:pPr>
            <a:r>
              <a:rPr lang="it-IT" b="1" dirty="0">
                <a:solidFill>
                  <a:srgbClr val="000000"/>
                </a:solidFill>
                <a:latin typeface="Calibri" panose="020F0502020204030204" pitchFamily="34" charset="0"/>
              </a:rPr>
              <a:t>SOFTWARE AS A SERVICE (SAAS)</a:t>
            </a:r>
          </a:p>
          <a:p>
            <a:pPr algn="just"/>
            <a:r>
              <a:rPr lang="it-IT" dirty="0">
                <a:solidFill>
                  <a:srgbClr val="000000"/>
                </a:solidFill>
                <a:latin typeface="Calibri" panose="020F0502020204030204" pitchFamily="34" charset="0"/>
              </a:rPr>
              <a:t>Il modello di servizio </a:t>
            </a:r>
            <a:r>
              <a:rPr lang="it-IT" i="1" dirty="0">
                <a:solidFill>
                  <a:srgbClr val="000000"/>
                </a:solidFill>
                <a:latin typeface="Calibri" panose="020F0502020204030204" pitchFamily="34" charset="0"/>
              </a:rPr>
              <a:t>Software </a:t>
            </a:r>
            <a:r>
              <a:rPr lang="it-IT" i="1" dirty="0" err="1">
                <a:solidFill>
                  <a:srgbClr val="000000"/>
                </a:solidFill>
                <a:latin typeface="Calibri" panose="020F0502020204030204" pitchFamily="34" charset="0"/>
              </a:rPr>
              <a:t>as</a:t>
            </a:r>
            <a:r>
              <a:rPr lang="it-IT" i="1" dirty="0">
                <a:solidFill>
                  <a:srgbClr val="000000"/>
                </a:solidFill>
                <a:latin typeface="Calibri" panose="020F0502020204030204" pitchFamily="34" charset="0"/>
              </a:rPr>
              <a:t> a Service </a:t>
            </a:r>
            <a:r>
              <a:rPr lang="it-IT" dirty="0">
                <a:solidFill>
                  <a:srgbClr val="000000"/>
                </a:solidFill>
                <a:latin typeface="Calibri" panose="020F0502020204030204" pitchFamily="34" charset="0"/>
              </a:rPr>
              <a:t>prevede che il servizio offerto sia un'applicazione software che può essere utilizzata su richiesta. In questo caso, il fornitore del servizio installa l'applicazione nei propri data center, e fornisce agli utenti una interfaccia per utilizzarla, come ad esempio una interfaccia web. In alcuni casi, i servizi software potrebbero essere implementati dal loro fornitore usando altri servizi cloud a livello inferiore, cioè di tipo PaaS o IaaS. Un esempio di servizi cloud di tipo software è costituito da Google Apps, che fornisce tramite interfaccia web un insieme di applicazioni per ufficio, come posta elettronica, videoscrittura, foglio di calcolo e calendario.</a:t>
            </a:r>
            <a:endParaRPr lang="it-IT" dirty="0"/>
          </a:p>
        </p:txBody>
      </p:sp>
    </p:spTree>
    <p:extLst>
      <p:ext uri="{BB962C8B-B14F-4D97-AF65-F5344CB8AC3E}">
        <p14:creationId xmlns:p14="http://schemas.microsoft.com/office/powerpoint/2010/main" val="565380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52309-2EE9-C7DF-3D72-E31FA1FE66B5}"/>
              </a:ext>
            </a:extLst>
          </p:cNvPr>
          <p:cNvSpPr>
            <a:spLocks noGrp="1"/>
          </p:cNvSpPr>
          <p:nvPr>
            <p:ph type="title"/>
          </p:nvPr>
        </p:nvSpPr>
        <p:spPr>
          <a:xfrm>
            <a:off x="1066800" y="607612"/>
            <a:ext cx="7239000"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Vantaggi e </a:t>
            </a:r>
            <a:r>
              <a:rPr lang="it-IT" dirty="0" err="1">
                <a:solidFill>
                  <a:srgbClr val="FF0000"/>
                </a:solidFill>
                <a:latin typeface="Google Sans"/>
              </a:rPr>
              <a:t>opportunita</a:t>
            </a:r>
            <a:r>
              <a:rPr lang="it-IT" dirty="0" err="1" smtClean="0">
                <a:solidFill>
                  <a:srgbClr val="FF0000"/>
                </a:solidFill>
                <a:latin typeface="Google Sans"/>
              </a:rPr>
              <a:t>’</a:t>
            </a:r>
            <a:endParaRPr lang="it-IT" dirty="0">
              <a:solidFill>
                <a:srgbClr val="FF0000"/>
              </a:solidFill>
              <a:latin typeface="Google Sans"/>
            </a:endParaRPr>
          </a:p>
        </p:txBody>
      </p:sp>
      <p:sp>
        <p:nvSpPr>
          <p:cNvPr id="3" name="Segnaposto contenuto 2">
            <a:extLst>
              <a:ext uri="{FF2B5EF4-FFF2-40B4-BE49-F238E27FC236}">
                <a16:creationId xmlns:a16="http://schemas.microsoft.com/office/drawing/2014/main" id="{33B573C9-9186-46D6-9F74-0524CA8BA190}"/>
              </a:ext>
            </a:extLst>
          </p:cNvPr>
          <p:cNvSpPr>
            <a:spLocks noGrp="1"/>
          </p:cNvSpPr>
          <p:nvPr>
            <p:ph idx="1"/>
          </p:nvPr>
        </p:nvSpPr>
        <p:spPr>
          <a:xfrm>
            <a:off x="1066800" y="971550"/>
            <a:ext cx="7239000" cy="3429000"/>
          </a:xfrm>
        </p:spPr>
        <p:txBody>
          <a:bodyPr>
            <a:noAutofit/>
          </a:bodyPr>
          <a:lstStyle/>
          <a:p>
            <a:pPr algn="just"/>
            <a:r>
              <a:rPr lang="it-IT" sz="1200" dirty="0">
                <a:solidFill>
                  <a:srgbClr val="000000"/>
                </a:solidFill>
                <a:latin typeface="Calibri" panose="020F0502020204030204" pitchFamily="34" charset="0"/>
              </a:rPr>
              <a:t>L’</a:t>
            </a:r>
            <a:r>
              <a:rPr lang="it-IT" sz="1200" b="1" dirty="0">
                <a:solidFill>
                  <a:srgbClr val="000000"/>
                </a:solidFill>
                <a:latin typeface="Calibri" panose="020F0502020204030204" pitchFamily="34" charset="0"/>
              </a:rPr>
              <a:t>elasticità </a:t>
            </a:r>
            <a:r>
              <a:rPr lang="it-IT" sz="1200" dirty="0">
                <a:solidFill>
                  <a:srgbClr val="000000"/>
                </a:solidFill>
                <a:latin typeface="Calibri" panose="020F0502020204030204" pitchFamily="34" charset="0"/>
              </a:rPr>
              <a:t>è un fattore rivoluzionario perché permetterà agli utenti e alle organizzazioni di svolgere rapidamente attività complesse precedentemente impedite da vincoli di costo o tempo. La possibilità di adattare l’intensità delle risorse quasi immediatamente consente un nuovo livello di sperimentazione ed evita i problemi derivanti dalla scarsità di risorse.</a:t>
            </a:r>
          </a:p>
          <a:p>
            <a:pPr algn="just"/>
            <a:r>
              <a:rPr lang="it-IT" sz="1200" dirty="0">
                <a:solidFill>
                  <a:srgbClr val="000000"/>
                </a:solidFill>
                <a:latin typeface="Calibri" panose="020F0502020204030204" pitchFamily="34" charset="0"/>
              </a:rPr>
              <a:t>L’</a:t>
            </a:r>
            <a:r>
              <a:rPr lang="it-IT" sz="1200" b="1" dirty="0">
                <a:solidFill>
                  <a:srgbClr val="000000"/>
                </a:solidFill>
                <a:latin typeface="Calibri" panose="020F0502020204030204" pitchFamily="34" charset="0"/>
              </a:rPr>
              <a:t>eliminazione delle spese di capitale </a:t>
            </a:r>
            <a:r>
              <a:rPr lang="it-IT" sz="1200" dirty="0">
                <a:solidFill>
                  <a:srgbClr val="000000"/>
                </a:solidFill>
                <a:latin typeface="Calibri" panose="020F0502020204030204" pitchFamily="34" charset="0"/>
              </a:rPr>
              <a:t>ridurrà significativamente il fattore di rischio dei progetti permettendo una maggiore sperimentazione. I costi di avvio di un’operazione risulteranno ridotti, come anche i costi di errori o di chiusura. Nel caso in cui un’applicazione non necessiti più di determinate risorse, queste possono essere sospese senza spese aggiuntive o procedure di annullamento.</a:t>
            </a:r>
          </a:p>
          <a:p>
            <a:pPr algn="just"/>
            <a:r>
              <a:rPr lang="it-IT" sz="1200" dirty="0">
                <a:solidFill>
                  <a:srgbClr val="000000"/>
                </a:solidFill>
                <a:latin typeface="Calibri" panose="020F0502020204030204" pitchFamily="34" charset="0"/>
              </a:rPr>
              <a:t>Il </a:t>
            </a:r>
            <a:r>
              <a:rPr lang="it-IT" sz="1200" b="1" dirty="0">
                <a:solidFill>
                  <a:srgbClr val="000000"/>
                </a:solidFill>
                <a:latin typeface="Calibri" panose="020F0502020204030204" pitchFamily="34" charset="0"/>
              </a:rPr>
              <a:t>provisioning self-service </a:t>
            </a:r>
            <a:r>
              <a:rPr lang="it-IT" sz="1200" dirty="0">
                <a:solidFill>
                  <a:srgbClr val="000000"/>
                </a:solidFill>
                <a:latin typeface="Calibri" panose="020F0502020204030204" pitchFamily="34" charset="0"/>
              </a:rPr>
              <a:t>dei server attraverso un semplice portale web anziché tramite un processo IT e una catena di approvazione complessi può ridurre le dispersioni nel modello di consumo, permettendo il provisioning e l’integrazione rapidi di nuovi servizi. Un sistema di questo tipo consente anche il completamento dei progetti in meno tempo, con meno rischi e un sovraccarico amministrativo minore rispetto al passato. </a:t>
            </a:r>
          </a:p>
          <a:p>
            <a:pPr algn="just"/>
            <a:r>
              <a:rPr lang="it-IT" sz="1200" dirty="0">
                <a:solidFill>
                  <a:srgbClr val="000000"/>
                </a:solidFill>
                <a:latin typeface="Calibri" panose="020F0502020204030204" pitchFamily="34" charset="0"/>
              </a:rPr>
              <a:t>La </a:t>
            </a:r>
            <a:r>
              <a:rPr lang="it-IT" sz="1200" b="1" dirty="0">
                <a:solidFill>
                  <a:srgbClr val="000000"/>
                </a:solidFill>
                <a:latin typeface="Calibri" panose="020F0502020204030204" pitchFamily="34" charset="0"/>
              </a:rPr>
              <a:t>riduzione della complessità </a:t>
            </a:r>
            <a:r>
              <a:rPr lang="it-IT" sz="1200" dirty="0">
                <a:solidFill>
                  <a:srgbClr val="000000"/>
                </a:solidFill>
                <a:latin typeface="Calibri" panose="020F0502020204030204" pitchFamily="34" charset="0"/>
              </a:rPr>
              <a:t>contrasta quello che è stato per molto tempo un fattore frenante dell’innovazione IT. Dal punto di vista dell’utente finale, le soluzioni SaaS (Software </a:t>
            </a:r>
            <a:r>
              <a:rPr lang="it-IT" sz="1200" dirty="0" err="1">
                <a:solidFill>
                  <a:srgbClr val="000000"/>
                </a:solidFill>
                <a:latin typeface="Calibri" panose="020F0502020204030204" pitchFamily="34" charset="0"/>
              </a:rPr>
              <a:t>as</a:t>
            </a:r>
            <a:r>
              <a:rPr lang="it-IT" sz="1200" dirty="0">
                <a:solidFill>
                  <a:srgbClr val="000000"/>
                </a:solidFill>
                <a:latin typeface="Calibri" panose="020F0502020204030204" pitchFamily="34" charset="0"/>
              </a:rPr>
              <a:t> a Service) stanno introducendo un nuovo ambiente software adatto all’utente. Dal punto di vista dello sviluppatore, le soluzioni PaaS (Platform </a:t>
            </a:r>
            <a:r>
              <a:rPr lang="it-IT" sz="1200" dirty="0" err="1">
                <a:solidFill>
                  <a:srgbClr val="000000"/>
                </a:solidFill>
                <a:latin typeface="Calibri" panose="020F0502020204030204" pitchFamily="34" charset="0"/>
              </a:rPr>
              <a:t>as</a:t>
            </a:r>
            <a:r>
              <a:rPr lang="it-IT" sz="1200" dirty="0">
                <a:solidFill>
                  <a:srgbClr val="000000"/>
                </a:solidFill>
                <a:latin typeface="Calibri" panose="020F0502020204030204" pitchFamily="34" charset="0"/>
              </a:rPr>
              <a:t> a Service) semplificano enormemente il processo di scrittura di nuove applicazioni.</a:t>
            </a:r>
            <a:r>
              <a:rPr lang="it-IT" sz="1600" dirty="0"/>
              <a:t> </a:t>
            </a:r>
            <a:endParaRPr lang="it-IT" sz="1000" dirty="0"/>
          </a:p>
        </p:txBody>
      </p:sp>
    </p:spTree>
    <p:extLst>
      <p:ext uri="{BB962C8B-B14F-4D97-AF65-F5344CB8AC3E}">
        <p14:creationId xmlns:p14="http://schemas.microsoft.com/office/powerpoint/2010/main" val="1802718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33600" y="1061519"/>
            <a:ext cx="48006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endParaRPr>
          </a:p>
        </p:txBody>
      </p:sp>
      <p:sp>
        <p:nvSpPr>
          <p:cNvPr id="3" name="object 3"/>
          <p:cNvSpPr txBox="1"/>
          <p:nvPr/>
        </p:nvSpPr>
        <p:spPr>
          <a:xfrm>
            <a:off x="990600" y="1962150"/>
            <a:ext cx="6934200" cy="2373438"/>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SPEAR PHISHING</a:t>
            </a:r>
          </a:p>
          <a:p>
            <a:pPr algn="just">
              <a:lnSpc>
                <a:spcPct val="107000"/>
              </a:lnSpc>
              <a:spcAft>
                <a:spcPts val="800"/>
              </a:spcAft>
            </a:pPr>
            <a:r>
              <a:rPr lang="it-IT" sz="1600" kern="100" dirty="0">
                <a:effectLst/>
                <a:latin typeface="Aptos"/>
                <a:ea typeface="Aptos"/>
                <a:cs typeface="Times New Roman" panose="02020603050405020304" pitchFamily="18" charset="0"/>
              </a:rPr>
              <a:t>È un attacco molto più mirato e preciso rispetto al semplice phishing. Questa tipologia di attacco prevede l’invio di messaggi di posta elettronica molto personalizzati perché prima vengono raccolte informazioni sulle vittime generalmente sui canali social. Le </a:t>
            </a:r>
            <a:r>
              <a:rPr lang="it-IT" sz="1600" kern="100" dirty="0" smtClean="0">
                <a:effectLst/>
                <a:latin typeface="Aptos"/>
                <a:ea typeface="Aptos"/>
                <a:cs typeface="Times New Roman" panose="02020603050405020304" pitchFamily="18" charset="0"/>
              </a:rPr>
              <a:t>informazioni </a:t>
            </a:r>
            <a:r>
              <a:rPr lang="it-IT" sz="1600" kern="100" dirty="0">
                <a:effectLst/>
                <a:latin typeface="Aptos"/>
                <a:ea typeface="Aptos"/>
                <a:cs typeface="Times New Roman" panose="02020603050405020304" pitchFamily="18" charset="0"/>
              </a:rPr>
              <a:t>vengono usate per preparare una e-mail ricca di richiami personali che la rendono più credibile agli occhi della vittima, in modo da aumentare la probabilità che la vittima apra il link.</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3331387809"/>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52309-2EE9-C7DF-3D72-E31FA1FE66B5}"/>
              </a:ext>
            </a:extLst>
          </p:cNvPr>
          <p:cNvSpPr>
            <a:spLocks noGrp="1"/>
          </p:cNvSpPr>
          <p:nvPr>
            <p:ph type="title"/>
          </p:nvPr>
        </p:nvSpPr>
        <p:spPr>
          <a:xfrm>
            <a:off x="1219200" y="546652"/>
            <a:ext cx="7202456"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Vantaggi e </a:t>
            </a:r>
            <a:r>
              <a:rPr lang="it-IT" dirty="0" err="1">
                <a:solidFill>
                  <a:srgbClr val="FF0000"/>
                </a:solidFill>
                <a:latin typeface="Google Sans"/>
              </a:rPr>
              <a:t>opportunita</a:t>
            </a:r>
            <a:r>
              <a:rPr lang="it-IT" dirty="0" err="1" smtClean="0">
                <a:solidFill>
                  <a:srgbClr val="FF0000"/>
                </a:solidFill>
                <a:latin typeface="Google Sans"/>
              </a:rPr>
              <a:t>’</a:t>
            </a:r>
            <a:endParaRPr lang="it-IT" dirty="0">
              <a:solidFill>
                <a:srgbClr val="FF0000"/>
              </a:solidFill>
              <a:latin typeface="Google Sans"/>
            </a:endParaRPr>
          </a:p>
        </p:txBody>
      </p:sp>
      <p:sp>
        <p:nvSpPr>
          <p:cNvPr id="3" name="Segnaposto contenuto 2">
            <a:extLst>
              <a:ext uri="{FF2B5EF4-FFF2-40B4-BE49-F238E27FC236}">
                <a16:creationId xmlns:a16="http://schemas.microsoft.com/office/drawing/2014/main" id="{33B573C9-9186-46D6-9F74-0524CA8BA190}"/>
              </a:ext>
            </a:extLst>
          </p:cNvPr>
          <p:cNvSpPr>
            <a:spLocks noGrp="1"/>
          </p:cNvSpPr>
          <p:nvPr>
            <p:ph idx="1"/>
          </p:nvPr>
        </p:nvSpPr>
        <p:spPr>
          <a:xfrm>
            <a:off x="1219200" y="925830"/>
            <a:ext cx="7202456" cy="3703320"/>
          </a:xfrm>
        </p:spPr>
        <p:txBody>
          <a:bodyPr>
            <a:noAutofit/>
          </a:bodyPr>
          <a:lstStyle/>
          <a:p>
            <a:pPr marL="0" indent="0">
              <a:buNone/>
            </a:pPr>
            <a:r>
              <a:rPr lang="it-IT" sz="2400" b="1" u="sng" dirty="0">
                <a:solidFill>
                  <a:srgbClr val="000000"/>
                </a:solidFill>
                <a:latin typeface="Calibri" panose="020F0502020204030204" pitchFamily="34" charset="0"/>
              </a:rPr>
              <a:t>Le economie di scala derivanti da </a:t>
            </a:r>
          </a:p>
          <a:p>
            <a:pPr marL="0" indent="0" algn="just">
              <a:buNone/>
            </a:pPr>
            <a:r>
              <a:rPr lang="it-IT" sz="1200" b="1" dirty="0">
                <a:solidFill>
                  <a:srgbClr val="000000"/>
                </a:solidFill>
                <a:latin typeface="Calibri" panose="020F0502020204030204" pitchFamily="34" charset="0"/>
              </a:rPr>
              <a:t>Costo dell’energia</a:t>
            </a:r>
            <a:r>
              <a:rPr lang="it-IT" sz="1200" dirty="0">
                <a:solidFill>
                  <a:srgbClr val="000000"/>
                </a:solidFill>
                <a:latin typeface="Calibri" panose="020F0502020204030204" pitchFamily="34" charset="0"/>
              </a:rPr>
              <a:t>. Il costo dell’energia elettrica sta aumentando rapidamente e sta diventando l’elemento più importante del costo totale di proprietà (TCO) rappresentandone attualmente il 15%-20%. L’efficienza nell’uso dell’energia tende a essere decisamente inferiore nelle strutture più grandi rispetto a quelle di dimensioni ridotte. </a:t>
            </a:r>
          </a:p>
          <a:p>
            <a:pPr marL="0" indent="0" algn="just">
              <a:buNone/>
            </a:pPr>
            <a:r>
              <a:rPr lang="it-IT" sz="1200" b="1" dirty="0">
                <a:solidFill>
                  <a:srgbClr val="000000"/>
                </a:solidFill>
                <a:latin typeface="Calibri" panose="020F0502020204030204" pitchFamily="34" charset="0"/>
              </a:rPr>
              <a:t>Costi del lavoro per l’infrastruttura</a:t>
            </a:r>
            <a:r>
              <a:rPr lang="it-IT" sz="1200" dirty="0">
                <a:solidFill>
                  <a:srgbClr val="000000"/>
                </a:solidFill>
                <a:latin typeface="Calibri" panose="020F0502020204030204" pitchFamily="34" charset="0"/>
              </a:rPr>
              <a:t>. Il cloud computing consente di ridurre decisamente i costi del lavoro a qualsiasi livello automatizzando molte attività di gestione ripetitive, ma le strutture più grandi possono registrare riduzioni maggiori rispetto a quelle di dimensioni ridotte. Un solo amministratore di sistema può seguire pochi server in una pubblica amministrazione tradizionale, mentre in un cloud data center lo stesso amministratore è in grado di seguirne migliaia.</a:t>
            </a:r>
          </a:p>
          <a:p>
            <a:pPr marL="0" indent="0" algn="just">
              <a:buNone/>
            </a:pPr>
            <a:r>
              <a:rPr lang="it-IT" sz="1200" b="1" dirty="0">
                <a:solidFill>
                  <a:srgbClr val="000000"/>
                </a:solidFill>
                <a:latin typeface="Calibri" panose="020F0502020204030204" pitchFamily="34" charset="0"/>
              </a:rPr>
              <a:t>Sicurezza e affidabilità</a:t>
            </a:r>
            <a:r>
              <a:rPr lang="it-IT" sz="1200" dirty="0">
                <a:solidFill>
                  <a:srgbClr val="000000"/>
                </a:solidFill>
                <a:latin typeface="Calibri" panose="020F0502020204030204" pitchFamily="34" charset="0"/>
              </a:rPr>
              <a:t>. Sebbene sia spesso considerata come un possibile problema per l’adozione dell’ambiente cloud, la crescente esigenza di sicurezza e affidabilità favorisce le economie di scala a causa del livello di investimento prevalentemente fisso necessario per ottenere sicurezza e affidabilità operative. I grandi provider commerciali di servizi cloud sono spesso più adatti a garantire la competenza necessaria a risolvere questo problema rispetto al tipico reparto IT di un’azienda e ciò rende i sistemi cloud più sicuri e affidabili. </a:t>
            </a:r>
            <a:endParaRPr lang="it-IT" sz="1200" dirty="0" smtClean="0">
              <a:solidFill>
                <a:srgbClr val="000000"/>
              </a:solidFill>
              <a:latin typeface="Calibri" panose="020F0502020204030204" pitchFamily="34" charset="0"/>
            </a:endParaRPr>
          </a:p>
          <a:p>
            <a:pPr marL="0" indent="0" algn="just">
              <a:buNone/>
            </a:pPr>
            <a:r>
              <a:rPr lang="it-IT" sz="1200" b="1" dirty="0" smtClean="0">
                <a:solidFill>
                  <a:srgbClr val="000000"/>
                </a:solidFill>
                <a:latin typeface="Calibri" panose="020F0502020204030204" pitchFamily="34" charset="0"/>
              </a:rPr>
              <a:t>Potere </a:t>
            </a:r>
            <a:r>
              <a:rPr lang="it-IT" sz="1200" b="1" dirty="0">
                <a:solidFill>
                  <a:srgbClr val="000000"/>
                </a:solidFill>
                <a:latin typeface="Calibri" panose="020F0502020204030204" pitchFamily="34" charset="0"/>
              </a:rPr>
              <a:t>di acquisto</a:t>
            </a:r>
            <a:r>
              <a:rPr lang="it-IT" sz="1200" dirty="0">
                <a:solidFill>
                  <a:srgbClr val="000000"/>
                </a:solidFill>
                <a:latin typeface="Calibri" panose="020F0502020204030204" pitchFamily="34" charset="0"/>
              </a:rPr>
              <a:t>. Gli operatori di data center di grandi dimensioni possono ottenere sconti elevati sull’hardware acquistato rispetto agli acquirenti normali.</a:t>
            </a:r>
            <a:r>
              <a:rPr lang="it-IT" sz="2000" dirty="0"/>
              <a:t> </a:t>
            </a:r>
            <a:endParaRPr lang="it-IT" sz="1200" dirty="0"/>
          </a:p>
        </p:txBody>
      </p:sp>
    </p:spTree>
    <p:extLst>
      <p:ext uri="{BB962C8B-B14F-4D97-AF65-F5344CB8AC3E}">
        <p14:creationId xmlns:p14="http://schemas.microsoft.com/office/powerpoint/2010/main" val="69999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352309-2EE9-C7DF-3D72-E31FA1FE66B5}"/>
              </a:ext>
            </a:extLst>
          </p:cNvPr>
          <p:cNvSpPr>
            <a:spLocks noGrp="1"/>
          </p:cNvSpPr>
          <p:nvPr>
            <p:ph type="title"/>
          </p:nvPr>
        </p:nvSpPr>
        <p:spPr>
          <a:xfrm>
            <a:off x="1078746" y="374548"/>
            <a:ext cx="7202456" cy="315633"/>
          </a:xfr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dirty="0">
                <a:solidFill>
                  <a:srgbClr val="FF0000"/>
                </a:solidFill>
                <a:latin typeface="Google Sans"/>
              </a:rPr>
              <a:t>I potenziali VANTAGGI PER LA SICUREZZA</a:t>
            </a:r>
          </a:p>
        </p:txBody>
      </p:sp>
      <p:sp>
        <p:nvSpPr>
          <p:cNvPr id="3" name="Segnaposto contenuto 2">
            <a:extLst>
              <a:ext uri="{FF2B5EF4-FFF2-40B4-BE49-F238E27FC236}">
                <a16:creationId xmlns:a16="http://schemas.microsoft.com/office/drawing/2014/main" id="{33B573C9-9186-46D6-9F74-0524CA8BA190}"/>
              </a:ext>
            </a:extLst>
          </p:cNvPr>
          <p:cNvSpPr>
            <a:spLocks noGrp="1"/>
          </p:cNvSpPr>
          <p:nvPr>
            <p:ph idx="1"/>
          </p:nvPr>
        </p:nvSpPr>
        <p:spPr>
          <a:xfrm>
            <a:off x="1078745" y="1421296"/>
            <a:ext cx="7394714" cy="2749333"/>
          </a:xfrm>
        </p:spPr>
        <p:txBody>
          <a:bodyPr>
            <a:normAutofit/>
          </a:bodyPr>
          <a:lstStyle/>
          <a:p>
            <a:r>
              <a:rPr lang="it-IT" dirty="0">
                <a:solidFill>
                  <a:srgbClr val="000000"/>
                </a:solidFill>
                <a:latin typeface="Calibri" panose="020F0502020204030204" pitchFamily="34" charset="0"/>
              </a:rPr>
              <a:t>specializzazione del personale e presenza di strutture dedicate che permettono soluzioni di sicurezza di maggior qualità rispetto a quelle consuete;</a:t>
            </a:r>
          </a:p>
          <a:p>
            <a:r>
              <a:rPr lang="it-IT" dirty="0">
                <a:solidFill>
                  <a:srgbClr val="000000"/>
                </a:solidFill>
                <a:latin typeface="Calibri" panose="020F0502020204030204" pitchFamily="34" charset="0"/>
              </a:rPr>
              <a:t>migliori soluzioni per la business </a:t>
            </a:r>
            <a:r>
              <a:rPr lang="it-IT" dirty="0" err="1">
                <a:solidFill>
                  <a:srgbClr val="000000"/>
                </a:solidFill>
                <a:latin typeface="Calibri" panose="020F0502020204030204" pitchFamily="34" charset="0"/>
              </a:rPr>
              <a:t>continuity</a:t>
            </a:r>
            <a:r>
              <a:rPr lang="it-IT" dirty="0">
                <a:solidFill>
                  <a:srgbClr val="000000"/>
                </a:solidFill>
                <a:latin typeface="Calibri" panose="020F0502020204030204" pitchFamily="34" charset="0"/>
              </a:rPr>
              <a:t> e </a:t>
            </a:r>
            <a:r>
              <a:rPr lang="it-IT" dirty="0" err="1">
                <a:solidFill>
                  <a:srgbClr val="000000"/>
                </a:solidFill>
                <a:latin typeface="Calibri" panose="020F0502020204030204" pitchFamily="34" charset="0"/>
              </a:rPr>
              <a:t>disaster</a:t>
            </a:r>
            <a:r>
              <a:rPr lang="it-IT" dirty="0">
                <a:solidFill>
                  <a:srgbClr val="000000"/>
                </a:solidFill>
                <a:latin typeface="Calibri" panose="020F0502020204030204" pitchFamily="34" charset="0"/>
              </a:rPr>
              <a:t> recovery (ridondanza geografica, </a:t>
            </a:r>
            <a:r>
              <a:rPr lang="it-IT" dirty="0" err="1">
                <a:solidFill>
                  <a:srgbClr val="000000"/>
                </a:solidFill>
                <a:latin typeface="Calibri" panose="020F0502020204030204" pitchFamily="34" charset="0"/>
              </a:rPr>
              <a:t>edge</a:t>
            </a:r>
            <a:r>
              <a:rPr lang="it-IT" dirty="0">
                <a:solidFill>
                  <a:srgbClr val="000000"/>
                </a:solidFill>
                <a:latin typeface="Calibri" panose="020F0502020204030204" pitchFamily="34" charset="0"/>
              </a:rPr>
              <a:t> networks, riallocazione dinamica delle risorse, tolleranza ad attacchi, </a:t>
            </a:r>
            <a:r>
              <a:rPr lang="it-IT" dirty="0" err="1">
                <a:solidFill>
                  <a:srgbClr val="000000"/>
                </a:solidFill>
                <a:latin typeface="Calibri" panose="020F0502020204030204" pitchFamily="34" charset="0"/>
              </a:rPr>
              <a:t>etc</a:t>
            </a:r>
            <a:r>
              <a:rPr lang="it-IT" dirty="0">
                <a:solidFill>
                  <a:srgbClr val="000000"/>
                </a:solidFill>
                <a:latin typeface="Calibri" panose="020F0502020204030204" pitchFamily="34" charset="0"/>
              </a:rPr>
              <a:t>);</a:t>
            </a:r>
            <a:r>
              <a:rPr lang="it-IT" dirty="0"/>
              <a:t> </a:t>
            </a:r>
            <a:br>
              <a:rPr lang="it-IT" dirty="0"/>
            </a:br>
            <a:endParaRPr lang="it-IT" dirty="0"/>
          </a:p>
        </p:txBody>
      </p:sp>
    </p:spTree>
    <p:extLst>
      <p:ext uri="{BB962C8B-B14F-4D97-AF65-F5344CB8AC3E}">
        <p14:creationId xmlns:p14="http://schemas.microsoft.com/office/powerpoint/2010/main" val="30517550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61950"/>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dirty="0" smtClean="0">
                <a:solidFill>
                  <a:srgbClr val="FF0000"/>
                </a:solidFill>
                <a:latin typeface="Google Sans"/>
              </a:rPr>
              <a:t>Cloud </a:t>
            </a:r>
            <a:r>
              <a:rPr lang="it-IT" dirty="0" err="1" smtClean="0">
                <a:solidFill>
                  <a:srgbClr val="FF0000"/>
                </a:solidFill>
                <a:latin typeface="Google Sans"/>
              </a:rPr>
              <a:t>storage</a:t>
            </a:r>
            <a:r>
              <a:rPr lang="it-IT" dirty="0" smtClean="0">
                <a:solidFill>
                  <a:srgbClr val="FF0000"/>
                </a:solidFill>
                <a:latin typeface="Google Sans"/>
              </a:rPr>
              <a:t>……</a:t>
            </a:r>
            <a:endParaRPr spc="-48" dirty="0">
              <a:solidFill>
                <a:srgbClr val="FF0000"/>
              </a:solidFill>
            </a:endParaRPr>
          </a:p>
        </p:txBody>
      </p:sp>
      <p:sp>
        <p:nvSpPr>
          <p:cNvPr id="3" name="object 3"/>
          <p:cNvSpPr txBox="1"/>
          <p:nvPr/>
        </p:nvSpPr>
        <p:spPr>
          <a:xfrm>
            <a:off x="1143000" y="735330"/>
            <a:ext cx="6934200" cy="3681745"/>
          </a:xfrm>
          <a:prstGeom prst="rect">
            <a:avLst/>
          </a:prstGeom>
        </p:spPr>
        <p:txBody>
          <a:bodyPr vert="horz" wrap="square" lIns="0" tIns="19018" rIns="0" bIns="0" rtlCol="0">
            <a:spAutoFit/>
          </a:bodyPr>
          <a:lstStyle/>
          <a:p>
            <a:r>
              <a:rPr lang="it-IT" sz="1400" dirty="0" smtClean="0"/>
              <a:t>Il Cloud Storage è una modalità di archiviazione dei dati del computer in cui i dati i dati digitali vengono archiviati su server in località esterne.</a:t>
            </a:r>
          </a:p>
          <a:p>
            <a:r>
              <a:rPr lang="it-IT" sz="1400" dirty="0"/>
              <a:t>I vantaggi del cloud </a:t>
            </a:r>
            <a:r>
              <a:rPr lang="it-IT" sz="1400" dirty="0" err="1" smtClean="0"/>
              <a:t>storage</a:t>
            </a:r>
            <a:r>
              <a:rPr lang="it-IT" sz="1400" dirty="0" smtClean="0"/>
              <a:t> sono:</a:t>
            </a:r>
            <a:endParaRPr lang="it-IT" sz="1400" dirty="0"/>
          </a:p>
          <a:p>
            <a:pPr marL="285750" lvl="0" indent="-285750">
              <a:buFont typeface="Arial" panose="020B0604020202020204" pitchFamily="34" charset="0"/>
              <a:buChar char="•"/>
            </a:pPr>
            <a:r>
              <a:rPr lang="it-IT" sz="1400" dirty="0"/>
              <a:t>I servizi cloud offrono spazi di archiviazione teoricamente illimitato</a:t>
            </a:r>
          </a:p>
          <a:p>
            <a:pPr marL="285750" lvl="0" indent="-285750">
              <a:buFont typeface="Arial" panose="020B0604020202020204" pitchFamily="34" charset="0"/>
              <a:buChar char="•"/>
            </a:pPr>
            <a:r>
              <a:rPr lang="it-IT" sz="1400" dirty="0"/>
              <a:t>Quasi tutti i servizi offrono diversi Gigabyte gratuiti</a:t>
            </a:r>
          </a:p>
          <a:p>
            <a:pPr marL="285750" lvl="0" indent="-285750">
              <a:buFont typeface="Arial" panose="020B0604020202020204" pitchFamily="34" charset="0"/>
              <a:buChar char="•"/>
            </a:pPr>
            <a:r>
              <a:rPr lang="it-IT" sz="1400" dirty="0"/>
              <a:t>Oltre a fornirci spazio, tutti questi servizi offrono applicazioni più o meno avanzate per la gestione dei file</a:t>
            </a:r>
          </a:p>
          <a:p>
            <a:pPr marL="285750" lvl="0" indent="-285750">
              <a:buFont typeface="Arial" panose="020B0604020202020204" pitchFamily="34" charset="0"/>
              <a:buChar char="•"/>
            </a:pPr>
            <a:r>
              <a:rPr lang="it-IT" sz="1400" dirty="0"/>
              <a:t>Alcuni servizi cloud, e in particolare Google Drive, </a:t>
            </a:r>
            <a:r>
              <a:rPr lang="it-IT" sz="1400" dirty="0" err="1"/>
              <a:t>Dropbox</a:t>
            </a:r>
            <a:r>
              <a:rPr lang="it-IT" sz="1400" dirty="0"/>
              <a:t> e </a:t>
            </a:r>
            <a:r>
              <a:rPr lang="it-IT" sz="1400" dirty="0" err="1"/>
              <a:t>Onedrive</a:t>
            </a:r>
            <a:r>
              <a:rPr lang="it-IT" sz="1400" dirty="0"/>
              <a:t>, offrono strumenti per l’elaborazione dei file, spesso integrandosi con le funzioni di Microsoft Office e offrendo funzionalità alternative, che consentono anche di lavorare a più mani sui documenti in tempo reale</a:t>
            </a:r>
          </a:p>
          <a:p>
            <a:pPr marL="285750" lvl="0" indent="-285750">
              <a:buFont typeface="Arial" panose="020B0604020202020204" pitchFamily="34" charset="0"/>
              <a:buChar char="•"/>
            </a:pPr>
            <a:r>
              <a:rPr lang="it-IT" sz="1400" dirty="0"/>
              <a:t>I servizi cloud </a:t>
            </a:r>
            <a:r>
              <a:rPr lang="it-IT" sz="1400" dirty="0" err="1"/>
              <a:t>storage</a:t>
            </a:r>
            <a:r>
              <a:rPr lang="it-IT" sz="1400" dirty="0"/>
              <a:t> mettono a disposizione non solo la memoria per la conservazione dei file, ma anche, indirettamente, la memoria di lavoro: per la gestione dei propri processi interni, usano in parte la potenza di calcolo e la memoria di lavoro delle loro aziende</a:t>
            </a:r>
          </a:p>
          <a:p>
            <a:pPr marL="285750" lvl="0" indent="-285750">
              <a:buFont typeface="Arial" panose="020B0604020202020204" pitchFamily="34" charset="0"/>
              <a:buChar char="•"/>
            </a:pPr>
            <a:r>
              <a:rPr lang="it-IT" sz="1400" dirty="0"/>
              <a:t>Il vantaggio del cloud </a:t>
            </a:r>
            <a:r>
              <a:rPr lang="it-IT" sz="1400" dirty="0" err="1"/>
              <a:t>storage</a:t>
            </a:r>
            <a:r>
              <a:rPr lang="it-IT" sz="1400" dirty="0"/>
              <a:t>, forse il più importante, è che i nostri file saranno disponibili da qualunque dispositivo che abbia una connessione ad internet. Non dobbiamo preoccuparci di chiavette e hard disk</a:t>
            </a:r>
            <a:r>
              <a:rPr lang="it-IT" sz="1400" dirty="0" smtClean="0"/>
              <a:t>.</a:t>
            </a:r>
            <a:endParaRPr lang="it-IT" sz="1400" dirty="0"/>
          </a:p>
        </p:txBody>
      </p:sp>
    </p:spTree>
    <p:extLst>
      <p:ext uri="{BB962C8B-B14F-4D97-AF65-F5344CB8AC3E}">
        <p14:creationId xmlns:p14="http://schemas.microsoft.com/office/powerpoint/2010/main" val="4218049667"/>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361950"/>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dirty="0" smtClean="0">
                <a:solidFill>
                  <a:srgbClr val="FF0000"/>
                </a:solidFill>
                <a:latin typeface="Google Sans"/>
              </a:rPr>
              <a:t>Cloud </a:t>
            </a:r>
            <a:r>
              <a:rPr lang="it-IT" dirty="0" err="1" smtClean="0">
                <a:solidFill>
                  <a:srgbClr val="FF0000"/>
                </a:solidFill>
                <a:latin typeface="Google Sans"/>
              </a:rPr>
              <a:t>storage</a:t>
            </a:r>
            <a:r>
              <a:rPr lang="it-IT" dirty="0" smtClean="0">
                <a:solidFill>
                  <a:srgbClr val="FF0000"/>
                </a:solidFill>
                <a:latin typeface="Google Sans"/>
              </a:rPr>
              <a:t> più diffusi</a:t>
            </a:r>
            <a:endParaRPr spc="-48" dirty="0">
              <a:solidFill>
                <a:srgbClr val="FF0000"/>
              </a:solidFill>
            </a:endParaRPr>
          </a:p>
        </p:txBody>
      </p:sp>
      <p:sp>
        <p:nvSpPr>
          <p:cNvPr id="3" name="object 3"/>
          <p:cNvSpPr txBox="1"/>
          <p:nvPr/>
        </p:nvSpPr>
        <p:spPr>
          <a:xfrm>
            <a:off x="1143000" y="735330"/>
            <a:ext cx="6934200" cy="1958196"/>
          </a:xfrm>
          <a:prstGeom prst="rect">
            <a:avLst/>
          </a:prstGeom>
        </p:spPr>
        <p:txBody>
          <a:bodyPr vert="horz" wrap="square" lIns="0" tIns="19018" rIns="0" bIns="0" rtlCol="0">
            <a:spAutoFit/>
          </a:bodyPr>
          <a:lstStyle/>
          <a:p>
            <a:pPr marL="285750" lvl="0" indent="-285750">
              <a:buFont typeface="Arial" panose="020B0604020202020204" pitchFamily="34" charset="0"/>
              <a:buChar char="•"/>
            </a:pPr>
            <a:r>
              <a:rPr lang="it-IT" b="1" dirty="0" smtClean="0"/>
              <a:t>Google </a:t>
            </a:r>
            <a:r>
              <a:rPr lang="it-IT" b="1" dirty="0"/>
              <a:t>Drive</a:t>
            </a:r>
            <a:endParaRPr lang="it-IT" dirty="0"/>
          </a:p>
          <a:p>
            <a:pPr marL="285750" lvl="0" indent="-285750">
              <a:buFont typeface="Arial" panose="020B0604020202020204" pitchFamily="34" charset="0"/>
              <a:buChar char="•"/>
            </a:pPr>
            <a:r>
              <a:rPr lang="it-IT" b="1" dirty="0" err="1"/>
              <a:t>Dropbox</a:t>
            </a:r>
            <a:endParaRPr lang="it-IT" dirty="0"/>
          </a:p>
          <a:p>
            <a:pPr marL="285750" lvl="0" indent="-285750">
              <a:buFont typeface="Arial" panose="020B0604020202020204" pitchFamily="34" charset="0"/>
              <a:buChar char="•"/>
            </a:pPr>
            <a:r>
              <a:rPr lang="it-IT" b="1" dirty="0" err="1"/>
              <a:t>One</a:t>
            </a:r>
            <a:r>
              <a:rPr lang="it-IT" b="1" dirty="0"/>
              <a:t> drive</a:t>
            </a:r>
            <a:endParaRPr lang="it-IT" dirty="0"/>
          </a:p>
          <a:p>
            <a:pPr marL="285750" lvl="0" indent="-285750">
              <a:buFont typeface="Arial" panose="020B0604020202020204" pitchFamily="34" charset="0"/>
              <a:buChar char="•"/>
            </a:pPr>
            <a:r>
              <a:rPr lang="it-IT" b="1" dirty="0" err="1"/>
              <a:t>MegaNZ</a:t>
            </a:r>
            <a:endParaRPr lang="it-IT" dirty="0"/>
          </a:p>
          <a:p>
            <a:pPr marL="285750" lvl="0" indent="-285750">
              <a:buFont typeface="Arial" panose="020B0604020202020204" pitchFamily="34" charset="0"/>
              <a:buChar char="•"/>
            </a:pPr>
            <a:r>
              <a:rPr lang="it-IT" b="1" dirty="0" err="1"/>
              <a:t>Nextcloud</a:t>
            </a:r>
            <a:endParaRPr lang="it-IT" dirty="0"/>
          </a:p>
          <a:p>
            <a:pPr marL="285750" lvl="0" indent="-285750">
              <a:buFont typeface="Arial" panose="020B0604020202020204" pitchFamily="34" charset="0"/>
              <a:buChar char="•"/>
            </a:pPr>
            <a:r>
              <a:rPr lang="it-IT" b="1" dirty="0" err="1"/>
              <a:t>Backblaze</a:t>
            </a:r>
            <a:endParaRPr lang="it-IT" dirty="0"/>
          </a:p>
          <a:p>
            <a:pPr marL="285750" lvl="0" indent="-285750">
              <a:buFont typeface="Arial" panose="020B0604020202020204" pitchFamily="34" charset="0"/>
              <a:buChar char="•"/>
            </a:pPr>
            <a:r>
              <a:rPr lang="it-IT" b="1" dirty="0"/>
              <a:t>Box</a:t>
            </a:r>
            <a:endParaRPr lang="it-IT" dirty="0"/>
          </a:p>
        </p:txBody>
      </p:sp>
    </p:spTree>
    <p:extLst>
      <p:ext uri="{BB962C8B-B14F-4D97-AF65-F5344CB8AC3E}">
        <p14:creationId xmlns:p14="http://schemas.microsoft.com/office/powerpoint/2010/main" val="1684882369"/>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1950"/>
            <a:ext cx="8077200" cy="316942"/>
          </a:xfrm>
          <a:prstGeom prst="rect">
            <a:avLst/>
          </a:prstGeom>
        </p:spPr>
        <p:txBody>
          <a:bodyPr vert="horz" wrap="square" lIns="0" tIns="9077" rIns="0" bIns="0" rtlCol="0" anchor="ctr">
            <a:spAutoFit/>
          </a:bodyPr>
          <a:lstStyle/>
          <a:p>
            <a:pPr marL="8645">
              <a:lnSpc>
                <a:spcPct val="100000"/>
              </a:lnSpc>
              <a:spcBef>
                <a:spcPts val="71"/>
              </a:spcBef>
            </a:pPr>
            <a:r>
              <a:rPr lang="it-IT" spc="-48" dirty="0">
                <a:solidFill>
                  <a:srgbClr val="FF0000"/>
                </a:solidFill>
                <a:latin typeface="Google Sans"/>
              </a:rPr>
              <a:t>Proteggere la salute e il benessere</a:t>
            </a:r>
            <a:endParaRPr spc="-48" dirty="0">
              <a:solidFill>
                <a:srgbClr val="FF0000"/>
              </a:solidFill>
              <a:latin typeface="Google Sans"/>
            </a:endParaRPr>
          </a:p>
        </p:txBody>
      </p:sp>
      <p:sp>
        <p:nvSpPr>
          <p:cNvPr id="4" name="object 3"/>
          <p:cNvSpPr txBox="1"/>
          <p:nvPr/>
        </p:nvSpPr>
        <p:spPr>
          <a:xfrm>
            <a:off x="609600" y="819151"/>
            <a:ext cx="8077200" cy="3760884"/>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1872" spc="-44" dirty="0" smtClean="0">
                <a:latin typeface="Tahoma"/>
                <a:cs typeface="Tahoma"/>
              </a:rPr>
              <a:t>Le tecnologie digitali hanno modificato le nostre abitudini nella comunicazione, nella socialità e nello svago. </a:t>
            </a:r>
          </a:p>
          <a:p>
            <a:pPr marL="16857" algn="just">
              <a:spcBef>
                <a:spcPts val="269"/>
              </a:spcBef>
              <a:buSzPct val="172727"/>
              <a:tabLst>
                <a:tab pos="265830" algn="l"/>
              </a:tabLst>
            </a:pPr>
            <a:r>
              <a:rPr lang="it-IT" sz="1872" spc="-44" dirty="0" smtClean="0">
                <a:latin typeface="Tahoma"/>
                <a:cs typeface="Tahoma"/>
              </a:rPr>
              <a:t>Questo cambiamento non è esente da rischi per la salute e il benessere personale.</a:t>
            </a:r>
          </a:p>
          <a:p>
            <a:pPr marL="16857" algn="just">
              <a:spcBef>
                <a:spcPts val="269"/>
              </a:spcBef>
              <a:buSzPct val="172727"/>
              <a:tabLst>
                <a:tab pos="265830" algn="l"/>
              </a:tabLst>
            </a:pPr>
            <a:r>
              <a:rPr lang="it-IT" sz="1872" spc="-44" dirty="0" smtClean="0">
                <a:latin typeface="Tahoma"/>
                <a:cs typeface="Tahoma"/>
              </a:rPr>
              <a:t>Tutte le applicazioni, social, di messaggistica, ma anche i giochi e le piattaforme di intrattenimento, in caso di abuso possono introdurre serie problematiche con risvolti patologici quali:</a:t>
            </a:r>
          </a:p>
          <a:p>
            <a:pPr marL="359757" indent="-342900" algn="just">
              <a:spcBef>
                <a:spcPts val="269"/>
              </a:spcBef>
              <a:buSzPct val="172727"/>
              <a:buFont typeface="Arial" panose="020B0604020202020204" pitchFamily="34" charset="0"/>
              <a:buChar char="•"/>
              <a:tabLst>
                <a:tab pos="265830" algn="l"/>
              </a:tabLst>
            </a:pPr>
            <a:r>
              <a:rPr lang="it-IT" sz="1872" spc="-44" dirty="0" err="1" smtClean="0">
                <a:latin typeface="Tahoma"/>
                <a:cs typeface="Tahoma"/>
              </a:rPr>
              <a:t>Tecnostress</a:t>
            </a:r>
            <a:endParaRPr lang="it-IT" sz="1872" spc="-44" dirty="0" smtClean="0">
              <a:latin typeface="Tahoma"/>
              <a:cs typeface="Tahoma"/>
            </a:endParaRP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Dipendenza</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Gaming </a:t>
            </a:r>
            <a:r>
              <a:rPr lang="it-IT" sz="1872" spc="-44" dirty="0" err="1" smtClean="0">
                <a:latin typeface="Tahoma"/>
                <a:cs typeface="Tahoma"/>
              </a:rPr>
              <a:t>disorder</a:t>
            </a:r>
            <a:endParaRPr lang="it-IT" sz="1872" spc="-44" dirty="0" smtClean="0">
              <a:latin typeface="Tahoma"/>
              <a:cs typeface="Tahoma"/>
            </a:endParaRP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Disturbi muscolo-scheletrici</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Sovraccarico cognitivo </a:t>
            </a:r>
            <a:endParaRPr sz="1872" dirty="0">
              <a:latin typeface="Tahoma"/>
              <a:cs typeface="Tahoma"/>
            </a:endParaRPr>
          </a:p>
        </p:txBody>
      </p:sp>
    </p:spTree>
    <p:extLst>
      <p:ext uri="{BB962C8B-B14F-4D97-AF65-F5344CB8AC3E}">
        <p14:creationId xmlns:p14="http://schemas.microsoft.com/office/powerpoint/2010/main" val="17286530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9077" rIns="0" bIns="0" rtlCol="0" anchor="ctr">
            <a:spAutoFit/>
          </a:bodyPr>
          <a:lstStyle/>
          <a:p>
            <a:pPr marL="8645">
              <a:lnSpc>
                <a:spcPct val="100000"/>
              </a:lnSpc>
              <a:spcBef>
                <a:spcPts val="7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2535870"/>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err="1" smtClean="0">
                <a:solidFill>
                  <a:srgbClr val="FF0000"/>
                </a:solidFill>
                <a:latin typeface="Tahoma"/>
                <a:cs typeface="Tahoma"/>
              </a:rPr>
              <a:t>Tecnostress</a:t>
            </a:r>
            <a:endParaRPr lang="it-IT" sz="2400" u="sng" spc="-44" dirty="0" smtClean="0">
              <a:solidFill>
                <a:srgbClr val="FF0000"/>
              </a:solidFill>
              <a:latin typeface="Tahoma"/>
              <a:cs typeface="Tahoma"/>
            </a:endParaRPr>
          </a:p>
          <a:p>
            <a:pPr marL="16857" algn="just">
              <a:spcBef>
                <a:spcPts val="269"/>
              </a:spcBef>
              <a:buSzPct val="172727"/>
              <a:tabLst>
                <a:tab pos="265830" algn="l"/>
              </a:tabLst>
            </a:pPr>
            <a:r>
              <a:rPr lang="it-IT" sz="1872" spc="-44" dirty="0" smtClean="0">
                <a:latin typeface="Tahoma"/>
                <a:cs typeface="Tahoma"/>
              </a:rPr>
              <a:t>Si intende una sindrome causata dall’uso costante, spesso eccessivo delle tecnologie digitali. Il principale fattore che determina il </a:t>
            </a:r>
            <a:r>
              <a:rPr lang="it-IT" sz="1872" spc="-44" dirty="0" err="1" smtClean="0">
                <a:latin typeface="Tahoma"/>
                <a:cs typeface="Tahoma"/>
              </a:rPr>
              <a:t>tecnostress</a:t>
            </a:r>
            <a:r>
              <a:rPr lang="it-IT" sz="1872" spc="-44" dirty="0" smtClean="0">
                <a:latin typeface="Tahoma"/>
                <a:cs typeface="Tahoma"/>
              </a:rPr>
              <a:t> è l’intossicazione causata dall’eccesso di informazioni.</a:t>
            </a:r>
          </a:p>
          <a:p>
            <a:pPr marL="16857" algn="just">
              <a:spcBef>
                <a:spcPts val="269"/>
              </a:spcBef>
              <a:buSzPct val="172727"/>
              <a:tabLst>
                <a:tab pos="265830" algn="l"/>
              </a:tabLst>
            </a:pPr>
            <a:r>
              <a:rPr lang="it-IT" sz="1872" spc="-44" dirty="0" smtClean="0">
                <a:latin typeface="Tahoma"/>
                <a:cs typeface="Tahoma"/>
              </a:rPr>
              <a:t>L’esposizione a livelli elevati di informazione, che superano la capacità di elaborarle, causa un importante disagio che spesso è associato ad alti livelli di ansia.</a:t>
            </a:r>
          </a:p>
          <a:p>
            <a:pPr marL="16857" algn="just">
              <a:spcBef>
                <a:spcPts val="269"/>
              </a:spcBef>
              <a:buSzPct val="172727"/>
              <a:tabLst>
                <a:tab pos="265830" algn="l"/>
              </a:tabLst>
            </a:pPr>
            <a:endParaRPr lang="it-IT" sz="1872" spc="-44" dirty="0" smtClean="0">
              <a:latin typeface="Tahoma"/>
              <a:cs typeface="Tahoma"/>
            </a:endParaRPr>
          </a:p>
        </p:txBody>
      </p:sp>
    </p:spTree>
    <p:extLst>
      <p:ext uri="{BB962C8B-B14F-4D97-AF65-F5344CB8AC3E}">
        <p14:creationId xmlns:p14="http://schemas.microsoft.com/office/powerpoint/2010/main" val="2880982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9077" rIns="0" bIns="0" rtlCol="0" anchor="ctr">
            <a:spAutoFit/>
          </a:bodyPr>
          <a:lstStyle/>
          <a:p>
            <a:pPr marL="8645">
              <a:lnSpc>
                <a:spcPct val="100000"/>
              </a:lnSpc>
              <a:spcBef>
                <a:spcPts val="7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2458926"/>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smtClean="0">
                <a:solidFill>
                  <a:srgbClr val="FF0000"/>
                </a:solidFill>
                <a:latin typeface="Tahoma"/>
                <a:cs typeface="Tahoma"/>
              </a:rPr>
              <a:t>Dipendenza da internet</a:t>
            </a:r>
          </a:p>
          <a:p>
            <a:pPr marL="16857" algn="just">
              <a:spcBef>
                <a:spcPts val="269"/>
              </a:spcBef>
              <a:buSzPct val="172727"/>
              <a:tabLst>
                <a:tab pos="265830" algn="l"/>
              </a:tabLst>
            </a:pPr>
            <a:r>
              <a:rPr lang="it-IT" sz="1872" spc="-44" dirty="0" smtClean="0">
                <a:latin typeface="Tahoma"/>
                <a:cs typeface="Tahoma"/>
              </a:rPr>
              <a:t>La dipendenza da internet si manifesta quando le persone dedicano all’utilizzo dei servizi di rete una quantità di tempo ed energie tali da creare difficoltà e disfunzioni nelle fondamentali aree esistenziali (personale, familiare, scolastica, professionale). Le conseguenze possono essere gravi e si manifestano nell’impoverimento delle relazioni personali, in alterazioni dell’umore e della percezione del tempo, nella tendenza a sostituire il mondo reale con un luogo virtuale, oltre a malesseri fisici come problemi muscolo-scheletrici.  </a:t>
            </a:r>
          </a:p>
        </p:txBody>
      </p:sp>
    </p:spTree>
    <p:extLst>
      <p:ext uri="{BB962C8B-B14F-4D97-AF65-F5344CB8AC3E}">
        <p14:creationId xmlns:p14="http://schemas.microsoft.com/office/powerpoint/2010/main" val="969393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9077" rIns="0" bIns="0" rtlCol="0" anchor="ctr">
            <a:spAutoFit/>
          </a:bodyPr>
          <a:lstStyle/>
          <a:p>
            <a:pPr marL="8645">
              <a:lnSpc>
                <a:spcPct val="100000"/>
              </a:lnSpc>
              <a:spcBef>
                <a:spcPts val="7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3880597"/>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smtClean="0">
                <a:solidFill>
                  <a:srgbClr val="FF0000"/>
                </a:solidFill>
                <a:latin typeface="Tahoma"/>
                <a:cs typeface="Tahoma"/>
              </a:rPr>
              <a:t>Dipendenza da internet</a:t>
            </a:r>
          </a:p>
          <a:p>
            <a:pPr marL="16857" algn="just">
              <a:spcBef>
                <a:spcPts val="269"/>
              </a:spcBef>
              <a:buSzPct val="172727"/>
              <a:tabLst>
                <a:tab pos="265830" algn="l"/>
              </a:tabLst>
            </a:pPr>
            <a:r>
              <a:rPr lang="it-IT" sz="1872" spc="-44" dirty="0" smtClean="0">
                <a:latin typeface="Tahoma"/>
                <a:cs typeface="Tahoma"/>
              </a:rPr>
              <a:t>Nello specifico, si possono evidenziare diverse tipologie di dipendenza da internet:</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Dipendenza dal sesso virtuale;</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Dipendenza da relazioni virtuali;</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Dipendenza dal gioco online;</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Dipendenza da shopping compulsivo on line;</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Dipendenza da ricerca di informazioni.</a:t>
            </a:r>
          </a:p>
          <a:p>
            <a:pPr marL="16857" algn="just">
              <a:spcBef>
                <a:spcPts val="269"/>
              </a:spcBef>
              <a:buSzPct val="172727"/>
              <a:tabLst>
                <a:tab pos="265830" algn="l"/>
              </a:tabLst>
            </a:pPr>
            <a:endParaRPr lang="it-IT" sz="1872" spc="-44" dirty="0">
              <a:latin typeface="Tahoma"/>
              <a:cs typeface="Tahoma"/>
            </a:endParaRPr>
          </a:p>
          <a:p>
            <a:pPr marL="16857" algn="just">
              <a:spcBef>
                <a:spcPts val="269"/>
              </a:spcBef>
              <a:buSzPct val="172727"/>
              <a:tabLst>
                <a:tab pos="265830" algn="l"/>
              </a:tabLst>
            </a:pPr>
            <a:r>
              <a:rPr lang="it-IT" sz="1872" spc="-44" dirty="0" smtClean="0">
                <a:latin typeface="Tahoma"/>
                <a:cs typeface="Tahoma"/>
              </a:rPr>
              <a:t>Le ricerche più recenti mostrano che le persone più a rischio di sviluppare una dipendenza da internet sono i giovani uomini single, gli studenti universitari e le donne di mezza età.  </a:t>
            </a:r>
          </a:p>
        </p:txBody>
      </p:sp>
    </p:spTree>
    <p:extLst>
      <p:ext uri="{BB962C8B-B14F-4D97-AF65-F5344CB8AC3E}">
        <p14:creationId xmlns:p14="http://schemas.microsoft.com/office/powerpoint/2010/main" val="30098705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1950"/>
            <a:ext cx="8077200" cy="316942"/>
          </a:xfrm>
          <a:prstGeom prst="rect">
            <a:avLst/>
          </a:prstGeom>
          <a:solidFill>
            <a:srgbClr val="FFFFFF"/>
          </a:solidFill>
          <a:ln w="31750" cap="sq">
            <a:solidFill>
              <a:srgbClr val="404040"/>
            </a:solidFill>
            <a:miter lim="800000"/>
          </a:ln>
        </p:spPr>
        <p:txBody>
          <a:bodyPr vert="horz" wrap="square" lIns="0" tIns="9077" rIns="0" bIns="0" rtlCol="0" anchor="ctr">
            <a:spAutoFit/>
          </a:bodyPr>
          <a:lstStyle/>
          <a:p>
            <a:pPr marL="8645">
              <a:lnSpc>
                <a:spcPct val="100000"/>
              </a:lnSpc>
              <a:spcBef>
                <a:spcPts val="71"/>
              </a:spcBef>
            </a:pPr>
            <a:r>
              <a:rPr lang="it-IT" spc="-48" dirty="0" err="1">
                <a:solidFill>
                  <a:srgbClr val="FF0000"/>
                </a:solidFill>
                <a:latin typeface="Google Sans"/>
              </a:rPr>
              <a:t>Cyberbullismo</a:t>
            </a:r>
            <a:r>
              <a:rPr lang="it-IT" spc="-48" dirty="0">
                <a:solidFill>
                  <a:srgbClr val="FF0000"/>
                </a:solidFill>
                <a:latin typeface="Google Sans"/>
              </a:rPr>
              <a:t>  e adescamento online</a:t>
            </a:r>
            <a:endParaRPr spc="-48" dirty="0">
              <a:solidFill>
                <a:srgbClr val="FF0000"/>
              </a:solidFill>
              <a:latin typeface="Google Sans"/>
            </a:endParaRPr>
          </a:p>
        </p:txBody>
      </p:sp>
      <p:sp>
        <p:nvSpPr>
          <p:cNvPr id="4" name="object 3"/>
          <p:cNvSpPr txBox="1"/>
          <p:nvPr/>
        </p:nvSpPr>
        <p:spPr>
          <a:xfrm>
            <a:off x="609600" y="819151"/>
            <a:ext cx="8077200" cy="2493101"/>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1872" spc="-44" dirty="0" smtClean="0">
                <a:latin typeface="Tahoma"/>
                <a:cs typeface="Tahoma"/>
              </a:rPr>
              <a:t>Tra i vari pericoli della rete vi è anche l’esposizione a contenuti non adatti del fruitore, condizioni che possono esporre a pericoli con gravi conseguenze non solo economiche ma anche psico-fisiche. Un focus va fatto sui seguenti fenomeni:</a:t>
            </a:r>
          </a:p>
          <a:p>
            <a:pPr marL="359757" indent="-342900" algn="just">
              <a:spcBef>
                <a:spcPts val="269"/>
              </a:spcBef>
              <a:buSzPct val="172727"/>
              <a:buFont typeface="Arial" panose="020B0604020202020204" pitchFamily="34" charset="0"/>
              <a:buChar char="•"/>
              <a:tabLst>
                <a:tab pos="265830" algn="l"/>
              </a:tabLst>
            </a:pPr>
            <a:r>
              <a:rPr lang="it-IT" sz="1872" spc="-44" dirty="0" err="1" smtClean="0">
                <a:latin typeface="Tahoma"/>
                <a:cs typeface="Tahoma"/>
              </a:rPr>
              <a:t>Cyberbullismo</a:t>
            </a:r>
            <a:r>
              <a:rPr lang="it-IT" sz="1872"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872" spc="-44" dirty="0" err="1">
                <a:latin typeface="Tahoma"/>
                <a:cs typeface="Tahoma"/>
              </a:rPr>
              <a:t>G</a:t>
            </a:r>
            <a:r>
              <a:rPr lang="it-IT" sz="1872" spc="-44" dirty="0" err="1" smtClean="0">
                <a:latin typeface="Tahoma"/>
                <a:cs typeface="Tahoma"/>
              </a:rPr>
              <a:t>rooming</a:t>
            </a:r>
            <a:r>
              <a:rPr lang="it-IT" sz="1872"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872" spc="-44" dirty="0" err="1" smtClean="0">
                <a:latin typeface="Tahoma"/>
                <a:cs typeface="Tahoma"/>
              </a:rPr>
              <a:t>Sexting</a:t>
            </a:r>
            <a:r>
              <a:rPr lang="it-IT" sz="1872" spc="-44" dirty="0" smtClean="0">
                <a:latin typeface="Tahoma"/>
                <a:cs typeface="Tahoma"/>
              </a:rPr>
              <a:t> e </a:t>
            </a:r>
            <a:r>
              <a:rPr lang="it-IT" sz="1872" spc="-44" dirty="0" err="1" smtClean="0">
                <a:latin typeface="Tahoma"/>
                <a:cs typeface="Tahoma"/>
              </a:rPr>
              <a:t>revenge</a:t>
            </a:r>
            <a:r>
              <a:rPr lang="it-IT" sz="1872" spc="-44" dirty="0" smtClean="0">
                <a:latin typeface="Tahoma"/>
                <a:cs typeface="Tahoma"/>
              </a:rPr>
              <a:t> </a:t>
            </a:r>
            <a:r>
              <a:rPr lang="it-IT" sz="1872" spc="-44" dirty="0" err="1" smtClean="0">
                <a:latin typeface="Tahoma"/>
                <a:cs typeface="Tahoma"/>
              </a:rPr>
              <a:t>porn</a:t>
            </a:r>
            <a:r>
              <a:rPr lang="it-IT" sz="1872"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872" spc="-44" dirty="0" err="1" smtClean="0">
                <a:latin typeface="Tahoma"/>
                <a:cs typeface="Tahoma"/>
              </a:rPr>
              <a:t>Cyberstalking</a:t>
            </a:r>
            <a:r>
              <a:rPr lang="it-IT" sz="1872" spc="-44" dirty="0" smtClean="0">
                <a:latin typeface="Tahoma"/>
                <a:cs typeface="Tahoma"/>
              </a:rPr>
              <a:t>. </a:t>
            </a:r>
          </a:p>
        </p:txBody>
      </p:sp>
    </p:spTree>
    <p:extLst>
      <p:ext uri="{BB962C8B-B14F-4D97-AF65-F5344CB8AC3E}">
        <p14:creationId xmlns:p14="http://schemas.microsoft.com/office/powerpoint/2010/main" val="33914575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endParaRPr>
          </a:p>
        </p:txBody>
      </p:sp>
      <p:sp>
        <p:nvSpPr>
          <p:cNvPr id="3" name="object 3"/>
          <p:cNvSpPr txBox="1"/>
          <p:nvPr/>
        </p:nvSpPr>
        <p:spPr>
          <a:xfrm>
            <a:off x="1066800" y="1962150"/>
            <a:ext cx="6934200" cy="2274436"/>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CYBERBULLISMO</a:t>
            </a:r>
          </a:p>
          <a:p>
            <a:pPr algn="just">
              <a:lnSpc>
                <a:spcPct val="107000"/>
              </a:lnSpc>
              <a:spcAft>
                <a:spcPts val="800"/>
              </a:spcAft>
            </a:pPr>
            <a:r>
              <a:rPr lang="it-IT" sz="1800" kern="100" dirty="0">
                <a:effectLst/>
                <a:latin typeface="Aptos"/>
                <a:ea typeface="Aptos"/>
                <a:cs typeface="Times New Roman" panose="02020603050405020304" pitchFamily="18" charset="0"/>
              </a:rPr>
              <a:t>Insieme di azioni aggressive e intenzionali, continue, ripetute, offensive e sistematiche. Abitualmente sono attuate attraverso strumenti elettronici (messaggi, foto, video, telefonate) per provocare danni a un’altra persona, solitamente un coetaneo che non è in grado di difendersi, per vergogna, paura del ricatto o fragilità emotiva.</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187637138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738862"/>
            <a:ext cx="6934200" cy="2982964"/>
          </a:xfrm>
          <a:prstGeom prst="rect">
            <a:avLst/>
          </a:prstGeom>
        </p:spPr>
        <p:txBody>
          <a:bodyPr vert="horz" wrap="square" lIns="0" tIns="19018" rIns="0" bIns="0" rtlCol="0">
            <a:spAutoFit/>
          </a:bodyPr>
          <a:lstStyle/>
          <a:p>
            <a:pPr algn="just">
              <a:lnSpc>
                <a:spcPct val="107000"/>
              </a:lnSpc>
              <a:spcAft>
                <a:spcPts val="800"/>
              </a:spcAft>
            </a:pPr>
            <a:r>
              <a:rPr lang="it-IT" b="1" kern="100" dirty="0" smtClean="0">
                <a:solidFill>
                  <a:srgbClr val="FF0000"/>
                </a:solidFill>
                <a:highlight>
                  <a:srgbClr val="FFFF00"/>
                </a:highlight>
                <a:latin typeface="Aptos"/>
                <a:cs typeface="Times New Roman" panose="02020603050405020304" pitchFamily="18" charset="0"/>
              </a:rPr>
              <a:t>MALWARE </a:t>
            </a:r>
            <a:endParaRPr lang="it-IT" b="1" kern="100" dirty="0">
              <a:solidFill>
                <a:srgbClr val="FF0000"/>
              </a:solidFill>
              <a:highlight>
                <a:srgbClr val="FFFF00"/>
              </a:highlight>
              <a:latin typeface="Aptos"/>
              <a:cs typeface="Times New Roman" panose="02020603050405020304" pitchFamily="18" charset="0"/>
            </a:endParaRPr>
          </a:p>
          <a:p>
            <a:pPr marL="16858" algn="just">
              <a:spcBef>
                <a:spcPts val="150"/>
              </a:spcBef>
              <a:buSzPct val="168965"/>
              <a:tabLst>
                <a:tab pos="183272" algn="l"/>
                <a:tab pos="183704" algn="l"/>
              </a:tabLst>
            </a:pPr>
            <a:r>
              <a:rPr lang="it-IT" sz="1800" kern="100" dirty="0">
                <a:effectLst/>
                <a:latin typeface="Aptos"/>
                <a:ea typeface="Aptos"/>
                <a:cs typeface="Times New Roman" panose="02020603050405020304" pitchFamily="18" charset="0"/>
              </a:rPr>
              <a:t>È </a:t>
            </a:r>
            <a:r>
              <a:rPr lang="it-IT" sz="1800" kern="100" dirty="0" smtClean="0">
                <a:effectLst/>
                <a:latin typeface="Aptos"/>
                <a:ea typeface="Aptos"/>
                <a:cs typeface="Times New Roman" panose="02020603050405020304" pitchFamily="18" charset="0"/>
              </a:rPr>
              <a:t>un software dannoso creato e utilizzato per danneggiare utenti di PC, </a:t>
            </a:r>
            <a:r>
              <a:rPr lang="it-IT" sz="1800" kern="100" dirty="0" err="1" smtClean="0">
                <a:effectLst/>
                <a:latin typeface="Aptos"/>
                <a:ea typeface="Aptos"/>
                <a:cs typeface="Times New Roman" panose="02020603050405020304" pitchFamily="18" charset="0"/>
              </a:rPr>
              <a:t>tablet</a:t>
            </a:r>
            <a:r>
              <a:rPr lang="it-IT" sz="1800" kern="100" dirty="0" smtClean="0">
                <a:effectLst/>
                <a:latin typeface="Aptos"/>
                <a:ea typeface="Aptos"/>
                <a:cs typeface="Times New Roman" panose="02020603050405020304" pitchFamily="18" charset="0"/>
              </a:rPr>
              <a:t> e </a:t>
            </a:r>
            <a:r>
              <a:rPr lang="it-IT" sz="1800" kern="100" dirty="0" err="1" smtClean="0">
                <a:effectLst/>
                <a:latin typeface="Aptos"/>
                <a:ea typeface="Aptos"/>
                <a:cs typeface="Times New Roman" panose="02020603050405020304" pitchFamily="18" charset="0"/>
              </a:rPr>
              <a:t>smartphone</a:t>
            </a:r>
            <a:r>
              <a:rPr lang="it-IT" kern="100" dirty="0" smtClean="0">
                <a:latin typeface="Aptos"/>
                <a:ea typeface="Aptos"/>
                <a:cs typeface="Times New Roman" panose="02020603050405020304" pitchFamily="18" charset="0"/>
              </a:rPr>
              <a:t>. Lo scopo è quello di rubare informazioni sensibili, accedere ai dispositivi per creare disturbo. A seconda del loro funzionamento possono essere distinti in:</a:t>
            </a:r>
          </a:p>
          <a:p>
            <a:pPr marL="302608" indent="-285750" algn="just">
              <a:spcBef>
                <a:spcPts val="150"/>
              </a:spcBef>
              <a:buSzPct val="168965"/>
              <a:buFont typeface="Arial" panose="020B0604020202020204" pitchFamily="34" charset="0"/>
              <a:buChar char="•"/>
              <a:tabLst>
                <a:tab pos="183272" algn="l"/>
                <a:tab pos="183704" algn="l"/>
              </a:tabLst>
            </a:pPr>
            <a:r>
              <a:rPr lang="it-IT" kern="100" dirty="0" smtClean="0">
                <a:latin typeface="Aptos"/>
                <a:ea typeface="Aptos"/>
                <a:cs typeface="Times New Roman" panose="02020603050405020304" pitchFamily="18" charset="0"/>
              </a:rPr>
              <a:t>software malevoli che necessitano di un programma ospite per poter essere eseguiti;</a:t>
            </a:r>
          </a:p>
          <a:p>
            <a:pPr marL="302608" indent="-285750" algn="just">
              <a:spcBef>
                <a:spcPts val="150"/>
              </a:spcBef>
              <a:buSzPct val="168965"/>
              <a:buFont typeface="Arial" panose="020B0604020202020204" pitchFamily="34" charset="0"/>
              <a:buChar char="•"/>
              <a:tabLst>
                <a:tab pos="183272" algn="l"/>
                <a:tab pos="183704" algn="l"/>
              </a:tabLst>
            </a:pPr>
            <a:r>
              <a:rPr lang="it-IT" kern="100" dirty="0" smtClean="0">
                <a:latin typeface="Aptos"/>
                <a:ea typeface="Aptos"/>
                <a:cs typeface="Times New Roman" panose="02020603050405020304" pitchFamily="18" charset="0"/>
              </a:rPr>
              <a:t>so</a:t>
            </a:r>
            <a:r>
              <a:rPr lang="it-IT" sz="1800" kern="100" dirty="0" smtClean="0">
                <a:effectLst/>
                <a:latin typeface="Aptos"/>
                <a:ea typeface="Aptos"/>
                <a:cs typeface="Times New Roman" panose="02020603050405020304" pitchFamily="18" charset="0"/>
              </a:rPr>
              <a:t>ftware malevoli che non hanno bisogno di programmi per essere eseguiti.</a:t>
            </a:r>
            <a:endParaRPr lang="it-IT" sz="1800" kern="100" dirty="0">
              <a:effectLst/>
              <a:latin typeface="Aptos"/>
              <a:ea typeface="Aptos"/>
              <a:cs typeface="Times New Roman" panose="02020603050405020304" pitchFamily="18" charset="0"/>
            </a:endParaRP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2348751901"/>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3150525"/>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smtClean="0">
                <a:solidFill>
                  <a:srgbClr val="FF0000"/>
                </a:solidFill>
                <a:latin typeface="Tahoma"/>
                <a:cs typeface="Tahoma"/>
              </a:rPr>
              <a:t>Caratteristiche </a:t>
            </a:r>
            <a:r>
              <a:rPr lang="it-IT" sz="2400" u="sng" spc="-44" dirty="0" err="1" smtClean="0">
                <a:solidFill>
                  <a:srgbClr val="FF0000"/>
                </a:solidFill>
                <a:latin typeface="Tahoma"/>
                <a:cs typeface="Tahoma"/>
              </a:rPr>
              <a:t>cyberbullismo</a:t>
            </a:r>
            <a:endParaRPr lang="it-IT" sz="2400" u="sng" spc="-44" dirty="0" smtClean="0">
              <a:solidFill>
                <a:srgbClr val="FF0000"/>
              </a:solidFill>
              <a:latin typeface="Tahoma"/>
              <a:cs typeface="Tahoma"/>
            </a:endParaRP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Difficoltà a contrastarlo, poiché avviene su larga scala e su diverse piattaforme di comunicazione;</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Le persone che nella realtà conducono una vita normale possono diventare </a:t>
            </a:r>
            <a:r>
              <a:rPr lang="it-IT" sz="1872" spc="-44" dirty="0" err="1" smtClean="0">
                <a:latin typeface="Tahoma"/>
                <a:cs typeface="Tahoma"/>
              </a:rPr>
              <a:t>cyberbulli</a:t>
            </a:r>
            <a:r>
              <a:rPr lang="it-IT" sz="1872"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872" spc="-44" dirty="0" smtClean="0">
                <a:latin typeface="Tahoma"/>
                <a:cs typeface="Tahoma"/>
              </a:rPr>
              <a:t>La mancanza di limiti spazio-temporali (il </a:t>
            </a:r>
            <a:r>
              <a:rPr lang="it-IT" sz="1872" spc="-44" dirty="0" err="1" smtClean="0">
                <a:latin typeface="Tahoma"/>
                <a:cs typeface="Tahoma"/>
              </a:rPr>
              <a:t>cyberbullo</a:t>
            </a:r>
            <a:r>
              <a:rPr lang="it-IT" sz="1872" spc="-44" dirty="0" smtClean="0">
                <a:latin typeface="Tahoma"/>
                <a:cs typeface="Tahoma"/>
              </a:rPr>
              <a:t> può produrre un attacco in qualsiasi momento della giornata);</a:t>
            </a:r>
          </a:p>
          <a:p>
            <a:pPr marL="16857" algn="just">
              <a:spcBef>
                <a:spcPts val="269"/>
              </a:spcBef>
              <a:buSzPct val="172727"/>
              <a:tabLst>
                <a:tab pos="265830" algn="l"/>
              </a:tabLst>
            </a:pPr>
            <a:r>
              <a:rPr lang="it-IT" sz="1872" spc="-44" dirty="0" smtClean="0">
                <a:latin typeface="Tahoma"/>
                <a:cs typeface="Tahoma"/>
              </a:rPr>
              <a:t>Le conseguenze per la vittima di bullismo possono essere molto pericolose: possono cadere in depressione, perdere autostima, isolarsi ma in casi di particolare fragilità può ricorrere a gesti di autolesionismo ed anche più estremi. </a:t>
            </a:r>
          </a:p>
        </p:txBody>
      </p:sp>
    </p:spTree>
    <p:extLst>
      <p:ext uri="{BB962C8B-B14F-4D97-AF65-F5344CB8AC3E}">
        <p14:creationId xmlns:p14="http://schemas.microsoft.com/office/powerpoint/2010/main" val="6370561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2497398"/>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err="1" smtClean="0">
                <a:solidFill>
                  <a:srgbClr val="FF0000"/>
                </a:solidFill>
                <a:latin typeface="Tahoma"/>
                <a:cs typeface="Tahoma"/>
              </a:rPr>
              <a:t>Grooming</a:t>
            </a:r>
            <a:r>
              <a:rPr lang="it-IT" sz="2400" u="sng" spc="-44" dirty="0" smtClean="0">
                <a:solidFill>
                  <a:srgbClr val="FF0000"/>
                </a:solidFill>
                <a:latin typeface="Tahoma"/>
                <a:cs typeface="Tahoma"/>
              </a:rPr>
              <a:t> (o adescamento on line)</a:t>
            </a:r>
          </a:p>
          <a:p>
            <a:pPr marL="16857" algn="just">
              <a:spcBef>
                <a:spcPts val="269"/>
              </a:spcBef>
              <a:buSzPct val="172727"/>
              <a:tabLst>
                <a:tab pos="265830" algn="l"/>
              </a:tabLst>
            </a:pPr>
            <a:r>
              <a:rPr lang="it-IT" sz="1872" spc="-44" dirty="0" smtClean="0">
                <a:latin typeface="Tahoma"/>
                <a:cs typeface="Tahoma"/>
              </a:rPr>
              <a:t>Si tratta di una manipolazione psicologica che adulti, potenzialmente abusanti, utilizzano, nelle chat o nei social network, per entrare in contatto con minori con l’obiettivo di realizzare un’attività sessualizzata.</a:t>
            </a:r>
          </a:p>
          <a:p>
            <a:pPr marL="16857" algn="just">
              <a:spcBef>
                <a:spcPts val="269"/>
              </a:spcBef>
              <a:buSzPct val="172727"/>
              <a:tabLst>
                <a:tab pos="265830" algn="l"/>
              </a:tabLst>
            </a:pPr>
            <a:r>
              <a:rPr lang="it-IT" sz="1872" spc="-44" dirty="0" smtClean="0">
                <a:latin typeface="Tahoma"/>
                <a:cs typeface="Tahoma"/>
              </a:rPr>
              <a:t>Una volta stabilito un legame emotivo forte e di fiducia, raggiunto parlando di argomenti che più interessano la vittima, il focus delle conversazioni passa su argomenti di natura sessuale, arrivando a chiedere alla vittima foto intime ma anche incontri nel mondo reale.</a:t>
            </a:r>
          </a:p>
        </p:txBody>
      </p:sp>
    </p:spTree>
    <p:extLst>
      <p:ext uri="{BB962C8B-B14F-4D97-AF65-F5344CB8AC3E}">
        <p14:creationId xmlns:p14="http://schemas.microsoft.com/office/powerpoint/2010/main" val="33155365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2209306"/>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err="1" smtClean="0">
                <a:solidFill>
                  <a:srgbClr val="FF0000"/>
                </a:solidFill>
                <a:latin typeface="Tahoma"/>
                <a:cs typeface="Tahoma"/>
              </a:rPr>
              <a:t>Sexting</a:t>
            </a:r>
            <a:r>
              <a:rPr lang="it-IT" sz="2400" u="sng" spc="-44" dirty="0" smtClean="0">
                <a:solidFill>
                  <a:srgbClr val="FF0000"/>
                </a:solidFill>
                <a:latin typeface="Tahoma"/>
                <a:cs typeface="Tahoma"/>
              </a:rPr>
              <a:t> e </a:t>
            </a:r>
            <a:r>
              <a:rPr lang="it-IT" sz="2400" u="sng" spc="-44" dirty="0" err="1" smtClean="0">
                <a:solidFill>
                  <a:srgbClr val="FF0000"/>
                </a:solidFill>
                <a:latin typeface="Tahoma"/>
                <a:cs typeface="Tahoma"/>
              </a:rPr>
              <a:t>revenge</a:t>
            </a:r>
            <a:r>
              <a:rPr lang="it-IT" sz="2400" u="sng" spc="-44" dirty="0" smtClean="0">
                <a:solidFill>
                  <a:srgbClr val="FF0000"/>
                </a:solidFill>
                <a:latin typeface="Tahoma"/>
                <a:cs typeface="Tahoma"/>
              </a:rPr>
              <a:t> </a:t>
            </a:r>
            <a:r>
              <a:rPr lang="it-IT" sz="2400" u="sng" spc="-44" dirty="0" err="1" smtClean="0">
                <a:solidFill>
                  <a:srgbClr val="FF0000"/>
                </a:solidFill>
                <a:latin typeface="Tahoma"/>
                <a:cs typeface="Tahoma"/>
              </a:rPr>
              <a:t>porn</a:t>
            </a:r>
            <a:endParaRPr lang="it-IT" sz="2400" u="sng" spc="-44" dirty="0" smtClean="0">
              <a:solidFill>
                <a:srgbClr val="FF0000"/>
              </a:solidFill>
              <a:latin typeface="Tahoma"/>
              <a:cs typeface="Tahoma"/>
            </a:endParaRPr>
          </a:p>
          <a:p>
            <a:pPr marL="16857" algn="just">
              <a:spcBef>
                <a:spcPts val="269"/>
              </a:spcBef>
              <a:buSzPct val="172727"/>
              <a:tabLst>
                <a:tab pos="265830" algn="l"/>
              </a:tabLst>
            </a:pPr>
            <a:r>
              <a:rPr lang="it-IT" sz="1872" spc="-44" dirty="0" err="1" smtClean="0">
                <a:latin typeface="Tahoma"/>
                <a:cs typeface="Tahoma"/>
              </a:rPr>
              <a:t>Sexting</a:t>
            </a:r>
            <a:r>
              <a:rPr lang="it-IT" sz="1872" spc="-44" dirty="0" smtClean="0">
                <a:latin typeface="Tahoma"/>
                <a:cs typeface="Tahoma"/>
              </a:rPr>
              <a:t> indica l’invio di messaggi e immagini o video dal contenuto sessuale esplicito, tramite dispositivi digitali. Il rischio che ne deriva è quello che riguarda qualsiasi contenuto in rete: una volta inviato si perde il controllo di come viene condiviso o utilizzato e non è più possibile cancellarlo. </a:t>
            </a:r>
          </a:p>
          <a:p>
            <a:pPr marL="16857" algn="just">
              <a:spcBef>
                <a:spcPts val="269"/>
              </a:spcBef>
              <a:buSzPct val="172727"/>
              <a:tabLst>
                <a:tab pos="265830" algn="l"/>
              </a:tabLst>
            </a:pPr>
            <a:r>
              <a:rPr lang="it-IT" sz="1872" spc="-44" dirty="0" smtClean="0">
                <a:latin typeface="Tahoma"/>
                <a:cs typeface="Tahoma"/>
              </a:rPr>
              <a:t>Tali immagini possono essere usati per umiliare o danneggiare la vittima andando a configurare quello che viene definito </a:t>
            </a:r>
            <a:r>
              <a:rPr lang="it-IT" sz="1872" spc="-44" dirty="0" err="1" smtClean="0">
                <a:latin typeface="Tahoma"/>
                <a:cs typeface="Tahoma"/>
              </a:rPr>
              <a:t>revenge</a:t>
            </a:r>
            <a:r>
              <a:rPr lang="it-IT" sz="1872" spc="-44" dirty="0" smtClean="0">
                <a:latin typeface="Tahoma"/>
                <a:cs typeface="Tahoma"/>
              </a:rPr>
              <a:t> </a:t>
            </a:r>
            <a:r>
              <a:rPr lang="it-IT" sz="1872" spc="-44" dirty="0" err="1" smtClean="0">
                <a:latin typeface="Tahoma"/>
                <a:cs typeface="Tahoma"/>
              </a:rPr>
              <a:t>porn</a:t>
            </a:r>
            <a:r>
              <a:rPr lang="it-IT" sz="1872" spc="-44" dirty="0" smtClean="0">
                <a:latin typeface="Tahoma"/>
                <a:cs typeface="Tahoma"/>
              </a:rPr>
              <a:t>.</a:t>
            </a:r>
          </a:p>
        </p:txBody>
      </p:sp>
    </p:spTree>
    <p:extLst>
      <p:ext uri="{BB962C8B-B14F-4D97-AF65-F5344CB8AC3E}">
        <p14:creationId xmlns:p14="http://schemas.microsoft.com/office/powerpoint/2010/main" val="19897616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29762" y="361950"/>
            <a:ext cx="4913076" cy="316942"/>
          </a:xfrm>
          <a:prstGeom prst="rect">
            <a:avLst/>
          </a:prstGeo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a:t>
            </a:r>
            <a:endParaRPr spc="-48" dirty="0">
              <a:solidFill>
                <a:srgbClr val="FF0000"/>
              </a:solidFill>
              <a:latin typeface="Google Sans"/>
            </a:endParaRPr>
          </a:p>
        </p:txBody>
      </p:sp>
      <p:sp>
        <p:nvSpPr>
          <p:cNvPr id="4" name="object 3"/>
          <p:cNvSpPr txBox="1"/>
          <p:nvPr/>
        </p:nvSpPr>
        <p:spPr>
          <a:xfrm>
            <a:off x="609600" y="819151"/>
            <a:ext cx="8077200" cy="1306559"/>
          </a:xfrm>
          <a:prstGeom prst="rect">
            <a:avLst/>
          </a:prstGeom>
        </p:spPr>
        <p:txBody>
          <a:bodyPr vert="horz" wrap="square" lIns="0" tIns="34146" rIns="0" bIns="0" rtlCol="0">
            <a:spAutoFit/>
          </a:bodyPr>
          <a:lstStyle/>
          <a:p>
            <a:pPr marL="16857" algn="just">
              <a:spcBef>
                <a:spcPts val="269"/>
              </a:spcBef>
              <a:buSzPct val="172727"/>
              <a:tabLst>
                <a:tab pos="265830" algn="l"/>
              </a:tabLst>
            </a:pPr>
            <a:r>
              <a:rPr lang="it-IT" sz="2400" u="sng" spc="-44" dirty="0" err="1" smtClean="0">
                <a:solidFill>
                  <a:srgbClr val="FF0000"/>
                </a:solidFill>
                <a:latin typeface="Tahoma"/>
                <a:cs typeface="Tahoma"/>
              </a:rPr>
              <a:t>Cyberstalking</a:t>
            </a:r>
            <a:endParaRPr lang="it-IT" sz="2400" u="sng" spc="-44" dirty="0" smtClean="0">
              <a:solidFill>
                <a:srgbClr val="FF0000"/>
              </a:solidFill>
              <a:latin typeface="Tahoma"/>
              <a:cs typeface="Tahoma"/>
            </a:endParaRPr>
          </a:p>
          <a:p>
            <a:pPr marL="16857" algn="just">
              <a:spcBef>
                <a:spcPts val="269"/>
              </a:spcBef>
              <a:buSzPct val="172727"/>
              <a:tabLst>
                <a:tab pos="265830" algn="l"/>
              </a:tabLst>
            </a:pPr>
            <a:r>
              <a:rPr lang="it-IT" sz="1872" spc="-44" dirty="0" smtClean="0">
                <a:latin typeface="Tahoma"/>
                <a:cs typeface="Tahoma"/>
              </a:rPr>
              <a:t>È caratterizzato dall’invio ripetuto, utilizzando gli strumenti di rete, di minacce esplicite e messaggi denigratori che hanno lo scopo di impaurire la vittima. Queste condotte  possono sfociare in episodi di aggressione fisica.</a:t>
            </a:r>
          </a:p>
        </p:txBody>
      </p:sp>
    </p:spTree>
    <p:extLst>
      <p:ext uri="{BB962C8B-B14F-4D97-AF65-F5344CB8AC3E}">
        <p14:creationId xmlns:p14="http://schemas.microsoft.com/office/powerpoint/2010/main" val="40043732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08062"/>
            <a:ext cx="8077200" cy="624719"/>
          </a:xfrm>
          <a:prstGeom prst="rect">
            <a:avLst/>
          </a:prstGeo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Norme di comportamento per evitare i pericoli degli ambienti digitali</a:t>
            </a:r>
            <a:endParaRPr spc="-48" dirty="0">
              <a:solidFill>
                <a:srgbClr val="FF0000"/>
              </a:solidFill>
              <a:latin typeface="Google Sans"/>
            </a:endParaRPr>
          </a:p>
        </p:txBody>
      </p:sp>
      <p:sp>
        <p:nvSpPr>
          <p:cNvPr id="4" name="object 3"/>
          <p:cNvSpPr txBox="1"/>
          <p:nvPr/>
        </p:nvSpPr>
        <p:spPr>
          <a:xfrm>
            <a:off x="609600" y="819151"/>
            <a:ext cx="8077200" cy="3673937"/>
          </a:xfrm>
          <a:prstGeom prst="rect">
            <a:avLst/>
          </a:prstGeom>
        </p:spPr>
        <p:txBody>
          <a:bodyPr vert="horz" wrap="square" lIns="0" tIns="34146" rIns="0" bIns="0" rtlCol="0">
            <a:spAutoFit/>
          </a:bodyPr>
          <a:lstStyle/>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Non utilizzare reti pubbliche o aperte;</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Non salvare le password dei propri account su computer pubblici o condivisi;</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Non condividere dati personali e, in particolare fotografie, video o contenuti intimi;</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Fare estrema attenzione quando si condividono foto o video di bambini, e non fornire informazioni che li riguardano;</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Sui social network non dare amicizia a persone sconosciute;</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Proteggere adolescenti e bambini attraverso l’uso del </a:t>
            </a:r>
            <a:r>
              <a:rPr lang="it-IT" sz="1600" spc="-44" dirty="0" err="1" smtClean="0">
                <a:latin typeface="Tahoma"/>
                <a:cs typeface="Tahoma"/>
              </a:rPr>
              <a:t>Parental</a:t>
            </a:r>
            <a:r>
              <a:rPr lang="it-IT" sz="1600" spc="-44" dirty="0" smtClean="0">
                <a:latin typeface="Tahoma"/>
                <a:cs typeface="Tahoma"/>
              </a:rPr>
              <a:t> Control la cui funzione è duplice: evitare l’accesso a siti poco sicuri o a reti non protette e controllo del tempo di navigazione e di utilizzo dei dispositivi digitali, con possibilità di impostare un limite di durata o di fruizione di determinate funzionalità. I genitori dovrebbero conoscere le password di accesso ai social da parte dei propri figli, stabilire con loro delle buone relazioni e prestare attenzione ai segnali di disagio. Alcuni studi dimostrano che l’esposizione dei bambini a contenuti inadatti (</a:t>
            </a:r>
            <a:r>
              <a:rPr lang="it-IT" sz="1600" spc="-44" dirty="0" err="1" smtClean="0">
                <a:latin typeface="Tahoma"/>
                <a:cs typeface="Tahoma"/>
              </a:rPr>
              <a:t>pronografici</a:t>
            </a:r>
            <a:r>
              <a:rPr lang="it-IT" sz="1600" spc="-44" dirty="0" smtClean="0">
                <a:latin typeface="Tahoma"/>
                <a:cs typeface="Tahoma"/>
              </a:rPr>
              <a:t>, razzisti, violenti o </a:t>
            </a:r>
            <a:r>
              <a:rPr lang="it-IT" sz="1600" spc="-44" dirty="0" err="1" smtClean="0">
                <a:latin typeface="Tahoma"/>
                <a:cs typeface="Tahoma"/>
              </a:rPr>
              <a:t>hate</a:t>
            </a:r>
            <a:r>
              <a:rPr lang="it-IT" sz="1600" spc="-44" dirty="0" smtClean="0">
                <a:latin typeface="Tahoma"/>
                <a:cs typeface="Tahoma"/>
              </a:rPr>
              <a:t> </a:t>
            </a:r>
            <a:r>
              <a:rPr lang="it-IT" sz="1600" spc="-44" dirty="0" err="1" smtClean="0">
                <a:latin typeface="Tahoma"/>
                <a:cs typeface="Tahoma"/>
              </a:rPr>
              <a:t>speech</a:t>
            </a:r>
            <a:r>
              <a:rPr lang="it-IT" sz="1600" spc="-44" dirty="0" smtClean="0">
                <a:latin typeface="Tahoma"/>
                <a:cs typeface="Tahoma"/>
              </a:rPr>
              <a:t> (espressioni di intolleranza rivolta alle minoranze)) possono causare disagi o traumi anche rilevanti.</a:t>
            </a:r>
          </a:p>
        </p:txBody>
      </p:sp>
    </p:spTree>
    <p:extLst>
      <p:ext uri="{BB962C8B-B14F-4D97-AF65-F5344CB8AC3E}">
        <p14:creationId xmlns:p14="http://schemas.microsoft.com/office/powerpoint/2010/main" val="15631719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62605"/>
            <a:ext cx="8077200" cy="315633"/>
          </a:xfrm>
          <a:prstGeom prst="rect">
            <a:avLst/>
          </a:prstGeom>
          <a:solidFill>
            <a:srgbClr val="FFFFFF"/>
          </a:solidFill>
          <a:ln w="31750" cap="sq">
            <a:solidFill>
              <a:srgbClr val="404040"/>
            </a:solidFill>
            <a:miter lim="800000"/>
          </a:ln>
        </p:spPr>
        <p:txBody>
          <a:bodyPr vert="horz" wrap="square" lIns="0" tIns="7780" rIns="0" bIns="0" rtlCol="0" anchor="ctr">
            <a:spAutoFit/>
          </a:bodyPr>
          <a:lstStyle/>
          <a:p>
            <a:pPr marL="8645">
              <a:lnSpc>
                <a:spcPct val="100000"/>
              </a:lnSpc>
              <a:spcBef>
                <a:spcPts val="61"/>
              </a:spcBef>
            </a:pPr>
            <a:r>
              <a:rPr lang="it-IT" spc="-48" dirty="0" err="1" smtClean="0">
                <a:solidFill>
                  <a:srgbClr val="FF0000"/>
                </a:solidFill>
                <a:latin typeface="Google Sans"/>
              </a:rPr>
              <a:t>Alucne</a:t>
            </a:r>
            <a:r>
              <a:rPr lang="it-IT" spc="-48" smtClean="0">
                <a:solidFill>
                  <a:srgbClr val="FF0000"/>
                </a:solidFill>
                <a:latin typeface="Google Sans"/>
              </a:rPr>
              <a:t> Esercitazioni </a:t>
            </a:r>
            <a:r>
              <a:rPr lang="it-IT" spc="-48" dirty="0" smtClean="0">
                <a:solidFill>
                  <a:srgbClr val="FF0000"/>
                </a:solidFill>
                <a:latin typeface="Google Sans"/>
              </a:rPr>
              <a:t>dimostrative</a:t>
            </a:r>
            <a:endParaRPr spc="-48" dirty="0">
              <a:solidFill>
                <a:srgbClr val="FF0000"/>
              </a:solidFill>
              <a:latin typeface="Google Sans"/>
            </a:endParaRPr>
          </a:p>
        </p:txBody>
      </p:sp>
      <p:sp>
        <p:nvSpPr>
          <p:cNvPr id="4" name="object 3"/>
          <p:cNvSpPr txBox="1"/>
          <p:nvPr/>
        </p:nvSpPr>
        <p:spPr>
          <a:xfrm>
            <a:off x="609600" y="819151"/>
            <a:ext cx="8077200" cy="3373855"/>
          </a:xfrm>
          <a:prstGeom prst="rect">
            <a:avLst/>
          </a:prstGeom>
        </p:spPr>
        <p:txBody>
          <a:bodyPr vert="horz" wrap="square" lIns="0" tIns="34146" rIns="0" bIns="0" rtlCol="0">
            <a:spAutoFit/>
          </a:bodyPr>
          <a:lstStyle/>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L’aggiornamento del sistema operativo quale misura per prevenire </a:t>
            </a:r>
            <a:r>
              <a:rPr lang="it-IT" sz="1600" spc="-44" dirty="0" err="1" smtClean="0">
                <a:latin typeface="Tahoma"/>
                <a:cs typeface="Tahoma"/>
              </a:rPr>
              <a:t>malware</a:t>
            </a:r>
            <a:r>
              <a:rPr lang="it-IT" sz="1600" spc="-44" dirty="0" smtClean="0">
                <a:latin typeface="Tahoma"/>
                <a:cs typeface="Tahoma"/>
              </a:rPr>
              <a:t> (</a:t>
            </a:r>
            <a:r>
              <a:rPr lang="it-IT" sz="1600" spc="-44" dirty="0" err="1" smtClean="0">
                <a:latin typeface="Tahoma"/>
                <a:cs typeface="Tahoma"/>
              </a:rPr>
              <a:t>windows</a:t>
            </a:r>
            <a:r>
              <a:rPr lang="it-IT" sz="1600" spc="-44" dirty="0" smtClean="0">
                <a:latin typeface="Tahoma"/>
                <a:cs typeface="Tahoma"/>
              </a:rPr>
              <a:t>, </a:t>
            </a:r>
            <a:r>
              <a:rPr lang="it-IT" sz="1600" spc="-44" dirty="0" err="1" smtClean="0">
                <a:latin typeface="Tahoma"/>
                <a:cs typeface="Tahoma"/>
              </a:rPr>
              <a:t>mac</a:t>
            </a:r>
            <a:r>
              <a:rPr lang="it-IT" sz="1600" spc="-44" dirty="0" smtClean="0">
                <a:latin typeface="Tahoma"/>
                <a:cs typeface="Tahoma"/>
              </a:rPr>
              <a:t> </a:t>
            </a:r>
            <a:r>
              <a:rPr lang="it-IT" sz="1600" spc="-44" dirty="0" err="1" smtClean="0">
                <a:latin typeface="Tahoma"/>
                <a:cs typeface="Tahoma"/>
              </a:rPr>
              <a:t>ios</a:t>
            </a:r>
            <a:r>
              <a:rPr lang="it-IT" sz="1600" spc="-44" dirty="0" smtClean="0">
                <a:latin typeface="Tahoma"/>
                <a:cs typeface="Tahoma"/>
              </a:rPr>
              <a:t>, </a:t>
            </a:r>
            <a:r>
              <a:rPr lang="it-IT" sz="1600" spc="-44" dirty="0" err="1" smtClean="0">
                <a:latin typeface="Tahoma"/>
                <a:cs typeface="Tahoma"/>
              </a:rPr>
              <a:t>android</a:t>
            </a:r>
            <a:r>
              <a:rPr lang="it-IT" sz="1600"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L’utilizzo del task manager di </a:t>
            </a:r>
            <a:r>
              <a:rPr lang="it-IT" sz="1600" spc="-44" dirty="0" err="1" smtClean="0">
                <a:latin typeface="Tahoma"/>
                <a:cs typeface="Tahoma"/>
              </a:rPr>
              <a:t>windows</a:t>
            </a:r>
            <a:r>
              <a:rPr lang="it-IT" sz="1600"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La </a:t>
            </a:r>
            <a:r>
              <a:rPr lang="it-IT" sz="1600" spc="-44" dirty="0">
                <a:latin typeface="Tahoma"/>
                <a:cs typeface="Tahoma"/>
              </a:rPr>
              <a:t>crittografia dei file word ed </a:t>
            </a:r>
            <a:r>
              <a:rPr lang="it-IT" sz="1600" spc="-44" dirty="0" err="1" smtClean="0">
                <a:latin typeface="Tahoma"/>
                <a:cs typeface="Tahoma"/>
              </a:rPr>
              <a:t>excel</a:t>
            </a:r>
            <a:r>
              <a:rPr lang="it-IT" sz="1600"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Download e installazione di </a:t>
            </a:r>
            <a:r>
              <a:rPr lang="it-IT" sz="1600" spc="-44" dirty="0" err="1" smtClean="0">
                <a:latin typeface="Tahoma"/>
                <a:cs typeface="Tahoma"/>
              </a:rPr>
              <a:t>Veracrypt</a:t>
            </a:r>
            <a:r>
              <a:rPr lang="it-IT" sz="1600" spc="-44" dirty="0" smtClean="0">
                <a:latin typeface="Tahoma"/>
                <a:cs typeface="Tahoma"/>
              </a:rPr>
              <a:t> ;</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Utilizzo di </a:t>
            </a:r>
            <a:r>
              <a:rPr lang="it-IT" sz="1600" spc="-44" dirty="0" err="1" smtClean="0">
                <a:latin typeface="Tahoma"/>
                <a:cs typeface="Tahoma"/>
              </a:rPr>
              <a:t>Veracript</a:t>
            </a:r>
            <a:r>
              <a:rPr lang="it-IT" sz="1600" spc="-44" dirty="0" smtClean="0">
                <a:latin typeface="Tahoma"/>
                <a:cs typeface="Tahoma"/>
              </a:rPr>
              <a:t> per cifrare cartelle </a:t>
            </a:r>
            <a:r>
              <a:rPr lang="it-IT" sz="1600" spc="-44" dirty="0" smtClean="0">
                <a:latin typeface="Tahoma"/>
                <a:cs typeface="Tahoma"/>
              </a:rPr>
              <a:t>o dischi da </a:t>
            </a:r>
            <a:r>
              <a:rPr lang="it-IT" sz="1600" spc="-44" dirty="0" smtClean="0">
                <a:latin typeface="Tahoma"/>
                <a:cs typeface="Tahoma"/>
              </a:rPr>
              <a:t>proteggere; </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Effettuare il backup dei dati su una piattaforma cloud (Google Drive, </a:t>
            </a:r>
            <a:r>
              <a:rPr lang="it-IT" sz="1600" spc="-44" dirty="0" err="1" smtClean="0">
                <a:latin typeface="Tahoma"/>
                <a:cs typeface="Tahoma"/>
              </a:rPr>
              <a:t>Dropbox</a:t>
            </a:r>
            <a:r>
              <a:rPr lang="it-IT" sz="1600" spc="-44" dirty="0" smtClean="0">
                <a:latin typeface="Tahoma"/>
                <a:cs typeface="Tahoma"/>
              </a:rPr>
              <a:t> ecc</a:t>
            </a:r>
            <a:r>
              <a:rPr lang="it-IT" sz="1600" spc="-44" dirty="0" smtClean="0">
                <a:latin typeface="Tahoma"/>
                <a:cs typeface="Tahoma"/>
              </a:rPr>
              <a:t>.);</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Backup dati su </a:t>
            </a:r>
            <a:r>
              <a:rPr lang="it-IT" sz="1600" spc="-44" dirty="0" err="1" smtClean="0">
                <a:latin typeface="Tahoma"/>
                <a:cs typeface="Tahoma"/>
              </a:rPr>
              <a:t>smartphone</a:t>
            </a:r>
            <a:endParaRPr lang="it-IT" sz="1600" spc="-44" dirty="0" smtClean="0">
              <a:latin typeface="Tahoma"/>
              <a:cs typeface="Tahoma"/>
            </a:endParaRP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Impostare sull’account mail il riconoscimento a due fattori;</a:t>
            </a: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Impostare il codice di accesso su </a:t>
            </a:r>
            <a:r>
              <a:rPr lang="it-IT" sz="1600" spc="-44" dirty="0" err="1" smtClean="0">
                <a:latin typeface="Tahoma"/>
                <a:cs typeface="Tahoma"/>
              </a:rPr>
              <a:t>smartphone</a:t>
            </a:r>
            <a:r>
              <a:rPr lang="it-IT" sz="1600" spc="-44" dirty="0" smtClean="0">
                <a:latin typeface="Tahoma"/>
                <a:cs typeface="Tahoma"/>
              </a:rPr>
              <a:t> e il riconoscimento con impronta </a:t>
            </a:r>
            <a:r>
              <a:rPr lang="it-IT" sz="1600" spc="-44" dirty="0" smtClean="0">
                <a:latin typeface="Tahoma"/>
                <a:cs typeface="Tahoma"/>
              </a:rPr>
              <a:t>digitale</a:t>
            </a:r>
            <a:endParaRPr lang="it-IT" sz="1600" spc="-44" dirty="0">
              <a:latin typeface="Tahoma"/>
              <a:cs typeface="Tahoma"/>
            </a:endParaRPr>
          </a:p>
          <a:p>
            <a:pPr marL="359757" indent="-342900" algn="just">
              <a:spcBef>
                <a:spcPts val="269"/>
              </a:spcBef>
              <a:buSzPct val="172727"/>
              <a:buFont typeface="Arial" panose="020B0604020202020204" pitchFamily="34" charset="0"/>
              <a:buChar char="•"/>
              <a:tabLst>
                <a:tab pos="265830" algn="l"/>
              </a:tabLst>
            </a:pPr>
            <a:r>
              <a:rPr lang="it-IT" sz="1600" spc="-44" dirty="0" smtClean="0">
                <a:latin typeface="Tahoma"/>
                <a:cs typeface="Tahoma"/>
              </a:rPr>
              <a:t>Installare e configurare su </a:t>
            </a:r>
            <a:r>
              <a:rPr lang="it-IT" sz="1600" spc="-44" dirty="0" err="1" smtClean="0">
                <a:latin typeface="Tahoma"/>
                <a:cs typeface="Tahoma"/>
              </a:rPr>
              <a:t>smartphone</a:t>
            </a:r>
            <a:r>
              <a:rPr lang="it-IT" sz="1600" spc="-44" dirty="0" smtClean="0">
                <a:latin typeface="Tahoma"/>
                <a:cs typeface="Tahoma"/>
              </a:rPr>
              <a:t> il </a:t>
            </a:r>
            <a:r>
              <a:rPr lang="it-IT" sz="1600" spc="-44" dirty="0" err="1" smtClean="0">
                <a:latin typeface="Tahoma"/>
                <a:cs typeface="Tahoma"/>
              </a:rPr>
              <a:t>Parental</a:t>
            </a:r>
            <a:r>
              <a:rPr lang="it-IT" sz="1600" spc="-44" dirty="0" smtClean="0">
                <a:latin typeface="Tahoma"/>
                <a:cs typeface="Tahoma"/>
              </a:rPr>
              <a:t> </a:t>
            </a:r>
            <a:r>
              <a:rPr lang="it-IT" sz="1600" spc="-44" dirty="0" smtClean="0">
                <a:latin typeface="Tahoma"/>
                <a:cs typeface="Tahoma"/>
              </a:rPr>
              <a:t>Control</a:t>
            </a:r>
          </a:p>
          <a:p>
            <a:pPr marL="359757" indent="-342900" algn="just">
              <a:spcBef>
                <a:spcPts val="269"/>
              </a:spcBef>
              <a:buSzPct val="172727"/>
              <a:buFont typeface="Arial" panose="020B0604020202020204" pitchFamily="34" charset="0"/>
              <a:buChar char="•"/>
              <a:tabLst>
                <a:tab pos="265830" algn="l"/>
              </a:tabLst>
            </a:pPr>
            <a:r>
              <a:rPr lang="it-IT" sz="1600" spc="-44" dirty="0" err="1" smtClean="0">
                <a:latin typeface="Tahoma"/>
                <a:cs typeface="Tahoma"/>
              </a:rPr>
              <a:t>Ecc</a:t>
            </a:r>
            <a:r>
              <a:rPr lang="it-IT" sz="1600" spc="-44" dirty="0" smtClean="0">
                <a:latin typeface="Tahoma"/>
                <a:cs typeface="Tahoma"/>
              </a:rPr>
              <a:t>………..</a:t>
            </a:r>
            <a:endParaRPr lang="it-IT" sz="1600" spc="-44" dirty="0" smtClean="0">
              <a:latin typeface="Tahoma"/>
              <a:cs typeface="Tahoma"/>
            </a:endParaRPr>
          </a:p>
        </p:txBody>
      </p:sp>
    </p:spTree>
    <p:extLst>
      <p:ext uri="{BB962C8B-B14F-4D97-AF65-F5344CB8AC3E}">
        <p14:creationId xmlns:p14="http://schemas.microsoft.com/office/powerpoint/2010/main" val="231901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738862"/>
            <a:ext cx="6934200" cy="2100671"/>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VIRUS</a:t>
            </a:r>
          </a:p>
          <a:p>
            <a:pPr marL="16858" algn="just">
              <a:spcBef>
                <a:spcPts val="150"/>
              </a:spcBef>
              <a:buSzPct val="168965"/>
              <a:tabLst>
                <a:tab pos="183272" algn="l"/>
                <a:tab pos="183704" algn="l"/>
              </a:tabLst>
            </a:pPr>
            <a:r>
              <a:rPr lang="it-IT" sz="1800" kern="100" dirty="0">
                <a:effectLst/>
                <a:latin typeface="Aptos"/>
                <a:ea typeface="Aptos"/>
                <a:cs typeface="Times New Roman" panose="02020603050405020304" pitchFamily="18" charset="0"/>
              </a:rPr>
              <a:t>È una applicazione che viene utilizzata per svolgere un’attività malevola su computer locali o su rete. È autoreplicante e può causare perdita di dati, furto di informazioni o interrompere servizi. Si trasmette via </a:t>
            </a:r>
            <a:r>
              <a:rPr lang="it-IT" sz="1800" kern="100" dirty="0" smtClean="0">
                <a:effectLst/>
                <a:latin typeface="Aptos"/>
                <a:ea typeface="Aptos"/>
                <a:cs typeface="Times New Roman" panose="02020603050405020304" pitchFamily="18" charset="0"/>
              </a:rPr>
              <a:t>browser, </a:t>
            </a:r>
            <a:r>
              <a:rPr lang="it-IT" sz="1800" kern="100" dirty="0">
                <a:effectLst/>
                <a:latin typeface="Aptos"/>
                <a:ea typeface="Aptos"/>
                <a:cs typeface="Times New Roman" panose="02020603050405020304" pitchFamily="18" charset="0"/>
              </a:rPr>
              <a:t>via </a:t>
            </a:r>
            <a:r>
              <a:rPr lang="it-IT" sz="1800" kern="100" dirty="0" smtClean="0">
                <a:effectLst/>
                <a:latin typeface="Aptos"/>
                <a:ea typeface="Aptos"/>
                <a:cs typeface="Times New Roman" panose="02020603050405020304" pitchFamily="18" charset="0"/>
              </a:rPr>
              <a:t>social, via </a:t>
            </a:r>
            <a:r>
              <a:rPr lang="it-IT" sz="1800" kern="100" dirty="0">
                <a:effectLst/>
                <a:latin typeface="Aptos"/>
                <a:ea typeface="Aptos"/>
                <a:cs typeface="Times New Roman" panose="02020603050405020304" pitchFamily="18" charset="0"/>
              </a:rPr>
              <a:t>mail o con lo scambio di file con </a:t>
            </a:r>
            <a:r>
              <a:rPr lang="it-IT" sz="1800" kern="100" dirty="0" err="1">
                <a:effectLst/>
                <a:latin typeface="Aptos"/>
                <a:ea typeface="Aptos"/>
                <a:cs typeface="Times New Roman" panose="02020603050405020304" pitchFamily="18" charset="0"/>
              </a:rPr>
              <a:t>pen</a:t>
            </a:r>
            <a:r>
              <a:rPr lang="it-IT" sz="1800" kern="100" dirty="0">
                <a:effectLst/>
                <a:latin typeface="Aptos"/>
                <a:ea typeface="Aptos"/>
                <a:cs typeface="Times New Roman" panose="02020603050405020304" pitchFamily="18" charset="0"/>
              </a:rPr>
              <a:t>-drive o altri supporti di memorizzazione.</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29394825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1061519"/>
            <a:ext cx="6934200" cy="315633"/>
          </a:xfrm>
          <a:prstGeom prst="rect">
            <a:avLst/>
          </a:prstGeom>
        </p:spPr>
        <p:txBody>
          <a:bodyPr vert="horz" wrap="square" lIns="0" tIns="7780" rIns="0" bIns="0" rtlCol="0" anchor="ctr">
            <a:spAutoFit/>
          </a:bodyPr>
          <a:lstStyle/>
          <a:p>
            <a:pPr marL="8645">
              <a:lnSpc>
                <a:spcPct val="100000"/>
              </a:lnSpc>
              <a:spcBef>
                <a:spcPts val="61"/>
              </a:spcBef>
            </a:pPr>
            <a:r>
              <a:rPr lang="it-IT" spc="-48" dirty="0">
                <a:solidFill>
                  <a:srgbClr val="FF0000"/>
                </a:solidFill>
                <a:latin typeface="Google Sans"/>
              </a:rPr>
              <a:t>Nel dettaglio……………..sui malware</a:t>
            </a:r>
            <a:endParaRPr spc="-48" dirty="0">
              <a:solidFill>
                <a:srgbClr val="FF0000"/>
              </a:solidFill>
            </a:endParaRPr>
          </a:p>
        </p:txBody>
      </p:sp>
      <p:sp>
        <p:nvSpPr>
          <p:cNvPr id="3" name="object 3"/>
          <p:cNvSpPr txBox="1"/>
          <p:nvPr/>
        </p:nvSpPr>
        <p:spPr>
          <a:xfrm>
            <a:off x="1066800" y="1738862"/>
            <a:ext cx="6934200" cy="2570800"/>
          </a:xfrm>
          <a:prstGeom prst="rect">
            <a:avLst/>
          </a:prstGeom>
        </p:spPr>
        <p:txBody>
          <a:bodyPr vert="horz" wrap="square" lIns="0" tIns="19018" rIns="0" bIns="0" rtlCol="0">
            <a:spAutoFit/>
          </a:bodyPr>
          <a:lstStyle/>
          <a:p>
            <a:pPr algn="just">
              <a:lnSpc>
                <a:spcPct val="107000"/>
              </a:lnSpc>
              <a:spcAft>
                <a:spcPts val="800"/>
              </a:spcAft>
            </a:pPr>
            <a:r>
              <a:rPr lang="it-IT" b="1" kern="100" dirty="0">
                <a:solidFill>
                  <a:srgbClr val="FF0000"/>
                </a:solidFill>
                <a:highlight>
                  <a:srgbClr val="FFFF00"/>
                </a:highlight>
                <a:latin typeface="Aptos"/>
                <a:cs typeface="Times New Roman" panose="02020603050405020304" pitchFamily="18" charset="0"/>
              </a:rPr>
              <a:t>TROJAN</a:t>
            </a:r>
          </a:p>
          <a:p>
            <a:pPr algn="just">
              <a:lnSpc>
                <a:spcPct val="107000"/>
              </a:lnSpc>
              <a:spcAft>
                <a:spcPts val="800"/>
              </a:spcAft>
            </a:pPr>
            <a:r>
              <a:rPr lang="it-IT" kern="100" dirty="0">
                <a:latin typeface="Aptos"/>
                <a:ea typeface="Aptos"/>
                <a:cs typeface="Times New Roman" panose="02020603050405020304" pitchFamily="18" charset="0"/>
              </a:rPr>
              <a:t>S</a:t>
            </a:r>
            <a:r>
              <a:rPr lang="it-IT" sz="1800" kern="100" dirty="0" smtClean="0">
                <a:effectLst/>
                <a:latin typeface="Aptos"/>
                <a:ea typeface="Aptos"/>
                <a:cs typeface="Times New Roman" panose="02020603050405020304" pitchFamily="18" charset="0"/>
              </a:rPr>
              <a:t>i </a:t>
            </a:r>
            <a:r>
              <a:rPr lang="it-IT" sz="1800" kern="100" dirty="0">
                <a:effectLst/>
                <a:latin typeface="Aptos"/>
                <a:ea typeface="Aptos"/>
                <a:cs typeface="Times New Roman" panose="02020603050405020304" pitchFamily="18" charset="0"/>
              </a:rPr>
              <a:t>nasconde all’interno di programmi legittimi e l’utente inconsapevolmente lo installa e lo esegue. Può nascondersi anche in un allegato di posta, in un video accattivante. Una volta installato </a:t>
            </a:r>
            <a:r>
              <a:rPr lang="it-IT" sz="1800" kern="100" dirty="0" smtClean="0">
                <a:effectLst/>
                <a:latin typeface="Aptos"/>
                <a:ea typeface="Aptos"/>
                <a:cs typeface="Times New Roman" panose="02020603050405020304" pitchFamily="18" charset="0"/>
              </a:rPr>
              <a:t>può </a:t>
            </a:r>
            <a:r>
              <a:rPr lang="it-IT" sz="1800" kern="100" dirty="0">
                <a:effectLst/>
                <a:latin typeface="Aptos"/>
                <a:ea typeface="Aptos"/>
                <a:cs typeface="Times New Roman" panose="02020603050405020304" pitchFamily="18" charset="0"/>
              </a:rPr>
              <a:t>eliminare, modificare o acquisire dati, spiare il comportamento dell’utente, ottenere l’accesso alla rete o veicolare altri software malevoli.</a:t>
            </a:r>
          </a:p>
          <a:p>
            <a:pPr marL="16858" algn="just">
              <a:spcBef>
                <a:spcPts val="150"/>
              </a:spcBef>
              <a:buSzPct val="168965"/>
              <a:tabLst>
                <a:tab pos="183272" algn="l"/>
                <a:tab pos="183704" algn="l"/>
              </a:tabLst>
            </a:pPr>
            <a:endParaRPr sz="1600" b="1" dirty="0">
              <a:latin typeface="Tahoma"/>
              <a:cs typeface="Tahoma"/>
            </a:endParaRPr>
          </a:p>
        </p:txBody>
      </p:sp>
    </p:spTree>
    <p:extLst>
      <p:ext uri="{BB962C8B-B14F-4D97-AF65-F5344CB8AC3E}">
        <p14:creationId xmlns:p14="http://schemas.microsoft.com/office/powerpoint/2010/main" val="2351979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Pacco">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cc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cco">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4627</TotalTime>
  <Words>7650</Words>
  <Application>Microsoft Office PowerPoint</Application>
  <PresentationFormat>Presentazione su schermo (16:9)</PresentationFormat>
  <Paragraphs>350</Paragraphs>
  <Slides>75</Slides>
  <Notes>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75</vt:i4>
      </vt:variant>
    </vt:vector>
  </HeadingPairs>
  <TitlesOfParts>
    <vt:vector size="88" baseType="lpstr">
      <vt:lpstr>Aptos</vt:lpstr>
      <vt:lpstr>Arial</vt:lpstr>
      <vt:lpstr>Arial MT</vt:lpstr>
      <vt:lpstr>Calibri</vt:lpstr>
      <vt:lpstr>Gill Sans MT</vt:lpstr>
      <vt:lpstr>Google Sans</vt:lpstr>
      <vt:lpstr>Lucida Sans Unicode</vt:lpstr>
      <vt:lpstr>Symbol</vt:lpstr>
      <vt:lpstr>Tahoma</vt:lpstr>
      <vt:lpstr>Times New Roman</vt:lpstr>
      <vt:lpstr>Trebuchet MS</vt:lpstr>
      <vt:lpstr>Wingdings</vt:lpstr>
      <vt:lpstr>Pacco</vt:lpstr>
      <vt:lpstr>Presentazione standard di PowerPoint</vt:lpstr>
      <vt:lpstr>Security awareness  (CONSAPEVOLEZZA della sicurezza)</vt:lpstr>
      <vt:lpstr>Una lista (non completa) di attacchi e rischi da cui deve  difendersi chi utilizza la rete</vt:lpstr>
      <vt:lpstr>Nel dettaglio……………..</vt:lpstr>
      <vt:lpstr>Presentazione standard di PowerPoint</vt:lpstr>
      <vt:lpstr>Nel dettaglio……………..</vt:lpstr>
      <vt:lpstr>Nel dettaglio……………..sui malware</vt:lpstr>
      <vt:lpstr>Nel dettaglio……………..sui malware</vt:lpstr>
      <vt:lpstr>Nel dettaglio……………..sui malware</vt:lpstr>
      <vt:lpstr>Nel dettaglio……………..sui malware</vt:lpstr>
      <vt:lpstr>Nel dettaglio……………..sui malware</vt:lpstr>
      <vt:lpstr>Nel dettaglio……………..sui malware</vt:lpstr>
      <vt:lpstr>Nel dettaglio……………..sui malware</vt:lpstr>
      <vt:lpstr>Nel dettaglio……………..sui malware</vt:lpstr>
      <vt:lpstr>Nel dettaglio……………..sui malware</vt:lpstr>
      <vt:lpstr>Nel dettaglio……………..sui malware</vt:lpstr>
      <vt:lpstr>Nel dettaglio……………..sui malware</vt:lpstr>
      <vt:lpstr>EFFETTI DEI malware</vt:lpstr>
      <vt:lpstr>Le contromisure</vt:lpstr>
      <vt:lpstr>Strumenti di protezione……..</vt:lpstr>
      <vt:lpstr>Limitazioni dei firewall</vt:lpstr>
      <vt:lpstr>Strumenti di protezione……..ANTIVIRUS</vt:lpstr>
      <vt:lpstr>Strumenti di protezione…….ANTIVIRUS</vt:lpstr>
      <vt:lpstr>Strumenti di protezione……..ANTIVIRUS</vt:lpstr>
      <vt:lpstr>Strumenti di protezione……..FILTRI ANTISPAM</vt:lpstr>
      <vt:lpstr>Strumenti di protezione……..FILTRI ANTISPAM</vt:lpstr>
      <vt:lpstr>Strumenti di protezione…….per attacchi Dos e  DDos</vt:lpstr>
      <vt:lpstr>Strumenti di protezione…….. per attacchi Dos e  DDos</vt:lpstr>
      <vt:lpstr>Altri Strumenti di protezione…….. Per la tutela dei dati</vt:lpstr>
      <vt:lpstr>Strumenti di protezione…….. Sui social network</vt:lpstr>
      <vt:lpstr>Buone pratiche……..</vt:lpstr>
      <vt:lpstr>Buone pratiche……..</vt:lpstr>
      <vt:lpstr>Buone pratiche……..sulla crittografia</vt:lpstr>
      <vt:lpstr>Buone pratiche……..sulla crittografia</vt:lpstr>
      <vt:lpstr>Buone pratiche……..sulla crittografia</vt:lpstr>
      <vt:lpstr>Presentazione standard di PowerPoint</vt:lpstr>
      <vt:lpstr>Presentazione standard di PowerPoint</vt:lpstr>
      <vt:lpstr>Presentazione standard di PowerPoint</vt:lpstr>
      <vt:lpstr>Presentazione standard di PowerPoint</vt:lpstr>
      <vt:lpstr>Presentazione standard di PowerPoint</vt:lpstr>
      <vt:lpstr>Buone pratiche……..</vt:lpstr>
      <vt:lpstr>Buone pratiche……..</vt:lpstr>
      <vt:lpstr>GLI attacchi alla posta elettronica</vt:lpstr>
      <vt:lpstr>Sugli  attacchi in rete…..</vt:lpstr>
      <vt:lpstr>GLI attacchi alla posta elettronica……strumenti e buone pratiche</vt:lpstr>
      <vt:lpstr>Strumenti e buone pratiche…..Sistemi biometrici</vt:lpstr>
      <vt:lpstr>Buone pratiche……..il riconoscimento di siti falsi</vt:lpstr>
      <vt:lpstr>Le tecniche dell’ingegneria sociale</vt:lpstr>
      <vt:lpstr>ALTRE tecniche dell’ingegneria sociale</vt:lpstr>
      <vt:lpstr>NUOVI METODI E STRUMENTI dell’ingegneria sociale</vt:lpstr>
      <vt:lpstr>Come proteggersi dall’ingegneria sociale</vt:lpstr>
      <vt:lpstr>Arrivano le IA: lati negativi…</vt:lpstr>
      <vt:lpstr>DEFINIZIONE DI CLOUD  (National Institute of Standards and Technology )</vt:lpstr>
      <vt:lpstr>Infrastrutture in fibra ottica Presupposto per il cloud</vt:lpstr>
      <vt:lpstr>Le caratterisitche principali del cloud</vt:lpstr>
      <vt:lpstr>modelli di servizio </vt:lpstr>
      <vt:lpstr>modelli di servizio</vt:lpstr>
      <vt:lpstr>modelli di servizio</vt:lpstr>
      <vt:lpstr>Vantaggi e opportunita’</vt:lpstr>
      <vt:lpstr>Vantaggi e opportunita’</vt:lpstr>
      <vt:lpstr>I potenziali VANTAGGI PER LA SICUREZZA</vt:lpstr>
      <vt:lpstr>Cloud storage……</vt:lpstr>
      <vt:lpstr>Cloud storage più diffusi</vt:lpstr>
      <vt:lpstr>Proteggere la salute e il benessere</vt:lpstr>
      <vt:lpstr>Nel dettaglio…..</vt:lpstr>
      <vt:lpstr>Nel dettaglio…..</vt:lpstr>
      <vt:lpstr>Nel dettaglio…..</vt:lpstr>
      <vt:lpstr>Cyberbullismo  e adescamento online</vt:lpstr>
      <vt:lpstr>Nel dettaglio……………..</vt:lpstr>
      <vt:lpstr>Nel dettaglio…..</vt:lpstr>
      <vt:lpstr>Nel dettaglio…..</vt:lpstr>
      <vt:lpstr>Nel dettaglio…..</vt:lpstr>
      <vt:lpstr>Nel dettaglio…..</vt:lpstr>
      <vt:lpstr>Norme di comportamento per evitare i pericoli degli ambienti digitali</vt:lpstr>
      <vt:lpstr>Alucne Esercitazioni dimostrative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L’informatica oggi</dc:title>
  <dc:creator>Egidio</dc:creator>
  <cp:lastModifiedBy>Picerno Egidio</cp:lastModifiedBy>
  <cp:revision>139</cp:revision>
  <dcterms:created xsi:type="dcterms:W3CDTF">2024-01-02T10:27:44Z</dcterms:created>
  <dcterms:modified xsi:type="dcterms:W3CDTF">2024-08-26T06:42:54Z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2024-01-02T00:00:00Z</vt:filetime>
  </property>
  <property fmtid="{D5CDD505-2E9C-101B-9397-08002B2CF9AE}" pid="3" name="Producer">
    <vt:lpwstr>iLovePDF</vt:lpwstr>
  </property>
</Properties>
</file>