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89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58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1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9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4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0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2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6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5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20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91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21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20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8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51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52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94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9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8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29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52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D862-3E8A-4EC0-BBA6-FDB0FB86B3F3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648D-6FDF-4EAD-A6F6-4B274A9EF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85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obe.com/it/acrobat/about-adobe-pdf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23" y="917582"/>
            <a:ext cx="8684750" cy="49627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44" y="1"/>
            <a:ext cx="720284" cy="115594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D82A10-DB26-468C-8BF1-E053A3E0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17" y="5271343"/>
            <a:ext cx="9725959" cy="1125415"/>
          </a:xfrm>
        </p:spPr>
        <p:txBody>
          <a:bodyPr/>
          <a:lstStyle/>
          <a:p>
            <a:r>
              <a:rPr lang="it-IT" sz="7200" dirty="0" smtClean="0">
                <a:ln w="25400">
                  <a:noFill/>
                </a:ln>
                <a:solidFill>
                  <a:srgbClr val="FFF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Firma Digitale</a:t>
            </a:r>
            <a:br>
              <a:rPr lang="it-IT" sz="7200" dirty="0" smtClean="0">
                <a:ln w="25400">
                  <a:noFill/>
                </a:ln>
                <a:solidFill>
                  <a:srgbClr val="FFF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sz="7200" dirty="0" smtClean="0">
                <a:ln w="25400">
                  <a:noFill/>
                </a:ln>
                <a:solidFill>
                  <a:srgbClr val="FFF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Smartphone</a:t>
            </a:r>
            <a:endParaRPr lang="it-IT" sz="7200" dirty="0">
              <a:ln w="25400">
                <a:noFill/>
              </a:ln>
              <a:solidFill>
                <a:srgbClr val="FFF2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08" y="3781665"/>
            <a:ext cx="2920938" cy="14896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92" y="4643990"/>
            <a:ext cx="1338264" cy="6423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95" y="5028046"/>
            <a:ext cx="365182" cy="3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84" y="1392701"/>
            <a:ext cx="2266255" cy="48346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0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L’applicazione mostra un’anteprima del file e permette di selezionare alcune opzioni prima della firma.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329726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2" y="1400920"/>
            <a:ext cx="2323851" cy="486238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0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L’applicazione mostra un’anteprima del file e permette di selezionare alcune opzioni prima della firma.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35" y="56880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683183" y="1344599"/>
            <a:ext cx="2252189" cy="4882794"/>
            <a:chOff x="4683183" y="1344599"/>
            <a:chExt cx="2252189" cy="4882794"/>
          </a:xfrm>
        </p:grpSpPr>
        <p:grpSp>
          <p:nvGrpSpPr>
            <p:cNvPr id="5" name="Gruppo 4"/>
            <p:cNvGrpSpPr/>
            <p:nvPr/>
          </p:nvGrpSpPr>
          <p:grpSpPr>
            <a:xfrm>
              <a:off x="4683183" y="1344599"/>
              <a:ext cx="2252189" cy="4882794"/>
              <a:chOff x="4697251" y="1344599"/>
              <a:chExt cx="2252189" cy="4882794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251" y="1344599"/>
                <a:ext cx="2252189" cy="4882794"/>
              </a:xfrm>
              <a:prstGeom prst="rect">
                <a:avLst/>
              </a:prstGeom>
            </p:spPr>
          </p:pic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596" y="4998928"/>
                <a:ext cx="771633" cy="123842"/>
              </a:xfrm>
              <a:prstGeom prst="rect">
                <a:avLst/>
              </a:prstGeom>
            </p:spPr>
          </p:pic>
        </p:grp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02" y="4065696"/>
              <a:ext cx="743054" cy="133369"/>
            </a:xfrm>
            <a:prstGeom prst="rect">
              <a:avLst/>
            </a:prstGeom>
          </p:spPr>
        </p:pic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61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Tramite il nome utente 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recupera il certificato ‘remoto’ sul server della CA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93" y="56880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52" y="1378634"/>
            <a:ext cx="2232752" cy="485153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250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Inseriamo il codice PIN e selezioniamo il generatore OTP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59" y="56880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15" y="1373045"/>
            <a:ext cx="2245557" cy="486841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4419" y="2770284"/>
            <a:ext cx="3031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inserire il codice OTP occorre far riferimento al generatore di codici (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SMS,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token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USB)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96" y="5910496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101754" y="1251140"/>
            <a:ext cx="4074843" cy="5599453"/>
            <a:chOff x="4101754" y="1251140"/>
            <a:chExt cx="4074843" cy="5599453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991" y="1393822"/>
              <a:ext cx="2254143" cy="488703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754" y="1251140"/>
              <a:ext cx="4074843" cy="5599453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2536"/>
            <a:ext cx="2896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Avviamo 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‘Namirial OTP’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5" y="2716264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3" y="1420838"/>
            <a:ext cx="2288232" cy="480411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8" y="2772536"/>
            <a:ext cx="3150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Sblocchiamo 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Namirial OTP inserendo il codice di sblocco. 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7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683183" y="1392702"/>
            <a:ext cx="2308460" cy="4870901"/>
            <a:chOff x="4514372" y="0"/>
            <a:chExt cx="3163254" cy="6858000"/>
          </a:xfrm>
        </p:grpSpPr>
        <p:grpSp>
          <p:nvGrpSpPr>
            <p:cNvPr id="7" name="Gruppo 6"/>
            <p:cNvGrpSpPr/>
            <p:nvPr/>
          </p:nvGrpSpPr>
          <p:grpSpPr>
            <a:xfrm>
              <a:off x="4514372" y="0"/>
              <a:ext cx="3163254" cy="6858000"/>
              <a:chOff x="4514372" y="0"/>
              <a:chExt cx="3163254" cy="685800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4373" y="0"/>
                <a:ext cx="3163253" cy="6858000"/>
              </a:xfrm>
              <a:prstGeom prst="rect">
                <a:avLst/>
              </a:prstGeom>
            </p:spPr>
          </p:pic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959" y="751158"/>
                <a:ext cx="2902906" cy="697813"/>
              </a:xfrm>
              <a:prstGeom prst="rect">
                <a:avLst/>
              </a:prstGeom>
            </p:spPr>
          </p:pic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4372" y="1629347"/>
                <a:ext cx="3163254" cy="2717570"/>
              </a:xfrm>
              <a:prstGeom prst="rect">
                <a:avLst/>
              </a:prstGeom>
            </p:spPr>
          </p:pic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6959" y="742761"/>
              <a:ext cx="1600423" cy="181000"/>
            </a:xfrm>
            <a:prstGeom prst="rect">
              <a:avLst/>
            </a:prstGeom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8" y="2772536"/>
            <a:ext cx="3150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Copiamo il codice OTP selezionandolo con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touch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 successivamente riportiamo in primo piano 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Namirial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95" y="2219633"/>
            <a:ext cx="386172" cy="38617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788" y="5663873"/>
            <a:ext cx="1705213" cy="1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22" y="5977840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85" y="1375101"/>
            <a:ext cx="2238120" cy="485229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0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Incolliamo (o digitiamo) il codice OTP.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076505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03" y="1370748"/>
            <a:ext cx="2239001" cy="485420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5839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processo di firma si conclude con un messaggio che ne notifica il completamento con successo.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9" y="5664373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7" y="1952595"/>
            <a:ext cx="5386488" cy="269324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Firma Digitale e Smartphone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03852" y="1665666"/>
            <a:ext cx="5739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firmare un documento informatico con il nostro cellulare è necessario il documento sia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 telefono  (lo si può trasferire tramite email, via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via cavo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via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messaggistica, etc.. ).</a:t>
            </a:r>
            <a:b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Inoltre è necessario che sul cellulare sia installata (o sia accessibile via web), l’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apporre la Firma Digitale sul documento.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0947" y="5103570"/>
            <a:ext cx="1139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nostro caso faremo riferimento alla Firma Digitale Remota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 Regione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Basilicata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fornisce ai cittadini lucani avvalendosi della collaborazione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Authority Namirial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" y="2990847"/>
            <a:ext cx="2920938" cy="14896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1" y="2943676"/>
            <a:ext cx="1453191" cy="69753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4" y="3320577"/>
            <a:ext cx="365182" cy="3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679918" y="1360105"/>
            <a:ext cx="2269521" cy="4926395"/>
            <a:chOff x="4491033" y="0"/>
            <a:chExt cx="3186592" cy="68580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3" y="0"/>
              <a:ext cx="3163253" cy="6858000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372" y="5854032"/>
              <a:ext cx="3163253" cy="666843"/>
            </a:xfrm>
            <a:prstGeom prst="rect">
              <a:avLst/>
            </a:prstGeom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8" y="2772536"/>
            <a:ext cx="34314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file firmato (con estensione .p7m) si trova nella stessa cartella del file non firmato o in una cartella differente se così è stato stabilito durante le regolazioni delle impostazioni di firma.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73" y="1954402"/>
            <a:ext cx="2078267" cy="6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81281" y="1958379"/>
            <a:ext cx="7840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caso in cui volessimo apporre una firma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PAdES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 un file .pdf, gli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seguire non sono molto diversi da una firma di tipo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CAdES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almeno per quanto riguarda i primi passaggi; ciò che cambia è la possibilità salvare il file firmato in formato .pdf e di aggiungere un logo di firma.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4" y="2041931"/>
            <a:ext cx="2638793" cy="29722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81280" y="4112867"/>
            <a:ext cx="78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«Il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formato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PAdES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 è uno standard tecnico per i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lean"/>
                <a:ea typeface="+mn-ea"/>
                <a:cs typeface="+mn-cs"/>
                <a:hlinkClick r:id="rId4"/>
              </a:rPr>
              <a:t>documenti PDF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 e fa riferimento a un insieme di condizioni ed estensioni per le firme elettroniche utilizzabili in questi documenti.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il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formato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PAdES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 consente di apporre un timbro digitale unico e sicuro al tuo documento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dobe Clean"/>
                <a:ea typeface="+mn-ea"/>
                <a:cs typeface="+mn-cs"/>
              </a:rPr>
              <a:t>.»*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492856" y="5313196"/>
            <a:ext cx="288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https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://www.adobe.com/it</a:t>
            </a:r>
          </a:p>
        </p:txBody>
      </p:sp>
    </p:spTree>
    <p:extLst>
      <p:ext uri="{BB962C8B-B14F-4D97-AF65-F5344CB8AC3E}">
        <p14:creationId xmlns:p14="http://schemas.microsoft.com/office/powerpoint/2010/main" val="8815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3" y="1384818"/>
            <a:ext cx="2250830" cy="48542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0354" y="1794303"/>
            <a:ext cx="34508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processo di firma avviene inizialmente nello stesso modo visto per la firma di tipo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CAdES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fa la login nella Web-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‘Namirial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e si sceglie il file da firmare.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Questa volta il file sarà di tipo .pdf e la firma sarà di tipo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PAdES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9" y="5664373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1398884"/>
            <a:ext cx="2261631" cy="48542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0951" y="2796037"/>
            <a:ext cx="34508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 mostra un’anteprima del file che intendiamo firmare e ci consente di selezionare alcune ‘Opzioni di Firma’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01866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9" y="1412950"/>
            <a:ext cx="2246473" cy="48542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0951" y="2734481"/>
            <a:ext cx="3450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 le opzioni a disposizione la più interessante è ‘AGGIUNGI CAMPO FIRMA’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01866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0" y="1401308"/>
            <a:ext cx="2246473" cy="48704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5880" y="1490790"/>
            <a:ext cx="3611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alto a sinistra compare un rettangolo posto in evidenza.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tratta di un’area posizionabile ovunque nel file pdf. In tale area compariranno alcune informazioni relative al firmatario del file (di solito nome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cognome, più la data* e l’ora* della firma).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spostare l’area di firma basta selezionarla con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touch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64" y="2410651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68" y="1416987"/>
            <a:ext cx="2246473" cy="48581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5880" y="2097570"/>
            <a:ext cx="3611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 aver selezionato l’area di firma basta trascinarla nella zona desiderata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64" y="2410651"/>
            <a:ext cx="386172" cy="386172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3509345" y="2548088"/>
            <a:ext cx="3149411" cy="3727068"/>
          </a:xfrm>
          <a:prstGeom prst="arc">
            <a:avLst>
              <a:gd name="adj1" fmla="val 16200000"/>
              <a:gd name="adj2" fmla="val 1234068"/>
            </a:avLst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12" y="1421083"/>
            <a:ext cx="2246473" cy="48704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2188" y="2505014"/>
            <a:ext cx="3611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 aver posizionato l’area di firma, si può cliccare sul pulsante ‘avanti’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12" y="5789803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4683183" y="1344599"/>
            <a:ext cx="2252189" cy="4882794"/>
            <a:chOff x="4697251" y="1344599"/>
            <a:chExt cx="2252189" cy="4882794"/>
          </a:xfrm>
        </p:grpSpPr>
        <p:grpSp>
          <p:nvGrpSpPr>
            <p:cNvPr id="5" name="Gruppo 4"/>
            <p:cNvGrpSpPr/>
            <p:nvPr/>
          </p:nvGrpSpPr>
          <p:grpSpPr>
            <a:xfrm>
              <a:off x="4697251" y="1344599"/>
              <a:ext cx="2252189" cy="4882794"/>
              <a:chOff x="4697251" y="1344599"/>
              <a:chExt cx="2252189" cy="4882794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251" y="1344599"/>
                <a:ext cx="2252189" cy="4882794"/>
              </a:xfrm>
              <a:prstGeom prst="rect">
                <a:avLst/>
              </a:prstGeom>
            </p:spPr>
          </p:pic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596" y="4998928"/>
                <a:ext cx="771633" cy="123842"/>
              </a:xfrm>
              <a:prstGeom prst="rect">
                <a:avLst/>
              </a:prstGeom>
            </p:spPr>
          </p:pic>
        </p:grp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7870" y="4065696"/>
              <a:ext cx="743054" cy="133369"/>
            </a:xfrm>
            <a:prstGeom prst="rect">
              <a:avLst/>
            </a:prstGeom>
          </p:spPr>
        </p:pic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61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Tramite il nome utente 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recupera il certificato ‘remoto’ sul server della CA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93" y="56880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52" y="1378634"/>
            <a:ext cx="2232752" cy="485153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250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Inseriamo il codice PIN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59" y="56880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00" y="1321480"/>
            <a:ext cx="2290016" cy="49648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79276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5525" y="2632452"/>
            <a:ext cx="3110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Utilizziamo un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browser 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motore di ricerca per cercare la web-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‘Namirial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5525" y="4147483"/>
            <a:ext cx="3230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Oppure digitiamo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direttamente nella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barra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degli indirizzi del browser: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https://sign.namirial.app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89" y="3856116"/>
            <a:ext cx="2078267" cy="9516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22" y="4239017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85" y="1375101"/>
            <a:ext cx="2238120" cy="485229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03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Inseriamo il codice OTP.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076505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03" y="1370748"/>
            <a:ext cx="2239001" cy="485420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5839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processo di firma si conclude con un messaggio che ne notifica il completamento con successo.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9" y="5664373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4679918" y="1360105"/>
            <a:ext cx="2269521" cy="4926395"/>
            <a:chOff x="4679918" y="1360105"/>
            <a:chExt cx="2269521" cy="4926395"/>
          </a:xfrm>
        </p:grpSpPr>
        <p:grpSp>
          <p:nvGrpSpPr>
            <p:cNvPr id="5" name="Gruppo 4"/>
            <p:cNvGrpSpPr/>
            <p:nvPr/>
          </p:nvGrpSpPr>
          <p:grpSpPr>
            <a:xfrm>
              <a:off x="4679918" y="1360105"/>
              <a:ext cx="2269521" cy="4926395"/>
              <a:chOff x="4491033" y="0"/>
              <a:chExt cx="3186592" cy="6858000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1033" y="0"/>
                <a:ext cx="3163253" cy="6858000"/>
              </a:xfrm>
              <a:prstGeom prst="rect">
                <a:avLst/>
              </a:prstGeom>
            </p:spPr>
          </p:pic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4372" y="5854032"/>
                <a:ext cx="3163253" cy="666843"/>
              </a:xfrm>
              <a:prstGeom prst="rect">
                <a:avLst/>
              </a:prstGeom>
            </p:spPr>
          </p:pic>
        </p:grp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3592" y="3136341"/>
              <a:ext cx="2161089" cy="260132"/>
            </a:xfrm>
            <a:prstGeom prst="rect">
              <a:avLst/>
            </a:prstGeom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8" y="2772536"/>
            <a:ext cx="34314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file firmato (con estensione .pdf) si trova nella stessa cartella del file non firmato o in una cartella differente se così è stato stabilito durante le regolazioni delle impostazioni di firma.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73" y="2939137"/>
            <a:ext cx="2078267" cy="6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0" y="1360103"/>
            <a:ext cx="2302031" cy="48688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0354" y="1465543"/>
            <a:ext cx="357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Ecco come si presenta il file pdf firmato.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Attenzione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non è la notazione grafica in calce al documento che assicura che la firma sia valida. Questa è solo un ornamento grafico.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verificare la validità di una firma digitale occorre sempre far riferimento a programmi specifici, capaci di operare tutte le operazioni di verifica necessarie.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18" y="4143387"/>
            <a:ext cx="1332634" cy="42854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5091" y="2518315"/>
            <a:ext cx="2524477" cy="685896"/>
          </a:xfrm>
          <a:prstGeom prst="rect">
            <a:avLst/>
          </a:prstGeom>
        </p:spPr>
      </p:pic>
      <p:sp>
        <p:nvSpPr>
          <p:cNvPr id="17" name="Arco 16"/>
          <p:cNvSpPr/>
          <p:nvPr/>
        </p:nvSpPr>
        <p:spPr>
          <a:xfrm>
            <a:off x="6374172" y="3014394"/>
            <a:ext cx="4149973" cy="2933177"/>
          </a:xfrm>
          <a:prstGeom prst="arc">
            <a:avLst>
              <a:gd name="adj1" fmla="val 11231640"/>
              <a:gd name="adj2" fmla="val 14561086"/>
            </a:avLst>
          </a:prstGeom>
          <a:ln w="317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01" y="2010775"/>
            <a:ext cx="4992705" cy="16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00134" y="2118928"/>
            <a:ext cx="7305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Verificare la validità della firma digitale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posta su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documento informatico è un’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operazione necessaria per constatare l’integrità del documento e l’autenticità del firmatario.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Tale operazione può essere fatta tramite </a:t>
            </a:r>
            <a:r>
              <a:rPr lang="it-IT" sz="2400" dirty="0" err="1" smtClean="0">
                <a:solidFill>
                  <a:prstClr val="black"/>
                </a:solidFill>
                <a:latin typeface="Calibri" panose="020F0502020204030204"/>
              </a:rPr>
              <a:t>smartphone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 a partire da un documento firmato presente sul cellulare o su </a:t>
            </a:r>
            <a:r>
              <a:rPr lang="it-IT" sz="2400" dirty="0" err="1" smtClean="0">
                <a:solidFill>
                  <a:prstClr val="black"/>
                </a:solidFill>
                <a:latin typeface="Calibri" panose="020F0502020204030204"/>
              </a:rPr>
              <a:t>Cloud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Anche in questo caso faremo riferimento alla Web-</a:t>
            </a:r>
            <a:r>
              <a:rPr lang="it-IT" sz="2400" dirty="0" err="1" smtClean="0">
                <a:solidFill>
                  <a:prstClr val="black"/>
                </a:solidFill>
                <a:latin typeface="Calibri" panose="020F0502020204030204"/>
              </a:rPr>
              <a:t>App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 Namirial </a:t>
            </a:r>
            <a:r>
              <a:rPr lang="it-IT" sz="2400" dirty="0" err="1" smtClean="0">
                <a:solidFill>
                  <a:prstClr val="black"/>
                </a:solidFill>
                <a:latin typeface="Calibri" panose="020F0502020204030204"/>
              </a:rPr>
              <a:t>Sign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L’operazione è rapida e semplice da eseguire.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2" y="2286673"/>
            <a:ext cx="3255335" cy="32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0" y="1331834"/>
            <a:ext cx="2358301" cy="49253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1704" y="2732700"/>
            <a:ext cx="34508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avviare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processo di verifica della firma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digitale 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/>
              </a:rPr>
              <a:t>occorre selezionare l’apposita voce ‘VERIFICA’ nella Web-</a:t>
            </a:r>
            <a:r>
              <a:rPr lang="it-IT" sz="2200" dirty="0" err="1" smtClean="0">
                <a:solidFill>
                  <a:prstClr val="black"/>
                </a:solidFill>
                <a:latin typeface="Calibri" panose="020F0502020204030204"/>
              </a:rPr>
              <a:t>App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/>
              </a:rPr>
              <a:t> Namirial </a:t>
            </a:r>
            <a:r>
              <a:rPr lang="it-IT" sz="2200" dirty="0" err="1" smtClean="0">
                <a:solidFill>
                  <a:prstClr val="black"/>
                </a:solidFill>
                <a:latin typeface="Calibri" panose="020F0502020204030204"/>
              </a:rPr>
              <a:t>Sign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br>
              <a:rPr lang="it-IT" sz="2200" dirty="0" smtClean="0">
                <a:solidFill>
                  <a:prstClr val="black"/>
                </a:solidFill>
                <a:latin typeface="Calibri" panose="020F0502020204030204"/>
              </a:rPr>
            </a:b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28" y="30338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88" y="1378634"/>
            <a:ext cx="2333920" cy="48472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45279" y="3248265"/>
            <a:ext cx="3450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Selezioniamo l’unico pulsante a disposizione ‘Verifica file’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96" y="4486661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88" y="1378634"/>
            <a:ext cx="2333920" cy="48472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1704" y="2732700"/>
            <a:ext cx="34508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Ipotizzando che il file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firmato digitalmente si trovi nel nostro </a:t>
            </a:r>
            <a:r>
              <a:rPr kumimoji="0" lang="it-IT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smartphone</a:t>
            </a:r>
            <a:r>
              <a:rPr lang="it-IT" sz="2200" dirty="0" smtClean="0">
                <a:solidFill>
                  <a:prstClr val="black"/>
                </a:solidFill>
                <a:latin typeface="Calibri" panose="020F0502020204030204"/>
              </a:rPr>
              <a:t>, selezioniamo la voce ‘dispositivo locale’.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96" y="4486661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638549" y="1338376"/>
            <a:ext cx="2339025" cy="4935815"/>
            <a:chOff x="4491033" y="0"/>
            <a:chExt cx="3186592" cy="68580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3" y="0"/>
              <a:ext cx="3163253" cy="68580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372" y="5854032"/>
              <a:ext cx="3163253" cy="666843"/>
            </a:xfrm>
            <a:prstGeom prst="rect">
              <a:avLst/>
            </a:prstGeom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37" y="1898130"/>
            <a:ext cx="2078267" cy="66832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41" y="2114354"/>
            <a:ext cx="386172" cy="3861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74759" y="2770284"/>
            <a:ext cx="32261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Selezioniamo il documento informatico che intendiamo sottoporre a verifica.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necessario, occorrerà navigare l’albero delle cartelle per recuperare il file desiderato. 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4664236" y="1349616"/>
            <a:ext cx="2313339" cy="4935815"/>
            <a:chOff x="4664236" y="1349616"/>
            <a:chExt cx="2313339" cy="493581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236" y="1349616"/>
              <a:ext cx="2313339" cy="4935815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406" y="3457756"/>
              <a:ext cx="771633" cy="123842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0247" y="3451265"/>
              <a:ext cx="85737" cy="152421"/>
            </a:xfrm>
            <a:prstGeom prst="rect">
              <a:avLst/>
            </a:prstGeom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57" y="3184720"/>
            <a:ext cx="386172" cy="3861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74759" y="2770284"/>
            <a:ext cx="32261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L’operazione di verifica parte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automatico e dopo pochi secondi è possibile verificarne l’esito selezionando l’icona   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596" y="4139363"/>
            <a:ext cx="342948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0" y="1406769"/>
            <a:ext cx="2251587" cy="48814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2536"/>
            <a:ext cx="28962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utilizzare 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‘Namirial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 occorre registrarsi (tramite il tasto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egistrati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scegliendo un indirizzo email e una password di accesso.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80" y="5315658"/>
            <a:ext cx="386172" cy="3861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883" y="4329985"/>
            <a:ext cx="1409897" cy="1428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292" y="4811288"/>
            <a:ext cx="1343212" cy="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2" y="1373786"/>
            <a:ext cx="2354894" cy="49166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verificare la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firma digitale con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226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dettagli della verifica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riportano le informazioni sul firmatario e i segni di spunta verdi confermano la validità della firma digitale.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Firma Digitale e Smartphone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61" y="1448387"/>
            <a:ext cx="6224878" cy="35570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05" y="3360181"/>
            <a:ext cx="1934987" cy="98684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078479" y="5026318"/>
            <a:ext cx="6907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Grazie</a:t>
            </a:r>
            <a:r>
              <a:rPr kumimoji="0" lang="it-IT" sz="8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per l’attenzione</a:t>
            </a:r>
            <a:endParaRPr kumimoji="0" lang="it-IT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44" y="1371453"/>
            <a:ext cx="2271660" cy="492500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250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Selezioniamo la voce ‘Firma’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30" y="2605307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2" y="1403636"/>
            <a:ext cx="2278966" cy="484241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2254"/>
            <a:ext cx="386172" cy="3861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4759" y="2770284"/>
            <a:ext cx="33269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voce ‘Sfoglia file’ ci permette di selezionare fino a 3 file da firmare contemporaneamente.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versione Premium dell’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consente di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firmare molti più file con un’unica azione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3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3" y="1406769"/>
            <a:ext cx="2236762" cy="482246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3269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voce ‘Sfoglia file’ ci permette di selezionare fino a 3 file da firmare contemporaneamente.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versione Premium dell’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consente di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firmare molti più file con un’unica azione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47" y="3857780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4691203" y="1406768"/>
            <a:ext cx="2244169" cy="4820651"/>
            <a:chOff x="4514373" y="0"/>
            <a:chExt cx="3163253" cy="6858000"/>
          </a:xfrm>
        </p:grpSpPr>
        <p:grpSp>
          <p:nvGrpSpPr>
            <p:cNvPr id="10" name="Gruppo 9"/>
            <p:cNvGrpSpPr/>
            <p:nvPr/>
          </p:nvGrpSpPr>
          <p:grpSpPr>
            <a:xfrm>
              <a:off x="4514373" y="0"/>
              <a:ext cx="3163253" cy="6858000"/>
              <a:chOff x="4514373" y="0"/>
              <a:chExt cx="3163253" cy="6858000"/>
            </a:xfrm>
          </p:grpSpPr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4373" y="0"/>
                <a:ext cx="3163253" cy="6858000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3938" y="5859383"/>
                <a:ext cx="3029279" cy="682094"/>
              </a:xfrm>
              <a:prstGeom prst="rect">
                <a:avLst/>
              </a:prstGeom>
            </p:spPr>
          </p:pic>
        </p:grp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3938" y="1098847"/>
              <a:ext cx="3109200" cy="900032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3939" y="2022545"/>
              <a:ext cx="3029278" cy="1620768"/>
            </a:xfrm>
            <a:prstGeom prst="rect">
              <a:avLst/>
            </a:prstGeom>
          </p:spPr>
        </p:pic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2261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Selezioniamo il documento informatico che intendiamo firmare digitalmente.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necessario, occorrerà navigare l’albero delle cartelle per recuperare il file desiderato. 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73" y="2234743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4" y="1251140"/>
            <a:ext cx="4074843" cy="55994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05" y="1414767"/>
            <a:ext cx="2241099" cy="483469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2000" cy="121981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0354" y="574484"/>
            <a:ext cx="987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Come firmare un documento con il cellulare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607" y="3226924"/>
            <a:ext cx="640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4759" y="2770284"/>
            <a:ext cx="3009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L’applicazione mostra il nome file che è stato selezionato e rimane in attesa di una conferma da parte del Titolare.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6" y="5688038"/>
            <a:ext cx="386172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1324</Words>
  <Application>Microsoft Office PowerPoint</Application>
  <PresentationFormat>Widescreen</PresentationFormat>
  <Paragraphs>108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Adobe Clean</vt:lpstr>
      <vt:lpstr>Arial</vt:lpstr>
      <vt:lpstr>Arial Black</vt:lpstr>
      <vt:lpstr>Calibri</vt:lpstr>
      <vt:lpstr>Calibri Light</vt:lpstr>
      <vt:lpstr>Century Gothic</vt:lpstr>
      <vt:lpstr>Freestyle Script</vt:lpstr>
      <vt:lpstr>Helvetica</vt:lpstr>
      <vt:lpstr>Times New Roman</vt:lpstr>
      <vt:lpstr>Wingdings 3</vt:lpstr>
      <vt:lpstr>Tema di Office</vt:lpstr>
      <vt:lpstr>Sala riunioni ione</vt:lpstr>
      <vt:lpstr>Firma Digitale e Smartphone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Caputi</dc:creator>
  <cp:lastModifiedBy>Francesco Caputi</cp:lastModifiedBy>
  <cp:revision>27</cp:revision>
  <dcterms:created xsi:type="dcterms:W3CDTF">2024-09-24T08:30:15Z</dcterms:created>
  <dcterms:modified xsi:type="dcterms:W3CDTF">2024-10-01T14:56:18Z</dcterms:modified>
</cp:coreProperties>
</file>