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73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638EF936-D8B2-408B-9ED9-BF1C1B4E2379}" type="datetimeFigureOut">
              <a:rPr lang="it-IT" smtClean="0"/>
              <a:t>01/10/2024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8D6F197-B1ED-4F1B-A5BF-C971C0035514}" type="slidenum">
              <a:rPr lang="it-IT" smtClean="0"/>
              <a:t>‹N›</a:t>
            </a:fld>
            <a:endParaRPr lang="it-IT"/>
          </a:p>
        </p:txBody>
      </p:sp>
    </p:spTree>
    <p:extLst>
      <p:ext uri="{BB962C8B-B14F-4D97-AF65-F5344CB8AC3E}">
        <p14:creationId xmlns:p14="http://schemas.microsoft.com/office/powerpoint/2010/main" val="3096554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38EF936-D8B2-408B-9ED9-BF1C1B4E2379}" type="datetimeFigureOut">
              <a:rPr lang="it-IT" smtClean="0"/>
              <a:t>01/10/2024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8D6F197-B1ED-4F1B-A5BF-C971C0035514}" type="slidenum">
              <a:rPr lang="it-IT" smtClean="0"/>
              <a:t>‹N›</a:t>
            </a:fld>
            <a:endParaRPr lang="it-IT"/>
          </a:p>
        </p:txBody>
      </p:sp>
    </p:spTree>
    <p:extLst>
      <p:ext uri="{BB962C8B-B14F-4D97-AF65-F5344CB8AC3E}">
        <p14:creationId xmlns:p14="http://schemas.microsoft.com/office/powerpoint/2010/main" val="51757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38EF936-D8B2-408B-9ED9-BF1C1B4E2379}" type="datetimeFigureOut">
              <a:rPr lang="it-IT" smtClean="0"/>
              <a:t>01/10/2024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8D6F197-B1ED-4F1B-A5BF-C971C0035514}" type="slidenum">
              <a:rPr lang="it-IT" smtClean="0"/>
              <a:t>‹N›</a:t>
            </a:fld>
            <a:endParaRPr lang="it-IT"/>
          </a:p>
        </p:txBody>
      </p:sp>
    </p:spTree>
    <p:extLst>
      <p:ext uri="{BB962C8B-B14F-4D97-AF65-F5344CB8AC3E}">
        <p14:creationId xmlns:p14="http://schemas.microsoft.com/office/powerpoint/2010/main" val="35502920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1E700B27-DE4C-4B9E-BB11-B9027034A00F}" type="datetimeFigureOut">
              <a:rPr lang="en-US" dirty="0"/>
              <a:pPr/>
              <a:t>10/1/2024</a:t>
            </a:fld>
            <a:endParaRPr lang="en-US" dirty="0"/>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r>
              <a:rPr lang="en-US" dirty="0"/>
              <a:t>
              </a:t>
            </a: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dirty="0"/>
              <a:pPr/>
              <a:t>‹N›</a:t>
            </a:fld>
            <a:endParaRPr lang="en-US" dirty="0"/>
          </a:p>
        </p:txBody>
      </p:sp>
    </p:spTree>
    <p:extLst>
      <p:ext uri="{BB962C8B-B14F-4D97-AF65-F5344CB8AC3E}">
        <p14:creationId xmlns:p14="http://schemas.microsoft.com/office/powerpoint/2010/main" val="7508171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75C51FCE-E4BB-4680-8E50-3C0E348D2609}" type="datetimeFigureOut">
              <a:rPr lang="en-US" dirty="0"/>
              <a:t>10/1/2024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4431328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8AAA073D-A903-47F8-8D16-77642FB0DF1F}" type="datetimeFigureOut">
              <a:rPr lang="en-US" dirty="0"/>
              <a:t>10/1/2024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7376363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AB91FA40-626B-4CA1-85D0-7A9016E395BA}" type="datetimeFigureOut">
              <a:rPr lang="en-US" dirty="0"/>
              <a:t>10/1/2024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26623181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C3F425EA-B9DC-48A7-991E-9A82573B1B21}" type="datetimeFigureOut">
              <a:rPr lang="en-US" dirty="0"/>
              <a:t>10/1/2024</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32614936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Fare clic per modificare lo stile del titolo dello schema</a:t>
            </a:r>
            <a:endParaRPr lang="en-US" dirty="0"/>
          </a:p>
        </p:txBody>
      </p:sp>
      <p:sp>
        <p:nvSpPr>
          <p:cNvPr id="3" name="Date Placeholder 2"/>
          <p:cNvSpPr>
            <a:spLocks noGrp="1"/>
          </p:cNvSpPr>
          <p:nvPr>
            <p:ph type="dt" sz="half" idx="10"/>
          </p:nvPr>
        </p:nvSpPr>
        <p:spPr/>
        <p:txBody>
          <a:bodyPr/>
          <a:lstStyle/>
          <a:p>
            <a:fld id="{66CB97F8-6CEB-469B-AFCC-889F2A2B1D5A}" type="datetimeFigureOut">
              <a:rPr lang="en-US" dirty="0"/>
              <a:t>10/1/2024</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18442119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A9179F-009E-4FA5-B091-7EBB82A185BD}" type="datetimeFigureOut">
              <a:rPr lang="en-US" dirty="0"/>
              <a:t>10/1/2024</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42503214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8E665CEB-0076-4E37-B880-BCEA9784DE0A}" type="datetimeFigureOut">
              <a:rPr lang="en-US" dirty="0"/>
              <a:t>10/1/2024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3538349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38EF936-D8B2-408B-9ED9-BF1C1B4E2379}" type="datetimeFigureOut">
              <a:rPr lang="it-IT" smtClean="0"/>
              <a:t>01/10/2024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8D6F197-B1ED-4F1B-A5BF-C971C0035514}" type="slidenum">
              <a:rPr lang="it-IT" smtClean="0"/>
              <a:t>‹N›</a:t>
            </a:fld>
            <a:endParaRPr lang="it-IT"/>
          </a:p>
        </p:txBody>
      </p:sp>
    </p:spTree>
    <p:extLst>
      <p:ext uri="{BB962C8B-B14F-4D97-AF65-F5344CB8AC3E}">
        <p14:creationId xmlns:p14="http://schemas.microsoft.com/office/powerpoint/2010/main" val="33303569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A6149E5E-3896-4118-99A7-7B85668F1C5E}" type="datetimeFigureOut">
              <a:rPr lang="en-US" dirty="0"/>
              <a:t>10/1/2024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41827978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C40F4739-9812-4A9F-890D-2AD6BA5F6EE8}" type="datetimeFigureOut">
              <a:rPr lang="en-US" dirty="0"/>
              <a:t>10/1/2024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30965694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itolo e sottotitolo">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it-IT"/>
              <a:t>Fare clic per modificare lo stile del titolo dello schema</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18845AC5-A3F8-44AA-BA8F-596CDCC976D3}" type="datetimeFigureOut">
              <a:rPr lang="en-US" dirty="0"/>
              <a:t>10/1/2024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7701542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Citazione con didascalia">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it-IT"/>
              <a:t>Fare clic per modificare lo stile del titolo dello schema</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C873B183-A821-4095-A363-9EC968635539}" type="datetimeFigureOut">
              <a:rPr lang="en-US" dirty="0"/>
              <a:t>10/1/2024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38198425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Scheda nome">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174D01B4-0AA5-45E6-B2E6-5FA4078AEBCF}" type="datetimeFigureOut">
              <a:rPr lang="en-US" dirty="0"/>
              <a:t>10/1/2024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36600447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147335C-0450-40D7-8612-B3203BED4F28}" type="datetimeFigureOut">
              <a:rPr lang="en-US" dirty="0"/>
              <a:t>10/1/2024</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25631137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246A105-2A1C-4284-B4EA-07CF89B1A393}" type="datetimeFigureOut">
              <a:rPr lang="en-US" dirty="0"/>
              <a:t>10/1/2024</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5258814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nchorCtr="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0DBE609-F3F2-45E6-BD6A-E03A8C86C1AE}" type="datetimeFigureOut">
              <a:rPr lang="en-US" dirty="0"/>
              <a:t>10/1/2024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5854498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7A24AD68-089C-4467-A8F3-EA2BBCA6B44E}" type="datetimeFigureOut">
              <a:rPr lang="en-US" dirty="0"/>
              <a:t>10/1/2024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394235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Modifica gli stili del testo dello schema</a:t>
            </a:r>
          </a:p>
        </p:txBody>
      </p:sp>
      <p:sp>
        <p:nvSpPr>
          <p:cNvPr id="4" name="Segnaposto data 3"/>
          <p:cNvSpPr>
            <a:spLocks noGrp="1"/>
          </p:cNvSpPr>
          <p:nvPr>
            <p:ph type="dt" sz="half" idx="10"/>
          </p:nvPr>
        </p:nvSpPr>
        <p:spPr/>
        <p:txBody>
          <a:bodyPr/>
          <a:lstStyle/>
          <a:p>
            <a:fld id="{638EF936-D8B2-408B-9ED9-BF1C1B4E2379}" type="datetimeFigureOut">
              <a:rPr lang="it-IT" smtClean="0"/>
              <a:t>01/10/2024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8D6F197-B1ED-4F1B-A5BF-C971C0035514}" type="slidenum">
              <a:rPr lang="it-IT" smtClean="0"/>
              <a:t>‹N›</a:t>
            </a:fld>
            <a:endParaRPr lang="it-IT"/>
          </a:p>
        </p:txBody>
      </p:sp>
    </p:spTree>
    <p:extLst>
      <p:ext uri="{BB962C8B-B14F-4D97-AF65-F5344CB8AC3E}">
        <p14:creationId xmlns:p14="http://schemas.microsoft.com/office/powerpoint/2010/main" val="1251600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638EF936-D8B2-408B-9ED9-BF1C1B4E2379}" type="datetimeFigureOut">
              <a:rPr lang="it-IT" smtClean="0"/>
              <a:t>01/10/2024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8D6F197-B1ED-4F1B-A5BF-C971C0035514}" type="slidenum">
              <a:rPr lang="it-IT" smtClean="0"/>
              <a:t>‹N›</a:t>
            </a:fld>
            <a:endParaRPr lang="it-IT"/>
          </a:p>
        </p:txBody>
      </p:sp>
    </p:spTree>
    <p:extLst>
      <p:ext uri="{BB962C8B-B14F-4D97-AF65-F5344CB8AC3E}">
        <p14:creationId xmlns:p14="http://schemas.microsoft.com/office/powerpoint/2010/main" val="453320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638EF936-D8B2-408B-9ED9-BF1C1B4E2379}" type="datetimeFigureOut">
              <a:rPr lang="it-IT" smtClean="0"/>
              <a:t>01/10/2024</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38D6F197-B1ED-4F1B-A5BF-C971C0035514}" type="slidenum">
              <a:rPr lang="it-IT" smtClean="0"/>
              <a:t>‹N›</a:t>
            </a:fld>
            <a:endParaRPr lang="it-IT"/>
          </a:p>
        </p:txBody>
      </p:sp>
    </p:spTree>
    <p:extLst>
      <p:ext uri="{BB962C8B-B14F-4D97-AF65-F5344CB8AC3E}">
        <p14:creationId xmlns:p14="http://schemas.microsoft.com/office/powerpoint/2010/main" val="206330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638EF936-D8B2-408B-9ED9-BF1C1B4E2379}" type="datetimeFigureOut">
              <a:rPr lang="it-IT" smtClean="0"/>
              <a:t>01/10/2024</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38D6F197-B1ED-4F1B-A5BF-C971C0035514}" type="slidenum">
              <a:rPr lang="it-IT" smtClean="0"/>
              <a:t>‹N›</a:t>
            </a:fld>
            <a:endParaRPr lang="it-IT"/>
          </a:p>
        </p:txBody>
      </p:sp>
    </p:spTree>
    <p:extLst>
      <p:ext uri="{BB962C8B-B14F-4D97-AF65-F5344CB8AC3E}">
        <p14:creationId xmlns:p14="http://schemas.microsoft.com/office/powerpoint/2010/main" val="1022232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638EF936-D8B2-408B-9ED9-BF1C1B4E2379}" type="datetimeFigureOut">
              <a:rPr lang="it-IT" smtClean="0"/>
              <a:t>01/10/2024</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38D6F197-B1ED-4F1B-A5BF-C971C0035514}" type="slidenum">
              <a:rPr lang="it-IT" smtClean="0"/>
              <a:t>‹N›</a:t>
            </a:fld>
            <a:endParaRPr lang="it-IT"/>
          </a:p>
        </p:txBody>
      </p:sp>
    </p:spTree>
    <p:extLst>
      <p:ext uri="{BB962C8B-B14F-4D97-AF65-F5344CB8AC3E}">
        <p14:creationId xmlns:p14="http://schemas.microsoft.com/office/powerpoint/2010/main" val="3565831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fld id="{638EF936-D8B2-408B-9ED9-BF1C1B4E2379}" type="datetimeFigureOut">
              <a:rPr lang="it-IT" smtClean="0"/>
              <a:t>01/10/2024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8D6F197-B1ED-4F1B-A5BF-C971C0035514}" type="slidenum">
              <a:rPr lang="it-IT" smtClean="0"/>
              <a:t>‹N›</a:t>
            </a:fld>
            <a:endParaRPr lang="it-IT"/>
          </a:p>
        </p:txBody>
      </p:sp>
    </p:spTree>
    <p:extLst>
      <p:ext uri="{BB962C8B-B14F-4D97-AF65-F5344CB8AC3E}">
        <p14:creationId xmlns:p14="http://schemas.microsoft.com/office/powerpoint/2010/main" val="1331330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fld id="{638EF936-D8B2-408B-9ED9-BF1C1B4E2379}" type="datetimeFigureOut">
              <a:rPr lang="it-IT" smtClean="0"/>
              <a:t>01/10/2024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8D6F197-B1ED-4F1B-A5BF-C971C0035514}" type="slidenum">
              <a:rPr lang="it-IT" smtClean="0"/>
              <a:t>‹N›</a:t>
            </a:fld>
            <a:endParaRPr lang="it-IT"/>
          </a:p>
        </p:txBody>
      </p:sp>
    </p:spTree>
    <p:extLst>
      <p:ext uri="{BB962C8B-B14F-4D97-AF65-F5344CB8AC3E}">
        <p14:creationId xmlns:p14="http://schemas.microsoft.com/office/powerpoint/2010/main" val="843735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jpe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EF936-D8B2-408B-9ED9-BF1C1B4E2379}" type="datetimeFigureOut">
              <a:rPr lang="it-IT" smtClean="0"/>
              <a:t>01/10/2024</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D6F197-B1ED-4F1B-A5BF-C971C0035514}" type="slidenum">
              <a:rPr lang="it-IT" smtClean="0"/>
              <a:t>‹N›</a:t>
            </a:fld>
            <a:endParaRPr lang="it-IT"/>
          </a:p>
        </p:txBody>
      </p:sp>
    </p:spTree>
    <p:extLst>
      <p:ext uri="{BB962C8B-B14F-4D97-AF65-F5344CB8AC3E}">
        <p14:creationId xmlns:p14="http://schemas.microsoft.com/office/powerpoint/2010/main" val="5068108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7E0D914D-B099-4142-A885-11F276715148}" type="datetimeFigureOut">
              <a:rPr lang="en-US" dirty="0"/>
              <a:t>10/1/2024</a:t>
            </a:fld>
            <a:endParaRPr lang="en-US"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r>
              <a:rPr lang="en-US" dirty="0"/>
              <a:t>
              </a:t>
            </a:r>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dirty="0"/>
              <a:pPr/>
              <a:t>‹N›</a:t>
            </a:fld>
            <a:endParaRPr lang="en-US" dirty="0"/>
          </a:p>
        </p:txBody>
      </p:sp>
    </p:spTree>
    <p:extLst>
      <p:ext uri="{BB962C8B-B14F-4D97-AF65-F5344CB8AC3E}">
        <p14:creationId xmlns:p14="http://schemas.microsoft.com/office/powerpoint/2010/main" val="34597628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4.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4.png"/><Relationship Id="rId7" Type="http://schemas.openxmlformats.org/officeDocument/2006/relationships/image" Target="../media/image18.png"/><Relationship Id="rId12" Type="http://schemas.openxmlformats.org/officeDocument/2006/relationships/image" Target="../media/image27.png"/><Relationship Id="rId2"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image" Target="../media/image21.png"/><Relationship Id="rId11" Type="http://schemas.openxmlformats.org/officeDocument/2006/relationships/image" Target="../media/image24.png"/><Relationship Id="rId5" Type="http://schemas.openxmlformats.org/officeDocument/2006/relationships/image" Target="../media/image20.png"/><Relationship Id="rId10" Type="http://schemas.openxmlformats.org/officeDocument/2006/relationships/image" Target="../media/image26.png"/><Relationship Id="rId4" Type="http://schemas.openxmlformats.org/officeDocument/2006/relationships/image" Target="../media/image16.png"/><Relationship Id="rId9"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7.png"/><Relationship Id="rId7"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3796" y="829994"/>
            <a:ext cx="9281161" cy="5303520"/>
          </a:xfrm>
          <a:prstGeom prst="rect">
            <a:avLst/>
          </a:prstGeom>
        </p:spPr>
      </p:pic>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25044" y="1"/>
            <a:ext cx="720284" cy="1155940"/>
          </a:xfrm>
          <a:prstGeom prst="rect">
            <a:avLst/>
          </a:prstGeom>
        </p:spPr>
      </p:pic>
      <p:sp>
        <p:nvSpPr>
          <p:cNvPr id="2" name="Titolo 1">
            <a:extLst>
              <a:ext uri="{FF2B5EF4-FFF2-40B4-BE49-F238E27FC236}">
                <a16:creationId xmlns:a16="http://schemas.microsoft.com/office/drawing/2014/main" id="{6AD82A10-DB26-468C-8BF1-E053A3E04BBF}"/>
              </a:ext>
            </a:extLst>
          </p:cNvPr>
          <p:cNvSpPr>
            <a:spLocks noGrp="1"/>
          </p:cNvSpPr>
          <p:nvPr>
            <p:ph type="ctrTitle"/>
          </p:nvPr>
        </p:nvSpPr>
        <p:spPr>
          <a:xfrm>
            <a:off x="473117" y="5271343"/>
            <a:ext cx="9725959" cy="1125415"/>
          </a:xfrm>
        </p:spPr>
        <p:txBody>
          <a:bodyPr/>
          <a:lstStyle/>
          <a:p>
            <a:r>
              <a:rPr lang="it-IT" sz="7200" dirty="0" smtClean="0">
                <a:ln w="25400">
                  <a:noFill/>
                </a:ln>
                <a:solidFill>
                  <a:srgbClr val="FFF200"/>
                </a:solidFill>
                <a:latin typeface="Arial Black" panose="020B0A04020102020204" pitchFamily="34" charset="0"/>
                <a:cs typeface="Arial" panose="020B0604020202020204" pitchFamily="34" charset="0"/>
              </a:rPr>
              <a:t>Firma </a:t>
            </a:r>
            <a:br>
              <a:rPr lang="it-IT" sz="7200" dirty="0" smtClean="0">
                <a:ln w="25400">
                  <a:noFill/>
                </a:ln>
                <a:solidFill>
                  <a:srgbClr val="FFF200"/>
                </a:solidFill>
                <a:latin typeface="Arial Black" panose="020B0A04020102020204" pitchFamily="34" charset="0"/>
                <a:cs typeface="Arial" panose="020B0604020202020204" pitchFamily="34" charset="0"/>
              </a:rPr>
            </a:br>
            <a:r>
              <a:rPr lang="it-IT" sz="7200" dirty="0" smtClean="0">
                <a:ln w="25400">
                  <a:noFill/>
                </a:ln>
                <a:solidFill>
                  <a:srgbClr val="FFF200"/>
                </a:solidFill>
                <a:latin typeface="Arial Black" panose="020B0A04020102020204" pitchFamily="34" charset="0"/>
                <a:cs typeface="Arial" panose="020B0604020202020204" pitchFamily="34" charset="0"/>
              </a:rPr>
              <a:t>Digitale e </a:t>
            </a:r>
            <a:br>
              <a:rPr lang="it-IT" sz="7200" dirty="0" smtClean="0">
                <a:ln w="25400">
                  <a:noFill/>
                </a:ln>
                <a:solidFill>
                  <a:srgbClr val="FFF200"/>
                </a:solidFill>
                <a:latin typeface="Arial Black" panose="020B0A04020102020204" pitchFamily="34" charset="0"/>
                <a:cs typeface="Arial" panose="020B0604020202020204" pitchFamily="34" charset="0"/>
              </a:rPr>
            </a:br>
            <a:r>
              <a:rPr lang="it-IT" sz="7200" dirty="0" smtClean="0">
                <a:ln w="25400">
                  <a:noFill/>
                </a:ln>
                <a:solidFill>
                  <a:srgbClr val="FFF200"/>
                </a:solidFill>
                <a:latin typeface="Arial Black" panose="020B0A04020102020204" pitchFamily="34" charset="0"/>
                <a:cs typeface="Arial" panose="020B0604020202020204" pitchFamily="34" charset="0"/>
              </a:rPr>
              <a:t>Crittografia</a:t>
            </a:r>
            <a:endParaRPr lang="it-IT" sz="7200" dirty="0">
              <a:ln w="25400">
                <a:noFill/>
              </a:ln>
              <a:solidFill>
                <a:srgbClr val="FFF200"/>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33346368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56"/>
            <a:ext cx="12192000" cy="1219819"/>
          </a:xfrm>
          <a:prstGeom prst="rect">
            <a:avLst/>
          </a:prstGeom>
        </p:spPr>
      </p:pic>
      <p:sp>
        <p:nvSpPr>
          <p:cNvPr id="13" name="Rettangolo 12">
            <a:extLst>
              <a:ext uri="{FF2B5EF4-FFF2-40B4-BE49-F238E27FC236}">
                <a16:creationId xmlns:a16="http://schemas.microsoft.com/office/drawing/2014/main" id="{BA976663-D766-4704-80E3-C196615AC881}"/>
              </a:ext>
            </a:extLst>
          </p:cNvPr>
          <p:cNvSpPr/>
          <p:nvPr/>
        </p:nvSpPr>
        <p:spPr>
          <a:xfrm>
            <a:off x="530353" y="574484"/>
            <a:ext cx="10301769" cy="584775"/>
          </a:xfrm>
          <a:prstGeom prst="rect">
            <a:avLst/>
          </a:prstGeom>
        </p:spPr>
        <p:txBody>
          <a:bodyPr wrap="square">
            <a:spAutoFit/>
          </a:bodyPr>
          <a:lstStyle/>
          <a:p>
            <a:pPr marL="0" marR="0" lvl="0" indent="0" algn="l" defTabSz="914400" rtl="0" eaLnBrk="1" fontAlgn="base" latinLnBrk="0" hangingPunct="1">
              <a:lnSpc>
                <a:spcPct val="100000"/>
              </a:lnSpc>
              <a:spcBef>
                <a:spcPts val="750"/>
              </a:spcBef>
              <a:spcAft>
                <a:spcPts val="750"/>
              </a:spcAft>
              <a:buClrTx/>
              <a:buSzTx/>
              <a:buFontTx/>
              <a:buNone/>
              <a:tabLst/>
              <a:defRPr/>
            </a:pPr>
            <a:r>
              <a:rPr kumimoji="0" lang="it-IT" sz="3200" b="1" i="0" u="none" strike="noStrike" kern="1200" cap="none" spc="0" normalizeH="0" baseline="0" noProof="0" dirty="0">
                <a:ln>
                  <a:noFill/>
                </a:ln>
                <a:solidFill>
                  <a:prstClr val="white"/>
                </a:solidFill>
                <a:effectLst/>
                <a:uLnTx/>
                <a:uFillTx/>
                <a:latin typeface="Helvetica" panose="020B0604020202020204" pitchFamily="34" charset="0"/>
                <a:ea typeface="Times New Roman" panose="02020603050405020304" pitchFamily="18" charset="0"/>
                <a:cs typeface="+mn-cs"/>
              </a:rPr>
              <a:t>C</a:t>
            </a:r>
            <a:r>
              <a:rPr kumimoji="0" lang="it-IT" sz="3200" b="1" i="0" u="none" strike="noStrike" kern="1200" cap="none" spc="0" normalizeH="0" baseline="0" noProof="0" dirty="0" smtClean="0">
                <a:ln>
                  <a:noFill/>
                </a:ln>
                <a:solidFill>
                  <a:prstClr val="white"/>
                </a:solidFill>
                <a:effectLst/>
                <a:uLnTx/>
                <a:uFillTx/>
                <a:latin typeface="Helvetica" panose="020B0604020202020204" pitchFamily="34" charset="0"/>
                <a:ea typeface="Times New Roman" panose="02020603050405020304" pitchFamily="18" charset="0"/>
                <a:cs typeface="+mn-cs"/>
              </a:rPr>
              <a:t>rittografia Asimmetrica</a:t>
            </a:r>
            <a:r>
              <a:rPr kumimoji="0" lang="it-IT" sz="3200" b="1" i="0" u="none" strike="noStrike" kern="1200" cap="none" spc="0" normalizeH="0" baseline="0" noProof="0" dirty="0">
                <a:ln>
                  <a:noFill/>
                </a:ln>
                <a:solidFill>
                  <a:prstClr val="white"/>
                </a:solidFill>
                <a:effectLst/>
                <a:uLnTx/>
                <a:uFillTx/>
                <a:latin typeface="Helvetica" panose="020B0604020202020204" pitchFamily="34" charset="0"/>
                <a:ea typeface="Times New Roman" panose="02020603050405020304" pitchFamily="18" charset="0"/>
                <a:cs typeface="+mn-cs"/>
              </a:rPr>
              <a:t>: la Firma di un documento</a:t>
            </a:r>
          </a:p>
        </p:txBody>
      </p:sp>
      <p:sp>
        <p:nvSpPr>
          <p:cNvPr id="3" name="Rettangolo 2"/>
          <p:cNvSpPr/>
          <p:nvPr/>
        </p:nvSpPr>
        <p:spPr>
          <a:xfrm>
            <a:off x="3598066" y="6034289"/>
            <a:ext cx="8035916"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rPr>
              <a:t>L</a:t>
            </a:r>
            <a:r>
              <a:rPr kumimoji="0" lang="it-IT" sz="2000" b="0" i="0" u="none" strike="noStrike" kern="1200" cap="none" spc="0" normalizeH="0" baseline="0" noProof="0" dirty="0" smtClean="0">
                <a:ln>
                  <a:noFill/>
                </a:ln>
                <a:solidFill>
                  <a:prstClr val="black"/>
                </a:solidFill>
                <a:effectLst/>
                <a:uLnTx/>
                <a:uFillTx/>
                <a:latin typeface="Calibri" panose="020F0502020204030204"/>
                <a:ea typeface="+mn-ea"/>
                <a:cs typeface="+mn-cs"/>
              </a:rPr>
              <a:t>a </a:t>
            </a: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rPr>
              <a:t>firma digitale viene allegata al documento </a:t>
            </a:r>
            <a:r>
              <a:rPr kumimoji="0" lang="it-IT" sz="2000" b="0" i="0" u="none" strike="noStrike" kern="1200" cap="none" spc="0" normalizeH="0" baseline="0" noProof="0" dirty="0" smtClean="0">
                <a:ln>
                  <a:noFill/>
                </a:ln>
                <a:solidFill>
                  <a:prstClr val="black"/>
                </a:solidFill>
                <a:effectLst/>
                <a:uLnTx/>
                <a:uFillTx/>
                <a:latin typeface="Calibri" panose="020F0502020204030204"/>
                <a:ea typeface="+mn-ea"/>
                <a:cs typeface="+mn-cs"/>
              </a:rPr>
              <a:t>originale (in chiaro) insieme alla chiave pubblica del Titolare e il tutto viene inviato al destinatario;</a:t>
            </a:r>
            <a:endPar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CasellaDiTesto 3"/>
          <p:cNvSpPr txBox="1"/>
          <p:nvPr/>
        </p:nvSpPr>
        <p:spPr>
          <a:xfrm>
            <a:off x="298235" y="1380997"/>
            <a:ext cx="8424229" cy="43088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200" b="0" i="0" u="none" strike="noStrike" kern="1200" cap="none" spc="0" normalizeH="0" baseline="0" noProof="0" dirty="0" smtClean="0">
                <a:ln>
                  <a:noFill/>
                </a:ln>
                <a:solidFill>
                  <a:prstClr val="black"/>
                </a:solidFill>
                <a:effectLst/>
                <a:uLnTx/>
                <a:uFillTx/>
                <a:latin typeface="Calibri" panose="020F0502020204030204"/>
                <a:ea typeface="+mn-ea"/>
                <a:cs typeface="+mn-cs"/>
              </a:rPr>
              <a:t>La Firma Digitale di un documento informatico avviene in questo modo: </a:t>
            </a:r>
            <a:endParaRPr kumimoji="0" lang="it-IT"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CasellaDiTesto 6"/>
          <p:cNvSpPr txBox="1"/>
          <p:nvPr/>
        </p:nvSpPr>
        <p:spPr>
          <a:xfrm>
            <a:off x="3598066" y="1934263"/>
            <a:ext cx="8289135"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smtClean="0">
                <a:ln>
                  <a:noFill/>
                </a:ln>
                <a:solidFill>
                  <a:prstClr val="black"/>
                </a:solidFill>
                <a:effectLst/>
                <a:uLnTx/>
                <a:uFillTx/>
                <a:latin typeface="Calibri" panose="020F0502020204030204"/>
                <a:ea typeface="+mn-ea"/>
                <a:cs typeface="+mn-cs"/>
              </a:rPr>
              <a:t>Si usa una particolare funzione matematica (</a:t>
            </a:r>
            <a:r>
              <a:rPr kumimoji="0" lang="it-IT" sz="2000" b="0" i="0" u="none" strike="noStrike" kern="1200" cap="none" spc="0" normalizeH="0" baseline="0" noProof="0" dirty="0" err="1" smtClean="0">
                <a:ln>
                  <a:noFill/>
                </a:ln>
                <a:solidFill>
                  <a:prstClr val="black"/>
                </a:solidFill>
                <a:effectLst/>
                <a:uLnTx/>
                <a:uFillTx/>
                <a:latin typeface="Calibri" panose="020F0502020204030204"/>
                <a:ea typeface="+mn-ea"/>
                <a:cs typeface="+mn-cs"/>
              </a:rPr>
              <a:t>hash</a:t>
            </a:r>
            <a:r>
              <a:rPr kumimoji="0" lang="it-IT" sz="2000" b="0" i="0" u="none" strike="noStrike" kern="1200" cap="none" spc="0" normalizeH="0" baseline="0" noProof="0" dirty="0" smtClean="0">
                <a:ln>
                  <a:noFill/>
                </a:ln>
                <a:solidFill>
                  <a:prstClr val="black"/>
                </a:solidFill>
                <a:effectLst/>
                <a:uLnTx/>
                <a:uFillTx/>
                <a:latin typeface="Calibri" panose="020F0502020204030204"/>
                <a:ea typeface="+mn-ea"/>
                <a:cs typeface="+mn-cs"/>
              </a:rPr>
              <a:t>) da applicare al documento da firmare in modo da generare una </a:t>
            </a: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rPr>
              <a:t>stringa di lunghezza </a:t>
            </a:r>
            <a:r>
              <a:rPr kumimoji="0" lang="it-IT" sz="2000" b="0" i="0" u="none" strike="noStrike" kern="1200" cap="none" spc="0" normalizeH="0" baseline="0" noProof="0" dirty="0" smtClean="0">
                <a:ln>
                  <a:noFill/>
                </a:ln>
                <a:solidFill>
                  <a:prstClr val="black"/>
                </a:solidFill>
                <a:effectLst/>
                <a:uLnTx/>
                <a:uFillTx/>
                <a:latin typeface="Calibri" panose="020F0502020204030204"/>
                <a:ea typeface="+mn-ea"/>
                <a:cs typeface="+mn-cs"/>
              </a:rPr>
              <a:t>costante (indipendente </a:t>
            </a: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rPr>
              <a:t>dalle dimensioni </a:t>
            </a:r>
            <a:r>
              <a:rPr kumimoji="0" lang="it-IT" sz="2000" b="0" i="0" u="none" strike="noStrike" kern="1200" cap="none" spc="0" normalizeH="0" baseline="0" noProof="0" dirty="0" smtClean="0">
                <a:ln>
                  <a:noFill/>
                </a:ln>
                <a:solidFill>
                  <a:prstClr val="black"/>
                </a:solidFill>
                <a:effectLst/>
                <a:uLnTx/>
                <a:uFillTx/>
                <a:latin typeface="Calibri" panose="020F0502020204030204"/>
                <a:ea typeface="+mn-ea"/>
                <a:cs typeface="+mn-cs"/>
              </a:rPr>
              <a:t>del documento originale). Tale stringa viene detta </a:t>
            </a:r>
            <a:r>
              <a:rPr kumimoji="0" lang="it-IT" sz="2000" b="1" i="0" u="none" strike="noStrike" kern="1200" cap="none" spc="0" normalizeH="0" baseline="0" noProof="0" dirty="0" smtClean="0">
                <a:ln>
                  <a:noFill/>
                </a:ln>
                <a:solidFill>
                  <a:prstClr val="black"/>
                </a:solidFill>
                <a:effectLst/>
                <a:uLnTx/>
                <a:uFillTx/>
                <a:latin typeface="Calibri" panose="020F0502020204030204"/>
                <a:ea typeface="+mn-ea"/>
                <a:cs typeface="+mn-cs"/>
              </a:rPr>
              <a:t>impronta del documento </a:t>
            </a:r>
            <a:r>
              <a:rPr kumimoji="0" lang="it-IT" sz="2000" b="0" i="0" u="none" strike="noStrike" kern="1200" cap="none" spc="0" normalizeH="0" baseline="0" noProof="0" dirty="0" smtClean="0">
                <a:ln>
                  <a:noFill/>
                </a:ln>
                <a:solidFill>
                  <a:prstClr val="black"/>
                </a:solidFill>
                <a:effectLst/>
                <a:uLnTx/>
                <a:uFillTx/>
                <a:latin typeface="Calibri" panose="020F0502020204030204"/>
                <a:ea typeface="+mn-ea"/>
                <a:cs typeface="+mn-cs"/>
              </a:rPr>
              <a:t>ed è unica </a:t>
            </a: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rPr>
              <a:t>e non invertibile: questo significa che modificando anche un solo carattere del </a:t>
            </a:r>
            <a:r>
              <a:rPr kumimoji="0" lang="it-IT" sz="2000" b="0" i="0" u="none" strike="noStrike" kern="1200" cap="none" spc="0" normalizeH="0" baseline="0" noProof="0" dirty="0" smtClean="0">
                <a:ln>
                  <a:noFill/>
                </a:ln>
                <a:solidFill>
                  <a:prstClr val="black"/>
                </a:solidFill>
                <a:effectLst/>
                <a:uLnTx/>
                <a:uFillTx/>
                <a:latin typeface="Calibri" panose="020F0502020204030204"/>
                <a:ea typeface="+mn-ea"/>
                <a:cs typeface="+mn-cs"/>
              </a:rPr>
              <a:t>documento originario si </a:t>
            </a: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rPr>
              <a:t>otterrà un’impronta </a:t>
            </a:r>
            <a:r>
              <a:rPr kumimoji="0" lang="it-IT" sz="2000" b="0" i="0" u="none" strike="noStrike" kern="1200" cap="none" spc="0" normalizeH="0" baseline="0" noProof="0" dirty="0" smtClean="0">
                <a:ln>
                  <a:noFill/>
                </a:ln>
                <a:solidFill>
                  <a:prstClr val="black"/>
                </a:solidFill>
                <a:effectLst/>
                <a:uLnTx/>
                <a:uFillTx/>
                <a:latin typeface="Calibri" panose="020F0502020204030204"/>
                <a:ea typeface="+mn-ea"/>
                <a:cs typeface="+mn-cs"/>
              </a:rPr>
              <a:t>diversa e che non è possibile dall’impronta risalire al documento originale.</a:t>
            </a:r>
            <a:endPar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ettangolo 4"/>
          <p:cNvSpPr/>
          <p:nvPr/>
        </p:nvSpPr>
        <p:spPr>
          <a:xfrm>
            <a:off x="298235" y="1899887"/>
            <a:ext cx="3299831" cy="76944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200" b="1" i="0" u="none" strike="noStrike" kern="1200" cap="none" spc="0" normalizeH="0" baseline="0" noProof="0" dirty="0" smtClean="0">
                <a:ln>
                  <a:noFill/>
                </a:ln>
                <a:solidFill>
                  <a:prstClr val="black"/>
                </a:solidFill>
                <a:effectLst/>
                <a:uLnTx/>
                <a:uFillTx/>
                <a:latin typeface="Calibri" panose="020F0502020204030204"/>
                <a:ea typeface="+mn-ea"/>
                <a:cs typeface="+mn-cs"/>
              </a:rPr>
              <a:t>Generazione dell’impronta del documento</a:t>
            </a:r>
            <a:endParaRPr kumimoji="0" lang="it-IT" sz="2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ttangolo 5"/>
          <p:cNvSpPr/>
          <p:nvPr/>
        </p:nvSpPr>
        <p:spPr>
          <a:xfrm>
            <a:off x="276498" y="4130125"/>
            <a:ext cx="3028586" cy="43088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200" b="1" i="0" u="none" strike="noStrike" kern="1200" cap="none" spc="0" normalizeH="0" baseline="0" noProof="0" dirty="0" smtClean="0">
                <a:ln>
                  <a:noFill/>
                </a:ln>
                <a:solidFill>
                  <a:prstClr val="black"/>
                </a:solidFill>
                <a:effectLst/>
                <a:uLnTx/>
                <a:uFillTx/>
                <a:latin typeface="Calibri" panose="020F0502020204030204"/>
                <a:ea typeface="+mn-ea"/>
                <a:cs typeface="+mn-cs"/>
              </a:rPr>
              <a:t>Generazione della Firma</a:t>
            </a:r>
            <a:endParaRPr kumimoji="0" lang="it-IT" sz="2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Rettangolo 8"/>
          <p:cNvSpPr/>
          <p:nvPr/>
        </p:nvSpPr>
        <p:spPr>
          <a:xfrm>
            <a:off x="3598066" y="4130125"/>
            <a:ext cx="8289135" cy="19389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rPr>
              <a:t>L</a:t>
            </a:r>
            <a:r>
              <a:rPr kumimoji="0" lang="it-IT" sz="2000" b="0" i="0" u="none" strike="noStrike" kern="1200" cap="none" spc="0" normalizeH="0" baseline="0" noProof="0" dirty="0" smtClean="0">
                <a:ln>
                  <a:noFill/>
                </a:ln>
                <a:solidFill>
                  <a:prstClr val="black"/>
                </a:solidFill>
                <a:effectLst/>
                <a:uLnTx/>
                <a:uFillTx/>
                <a:latin typeface="Calibri" panose="020F0502020204030204"/>
                <a:ea typeface="+mn-ea"/>
                <a:cs typeface="+mn-cs"/>
              </a:rPr>
              <a:t>’impronta del documento viene cifrata con la chiave privata del Titolare: </a:t>
            </a: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rPr>
              <a:t>la firma sarà quindi legata, da un lato (tramite la chiave privata usata per la generazione) al soggetto sottoscrittore, e dall’altro (tramite l’impronta) al testo sottoscritto. </a:t>
            </a:r>
            <a:endParaRPr kumimoji="0" lang="it-IT" sz="20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smtClean="0">
                <a:ln>
                  <a:noFill/>
                </a:ln>
                <a:solidFill>
                  <a:prstClr val="black"/>
                </a:solidFill>
                <a:effectLst/>
                <a:uLnTx/>
                <a:uFillTx/>
                <a:latin typeface="Calibri" panose="020F0502020204030204"/>
                <a:ea typeface="+mn-ea"/>
                <a:cs typeface="+mn-cs"/>
              </a:rPr>
              <a:t>Attenzione: l’impronta</a:t>
            </a: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it-IT" sz="2000" b="1" i="0" u="none" strike="noStrike" kern="1200" cap="none" spc="0" normalizeH="0" baseline="0" noProof="0" dirty="0">
                <a:ln>
                  <a:noFill/>
                </a:ln>
                <a:solidFill>
                  <a:prstClr val="black"/>
                </a:solidFill>
                <a:effectLst/>
                <a:uLnTx/>
                <a:uFillTx/>
                <a:latin typeface="Calibri" panose="020F0502020204030204"/>
                <a:ea typeface="+mn-ea"/>
                <a:cs typeface="+mn-cs"/>
              </a:rPr>
              <a:t>e non l’intero documento</a:t>
            </a: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it-IT" sz="2000" b="0" i="0" u="none" strike="noStrike" kern="1200" cap="none" spc="0" normalizeH="0" baseline="0" noProof="0" dirty="0" smtClean="0">
                <a:ln>
                  <a:noFill/>
                </a:ln>
                <a:solidFill>
                  <a:prstClr val="black"/>
                </a:solidFill>
                <a:effectLst/>
                <a:uLnTx/>
                <a:uFillTx/>
                <a:latin typeface="Calibri" panose="020F0502020204030204"/>
                <a:ea typeface="+mn-ea"/>
                <a:cs typeface="+mn-cs"/>
              </a:rPr>
              <a:t>è cifrata </a:t>
            </a: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rPr>
              <a:t>con la chiave privata del </a:t>
            </a:r>
            <a:r>
              <a:rPr kumimoji="0" lang="it-IT" sz="2000" b="0" i="0" u="none" strike="noStrike" kern="1200" cap="none" spc="0" normalizeH="0" baseline="0" noProof="0" dirty="0" smtClean="0">
                <a:ln>
                  <a:noFill/>
                </a:ln>
                <a:solidFill>
                  <a:prstClr val="black"/>
                </a:solidFill>
                <a:effectLst/>
                <a:uLnTx/>
                <a:uFillTx/>
                <a:latin typeface="Calibri" panose="020F0502020204030204"/>
                <a:ea typeface="+mn-ea"/>
                <a:cs typeface="+mn-cs"/>
              </a:rPr>
              <a:t>mittente per generare la firma digitale.</a:t>
            </a:r>
            <a:endPar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Rettangolo 9"/>
          <p:cNvSpPr/>
          <p:nvPr/>
        </p:nvSpPr>
        <p:spPr>
          <a:xfrm>
            <a:off x="298235" y="6027671"/>
            <a:ext cx="2985113" cy="43088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200" b="1" i="0" u="none" strike="noStrike" kern="1200" cap="none" spc="0" normalizeH="0" baseline="0" noProof="0" dirty="0" smtClean="0">
                <a:ln>
                  <a:noFill/>
                </a:ln>
                <a:solidFill>
                  <a:prstClr val="black"/>
                </a:solidFill>
                <a:effectLst/>
                <a:uLnTx/>
                <a:uFillTx/>
                <a:latin typeface="Calibri" panose="020F0502020204030204"/>
                <a:ea typeface="+mn-ea"/>
                <a:cs typeface="+mn-cs"/>
              </a:rPr>
              <a:t>Apposizione della Firma</a:t>
            </a:r>
            <a:endParaRPr kumimoji="0" lang="it-IT" sz="2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63768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Immagine 4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7574" y="3505158"/>
            <a:ext cx="790390" cy="960168"/>
          </a:xfrm>
          <a:prstGeom prst="rect">
            <a:avLst/>
          </a:prstGeom>
        </p:spPr>
      </p:pic>
      <p:pic>
        <p:nvPicPr>
          <p:cNvPr id="6" name="Immag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58387" y="1394259"/>
            <a:ext cx="790390" cy="960168"/>
          </a:xfrm>
          <a:prstGeom prst="rect">
            <a:avLst/>
          </a:prstGeom>
        </p:spPr>
      </p:pic>
      <p:pic>
        <p:nvPicPr>
          <p:cNvPr id="2" name="Immagin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56"/>
            <a:ext cx="12192000" cy="1219819"/>
          </a:xfrm>
          <a:prstGeom prst="rect">
            <a:avLst/>
          </a:prstGeom>
        </p:spPr>
      </p:pic>
      <p:sp>
        <p:nvSpPr>
          <p:cNvPr id="13" name="Rettangolo 12">
            <a:extLst>
              <a:ext uri="{FF2B5EF4-FFF2-40B4-BE49-F238E27FC236}">
                <a16:creationId xmlns:a16="http://schemas.microsoft.com/office/drawing/2014/main" id="{BA976663-D766-4704-80E3-C196615AC881}"/>
              </a:ext>
            </a:extLst>
          </p:cNvPr>
          <p:cNvSpPr/>
          <p:nvPr/>
        </p:nvSpPr>
        <p:spPr>
          <a:xfrm>
            <a:off x="530353" y="574484"/>
            <a:ext cx="10301769" cy="584775"/>
          </a:xfrm>
          <a:prstGeom prst="rect">
            <a:avLst/>
          </a:prstGeom>
        </p:spPr>
        <p:txBody>
          <a:bodyPr wrap="square">
            <a:spAutoFit/>
          </a:bodyPr>
          <a:lstStyle/>
          <a:p>
            <a:pPr marL="0" marR="0" lvl="0" indent="0" algn="l" defTabSz="914400" rtl="0" eaLnBrk="1" fontAlgn="base" latinLnBrk="0" hangingPunct="1">
              <a:lnSpc>
                <a:spcPct val="100000"/>
              </a:lnSpc>
              <a:spcBef>
                <a:spcPts val="750"/>
              </a:spcBef>
              <a:spcAft>
                <a:spcPts val="750"/>
              </a:spcAft>
              <a:buClrTx/>
              <a:buSzTx/>
              <a:buFontTx/>
              <a:buNone/>
              <a:tabLst/>
              <a:defRPr/>
            </a:pPr>
            <a:r>
              <a:rPr kumimoji="0" lang="it-IT" sz="3200" b="1" i="0" u="none" strike="noStrike" kern="1200" cap="none" spc="0" normalizeH="0" baseline="0" noProof="0" dirty="0">
                <a:ln>
                  <a:noFill/>
                </a:ln>
                <a:solidFill>
                  <a:prstClr val="white"/>
                </a:solidFill>
                <a:effectLst/>
                <a:uLnTx/>
                <a:uFillTx/>
                <a:latin typeface="Helvetica" panose="020B0604020202020204" pitchFamily="34" charset="0"/>
                <a:ea typeface="Times New Roman" panose="02020603050405020304" pitchFamily="18" charset="0"/>
                <a:cs typeface="+mn-cs"/>
              </a:rPr>
              <a:t>C</a:t>
            </a:r>
            <a:r>
              <a:rPr kumimoji="0" lang="it-IT" sz="3200" b="1" i="0" u="none" strike="noStrike" kern="1200" cap="none" spc="0" normalizeH="0" baseline="0" noProof="0" dirty="0" smtClean="0">
                <a:ln>
                  <a:noFill/>
                </a:ln>
                <a:solidFill>
                  <a:prstClr val="white"/>
                </a:solidFill>
                <a:effectLst/>
                <a:uLnTx/>
                <a:uFillTx/>
                <a:latin typeface="Helvetica" panose="020B0604020202020204" pitchFamily="34" charset="0"/>
                <a:ea typeface="Times New Roman" panose="02020603050405020304" pitchFamily="18" charset="0"/>
                <a:cs typeface="+mn-cs"/>
              </a:rPr>
              <a:t>rittografia Asimmetrica</a:t>
            </a:r>
            <a:r>
              <a:rPr kumimoji="0" lang="it-IT" sz="3200" b="1" i="0" u="none" strike="noStrike" kern="1200" cap="none" spc="0" normalizeH="0" baseline="0" noProof="0" dirty="0">
                <a:ln>
                  <a:noFill/>
                </a:ln>
                <a:solidFill>
                  <a:prstClr val="white"/>
                </a:solidFill>
                <a:effectLst/>
                <a:uLnTx/>
                <a:uFillTx/>
                <a:latin typeface="Helvetica" panose="020B0604020202020204" pitchFamily="34" charset="0"/>
                <a:ea typeface="Times New Roman" panose="02020603050405020304" pitchFamily="18" charset="0"/>
                <a:cs typeface="+mn-cs"/>
              </a:rPr>
              <a:t>: la Firma di un documento</a:t>
            </a:r>
          </a:p>
        </p:txBody>
      </p:sp>
      <p:sp>
        <p:nvSpPr>
          <p:cNvPr id="8" name="Rettangolo 7"/>
          <p:cNvSpPr/>
          <p:nvPr/>
        </p:nvSpPr>
        <p:spPr>
          <a:xfrm>
            <a:off x="839607" y="3226924"/>
            <a:ext cx="6405255"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2" name="Immagine 11">
            <a:extLst>
              <a:ext uri="{FF2B5EF4-FFF2-40B4-BE49-F238E27FC236}">
                <a16:creationId xmlns:a16="http://schemas.microsoft.com/office/drawing/2014/main" id="{09E0ABDB-1E84-46DA-836B-4E0FD76AADA4}"/>
              </a:ext>
            </a:extLst>
          </p:cNvPr>
          <p:cNvPicPr>
            <a:picLocks noChangeAspect="1"/>
          </p:cNvPicPr>
          <p:nvPr/>
        </p:nvPicPr>
        <p:blipFill>
          <a:blip r:embed="rId4"/>
          <a:stretch>
            <a:fillRect/>
          </a:stretch>
        </p:blipFill>
        <p:spPr>
          <a:xfrm>
            <a:off x="8063712" y="2217816"/>
            <a:ext cx="3812151" cy="3105184"/>
          </a:xfrm>
          <a:prstGeom prst="rect">
            <a:avLst/>
          </a:prstGeom>
        </p:spPr>
      </p:pic>
      <p:pic>
        <p:nvPicPr>
          <p:cNvPr id="14" name="Picture 5">
            <a:extLst>
              <a:ext uri="{FF2B5EF4-FFF2-40B4-BE49-F238E27FC236}">
                <a16:creationId xmlns:a16="http://schemas.microsoft.com/office/drawing/2014/main" id="{159FF3B9-A524-43B7-ADB9-8F339663647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75187" y="4897989"/>
            <a:ext cx="377406" cy="432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3" descr="C:\Users\caputi\Desktop\1380309139_filter_data.png">
            <a:extLst>
              <a:ext uri="{FF2B5EF4-FFF2-40B4-BE49-F238E27FC236}">
                <a16:creationId xmlns:a16="http://schemas.microsoft.com/office/drawing/2014/main" id="{83184C6D-EB08-4E39-B190-8C802AB9874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70046" y="2689096"/>
            <a:ext cx="719136" cy="72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
            <a:extLst>
              <a:ext uri="{FF2B5EF4-FFF2-40B4-BE49-F238E27FC236}">
                <a16:creationId xmlns:a16="http://schemas.microsoft.com/office/drawing/2014/main" id="{9083823B-71F7-4176-B1CE-C39421761BE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40833" y="3809834"/>
            <a:ext cx="6461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ccia a destra 16">
            <a:extLst>
              <a:ext uri="{FF2B5EF4-FFF2-40B4-BE49-F238E27FC236}">
                <a16:creationId xmlns:a16="http://schemas.microsoft.com/office/drawing/2014/main" id="{64F22A0D-8A5D-4DC4-BCB5-4A5BAF3CE21F}"/>
              </a:ext>
            </a:extLst>
          </p:cNvPr>
          <p:cNvSpPr/>
          <p:nvPr/>
        </p:nvSpPr>
        <p:spPr bwMode="auto">
          <a:xfrm rot="5400000">
            <a:off x="3051842" y="2468531"/>
            <a:ext cx="224093" cy="179387"/>
          </a:xfrm>
          <a:prstGeom prst="rightArrow">
            <a:avLst/>
          </a:prstGeom>
          <a:solidFill>
            <a:schemeClr val="accent5"/>
          </a:solidFill>
          <a:ln w="9525" cap="flat" cmpd="sng" algn="ctr">
            <a:solidFill>
              <a:schemeClr val="tx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
                <a:srgbClr val="000000"/>
              </a:buClr>
              <a:buSzPct val="100000"/>
              <a:buFont typeface="Times New Roman" pitchFamily="16" charset="0"/>
              <a:buNone/>
              <a:tabLst/>
              <a:defRPr/>
            </a:pPr>
            <a:endParaRPr kumimoji="0" lang="it-IT"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18" name="Freccia a destra 17">
            <a:extLst>
              <a:ext uri="{FF2B5EF4-FFF2-40B4-BE49-F238E27FC236}">
                <a16:creationId xmlns:a16="http://schemas.microsoft.com/office/drawing/2014/main" id="{F7F8042B-7FB3-4069-AA5B-3A4F7C13E960}"/>
              </a:ext>
            </a:extLst>
          </p:cNvPr>
          <p:cNvSpPr/>
          <p:nvPr/>
        </p:nvSpPr>
        <p:spPr bwMode="auto">
          <a:xfrm>
            <a:off x="6412240" y="4004108"/>
            <a:ext cx="431800" cy="215900"/>
          </a:xfrm>
          <a:prstGeom prst="rightArrow">
            <a:avLst/>
          </a:prstGeom>
          <a:solidFill>
            <a:schemeClr val="accent5"/>
          </a:solidFill>
          <a:ln w="9525" cap="flat" cmpd="sng" algn="ctr">
            <a:solidFill>
              <a:schemeClr val="tx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
                <a:srgbClr val="000000"/>
              </a:buClr>
              <a:buSzPct val="100000"/>
              <a:buFont typeface="Times New Roman" pitchFamily="16" charset="0"/>
              <a:buNone/>
              <a:tabLst/>
              <a:defRPr/>
            </a:pPr>
            <a:endParaRPr kumimoji="0" lang="it-IT"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20" name="Freccia curva 19">
            <a:extLst>
              <a:ext uri="{FF2B5EF4-FFF2-40B4-BE49-F238E27FC236}">
                <a16:creationId xmlns:a16="http://schemas.microsoft.com/office/drawing/2014/main" id="{2FC57AC9-40EC-4537-8929-294D1CAA5DD4}"/>
              </a:ext>
            </a:extLst>
          </p:cNvPr>
          <p:cNvSpPr/>
          <p:nvPr/>
        </p:nvSpPr>
        <p:spPr bwMode="auto">
          <a:xfrm rot="5400000">
            <a:off x="4187645" y="1585540"/>
            <a:ext cx="1774228" cy="2152683"/>
          </a:xfrm>
          <a:prstGeom prst="bentArrow">
            <a:avLst>
              <a:gd name="adj1" fmla="val 5048"/>
              <a:gd name="adj2" fmla="val 7752"/>
              <a:gd name="adj3" fmla="val 7356"/>
              <a:gd name="adj4" fmla="val 65969"/>
            </a:avLst>
          </a:prstGeom>
          <a:solidFill>
            <a:schemeClr val="accent5"/>
          </a:solidFill>
          <a:ln w="9525" cap="flat" cmpd="sng" algn="ctr">
            <a:solidFill>
              <a:schemeClr val="tx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
                <a:srgbClr val="000000"/>
              </a:buClr>
              <a:buSzPct val="100000"/>
              <a:buFont typeface="Times New Roman" pitchFamily="16" charset="0"/>
              <a:buNone/>
              <a:tabLst/>
              <a:defRPr/>
            </a:pPr>
            <a:endParaRPr kumimoji="0" lang="it-IT"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pic>
        <p:nvPicPr>
          <p:cNvPr id="22" name="Picture 7">
            <a:extLst>
              <a:ext uri="{FF2B5EF4-FFF2-40B4-BE49-F238E27FC236}">
                <a16:creationId xmlns:a16="http://schemas.microsoft.com/office/drawing/2014/main" id="{AD9C78D1-4B13-4641-830C-B935934316F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97788" y="4140033"/>
            <a:ext cx="4318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CasellaDiTesto 29">
            <a:extLst>
              <a:ext uri="{FF2B5EF4-FFF2-40B4-BE49-F238E27FC236}">
                <a16:creationId xmlns:a16="http://schemas.microsoft.com/office/drawing/2014/main" id="{63DCEA8C-BF7E-48C4-B259-27300F6DA5C1}"/>
              </a:ext>
            </a:extLst>
          </p:cNvPr>
          <p:cNvSpPr txBox="1">
            <a:spLocks noChangeArrowheads="1"/>
          </p:cNvSpPr>
          <p:nvPr/>
        </p:nvSpPr>
        <p:spPr bwMode="auto">
          <a:xfrm>
            <a:off x="409595" y="2839446"/>
            <a:ext cx="21442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it-IT"/>
            </a:defPPr>
            <a:lvl1pPr>
              <a:buClr>
                <a:srgbClr val="000000"/>
              </a:buClr>
              <a:buSzPct val="100000"/>
              <a:buFont typeface="Times New Roman" panose="02020603050405020304" pitchFamily="18" charset="0"/>
              <a:buNone/>
              <a:defRPr sz="2000">
                <a:latin typeface="Calibri" panose="020F05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
                <a:srgbClr val="000000"/>
              </a:buClr>
              <a:buSzPct val="100000"/>
              <a:buFont typeface="Times New Roman" panose="02020603050405020304" pitchFamily="18" charset="0"/>
              <a:buNone/>
              <a:tabLst/>
              <a:defRPr/>
            </a:pPr>
            <a:r>
              <a:rPr kumimoji="0" lang="it-IT" altLang="it-IT"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Funzione di </a:t>
            </a:r>
            <a:r>
              <a:rPr kumimoji="0" lang="it-IT" altLang="it-IT" sz="1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hash</a:t>
            </a:r>
            <a:endParaRPr kumimoji="0" lang="it-IT" altLang="it-IT"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4" name="CasellaDiTesto 30">
            <a:extLst>
              <a:ext uri="{FF2B5EF4-FFF2-40B4-BE49-F238E27FC236}">
                <a16:creationId xmlns:a16="http://schemas.microsoft.com/office/drawing/2014/main" id="{91A0DF77-91EA-4C8D-B805-1F2F1217974C}"/>
              </a:ext>
            </a:extLst>
          </p:cNvPr>
          <p:cNvSpPr txBox="1">
            <a:spLocks noChangeArrowheads="1"/>
          </p:cNvSpPr>
          <p:nvPr/>
        </p:nvSpPr>
        <p:spPr bwMode="auto">
          <a:xfrm>
            <a:off x="486694" y="1633820"/>
            <a:ext cx="186367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Pct val="100000"/>
              <a:buFont typeface="Times New Roman" panose="02020603050405020304" pitchFamily="18" charset="0"/>
              <a:buNone/>
              <a:tabLst/>
              <a:defRPr/>
            </a:pPr>
            <a:r>
              <a:rPr kumimoji="0" lang="it-IT" altLang="it-IT"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Documento da firmare</a:t>
            </a:r>
          </a:p>
        </p:txBody>
      </p:sp>
      <p:sp>
        <p:nvSpPr>
          <p:cNvPr id="25" name="CasellaDiTesto 31">
            <a:extLst>
              <a:ext uri="{FF2B5EF4-FFF2-40B4-BE49-F238E27FC236}">
                <a16:creationId xmlns:a16="http://schemas.microsoft.com/office/drawing/2014/main" id="{EFF5B8D2-C19A-4D5A-AFE6-BAC0DBAF0874}"/>
              </a:ext>
            </a:extLst>
          </p:cNvPr>
          <p:cNvSpPr txBox="1">
            <a:spLocks noChangeArrowheads="1"/>
          </p:cNvSpPr>
          <p:nvPr/>
        </p:nvSpPr>
        <p:spPr bwMode="auto">
          <a:xfrm>
            <a:off x="438941" y="3793863"/>
            <a:ext cx="160501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buClr>
                <a:srgbClr val="000000"/>
              </a:buClr>
              <a:buSzPct val="100000"/>
              <a:buFont typeface="Times New Roman" panose="02020603050405020304" pitchFamily="18" charset="0"/>
              <a:buNone/>
              <a:defRPr sz="1400">
                <a:latin typeface="Calibri" panose="020F05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
                <a:srgbClr val="000000"/>
              </a:buClr>
              <a:buSzPct val="100000"/>
              <a:buFont typeface="Times New Roman" panose="02020603050405020304" pitchFamily="18" charset="0"/>
              <a:buNone/>
              <a:tabLst/>
              <a:defRPr/>
            </a:pPr>
            <a:r>
              <a:rPr kumimoji="0" lang="it-IT" altLang="it-IT"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Impronta del documento</a:t>
            </a:r>
          </a:p>
        </p:txBody>
      </p:sp>
      <p:sp>
        <p:nvSpPr>
          <p:cNvPr id="26" name="CasellaDiTesto 32">
            <a:extLst>
              <a:ext uri="{FF2B5EF4-FFF2-40B4-BE49-F238E27FC236}">
                <a16:creationId xmlns:a16="http://schemas.microsoft.com/office/drawing/2014/main" id="{C8F9A5C5-9F1F-4158-B383-C9D30F1A0A9C}"/>
              </a:ext>
            </a:extLst>
          </p:cNvPr>
          <p:cNvSpPr txBox="1">
            <a:spLocks noChangeArrowheads="1"/>
          </p:cNvSpPr>
          <p:nvPr/>
        </p:nvSpPr>
        <p:spPr bwMode="auto">
          <a:xfrm>
            <a:off x="428366" y="4786571"/>
            <a:ext cx="208403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buClr>
                <a:srgbClr val="000000"/>
              </a:buClr>
              <a:buSzPct val="100000"/>
              <a:buFont typeface="Times New Roman" panose="02020603050405020304" pitchFamily="18" charset="0"/>
              <a:buNone/>
              <a:defRPr sz="1400">
                <a:latin typeface="Calibri" panose="020F05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
                <a:srgbClr val="000000"/>
              </a:buClr>
              <a:buSzPct val="100000"/>
              <a:buFont typeface="Times New Roman" panose="02020603050405020304" pitchFamily="18" charset="0"/>
              <a:buNone/>
              <a:tabLst/>
              <a:defRPr/>
            </a:pPr>
            <a:r>
              <a:rPr kumimoji="0" lang="it-IT" altLang="it-IT"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Cifratura </a:t>
            </a:r>
            <a:r>
              <a:rPr kumimoji="0" lang="it-IT" altLang="it-IT" sz="1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con </a:t>
            </a:r>
            <a:r>
              <a:rPr kumimoji="0" lang="it-IT" altLang="it-IT"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chiave privata</a:t>
            </a:r>
          </a:p>
        </p:txBody>
      </p:sp>
      <p:pic>
        <p:nvPicPr>
          <p:cNvPr id="27" name="Picture 7">
            <a:extLst>
              <a:ext uri="{FF2B5EF4-FFF2-40B4-BE49-F238E27FC236}">
                <a16:creationId xmlns:a16="http://schemas.microsoft.com/office/drawing/2014/main" id="{A9D5DD81-DEAF-4123-903E-378D6B498D7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28597" y="5920268"/>
            <a:ext cx="574675" cy="718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CasellaDiTesto 34">
            <a:extLst>
              <a:ext uri="{FF2B5EF4-FFF2-40B4-BE49-F238E27FC236}">
                <a16:creationId xmlns:a16="http://schemas.microsoft.com/office/drawing/2014/main" id="{56588F3D-A99E-403F-80F9-95BFB85391E6}"/>
              </a:ext>
            </a:extLst>
          </p:cNvPr>
          <p:cNvSpPr txBox="1">
            <a:spLocks noChangeArrowheads="1"/>
          </p:cNvSpPr>
          <p:nvPr/>
        </p:nvSpPr>
        <p:spPr bwMode="auto">
          <a:xfrm>
            <a:off x="409595" y="6079226"/>
            <a:ext cx="23047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buClr>
                <a:srgbClr val="000000"/>
              </a:buClr>
              <a:buSzPct val="100000"/>
              <a:buFont typeface="Times New Roman" panose="02020603050405020304" pitchFamily="18" charset="0"/>
              <a:buNone/>
              <a:defRPr sz="1100"/>
            </a:lvl1pPr>
          </a:lstStyle>
          <a:p>
            <a:pPr marL="0" marR="0" lvl="0" indent="0" algn="l" defTabSz="914400" rtl="0" eaLnBrk="1" fontAlgn="auto" latinLnBrk="0" hangingPunct="1">
              <a:lnSpc>
                <a:spcPct val="100000"/>
              </a:lnSpc>
              <a:spcBef>
                <a:spcPts val="0"/>
              </a:spcBef>
              <a:spcAft>
                <a:spcPts val="0"/>
              </a:spcAft>
              <a:buClr>
                <a:srgbClr val="000000"/>
              </a:buClr>
              <a:buSzPct val="100000"/>
              <a:buFont typeface="Times New Roman" panose="02020603050405020304" pitchFamily="18" charset="0"/>
              <a:buNone/>
              <a:tabLst/>
              <a:defRPr/>
            </a:pPr>
            <a:r>
              <a:rPr kumimoji="0" lang="it-IT" altLang="it-IT" sz="1800" b="0" i="0" u="none" strike="noStrike" kern="1200" cap="none" spc="0" normalizeH="0" baseline="0" noProof="0" dirty="0" smtClean="0">
                <a:ln>
                  <a:noFill/>
                </a:ln>
                <a:solidFill>
                  <a:prstClr val="black"/>
                </a:solidFill>
                <a:effectLst/>
                <a:uLnTx/>
                <a:uFillTx/>
                <a:latin typeface="Calibri" panose="020F0502020204030204"/>
                <a:ea typeface="+mn-ea"/>
                <a:cs typeface="Calibri" panose="020F0502020204030204" pitchFamily="34" charset="0"/>
              </a:rPr>
              <a:t>Firma Digitale</a:t>
            </a:r>
            <a:endParaRPr kumimoji="0" lang="it-IT" alt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 name="CasellaDiTesto 28">
            <a:extLst>
              <a:ext uri="{FF2B5EF4-FFF2-40B4-BE49-F238E27FC236}">
                <a16:creationId xmlns:a16="http://schemas.microsoft.com/office/drawing/2014/main" id="{73F2BCCC-FF86-4A3E-BB6B-88861F230875}"/>
              </a:ext>
            </a:extLst>
          </p:cNvPr>
          <p:cNvSpPr txBox="1"/>
          <p:nvPr/>
        </p:nvSpPr>
        <p:spPr>
          <a:xfrm>
            <a:off x="8436401" y="2877394"/>
            <a:ext cx="3004099" cy="2086725"/>
          </a:xfrm>
          <a:prstGeom prst="rect">
            <a:avLst/>
          </a:prstGeom>
          <a:noFill/>
        </p:spPr>
        <p:txBody>
          <a:bodyPr wrap="square">
            <a:spAutoFit/>
          </a:bodyPr>
          <a:lstStyle/>
          <a:p>
            <a:pPr marL="0" marR="0" lvl="0" indent="0" algn="just" defTabSz="998538" rtl="0" eaLnBrk="1" fontAlgn="auto" latinLnBrk="0" hangingPunct="1">
              <a:lnSpc>
                <a:spcPct val="100000"/>
              </a:lnSpc>
              <a:spcBef>
                <a:spcPct val="20000"/>
              </a:spcBef>
              <a:spcAft>
                <a:spcPts val="0"/>
              </a:spcAft>
              <a:buClrTx/>
              <a:buSzTx/>
              <a:buFontTx/>
              <a:buNone/>
              <a:tabLst/>
              <a:defRPr/>
            </a:pPr>
            <a:r>
              <a:rPr kumimoji="0" lang="it-IT" sz="1800" b="0" i="0" u="none" strike="noStrike" kern="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Il "pacchetto" </a:t>
            </a:r>
            <a:r>
              <a:rPr kumimoji="0" lang="it-IT" sz="1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contenente il documento informatico, la firma digitale e la chiave </a:t>
            </a:r>
            <a:r>
              <a:rPr kumimoji="0" lang="it-IT" sz="1800" b="0" i="0" u="none" strike="noStrike" kern="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pubblica è noto come </a:t>
            </a:r>
            <a:r>
              <a:rPr kumimoji="0" lang="it-IT" sz="1800" b="1" i="0" u="none" strike="noStrike" kern="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busta crittografata</a:t>
            </a:r>
            <a:r>
              <a:rPr kumimoji="0" lang="it-IT" sz="1800" b="0" i="0" u="none" strike="noStrike" kern="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 e rappresenta il documento firmato da trasmettere al destinatario</a:t>
            </a:r>
            <a:r>
              <a:rPr kumimoji="0" lang="it-IT" sz="1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endParaRPr kumimoji="0" lang="it-IT" sz="1800" b="0" i="1"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30" name="CasellaDiTesto 37">
            <a:extLst>
              <a:ext uri="{FF2B5EF4-FFF2-40B4-BE49-F238E27FC236}">
                <a16:creationId xmlns:a16="http://schemas.microsoft.com/office/drawing/2014/main" id="{95EE01A0-028B-4A92-B61E-E5DE2090FAEF}"/>
              </a:ext>
            </a:extLst>
          </p:cNvPr>
          <p:cNvSpPr txBox="1">
            <a:spLocks noChangeArrowheads="1"/>
          </p:cNvSpPr>
          <p:nvPr/>
        </p:nvSpPr>
        <p:spPr bwMode="auto">
          <a:xfrm>
            <a:off x="6472347" y="4585670"/>
            <a:ext cx="201612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buClr>
                <a:srgbClr val="000000"/>
              </a:buClr>
              <a:buSzPct val="100000"/>
              <a:buFont typeface="Times New Roman" panose="02020603050405020304" pitchFamily="18" charset="0"/>
              <a:buNone/>
              <a:defRPr sz="1400">
                <a:latin typeface="Calibri" panose="020F0502020204030204" pitchFamily="34" charset="0"/>
                <a:cs typeface="Calibri" panose="020F0502020204030204" pitchFamily="34" charset="0"/>
              </a:defRPr>
            </a:lvl1pPr>
          </a:lstStyle>
          <a:p>
            <a:pPr marL="0" marR="0" lvl="0" indent="0" algn="ctr" defTabSz="914400" rtl="0" eaLnBrk="1" fontAlgn="auto" latinLnBrk="0" hangingPunct="1">
              <a:lnSpc>
                <a:spcPct val="100000"/>
              </a:lnSpc>
              <a:spcBef>
                <a:spcPts val="0"/>
              </a:spcBef>
              <a:spcAft>
                <a:spcPts val="0"/>
              </a:spcAft>
              <a:buClr>
                <a:srgbClr val="000000"/>
              </a:buClr>
              <a:buSzPct val="100000"/>
              <a:buFont typeface="Times New Roman" panose="02020603050405020304" pitchFamily="18" charset="0"/>
              <a:buNone/>
              <a:tabLst/>
              <a:defRPr/>
            </a:pPr>
            <a:r>
              <a:rPr kumimoji="0" lang="it-IT" altLang="it-IT" sz="1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Documento;</a:t>
            </a:r>
          </a:p>
          <a:p>
            <a:pPr marL="0" marR="0" lvl="0" indent="0" algn="ctr" defTabSz="914400" rtl="0" eaLnBrk="1" fontAlgn="auto" latinLnBrk="0" hangingPunct="1">
              <a:lnSpc>
                <a:spcPct val="100000"/>
              </a:lnSpc>
              <a:spcBef>
                <a:spcPts val="0"/>
              </a:spcBef>
              <a:spcAft>
                <a:spcPts val="0"/>
              </a:spcAft>
              <a:buClr>
                <a:srgbClr val="000000"/>
              </a:buClr>
              <a:buSzPct val="100000"/>
              <a:buFont typeface="Times New Roman" panose="02020603050405020304" pitchFamily="18" charset="0"/>
              <a:buNone/>
              <a:tabLst/>
              <a:defRPr/>
            </a:pPr>
            <a:r>
              <a:rPr kumimoji="0" lang="it-IT" altLang="it-IT" sz="1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Firma digitale;</a:t>
            </a:r>
          </a:p>
          <a:p>
            <a:pPr marL="0" marR="0" lvl="0" indent="0" algn="ctr" defTabSz="914400" rtl="0" eaLnBrk="1" fontAlgn="auto" latinLnBrk="0" hangingPunct="1">
              <a:lnSpc>
                <a:spcPct val="100000"/>
              </a:lnSpc>
              <a:spcBef>
                <a:spcPts val="0"/>
              </a:spcBef>
              <a:spcAft>
                <a:spcPts val="0"/>
              </a:spcAft>
              <a:buClr>
                <a:srgbClr val="000000"/>
              </a:buClr>
              <a:buSzPct val="100000"/>
              <a:buFont typeface="Times New Roman" panose="02020603050405020304" pitchFamily="18" charset="0"/>
              <a:buNone/>
              <a:tabLst/>
              <a:defRPr/>
            </a:pPr>
            <a:r>
              <a:rPr kumimoji="0" lang="it-IT" altLang="it-IT" sz="1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Chiave pubblica</a:t>
            </a:r>
            <a:endParaRPr kumimoji="0" lang="it-IT" altLang="it-IT"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31" name="Picture 11" descr="C:\Users\caputi\Desktop\1380310840_key_blue.png">
            <a:extLst>
              <a:ext uri="{FF2B5EF4-FFF2-40B4-BE49-F238E27FC236}">
                <a16:creationId xmlns:a16="http://schemas.microsoft.com/office/drawing/2014/main" id="{1D74B49E-1584-4A2A-853D-DBF30DB37CE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86713" y="4140033"/>
            <a:ext cx="392113"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10" descr="C:\Users\caputi\Desktop\1380310834_key_red.png">
            <a:extLst>
              <a:ext uri="{FF2B5EF4-FFF2-40B4-BE49-F238E27FC236}">
                <a16:creationId xmlns:a16="http://schemas.microsoft.com/office/drawing/2014/main" id="{2D447ACA-2389-4987-A114-2CDCD0CAC16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35297" y="5165864"/>
            <a:ext cx="328593" cy="328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Freccia a destra 32">
            <a:extLst>
              <a:ext uri="{FF2B5EF4-FFF2-40B4-BE49-F238E27FC236}">
                <a16:creationId xmlns:a16="http://schemas.microsoft.com/office/drawing/2014/main" id="{4AD1FAF5-E9CA-49B0-A828-9E88BBAE6772}"/>
              </a:ext>
            </a:extLst>
          </p:cNvPr>
          <p:cNvSpPr/>
          <p:nvPr/>
        </p:nvSpPr>
        <p:spPr bwMode="auto">
          <a:xfrm rot="5400000">
            <a:off x="3003887" y="3571347"/>
            <a:ext cx="224093" cy="179387"/>
          </a:xfrm>
          <a:prstGeom prst="rightArrow">
            <a:avLst/>
          </a:prstGeom>
          <a:solidFill>
            <a:schemeClr val="accent5"/>
          </a:solidFill>
          <a:ln w="9525" cap="flat" cmpd="sng" algn="ctr">
            <a:solidFill>
              <a:schemeClr val="tx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
                <a:srgbClr val="000000"/>
              </a:buClr>
              <a:buSzPct val="100000"/>
              <a:buFont typeface="Times New Roman" pitchFamily="16" charset="0"/>
              <a:buNone/>
              <a:tabLst/>
              <a:defRPr/>
            </a:pPr>
            <a:endParaRPr kumimoji="0" lang="it-IT"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34" name="Freccia a destra 33">
            <a:extLst>
              <a:ext uri="{FF2B5EF4-FFF2-40B4-BE49-F238E27FC236}">
                <a16:creationId xmlns:a16="http://schemas.microsoft.com/office/drawing/2014/main" id="{92223077-D147-4173-8A0C-7B5FBF91997C}"/>
              </a:ext>
            </a:extLst>
          </p:cNvPr>
          <p:cNvSpPr/>
          <p:nvPr/>
        </p:nvSpPr>
        <p:spPr bwMode="auto">
          <a:xfrm rot="5400000">
            <a:off x="3025877" y="4609164"/>
            <a:ext cx="224093" cy="179387"/>
          </a:xfrm>
          <a:prstGeom prst="rightArrow">
            <a:avLst/>
          </a:prstGeom>
          <a:solidFill>
            <a:schemeClr val="accent5"/>
          </a:solidFill>
          <a:ln w="9525" cap="flat" cmpd="sng" algn="ctr">
            <a:solidFill>
              <a:schemeClr val="tx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
                <a:srgbClr val="000000"/>
              </a:buClr>
              <a:buSzPct val="100000"/>
              <a:buFont typeface="Times New Roman" pitchFamily="16" charset="0"/>
              <a:buNone/>
              <a:tabLst/>
              <a:defRPr/>
            </a:pPr>
            <a:endParaRPr kumimoji="0" lang="it-IT"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35" name="Freccia a destra 34">
            <a:extLst>
              <a:ext uri="{FF2B5EF4-FFF2-40B4-BE49-F238E27FC236}">
                <a16:creationId xmlns:a16="http://schemas.microsoft.com/office/drawing/2014/main" id="{77021FB1-E337-4F8F-B92A-121186E9A0D9}"/>
              </a:ext>
            </a:extLst>
          </p:cNvPr>
          <p:cNvSpPr/>
          <p:nvPr/>
        </p:nvSpPr>
        <p:spPr bwMode="auto">
          <a:xfrm rot="5400000">
            <a:off x="3005371" y="5610802"/>
            <a:ext cx="224093" cy="179387"/>
          </a:xfrm>
          <a:prstGeom prst="rightArrow">
            <a:avLst/>
          </a:prstGeom>
          <a:solidFill>
            <a:schemeClr val="accent5"/>
          </a:solidFill>
          <a:ln w="9525" cap="flat" cmpd="sng" algn="ctr">
            <a:solidFill>
              <a:schemeClr val="tx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
                <a:srgbClr val="000000"/>
              </a:buClr>
              <a:buSzPct val="100000"/>
              <a:buFont typeface="Times New Roman" pitchFamily="16" charset="0"/>
              <a:buNone/>
              <a:tabLst/>
              <a:defRPr/>
            </a:pPr>
            <a:endParaRPr kumimoji="0" lang="it-IT"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36" name="Freccia curva 35">
            <a:extLst>
              <a:ext uri="{FF2B5EF4-FFF2-40B4-BE49-F238E27FC236}">
                <a16:creationId xmlns:a16="http://schemas.microsoft.com/office/drawing/2014/main" id="{CC26210D-DC5C-4D3F-801E-646C9976D1F6}"/>
              </a:ext>
            </a:extLst>
          </p:cNvPr>
          <p:cNvSpPr/>
          <p:nvPr/>
        </p:nvSpPr>
        <p:spPr bwMode="auto">
          <a:xfrm rot="5400000">
            <a:off x="4092414" y="4523397"/>
            <a:ext cx="1823690" cy="2152683"/>
          </a:xfrm>
          <a:prstGeom prst="bentArrow">
            <a:avLst>
              <a:gd name="adj1" fmla="val 5048"/>
              <a:gd name="adj2" fmla="val 7752"/>
              <a:gd name="adj3" fmla="val 7356"/>
              <a:gd name="adj4" fmla="val 65969"/>
            </a:avLst>
          </a:prstGeom>
          <a:solidFill>
            <a:schemeClr val="accent5"/>
          </a:solidFill>
          <a:ln w="9525" cap="flat" cmpd="sng" algn="ctr">
            <a:solidFill>
              <a:schemeClr val="tx1"/>
            </a:solidFill>
            <a:prstDash val="solid"/>
            <a:round/>
            <a:headEnd type="none" w="med" len="med"/>
            <a:tailEnd type="none" w="med" len="med"/>
          </a:ln>
          <a:effectLst/>
          <a:scene3d>
            <a:camera prst="orthographicFront">
              <a:rot lat="0" lon="10800000" rev="0"/>
            </a:camera>
            <a:lightRig rig="threePt" dir="t"/>
          </a:scene3d>
        </p:spPr>
        <p:txBody>
          <a:bodyPr/>
          <a:lstStyle/>
          <a:p>
            <a:pPr marL="0" marR="0" lvl="0" indent="0" algn="l" defTabSz="914400" rtl="0" eaLnBrk="1" fontAlgn="auto" latinLnBrk="0" hangingPunct="1">
              <a:lnSpc>
                <a:spcPct val="100000"/>
              </a:lnSpc>
              <a:spcBef>
                <a:spcPts val="0"/>
              </a:spcBef>
              <a:spcAft>
                <a:spcPts val="0"/>
              </a:spcAft>
              <a:buClr>
                <a:srgbClr val="000000"/>
              </a:buClr>
              <a:buSzPct val="100000"/>
              <a:buFont typeface="Times New Roman" pitchFamily="16" charset="0"/>
              <a:buNone/>
              <a:tabLst/>
              <a:defRPr/>
            </a:pPr>
            <a:endParaRPr kumimoji="0" lang="it-IT"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37" name="AutoShape 2" descr="Risultati immagini per piu">
            <a:extLst>
              <a:ext uri="{FF2B5EF4-FFF2-40B4-BE49-F238E27FC236}">
                <a16:creationId xmlns:a16="http://schemas.microsoft.com/office/drawing/2014/main" id="{8E9E097E-AA9F-4267-9BE3-542FEB9E2387}"/>
              </a:ext>
            </a:extLst>
          </p:cNvPr>
          <p:cNvSpPr>
            <a:spLocks noChangeAspect="1" noChangeArrowheads="1"/>
          </p:cNvSpPr>
          <p:nvPr/>
        </p:nvSpPr>
        <p:spPr bwMode="auto">
          <a:xfrm>
            <a:off x="6490273" y="2669056"/>
            <a:ext cx="1024885" cy="102488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8" name="Immagine 37">
            <a:extLst>
              <a:ext uri="{FF2B5EF4-FFF2-40B4-BE49-F238E27FC236}">
                <a16:creationId xmlns:a16="http://schemas.microsoft.com/office/drawing/2014/main" id="{16C2890D-A62F-4CA1-BACE-3F370AF31276}"/>
              </a:ext>
            </a:extLst>
          </p:cNvPr>
          <p:cNvPicPr>
            <a:picLocks noChangeAspect="1"/>
          </p:cNvPicPr>
          <p:nvPr/>
        </p:nvPicPr>
        <p:blipFill>
          <a:blip r:embed="rId11"/>
          <a:stretch>
            <a:fillRect/>
          </a:stretch>
        </p:blipFill>
        <p:spPr>
          <a:xfrm>
            <a:off x="5689797" y="3852030"/>
            <a:ext cx="556847" cy="539751"/>
          </a:xfrm>
          <a:prstGeom prst="rect">
            <a:avLst/>
          </a:prstGeom>
        </p:spPr>
      </p:pic>
      <p:sp>
        <p:nvSpPr>
          <p:cNvPr id="3" name="Ovale 2"/>
          <p:cNvSpPr/>
          <p:nvPr/>
        </p:nvSpPr>
        <p:spPr>
          <a:xfrm>
            <a:off x="2512399" y="1436674"/>
            <a:ext cx="1415518" cy="952250"/>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Ovale 39"/>
          <p:cNvSpPr/>
          <p:nvPr/>
        </p:nvSpPr>
        <p:spPr>
          <a:xfrm>
            <a:off x="2512399" y="5892795"/>
            <a:ext cx="1374052" cy="914023"/>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1" name="Picture 11" descr="C:\Users\caputi\Desktop\1380310840_key_blue.png">
            <a:extLst>
              <a:ext uri="{FF2B5EF4-FFF2-40B4-BE49-F238E27FC236}">
                <a16:creationId xmlns:a16="http://schemas.microsoft.com/office/drawing/2014/main" id="{1D74B49E-1584-4A2A-853D-DBF30DB37CE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50672" y="2558240"/>
            <a:ext cx="392113"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asellaDiTesto 3"/>
          <p:cNvSpPr txBox="1"/>
          <p:nvPr/>
        </p:nvSpPr>
        <p:spPr>
          <a:xfrm>
            <a:off x="3964101" y="2809614"/>
            <a:ext cx="148720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altLang="it-IT" sz="1600" b="0" i="0" u="none" strike="noStrike" kern="1200" cap="none" spc="0" normalizeH="0" baseline="0" noProof="0" dirty="0">
                <a:ln>
                  <a:noFill/>
                </a:ln>
                <a:solidFill>
                  <a:prstClr val="black"/>
                </a:solidFill>
                <a:effectLst/>
                <a:uLnTx/>
                <a:uFillTx/>
                <a:latin typeface="Calibri" panose="020F0502020204030204"/>
                <a:ea typeface="+mn-ea"/>
                <a:cs typeface="+mn-cs"/>
              </a:rPr>
              <a:t>Chiave </a:t>
            </a:r>
            <a:r>
              <a:rPr kumimoji="0" lang="it-IT" altLang="it-IT" sz="1600" b="0" i="0" u="none" strike="noStrike" kern="1200" cap="none" spc="0" normalizeH="0" baseline="0" noProof="0" dirty="0" smtClean="0">
                <a:ln>
                  <a:noFill/>
                </a:ln>
                <a:solidFill>
                  <a:prstClr val="black"/>
                </a:solidFill>
                <a:effectLst/>
                <a:uLnTx/>
                <a:uFillTx/>
                <a:latin typeface="Calibri" panose="020F0502020204030204"/>
                <a:ea typeface="+mn-ea"/>
                <a:cs typeface="+mn-cs"/>
              </a:rPr>
              <a:t>pubblica</a:t>
            </a:r>
            <a:endParaRPr kumimoji="0" lang="it-IT" altLang="it-IT"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2" name="Ovale 41"/>
          <p:cNvSpPr/>
          <p:nvPr/>
        </p:nvSpPr>
        <p:spPr>
          <a:xfrm>
            <a:off x="3982759" y="2439887"/>
            <a:ext cx="1415518" cy="952250"/>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Freccia curva 42">
            <a:extLst>
              <a:ext uri="{FF2B5EF4-FFF2-40B4-BE49-F238E27FC236}">
                <a16:creationId xmlns:a16="http://schemas.microsoft.com/office/drawing/2014/main" id="{CC26210D-DC5C-4D3F-801E-646C9976D1F6}"/>
              </a:ext>
            </a:extLst>
          </p:cNvPr>
          <p:cNvSpPr/>
          <p:nvPr/>
        </p:nvSpPr>
        <p:spPr bwMode="auto">
          <a:xfrm rot="10800000">
            <a:off x="4648707" y="3608946"/>
            <a:ext cx="700022" cy="623623"/>
          </a:xfrm>
          <a:prstGeom prst="bentArrow">
            <a:avLst>
              <a:gd name="adj1" fmla="val 12685"/>
              <a:gd name="adj2" fmla="val 13480"/>
              <a:gd name="adj3" fmla="val 21102"/>
              <a:gd name="adj4" fmla="val 52223"/>
            </a:avLst>
          </a:prstGeom>
          <a:solidFill>
            <a:schemeClr val="accent5"/>
          </a:solidFill>
          <a:ln w="9525" cap="flat" cmpd="sng" algn="ctr">
            <a:solidFill>
              <a:schemeClr val="tx1"/>
            </a:solidFill>
            <a:prstDash val="solid"/>
            <a:round/>
            <a:headEnd type="none" w="med" len="med"/>
            <a:tailEnd type="none" w="med" len="med"/>
          </a:ln>
          <a:effectLst/>
          <a:scene3d>
            <a:camera prst="orthographicFront">
              <a:rot lat="0" lon="10800000" rev="0"/>
            </a:camera>
            <a:lightRig rig="threePt" dir="t"/>
          </a:scene3d>
        </p:spPr>
        <p:txBody>
          <a:bodyPr/>
          <a:lstStyle/>
          <a:p>
            <a:pPr marL="0" marR="0" lvl="0" indent="0" algn="l" defTabSz="914400" rtl="0" eaLnBrk="1" fontAlgn="auto" latinLnBrk="0" hangingPunct="1">
              <a:lnSpc>
                <a:spcPct val="100000"/>
              </a:lnSpc>
              <a:spcBef>
                <a:spcPts val="0"/>
              </a:spcBef>
              <a:spcAft>
                <a:spcPts val="0"/>
              </a:spcAft>
              <a:buClr>
                <a:srgbClr val="000000"/>
              </a:buClr>
              <a:buSzPct val="100000"/>
              <a:buFont typeface="Times New Roman" pitchFamily="16" charset="0"/>
              <a:buNone/>
              <a:tabLst/>
              <a:defRPr/>
            </a:pPr>
            <a:endParaRPr kumimoji="0" lang="it-IT"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pic>
        <p:nvPicPr>
          <p:cNvPr id="7" name="Immagine 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156206" y="1667299"/>
            <a:ext cx="3767163" cy="4576355"/>
          </a:xfrm>
          <a:prstGeom prst="rect">
            <a:avLst/>
          </a:prstGeom>
        </p:spPr>
      </p:pic>
      <p:sp>
        <p:nvSpPr>
          <p:cNvPr id="9" name="Rettangolo 8"/>
          <p:cNvSpPr/>
          <p:nvPr/>
        </p:nvSpPr>
        <p:spPr>
          <a:xfrm>
            <a:off x="388141" y="2439887"/>
            <a:ext cx="3559476" cy="337265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5494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path" presetSubtype="0" accel="50000" decel="50000" fill="hold" nodeType="clickEffect">
                                  <p:stCondLst>
                                    <p:cond delay="0"/>
                                  </p:stCondLst>
                                  <p:childTnLst>
                                    <p:animMotion origin="layout" path="M -2.5E-6 -3.7037E-7 L -0.11875 -3.7037E-7 C -0.172 -3.7037E-7 -0.2375 -0.0794 -0.2375 -0.14398 L -0.2375 -0.28773 " pathEditMode="relative" rAng="0" ptsTypes="AAAA">
                                      <p:cBhvr>
                                        <p:cTn id="6" dur="2000" fill="hold"/>
                                        <p:tgtEl>
                                          <p:spTgt spid="7"/>
                                        </p:tgtEl>
                                        <p:attrNameLst>
                                          <p:attrName>ppt_x</p:attrName>
                                          <p:attrName>ppt_y</p:attrName>
                                        </p:attrNameLst>
                                      </p:cBhvr>
                                      <p:rCtr x="-11875" y="-14398"/>
                                    </p:animMotion>
                                  </p:childTnLst>
                                </p:cTn>
                              </p:par>
                            </p:childTnLst>
                          </p:cTn>
                        </p:par>
                        <p:par>
                          <p:cTn id="7" fill="hold">
                            <p:stCondLst>
                              <p:cond delay="2000"/>
                            </p:stCondLst>
                            <p:childTnLst>
                              <p:par>
                                <p:cTn id="8" presetID="31" presetClass="exit" presetSubtype="0" fill="hold" nodeType="afterEffect">
                                  <p:stCondLst>
                                    <p:cond delay="0"/>
                                  </p:stCondLst>
                                  <p:childTnLst>
                                    <p:anim calcmode="lin" valueType="num">
                                      <p:cBhvr>
                                        <p:cTn id="9" dur="1000"/>
                                        <p:tgtEl>
                                          <p:spTgt spid="7"/>
                                        </p:tgtEl>
                                        <p:attrNameLst>
                                          <p:attrName>ppt_w</p:attrName>
                                        </p:attrNameLst>
                                      </p:cBhvr>
                                      <p:tavLst>
                                        <p:tav tm="0">
                                          <p:val>
                                            <p:strVal val="ppt_w"/>
                                          </p:val>
                                        </p:tav>
                                        <p:tav tm="100000">
                                          <p:val>
                                            <p:fltVal val="0"/>
                                          </p:val>
                                        </p:tav>
                                      </p:tavLst>
                                    </p:anim>
                                    <p:anim calcmode="lin" valueType="num">
                                      <p:cBhvr>
                                        <p:cTn id="10" dur="1000"/>
                                        <p:tgtEl>
                                          <p:spTgt spid="7"/>
                                        </p:tgtEl>
                                        <p:attrNameLst>
                                          <p:attrName>ppt_h</p:attrName>
                                        </p:attrNameLst>
                                      </p:cBhvr>
                                      <p:tavLst>
                                        <p:tav tm="0">
                                          <p:val>
                                            <p:strVal val="ppt_h"/>
                                          </p:val>
                                        </p:tav>
                                        <p:tav tm="100000">
                                          <p:val>
                                            <p:fltVal val="0"/>
                                          </p:val>
                                        </p:tav>
                                      </p:tavLst>
                                    </p:anim>
                                    <p:anim calcmode="lin" valueType="num">
                                      <p:cBhvr>
                                        <p:cTn id="11" dur="1000"/>
                                        <p:tgtEl>
                                          <p:spTgt spid="7"/>
                                        </p:tgtEl>
                                        <p:attrNameLst>
                                          <p:attrName>style.rotation</p:attrName>
                                        </p:attrNameLst>
                                      </p:cBhvr>
                                      <p:tavLst>
                                        <p:tav tm="0">
                                          <p:val>
                                            <p:fltVal val="0"/>
                                          </p:val>
                                        </p:tav>
                                        <p:tav tm="100000">
                                          <p:val>
                                            <p:fltVal val="90"/>
                                          </p:val>
                                        </p:tav>
                                      </p:tavLst>
                                    </p:anim>
                                    <p:animEffect transition="out" filter="fade">
                                      <p:cBhvr>
                                        <p:cTn id="12" dur="1000"/>
                                        <p:tgtEl>
                                          <p:spTgt spid="7"/>
                                        </p:tgtEl>
                                      </p:cBhvr>
                                    </p:animEffect>
                                    <p:set>
                                      <p:cBhvr>
                                        <p:cTn id="13" dur="1" fill="hold">
                                          <p:stCondLst>
                                            <p:cond delay="999"/>
                                          </p:stCondLst>
                                        </p:cTn>
                                        <p:tgtEl>
                                          <p:spTgt spid="7"/>
                                        </p:tgtEl>
                                        <p:attrNameLst>
                                          <p:attrName>style.visibility</p:attrName>
                                        </p:attrNameLst>
                                      </p:cBhvr>
                                      <p:to>
                                        <p:strVal val="hidden"/>
                                      </p:to>
                                    </p:set>
                                  </p:childTnLst>
                                </p:cTn>
                              </p:par>
                            </p:childTnLst>
                          </p:cTn>
                        </p:par>
                        <p:par>
                          <p:cTn id="14" fill="hold">
                            <p:stCondLst>
                              <p:cond delay="3000"/>
                            </p:stCondLst>
                            <p:childTnLst>
                              <p:par>
                                <p:cTn id="15" presetID="10"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par>
                                <p:cTn id="26" presetID="10" presetClass="entr" presetSubtype="0"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500"/>
                                        <p:tgtEl>
                                          <p:spTgt spid="33"/>
                                        </p:tgtEl>
                                      </p:cBhvr>
                                    </p:animEffect>
                                  </p:childTnLst>
                                </p:cTn>
                              </p:par>
                              <p:par>
                                <p:cTn id="37" presetID="10" presetClass="entr" presetSubtype="0"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fade">
                                      <p:cBhvr>
                                        <p:cTn id="47" dur="500"/>
                                        <p:tgtEl>
                                          <p:spTgt spid="34"/>
                                        </p:tgtEl>
                                      </p:cBhvr>
                                    </p:animEffect>
                                  </p:childTnLst>
                                </p:cTn>
                              </p:par>
                              <p:par>
                                <p:cTn id="48" presetID="10" presetClass="entr" presetSubtype="0" fill="hold"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500"/>
                                        <p:tgtEl>
                                          <p:spTgt spid="32"/>
                                        </p:tgtEl>
                                      </p:cBhvr>
                                    </p:animEffect>
                                  </p:childTnLst>
                                </p:cTn>
                              </p:par>
                              <p:par>
                                <p:cTn id="51" presetID="10" presetClass="entr" presetSubtype="0" fill="hold" nodeType="with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500"/>
                                        <p:tgtEl>
                                          <p:spTgt spid="14"/>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500"/>
                                        <p:tgtEl>
                                          <p:spTgt spid="26"/>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35"/>
                                        </p:tgtEl>
                                        <p:attrNameLst>
                                          <p:attrName>style.visibility</p:attrName>
                                        </p:attrNameLst>
                                      </p:cBhvr>
                                      <p:to>
                                        <p:strVal val="visible"/>
                                      </p:to>
                                    </p:set>
                                    <p:animEffect transition="in" filter="fade">
                                      <p:cBhvr>
                                        <p:cTn id="61" dur="500"/>
                                        <p:tgtEl>
                                          <p:spTgt spid="35"/>
                                        </p:tgtEl>
                                      </p:cBhvr>
                                    </p:animEffect>
                                  </p:childTnLst>
                                </p:cTn>
                              </p:par>
                              <p:par>
                                <p:cTn id="62" presetID="10" presetClass="entr" presetSubtype="0" fill="hold" nodeType="with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500"/>
                                        <p:tgtEl>
                                          <p:spTgt spid="27"/>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500"/>
                                        <p:tgtEl>
                                          <p:spTgt spid="28"/>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fade">
                                      <p:cBhvr>
                                        <p:cTn id="72" dur="500"/>
                                        <p:tgtEl>
                                          <p:spTgt spid="9"/>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40"/>
                                        </p:tgtEl>
                                        <p:attrNameLst>
                                          <p:attrName>style.visibility</p:attrName>
                                        </p:attrNameLst>
                                      </p:cBhvr>
                                      <p:to>
                                        <p:strVal val="visible"/>
                                      </p:to>
                                    </p:set>
                                    <p:animEffect transition="in" filter="fade">
                                      <p:cBhvr>
                                        <p:cTn id="75" dur="500"/>
                                        <p:tgtEl>
                                          <p:spTgt spid="40"/>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
                                        </p:tgtEl>
                                        <p:attrNameLst>
                                          <p:attrName>style.visibility</p:attrName>
                                        </p:attrNameLst>
                                      </p:cBhvr>
                                      <p:to>
                                        <p:strVal val="visible"/>
                                      </p:to>
                                    </p:set>
                                    <p:animEffect transition="in" filter="fade">
                                      <p:cBhvr>
                                        <p:cTn id="78" dur="500"/>
                                        <p:tgtEl>
                                          <p:spTgt spid="3"/>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500"/>
                                        <p:tgtEl>
                                          <p:spTgt spid="36"/>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fade">
                                      <p:cBhvr>
                                        <p:cTn id="86" dur="500"/>
                                        <p:tgtEl>
                                          <p:spTgt spid="20"/>
                                        </p:tgtEl>
                                      </p:cBhvr>
                                    </p:animEffect>
                                  </p:childTnLst>
                                </p:cTn>
                              </p:par>
                              <p:par>
                                <p:cTn id="87" presetID="10" presetClass="entr" presetSubtype="0" fill="hold" nodeType="with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500"/>
                                        <p:tgtEl>
                                          <p:spTgt spid="38"/>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nodeType="clickEffect">
                                  <p:stCondLst>
                                    <p:cond delay="0"/>
                                  </p:stCondLst>
                                  <p:childTnLst>
                                    <p:set>
                                      <p:cBhvr>
                                        <p:cTn id="93" dur="1" fill="hold">
                                          <p:stCondLst>
                                            <p:cond delay="0"/>
                                          </p:stCondLst>
                                        </p:cTn>
                                        <p:tgtEl>
                                          <p:spTgt spid="41"/>
                                        </p:tgtEl>
                                        <p:attrNameLst>
                                          <p:attrName>style.visibility</p:attrName>
                                        </p:attrNameLst>
                                      </p:cBhvr>
                                      <p:to>
                                        <p:strVal val="visible"/>
                                      </p:to>
                                    </p:set>
                                    <p:animEffect transition="in" filter="fade">
                                      <p:cBhvr>
                                        <p:cTn id="94" dur="500"/>
                                        <p:tgtEl>
                                          <p:spTgt spid="41"/>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4"/>
                                        </p:tgtEl>
                                        <p:attrNameLst>
                                          <p:attrName>style.visibility</p:attrName>
                                        </p:attrNameLst>
                                      </p:cBhvr>
                                      <p:to>
                                        <p:strVal val="visible"/>
                                      </p:to>
                                    </p:set>
                                    <p:animEffect transition="in" filter="fade">
                                      <p:cBhvr>
                                        <p:cTn id="97" dur="500"/>
                                        <p:tgtEl>
                                          <p:spTgt spid="4"/>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fade">
                                      <p:cBhvr>
                                        <p:cTn id="100" dur="500"/>
                                        <p:tgtEl>
                                          <p:spTgt spid="42"/>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fade">
                                      <p:cBhvr>
                                        <p:cTn id="103" dur="500"/>
                                        <p:tgtEl>
                                          <p:spTgt spid="43"/>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nodeType="click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500"/>
                                        <p:tgtEl>
                                          <p:spTgt spid="22"/>
                                        </p:tgtEl>
                                      </p:cBhvr>
                                    </p:animEffect>
                                  </p:childTnLst>
                                </p:cTn>
                              </p:par>
                              <p:par>
                                <p:cTn id="109" presetID="10" presetClass="entr" presetSubtype="0" fill="hold" nodeType="with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fade">
                                      <p:cBhvr>
                                        <p:cTn id="111" dur="500"/>
                                        <p:tgtEl>
                                          <p:spTgt spid="45"/>
                                        </p:tgtEl>
                                      </p:cBhvr>
                                    </p:animEffect>
                                  </p:childTnLst>
                                </p:cTn>
                              </p:par>
                              <p:par>
                                <p:cTn id="112" presetID="10" presetClass="entr" presetSubtype="0" fill="hold" nodeType="withEffect">
                                  <p:stCondLst>
                                    <p:cond delay="0"/>
                                  </p:stCondLst>
                                  <p:childTnLst>
                                    <p:set>
                                      <p:cBhvr>
                                        <p:cTn id="113" dur="1" fill="hold">
                                          <p:stCondLst>
                                            <p:cond delay="0"/>
                                          </p:stCondLst>
                                        </p:cTn>
                                        <p:tgtEl>
                                          <p:spTgt spid="31"/>
                                        </p:tgtEl>
                                        <p:attrNameLst>
                                          <p:attrName>style.visibility</p:attrName>
                                        </p:attrNameLst>
                                      </p:cBhvr>
                                      <p:to>
                                        <p:strVal val="visible"/>
                                      </p:to>
                                    </p:set>
                                    <p:animEffect transition="in" filter="fade">
                                      <p:cBhvr>
                                        <p:cTn id="114" dur="500"/>
                                        <p:tgtEl>
                                          <p:spTgt spid="31"/>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fade">
                                      <p:cBhvr>
                                        <p:cTn id="117" dur="500"/>
                                        <p:tgtEl>
                                          <p:spTgt spid="30"/>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29"/>
                                        </p:tgtEl>
                                        <p:attrNameLst>
                                          <p:attrName>style.visibility</p:attrName>
                                        </p:attrNameLst>
                                      </p:cBhvr>
                                      <p:to>
                                        <p:strVal val="visible"/>
                                      </p:to>
                                    </p:set>
                                    <p:animEffect transition="in" filter="fade">
                                      <p:cBhvr>
                                        <p:cTn id="120" dur="500"/>
                                        <p:tgtEl>
                                          <p:spTgt spid="29"/>
                                        </p:tgtEl>
                                      </p:cBhvr>
                                    </p:animEffect>
                                  </p:childTnLst>
                                </p:cTn>
                              </p:par>
                              <p:par>
                                <p:cTn id="121" presetID="10" presetClass="entr" presetSubtype="0" fill="hold" nodeType="with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fade">
                                      <p:cBhvr>
                                        <p:cTn id="123" dur="500"/>
                                        <p:tgtEl>
                                          <p:spTgt spid="12"/>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18"/>
                                        </p:tgtEl>
                                        <p:attrNameLst>
                                          <p:attrName>style.visibility</p:attrName>
                                        </p:attrNameLst>
                                      </p:cBhvr>
                                      <p:to>
                                        <p:strVal val="visible"/>
                                      </p:to>
                                    </p:set>
                                    <p:animEffect transition="in" filter="fade">
                                      <p:cBhvr>
                                        <p:cTn id="12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0" grpId="0" animBg="1"/>
      <p:bldP spid="23" grpId="0"/>
      <p:bldP spid="24" grpId="0"/>
      <p:bldP spid="25" grpId="0"/>
      <p:bldP spid="26" grpId="0"/>
      <p:bldP spid="28" grpId="0"/>
      <p:bldP spid="29" grpId="0"/>
      <p:bldP spid="30" grpId="0"/>
      <p:bldP spid="33" grpId="0" animBg="1"/>
      <p:bldP spid="34" grpId="0" animBg="1"/>
      <p:bldP spid="35" grpId="0" animBg="1"/>
      <p:bldP spid="36" grpId="0" animBg="1"/>
      <p:bldP spid="3" grpId="0" animBg="1"/>
      <p:bldP spid="40" grpId="0" animBg="1"/>
      <p:bldP spid="4" grpId="0"/>
      <p:bldP spid="42" grpId="0" animBg="1"/>
      <p:bldP spid="43"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56"/>
            <a:ext cx="12192000" cy="1219819"/>
          </a:xfrm>
          <a:prstGeom prst="rect">
            <a:avLst/>
          </a:prstGeom>
        </p:spPr>
      </p:pic>
      <p:sp>
        <p:nvSpPr>
          <p:cNvPr id="13" name="Rettangolo 12">
            <a:extLst>
              <a:ext uri="{FF2B5EF4-FFF2-40B4-BE49-F238E27FC236}">
                <a16:creationId xmlns:a16="http://schemas.microsoft.com/office/drawing/2014/main" id="{BA976663-D766-4704-80E3-C196615AC881}"/>
              </a:ext>
            </a:extLst>
          </p:cNvPr>
          <p:cNvSpPr/>
          <p:nvPr/>
        </p:nvSpPr>
        <p:spPr>
          <a:xfrm>
            <a:off x="530353" y="574484"/>
            <a:ext cx="10301769" cy="584775"/>
          </a:xfrm>
          <a:prstGeom prst="rect">
            <a:avLst/>
          </a:prstGeom>
        </p:spPr>
        <p:txBody>
          <a:bodyPr wrap="square">
            <a:spAutoFit/>
          </a:bodyPr>
          <a:lstStyle/>
          <a:p>
            <a:pPr marL="0" marR="0" lvl="0" indent="0" algn="l" defTabSz="914400" rtl="0" eaLnBrk="1" fontAlgn="base" latinLnBrk="0" hangingPunct="1">
              <a:lnSpc>
                <a:spcPct val="100000"/>
              </a:lnSpc>
              <a:spcBef>
                <a:spcPts val="750"/>
              </a:spcBef>
              <a:spcAft>
                <a:spcPts val="750"/>
              </a:spcAft>
              <a:buClrTx/>
              <a:buSzTx/>
              <a:buFontTx/>
              <a:buNone/>
              <a:tabLst/>
              <a:defRPr/>
            </a:pPr>
            <a:r>
              <a:rPr kumimoji="0" lang="it-IT" sz="3200" b="1" i="0" u="none" strike="noStrike" kern="1200" cap="none" spc="0" normalizeH="0" baseline="0" noProof="0" dirty="0">
                <a:ln>
                  <a:noFill/>
                </a:ln>
                <a:solidFill>
                  <a:prstClr val="white"/>
                </a:solidFill>
                <a:effectLst/>
                <a:uLnTx/>
                <a:uFillTx/>
                <a:latin typeface="Helvetica" panose="020B0604020202020204" pitchFamily="34" charset="0"/>
                <a:ea typeface="Times New Roman" panose="02020603050405020304" pitchFamily="18" charset="0"/>
                <a:cs typeface="+mn-cs"/>
              </a:rPr>
              <a:t>C</a:t>
            </a:r>
            <a:r>
              <a:rPr kumimoji="0" lang="it-IT" sz="3200" b="1" i="0" u="none" strike="noStrike" kern="1200" cap="none" spc="0" normalizeH="0" baseline="0" noProof="0" dirty="0" smtClean="0">
                <a:ln>
                  <a:noFill/>
                </a:ln>
                <a:solidFill>
                  <a:prstClr val="white"/>
                </a:solidFill>
                <a:effectLst/>
                <a:uLnTx/>
                <a:uFillTx/>
                <a:latin typeface="Helvetica" panose="020B0604020202020204" pitchFamily="34" charset="0"/>
                <a:ea typeface="Times New Roman" panose="02020603050405020304" pitchFamily="18" charset="0"/>
                <a:cs typeface="+mn-cs"/>
              </a:rPr>
              <a:t>rittografia Asimmetrica</a:t>
            </a:r>
            <a:r>
              <a:rPr kumimoji="0" lang="it-IT" sz="3200" b="1" i="0" u="none" strike="noStrike" kern="1200" cap="none" spc="0" normalizeH="0" baseline="0" noProof="0" dirty="0">
                <a:ln>
                  <a:noFill/>
                </a:ln>
                <a:solidFill>
                  <a:prstClr val="white"/>
                </a:solidFill>
                <a:effectLst/>
                <a:uLnTx/>
                <a:uFillTx/>
                <a:latin typeface="Helvetica" panose="020B0604020202020204" pitchFamily="34" charset="0"/>
                <a:ea typeface="Times New Roman" panose="02020603050405020304" pitchFamily="18" charset="0"/>
                <a:cs typeface="+mn-cs"/>
              </a:rPr>
              <a:t>: la </a:t>
            </a:r>
            <a:r>
              <a:rPr kumimoji="0" lang="it-IT" sz="3200" b="1" i="0" u="none" strike="noStrike" kern="1200" cap="none" spc="0" normalizeH="0" baseline="0" noProof="0" dirty="0" smtClean="0">
                <a:ln>
                  <a:noFill/>
                </a:ln>
                <a:solidFill>
                  <a:prstClr val="white"/>
                </a:solidFill>
                <a:effectLst/>
                <a:uLnTx/>
                <a:uFillTx/>
                <a:latin typeface="Helvetica" panose="020B0604020202020204" pitchFamily="34" charset="0"/>
                <a:ea typeface="Times New Roman" panose="02020603050405020304" pitchFamily="18" charset="0"/>
                <a:cs typeface="+mn-cs"/>
              </a:rPr>
              <a:t>verifica </a:t>
            </a:r>
            <a:r>
              <a:rPr kumimoji="0" lang="it-IT" sz="3200" b="1" i="0" u="none" strike="noStrike" kern="1200" cap="none" spc="0" normalizeH="0" baseline="0" noProof="0" dirty="0">
                <a:ln>
                  <a:noFill/>
                </a:ln>
                <a:solidFill>
                  <a:prstClr val="white"/>
                </a:solidFill>
                <a:effectLst/>
                <a:uLnTx/>
                <a:uFillTx/>
                <a:latin typeface="Helvetica" panose="020B0604020202020204" pitchFamily="34" charset="0"/>
                <a:ea typeface="Times New Roman" panose="02020603050405020304" pitchFamily="18" charset="0"/>
                <a:cs typeface="+mn-cs"/>
              </a:rPr>
              <a:t>di </a:t>
            </a:r>
            <a:r>
              <a:rPr kumimoji="0" lang="it-IT" sz="3200" b="1" i="0" u="none" strike="noStrike" kern="1200" cap="none" spc="0" normalizeH="0" baseline="0" noProof="0" dirty="0" smtClean="0">
                <a:ln>
                  <a:noFill/>
                </a:ln>
                <a:solidFill>
                  <a:prstClr val="white"/>
                </a:solidFill>
                <a:effectLst/>
                <a:uLnTx/>
                <a:uFillTx/>
                <a:latin typeface="Helvetica" panose="020B0604020202020204" pitchFamily="34" charset="0"/>
                <a:ea typeface="Times New Roman" panose="02020603050405020304" pitchFamily="18" charset="0"/>
                <a:cs typeface="+mn-cs"/>
              </a:rPr>
              <a:t>una Firma</a:t>
            </a:r>
            <a:endParaRPr kumimoji="0" lang="it-IT" sz="3200" b="1" i="0" u="none" strike="noStrike" kern="1200" cap="none" spc="0" normalizeH="0" baseline="0" noProof="0" dirty="0">
              <a:ln>
                <a:noFill/>
              </a:ln>
              <a:solidFill>
                <a:prstClr val="white"/>
              </a:solidFill>
              <a:effectLst/>
              <a:uLnTx/>
              <a:uFillTx/>
              <a:latin typeface="Helvetica" panose="020B0604020202020204" pitchFamily="34" charset="0"/>
              <a:ea typeface="Times New Roman" panose="02020603050405020304" pitchFamily="18" charset="0"/>
              <a:cs typeface="+mn-cs"/>
            </a:endParaRPr>
          </a:p>
        </p:txBody>
      </p:sp>
      <p:sp>
        <p:nvSpPr>
          <p:cNvPr id="3" name="Rettangolo 2"/>
          <p:cNvSpPr/>
          <p:nvPr/>
        </p:nvSpPr>
        <p:spPr>
          <a:xfrm>
            <a:off x="3738742" y="5109632"/>
            <a:ext cx="8035916" cy="1323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smtClean="0">
                <a:ln>
                  <a:noFill/>
                </a:ln>
                <a:solidFill>
                  <a:prstClr val="black"/>
                </a:solidFill>
                <a:effectLst/>
                <a:uLnTx/>
                <a:uFillTx/>
                <a:latin typeface="Calibri" panose="020F0502020204030204"/>
                <a:ea typeface="+mn-ea"/>
                <a:cs typeface="+mn-cs"/>
              </a:rPr>
              <a:t>Si procede al confronto delle due impronte. </a:t>
            </a: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rPr>
              <a:t>Se sono identiche, </a:t>
            </a:r>
            <a:r>
              <a:rPr kumimoji="0" lang="it-IT" sz="2000" b="0" i="0" u="none" strike="noStrike" kern="1200" cap="none" spc="0" normalizeH="0" baseline="0" noProof="0" dirty="0" smtClean="0">
                <a:ln>
                  <a:noFill/>
                </a:ln>
                <a:solidFill>
                  <a:prstClr val="black"/>
                </a:solidFill>
                <a:effectLst/>
                <a:uLnTx/>
                <a:uFillTx/>
                <a:latin typeface="Calibri" panose="020F0502020204030204"/>
                <a:ea typeface="+mn-ea"/>
                <a:cs typeface="+mn-cs"/>
              </a:rPr>
              <a:t>vuol dire che  </a:t>
            </a: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rPr>
              <a:t>il documento </a:t>
            </a:r>
            <a:r>
              <a:rPr kumimoji="0" lang="it-IT" sz="2000" b="0" i="0" u="none" strike="noStrike" kern="1200" cap="none" spc="0" normalizeH="0" baseline="0" noProof="0" dirty="0" smtClean="0">
                <a:ln>
                  <a:noFill/>
                </a:ln>
                <a:solidFill>
                  <a:prstClr val="black"/>
                </a:solidFill>
                <a:effectLst/>
                <a:uLnTx/>
                <a:uFillTx/>
                <a:latin typeface="Calibri" panose="020F0502020204030204"/>
                <a:ea typeface="+mn-ea"/>
                <a:cs typeface="+mn-cs"/>
              </a:rPr>
              <a:t>originale non ha subito alterazioni e che proviene </a:t>
            </a: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rPr>
              <a:t>dal titolare della firma digitale. </a:t>
            </a:r>
            <a:r>
              <a:rPr kumimoji="0" lang="it-IT" sz="2000" b="0" i="0" u="none" strike="noStrike" kern="1200" cap="none" spc="0" normalizeH="0" baseline="0" noProof="0" dirty="0" smtClean="0">
                <a:ln>
                  <a:noFill/>
                </a:ln>
                <a:solidFill>
                  <a:prstClr val="black"/>
                </a:solidFill>
                <a:effectLst/>
                <a:uLnTx/>
                <a:uFillTx/>
                <a:latin typeface="Calibri" panose="020F0502020204030204"/>
                <a:ea typeface="+mn-ea"/>
                <a:cs typeface="+mn-cs"/>
              </a:rPr>
              <a:t>Se le impronte sono differenti, </a:t>
            </a: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rPr>
              <a:t>invece, significa che il documento è stato modificato o falsificato.</a:t>
            </a:r>
          </a:p>
        </p:txBody>
      </p:sp>
      <p:sp>
        <p:nvSpPr>
          <p:cNvPr id="4" name="CasellaDiTesto 3"/>
          <p:cNvSpPr txBox="1"/>
          <p:nvPr/>
        </p:nvSpPr>
        <p:spPr>
          <a:xfrm>
            <a:off x="298235" y="1380997"/>
            <a:ext cx="11476423"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200" b="0" i="0" u="none" strike="noStrike" kern="1200" cap="none" spc="0" normalizeH="0" baseline="0" noProof="0" dirty="0" smtClean="0">
                <a:ln>
                  <a:noFill/>
                </a:ln>
                <a:solidFill>
                  <a:prstClr val="black"/>
                </a:solidFill>
                <a:effectLst/>
                <a:uLnTx/>
                <a:uFillTx/>
                <a:latin typeface="Calibri" panose="020F0502020204030204"/>
                <a:ea typeface="+mn-ea"/>
                <a:cs typeface="+mn-cs"/>
              </a:rPr>
              <a:t>La verifica di validità di un documento informatico firmato digitalmente avviene in questo modo: </a:t>
            </a:r>
            <a:endParaRPr kumimoji="0" lang="it-IT"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CasellaDiTesto 6"/>
          <p:cNvSpPr txBox="1"/>
          <p:nvPr/>
        </p:nvSpPr>
        <p:spPr>
          <a:xfrm>
            <a:off x="3761649" y="2470607"/>
            <a:ext cx="828913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smtClean="0">
                <a:ln>
                  <a:noFill/>
                </a:ln>
                <a:solidFill>
                  <a:prstClr val="black"/>
                </a:solidFill>
                <a:effectLst/>
                <a:uLnTx/>
                <a:uFillTx/>
                <a:latin typeface="Calibri" panose="020F0502020204030204"/>
                <a:ea typeface="+mn-ea"/>
                <a:cs typeface="+mn-cs"/>
              </a:rPr>
              <a:t>Attraverso la stessa funzione di </a:t>
            </a:r>
            <a:r>
              <a:rPr kumimoji="0" lang="it-IT" sz="2000" b="0" i="0" u="none" strike="noStrike" kern="1200" cap="none" spc="0" normalizeH="0" baseline="0" noProof="0" dirty="0" err="1" smtClean="0">
                <a:ln>
                  <a:noFill/>
                </a:ln>
                <a:solidFill>
                  <a:prstClr val="black"/>
                </a:solidFill>
                <a:effectLst/>
                <a:uLnTx/>
                <a:uFillTx/>
                <a:latin typeface="Calibri" panose="020F0502020204030204"/>
                <a:ea typeface="+mn-ea"/>
                <a:cs typeface="+mn-cs"/>
              </a:rPr>
              <a:t>hash</a:t>
            </a:r>
            <a:r>
              <a:rPr kumimoji="0" lang="it-IT" sz="2000" b="0" i="0" u="none" strike="noStrike" kern="1200" cap="none" spc="0" normalizeH="0" baseline="0" noProof="0" dirty="0" smtClean="0">
                <a:ln>
                  <a:noFill/>
                </a:ln>
                <a:solidFill>
                  <a:prstClr val="black"/>
                </a:solidFill>
                <a:effectLst/>
                <a:uLnTx/>
                <a:uFillTx/>
                <a:latin typeface="Calibri" panose="020F0502020204030204"/>
                <a:ea typeface="+mn-ea"/>
                <a:cs typeface="+mn-cs"/>
              </a:rPr>
              <a:t> utilizzata dal firmatario viene generata nuovamente l’impronta del documento in chiaro ricevuto.</a:t>
            </a:r>
            <a:endPar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ettangolo 4"/>
          <p:cNvSpPr/>
          <p:nvPr/>
        </p:nvSpPr>
        <p:spPr>
          <a:xfrm>
            <a:off x="298235" y="2431673"/>
            <a:ext cx="3299831" cy="76944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200" b="1" i="0" u="none" strike="noStrike" kern="1200" cap="none" spc="0" normalizeH="0" baseline="0" noProof="0" dirty="0" smtClean="0">
                <a:ln>
                  <a:noFill/>
                </a:ln>
                <a:solidFill>
                  <a:prstClr val="black"/>
                </a:solidFill>
                <a:effectLst/>
                <a:uLnTx/>
                <a:uFillTx/>
                <a:latin typeface="Calibri" panose="020F0502020204030204"/>
                <a:ea typeface="+mn-ea"/>
                <a:cs typeface="+mn-cs"/>
              </a:rPr>
              <a:t>Generazione dell’impronta del documento in chiaro</a:t>
            </a:r>
            <a:endParaRPr kumimoji="0" lang="it-IT" sz="2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ttangolo 5"/>
          <p:cNvSpPr/>
          <p:nvPr/>
        </p:nvSpPr>
        <p:spPr>
          <a:xfrm>
            <a:off x="275327" y="3612083"/>
            <a:ext cx="3463415" cy="110799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200" b="1" i="0" u="none" strike="noStrike" kern="1200" cap="none" spc="0" normalizeH="0" baseline="0" noProof="0" dirty="0" smtClean="0">
                <a:ln>
                  <a:noFill/>
                </a:ln>
                <a:solidFill>
                  <a:prstClr val="black"/>
                </a:solidFill>
                <a:effectLst/>
                <a:uLnTx/>
                <a:uFillTx/>
                <a:latin typeface="Calibri" panose="020F0502020204030204"/>
                <a:ea typeface="+mn-ea"/>
                <a:cs typeface="+mn-cs"/>
              </a:rPr>
              <a:t>Decifratura dell’impronta cifrata ricevuta dal firmatario</a:t>
            </a:r>
            <a:endParaRPr kumimoji="0" lang="it-IT" sz="2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Rettangolo 9"/>
          <p:cNvSpPr/>
          <p:nvPr/>
        </p:nvSpPr>
        <p:spPr>
          <a:xfrm>
            <a:off x="298235" y="5184467"/>
            <a:ext cx="2496068" cy="43088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200" b="1" i="0" u="none" strike="noStrike" kern="1200" cap="none" spc="0" normalizeH="0" baseline="0" noProof="0" dirty="0" smtClean="0">
                <a:ln>
                  <a:noFill/>
                </a:ln>
                <a:solidFill>
                  <a:prstClr val="black"/>
                </a:solidFill>
                <a:effectLst/>
                <a:uLnTx/>
                <a:uFillTx/>
                <a:latin typeface="Calibri" panose="020F0502020204030204"/>
                <a:ea typeface="+mn-ea"/>
                <a:cs typeface="+mn-cs"/>
              </a:rPr>
              <a:t>Verifica della Firma</a:t>
            </a:r>
            <a:endParaRPr kumimoji="0" lang="it-IT" sz="2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CasellaDiTesto 10"/>
          <p:cNvSpPr txBox="1"/>
          <p:nvPr/>
        </p:nvSpPr>
        <p:spPr>
          <a:xfrm>
            <a:off x="3761649" y="3636231"/>
            <a:ext cx="8289135"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smtClean="0">
                <a:ln>
                  <a:noFill/>
                </a:ln>
                <a:solidFill>
                  <a:prstClr val="black"/>
                </a:solidFill>
                <a:effectLst/>
                <a:uLnTx/>
                <a:uFillTx/>
                <a:latin typeface="Calibri" panose="020F0502020204030204"/>
                <a:ea typeface="+mn-ea"/>
                <a:cs typeface="+mn-cs"/>
              </a:rPr>
              <a:t>Utilizzando la </a:t>
            </a: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rPr>
              <a:t>chiave pubblica del </a:t>
            </a:r>
            <a:r>
              <a:rPr kumimoji="0" lang="it-IT" sz="2000" b="0" i="0" u="none" strike="noStrike" kern="1200" cap="none" spc="0" normalizeH="0" baseline="0" noProof="0" dirty="0" smtClean="0">
                <a:ln>
                  <a:noFill/>
                </a:ln>
                <a:solidFill>
                  <a:prstClr val="black"/>
                </a:solidFill>
                <a:effectLst/>
                <a:uLnTx/>
                <a:uFillTx/>
                <a:latin typeface="Calibri" panose="020F0502020204030204"/>
                <a:ea typeface="+mn-ea"/>
                <a:cs typeface="+mn-cs"/>
              </a:rPr>
              <a:t>Titolare viene decifrata </a:t>
            </a: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rPr>
              <a:t>la firma digitale allegata al documento e </a:t>
            </a:r>
            <a:r>
              <a:rPr kumimoji="0" lang="it-IT" sz="2000" b="0" i="0" u="none" strike="noStrike" kern="1200" cap="none" spc="0" normalizeH="0" baseline="0" noProof="0" dirty="0" smtClean="0">
                <a:ln>
                  <a:noFill/>
                </a:ln>
                <a:solidFill>
                  <a:prstClr val="black"/>
                </a:solidFill>
                <a:effectLst/>
                <a:uLnTx/>
                <a:uFillTx/>
                <a:latin typeface="Calibri" panose="020F0502020204030204"/>
                <a:ea typeface="+mn-ea"/>
                <a:cs typeface="+mn-cs"/>
              </a:rPr>
              <a:t>si ricava </a:t>
            </a: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rPr>
              <a:t>un'altra </a:t>
            </a:r>
            <a:r>
              <a:rPr kumimoji="0" lang="it-IT" sz="2000" b="0" i="0" u="none" strike="noStrike" kern="1200" cap="none" spc="0" normalizeH="0" baseline="0" noProof="0" dirty="0" smtClean="0">
                <a:ln>
                  <a:noFill/>
                </a:ln>
                <a:solidFill>
                  <a:prstClr val="black"/>
                </a:solidFill>
                <a:effectLst/>
                <a:uLnTx/>
                <a:uFillTx/>
                <a:latin typeface="Calibri" panose="020F0502020204030204"/>
                <a:ea typeface="+mn-ea"/>
                <a:cs typeface="+mn-cs"/>
              </a:rPr>
              <a:t>impronta</a:t>
            </a: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it-IT" sz="2000" b="0" i="0" u="none" strike="noStrike" kern="1200" cap="none" spc="0" normalizeH="0" baseline="0" noProof="0" dirty="0" smtClean="0">
                <a:ln>
                  <a:noFill/>
                </a:ln>
                <a:solidFill>
                  <a:prstClr val="black"/>
                </a:solidFill>
                <a:effectLst/>
                <a:uLnTx/>
                <a:uFillTx/>
                <a:latin typeface="Calibri" panose="020F0502020204030204"/>
                <a:ea typeface="+mn-ea"/>
                <a:cs typeface="+mn-cs"/>
              </a:rPr>
              <a:t>in chiaro inviata dal firmatario</a:t>
            </a:r>
            <a:endPar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13730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1083" y="2707522"/>
            <a:ext cx="921458" cy="1119388"/>
          </a:xfrm>
          <a:prstGeom prst="rect">
            <a:avLst/>
          </a:prstGeom>
        </p:spPr>
      </p:pic>
      <p:pic>
        <p:nvPicPr>
          <p:cNvPr id="2" name="Immagin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56"/>
            <a:ext cx="12192000" cy="1219819"/>
          </a:xfrm>
          <a:prstGeom prst="rect">
            <a:avLst/>
          </a:prstGeom>
        </p:spPr>
      </p:pic>
      <p:sp>
        <p:nvSpPr>
          <p:cNvPr id="13" name="Rettangolo 12">
            <a:extLst>
              <a:ext uri="{FF2B5EF4-FFF2-40B4-BE49-F238E27FC236}">
                <a16:creationId xmlns:a16="http://schemas.microsoft.com/office/drawing/2014/main" id="{BA976663-D766-4704-80E3-C196615AC881}"/>
              </a:ext>
            </a:extLst>
          </p:cNvPr>
          <p:cNvSpPr/>
          <p:nvPr/>
        </p:nvSpPr>
        <p:spPr>
          <a:xfrm>
            <a:off x="530353" y="574484"/>
            <a:ext cx="10301769" cy="584775"/>
          </a:xfrm>
          <a:prstGeom prst="rect">
            <a:avLst/>
          </a:prstGeom>
        </p:spPr>
        <p:txBody>
          <a:bodyPr wrap="square">
            <a:spAutoFit/>
          </a:bodyPr>
          <a:lstStyle/>
          <a:p>
            <a:pPr marL="0" marR="0" lvl="0" indent="0" algn="l" defTabSz="914400" rtl="0" eaLnBrk="1" fontAlgn="base" latinLnBrk="0" hangingPunct="1">
              <a:lnSpc>
                <a:spcPct val="100000"/>
              </a:lnSpc>
              <a:spcBef>
                <a:spcPts val="750"/>
              </a:spcBef>
              <a:spcAft>
                <a:spcPts val="750"/>
              </a:spcAft>
              <a:buClrTx/>
              <a:buSzTx/>
              <a:buFontTx/>
              <a:buNone/>
              <a:tabLst/>
              <a:defRPr/>
            </a:pPr>
            <a:r>
              <a:rPr kumimoji="0" lang="it-IT" sz="3200" b="1" i="0" u="none" strike="noStrike" kern="1200" cap="none" spc="0" normalizeH="0" baseline="0" noProof="0" dirty="0">
                <a:ln>
                  <a:noFill/>
                </a:ln>
                <a:solidFill>
                  <a:prstClr val="white"/>
                </a:solidFill>
                <a:effectLst/>
                <a:uLnTx/>
                <a:uFillTx/>
                <a:latin typeface="Helvetica" panose="020B0604020202020204" pitchFamily="34" charset="0"/>
                <a:ea typeface="Times New Roman" panose="02020603050405020304" pitchFamily="18" charset="0"/>
                <a:cs typeface="+mn-cs"/>
              </a:rPr>
              <a:t>Crittografia Asimmetrica: la verifica di una Firma</a:t>
            </a:r>
          </a:p>
        </p:txBody>
      </p:sp>
      <p:pic>
        <p:nvPicPr>
          <p:cNvPr id="39" name="Immagine 38">
            <a:extLst>
              <a:ext uri="{FF2B5EF4-FFF2-40B4-BE49-F238E27FC236}">
                <a16:creationId xmlns:a16="http://schemas.microsoft.com/office/drawing/2014/main" id="{6B2CBD4D-29A5-40B7-86C6-99FE261E4D2E}"/>
              </a:ext>
            </a:extLst>
          </p:cNvPr>
          <p:cNvPicPr>
            <a:picLocks noChangeAspect="1"/>
          </p:cNvPicPr>
          <p:nvPr/>
        </p:nvPicPr>
        <p:blipFill>
          <a:blip r:embed="rId4"/>
          <a:stretch>
            <a:fillRect/>
          </a:stretch>
        </p:blipFill>
        <p:spPr>
          <a:xfrm>
            <a:off x="8360253" y="2283398"/>
            <a:ext cx="3768909" cy="3115631"/>
          </a:xfrm>
          <a:prstGeom prst="rect">
            <a:avLst/>
          </a:prstGeom>
        </p:spPr>
      </p:pic>
      <p:pic>
        <p:nvPicPr>
          <p:cNvPr id="42" name="Picture 7">
            <a:extLst>
              <a:ext uri="{FF2B5EF4-FFF2-40B4-BE49-F238E27FC236}">
                <a16:creationId xmlns:a16="http://schemas.microsoft.com/office/drawing/2014/main" id="{CE8AC21A-7B74-4406-8578-613BE92301C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2689" y="3482873"/>
            <a:ext cx="4318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11" descr="C:\Users\caputi\Desktop\1380310840_key_blue.png">
            <a:extLst>
              <a:ext uri="{FF2B5EF4-FFF2-40B4-BE49-F238E27FC236}">
                <a16:creationId xmlns:a16="http://schemas.microsoft.com/office/drawing/2014/main" id="{6A3E77C7-D502-468F-BEF9-A8049E1E6E2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0026" y="3482873"/>
            <a:ext cx="392113"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3" descr="C:\Users\caputi\Desktop\1380309139_filter_data.png">
            <a:extLst>
              <a:ext uri="{FF2B5EF4-FFF2-40B4-BE49-F238E27FC236}">
                <a16:creationId xmlns:a16="http://schemas.microsoft.com/office/drawing/2014/main" id="{DFB732C4-C7D9-4191-825A-7866804BD60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97044" y="1766040"/>
            <a:ext cx="792163"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4">
            <a:extLst>
              <a:ext uri="{FF2B5EF4-FFF2-40B4-BE49-F238E27FC236}">
                <a16:creationId xmlns:a16="http://schemas.microsoft.com/office/drawing/2014/main" id="{76B6FA2A-7469-4739-9116-638215EC547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58146" y="1707137"/>
            <a:ext cx="792163"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Freccia a destra 45">
            <a:extLst>
              <a:ext uri="{FF2B5EF4-FFF2-40B4-BE49-F238E27FC236}">
                <a16:creationId xmlns:a16="http://schemas.microsoft.com/office/drawing/2014/main" id="{F8D06C3A-4B27-4865-BBD5-5E884A39E679}"/>
              </a:ext>
            </a:extLst>
          </p:cNvPr>
          <p:cNvSpPr/>
          <p:nvPr/>
        </p:nvSpPr>
        <p:spPr bwMode="auto">
          <a:xfrm>
            <a:off x="5360831" y="2067498"/>
            <a:ext cx="433387" cy="215900"/>
          </a:xfrm>
          <a:prstGeom prst="rightArrow">
            <a:avLst/>
          </a:prstGeom>
          <a:solidFill>
            <a:schemeClr val="accent5"/>
          </a:solidFill>
          <a:ln w="9525" cap="flat" cmpd="sng" algn="ctr">
            <a:solidFill>
              <a:schemeClr val="tx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
                <a:srgbClr val="000000"/>
              </a:buClr>
              <a:buSzPct val="100000"/>
              <a:buFont typeface="Times New Roman" pitchFamily="16" charset="0"/>
              <a:buNone/>
              <a:tabLst/>
              <a:defRPr/>
            </a:pPr>
            <a:endParaRPr kumimoji="0" lang="it-IT"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47" name="CasellaDiTesto 13">
            <a:extLst>
              <a:ext uri="{FF2B5EF4-FFF2-40B4-BE49-F238E27FC236}">
                <a16:creationId xmlns:a16="http://schemas.microsoft.com/office/drawing/2014/main" id="{860907BD-139E-4CC3-8D0C-75B570AC6687}"/>
              </a:ext>
            </a:extLst>
          </p:cNvPr>
          <p:cNvSpPr txBox="1">
            <a:spLocks noChangeArrowheads="1"/>
          </p:cNvSpPr>
          <p:nvPr/>
        </p:nvSpPr>
        <p:spPr bwMode="auto">
          <a:xfrm>
            <a:off x="4146355" y="2774987"/>
            <a:ext cx="122022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buClr>
                <a:srgbClr val="000000"/>
              </a:buClr>
              <a:buSzPct val="100000"/>
              <a:buFont typeface="Times New Roman" panose="02020603050405020304" pitchFamily="18" charset="0"/>
              <a:buNone/>
              <a:defRPr sz="1400">
                <a:latin typeface="Calibri" panose="020F05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
                <a:srgbClr val="000000"/>
              </a:buClr>
              <a:buSzPct val="100000"/>
              <a:buFont typeface="Times New Roman" panose="02020603050405020304" pitchFamily="18" charset="0"/>
              <a:buNone/>
              <a:tabLst/>
              <a:defRPr/>
            </a:pPr>
            <a:r>
              <a:rPr kumimoji="0" lang="it-IT" altLang="it-IT"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Funzione di </a:t>
            </a:r>
            <a:r>
              <a:rPr kumimoji="0" lang="it-IT" altLang="it-IT" sz="1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hash</a:t>
            </a:r>
            <a:endParaRPr kumimoji="0" lang="it-IT" altLang="it-IT"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8" name="CasellaDiTesto 14">
            <a:extLst>
              <a:ext uri="{FF2B5EF4-FFF2-40B4-BE49-F238E27FC236}">
                <a16:creationId xmlns:a16="http://schemas.microsoft.com/office/drawing/2014/main" id="{F4DA5423-231E-4345-A45D-10DC341A4DB9}"/>
              </a:ext>
            </a:extLst>
          </p:cNvPr>
          <p:cNvSpPr txBox="1">
            <a:spLocks noChangeArrowheads="1"/>
          </p:cNvSpPr>
          <p:nvPr/>
        </p:nvSpPr>
        <p:spPr bwMode="auto">
          <a:xfrm>
            <a:off x="6083637" y="2737972"/>
            <a:ext cx="16156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buClr>
                <a:srgbClr val="000000"/>
              </a:buClr>
              <a:buSzPct val="100000"/>
              <a:buFont typeface="Times New Roman" panose="02020603050405020304" pitchFamily="18" charset="0"/>
              <a:buNone/>
              <a:defRPr sz="1400">
                <a:latin typeface="Calibri" panose="020F05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
                <a:srgbClr val="000000"/>
              </a:buClr>
              <a:buSzPct val="100000"/>
              <a:buFont typeface="Times New Roman" panose="02020603050405020304" pitchFamily="18" charset="0"/>
              <a:buNone/>
              <a:tabLst/>
              <a:defRPr/>
            </a:pPr>
            <a:r>
              <a:rPr kumimoji="0" lang="it-IT" altLang="it-IT"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Impronta del documento</a:t>
            </a:r>
          </a:p>
        </p:txBody>
      </p:sp>
      <p:sp>
        <p:nvSpPr>
          <p:cNvPr id="49" name="Freccia a destra 48">
            <a:extLst>
              <a:ext uri="{FF2B5EF4-FFF2-40B4-BE49-F238E27FC236}">
                <a16:creationId xmlns:a16="http://schemas.microsoft.com/office/drawing/2014/main" id="{084CC534-9AA5-4AB2-B662-45C7457EBABA}"/>
              </a:ext>
            </a:extLst>
          </p:cNvPr>
          <p:cNvSpPr/>
          <p:nvPr/>
        </p:nvSpPr>
        <p:spPr bwMode="auto">
          <a:xfrm>
            <a:off x="3569492" y="2120031"/>
            <a:ext cx="431800" cy="215900"/>
          </a:xfrm>
          <a:prstGeom prst="rightArrow">
            <a:avLst/>
          </a:prstGeom>
          <a:solidFill>
            <a:schemeClr val="accent5"/>
          </a:solidFill>
          <a:ln w="9525" cap="flat" cmpd="sng" algn="ctr">
            <a:solidFill>
              <a:schemeClr val="tx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
                <a:srgbClr val="000000"/>
              </a:buClr>
              <a:buSzPct val="100000"/>
              <a:buFont typeface="Times New Roman" pitchFamily="16" charset="0"/>
              <a:buNone/>
              <a:tabLst/>
              <a:defRPr/>
            </a:pPr>
            <a:endParaRPr kumimoji="0" lang="it-IT"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pic>
        <p:nvPicPr>
          <p:cNvPr id="51" name="Picture 7">
            <a:extLst>
              <a:ext uri="{FF2B5EF4-FFF2-40B4-BE49-F238E27FC236}">
                <a16:creationId xmlns:a16="http://schemas.microsoft.com/office/drawing/2014/main" id="{FD391BD6-E5F0-4EA4-ABA5-6A693C7CF8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90767" y="4714509"/>
            <a:ext cx="649287"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5">
            <a:extLst>
              <a:ext uri="{FF2B5EF4-FFF2-40B4-BE49-F238E27FC236}">
                <a16:creationId xmlns:a16="http://schemas.microsoft.com/office/drawing/2014/main" id="{B7D8F368-AB32-43B0-A074-D2150D76918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50299" y="4706564"/>
            <a:ext cx="503238"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11" descr="C:\Users\caputi\Desktop\1380310840_key_blue.png">
            <a:extLst>
              <a:ext uri="{FF2B5EF4-FFF2-40B4-BE49-F238E27FC236}">
                <a16:creationId xmlns:a16="http://schemas.microsoft.com/office/drawing/2014/main" id="{CADBC972-E0D4-4E39-B529-0EFBA06EE6D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78862" y="5066927"/>
            <a:ext cx="392112"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CasellaDiTesto 20">
            <a:extLst>
              <a:ext uri="{FF2B5EF4-FFF2-40B4-BE49-F238E27FC236}">
                <a16:creationId xmlns:a16="http://schemas.microsoft.com/office/drawing/2014/main" id="{C06F18E0-A29D-4D73-95E6-4D0468956722}"/>
              </a:ext>
            </a:extLst>
          </p:cNvPr>
          <p:cNvSpPr txBox="1">
            <a:spLocks noChangeArrowheads="1"/>
          </p:cNvSpPr>
          <p:nvPr/>
        </p:nvSpPr>
        <p:spPr bwMode="auto">
          <a:xfrm>
            <a:off x="3896824" y="5459039"/>
            <a:ext cx="189590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Pct val="100000"/>
              <a:buFont typeface="Times New Roman" panose="02020603050405020304" pitchFamily="18" charset="0"/>
              <a:buNone/>
              <a:tabLst/>
              <a:defRPr/>
            </a:pPr>
            <a:r>
              <a:rPr kumimoji="0" lang="it-IT" altLang="it-IT"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Decifratura </a:t>
            </a:r>
            <a:r>
              <a:rPr kumimoji="0" lang="it-IT" altLang="it-IT" sz="1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con </a:t>
            </a:r>
            <a:r>
              <a:rPr kumimoji="0" lang="it-IT" altLang="it-IT"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chiave </a:t>
            </a:r>
            <a:r>
              <a:rPr kumimoji="0" lang="it-IT" altLang="it-IT" sz="1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pubblica del firmatario</a:t>
            </a:r>
            <a:endParaRPr kumimoji="0" lang="it-IT" altLang="it-IT"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55" name="CasellaDiTesto 21">
            <a:extLst>
              <a:ext uri="{FF2B5EF4-FFF2-40B4-BE49-F238E27FC236}">
                <a16:creationId xmlns:a16="http://schemas.microsoft.com/office/drawing/2014/main" id="{8F192923-A3D9-41D6-A2B5-BC75205D9753}"/>
              </a:ext>
            </a:extLst>
          </p:cNvPr>
          <p:cNvSpPr txBox="1">
            <a:spLocks noChangeArrowheads="1"/>
          </p:cNvSpPr>
          <p:nvPr/>
        </p:nvSpPr>
        <p:spPr bwMode="auto">
          <a:xfrm>
            <a:off x="2084236" y="2828394"/>
            <a:ext cx="145287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Pct val="100000"/>
              <a:buFont typeface="Times New Roman" panose="02020603050405020304" pitchFamily="18" charset="0"/>
              <a:buNone/>
              <a:tabLst/>
              <a:defRPr/>
            </a:pPr>
            <a:r>
              <a:rPr kumimoji="0" lang="it-IT" altLang="it-IT" sz="1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Documento in chiaro</a:t>
            </a:r>
            <a:endParaRPr kumimoji="0" lang="it-IT" altLang="it-IT"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56" name="CasellaDiTesto 22">
            <a:extLst>
              <a:ext uri="{FF2B5EF4-FFF2-40B4-BE49-F238E27FC236}">
                <a16:creationId xmlns:a16="http://schemas.microsoft.com/office/drawing/2014/main" id="{32DD135B-D967-4F2C-9D4B-5EE577AE2CA6}"/>
              </a:ext>
            </a:extLst>
          </p:cNvPr>
          <p:cNvSpPr txBox="1">
            <a:spLocks noChangeArrowheads="1"/>
          </p:cNvSpPr>
          <p:nvPr/>
        </p:nvSpPr>
        <p:spPr bwMode="auto">
          <a:xfrm>
            <a:off x="2055476" y="5461024"/>
            <a:ext cx="187863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buClr>
                <a:srgbClr val="000000"/>
              </a:buClr>
              <a:buSzPct val="100000"/>
              <a:buFont typeface="Times New Roman" panose="02020603050405020304" pitchFamily="18" charset="0"/>
              <a:buNone/>
              <a:defRPr sz="1400">
                <a:latin typeface="Calibri" panose="020F05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
                <a:srgbClr val="000000"/>
              </a:buClr>
              <a:buSzPct val="100000"/>
              <a:buFont typeface="Times New Roman" panose="02020603050405020304" pitchFamily="18" charset="0"/>
              <a:buNone/>
              <a:tabLst/>
              <a:defRPr/>
            </a:pPr>
            <a:r>
              <a:rPr kumimoji="0" lang="it-IT" altLang="it-IT"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Impronta del documento cifrata</a:t>
            </a:r>
          </a:p>
        </p:txBody>
      </p:sp>
      <p:sp>
        <p:nvSpPr>
          <p:cNvPr id="57" name="Freccia a destra 56">
            <a:extLst>
              <a:ext uri="{FF2B5EF4-FFF2-40B4-BE49-F238E27FC236}">
                <a16:creationId xmlns:a16="http://schemas.microsoft.com/office/drawing/2014/main" id="{0C04C4E1-B443-4627-B73E-A5271CDB8518}"/>
              </a:ext>
            </a:extLst>
          </p:cNvPr>
          <p:cNvSpPr/>
          <p:nvPr/>
        </p:nvSpPr>
        <p:spPr bwMode="auto">
          <a:xfrm>
            <a:off x="3534373" y="4996712"/>
            <a:ext cx="431800" cy="215900"/>
          </a:xfrm>
          <a:prstGeom prst="rightArrow">
            <a:avLst/>
          </a:prstGeom>
          <a:solidFill>
            <a:schemeClr val="accent5"/>
          </a:solidFill>
          <a:ln w="9525" cap="flat" cmpd="sng" algn="ctr">
            <a:solidFill>
              <a:schemeClr val="tx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
                <a:srgbClr val="000000"/>
              </a:buClr>
              <a:buSzPct val="100000"/>
              <a:buFont typeface="Times New Roman" pitchFamily="16" charset="0"/>
              <a:buNone/>
              <a:tabLst/>
              <a:defRPr/>
            </a:pPr>
            <a:endParaRPr kumimoji="0" lang="it-IT"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cxnSp>
        <p:nvCxnSpPr>
          <p:cNvPr id="58" name="Connettore 2 25">
            <a:extLst>
              <a:ext uri="{FF2B5EF4-FFF2-40B4-BE49-F238E27FC236}">
                <a16:creationId xmlns:a16="http://schemas.microsoft.com/office/drawing/2014/main" id="{0F2EEEF1-7925-4592-9F04-8AA8F30A93CB}"/>
              </a:ext>
            </a:extLst>
          </p:cNvPr>
          <p:cNvCxnSpPr>
            <a:cxnSpLocks noChangeShapeType="1"/>
            <a:endCxn id="34" idx="1"/>
          </p:cNvCxnSpPr>
          <p:nvPr/>
        </p:nvCxnSpPr>
        <p:spPr bwMode="auto">
          <a:xfrm flipV="1">
            <a:off x="1295355" y="2178411"/>
            <a:ext cx="1005205" cy="911323"/>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9" name="Connettore 2 27">
            <a:extLst>
              <a:ext uri="{FF2B5EF4-FFF2-40B4-BE49-F238E27FC236}">
                <a16:creationId xmlns:a16="http://schemas.microsoft.com/office/drawing/2014/main" id="{36588C67-8241-448A-9438-C21144A29446}"/>
              </a:ext>
            </a:extLst>
          </p:cNvPr>
          <p:cNvCxnSpPr>
            <a:cxnSpLocks noChangeShapeType="1"/>
          </p:cNvCxnSpPr>
          <p:nvPr/>
        </p:nvCxnSpPr>
        <p:spPr bwMode="auto">
          <a:xfrm>
            <a:off x="1160933" y="3660287"/>
            <a:ext cx="3151233" cy="146511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60" name="Connettore 2 29">
            <a:extLst>
              <a:ext uri="{FF2B5EF4-FFF2-40B4-BE49-F238E27FC236}">
                <a16:creationId xmlns:a16="http://schemas.microsoft.com/office/drawing/2014/main" id="{D15B0720-DC11-4CE2-A5AA-6102E027C4DD}"/>
              </a:ext>
            </a:extLst>
          </p:cNvPr>
          <p:cNvCxnSpPr>
            <a:cxnSpLocks noChangeShapeType="1"/>
            <a:endCxn id="51" idx="1"/>
          </p:cNvCxnSpPr>
          <p:nvPr/>
        </p:nvCxnSpPr>
        <p:spPr bwMode="auto">
          <a:xfrm>
            <a:off x="1018025" y="3917199"/>
            <a:ext cx="1472742" cy="1201329"/>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pic>
        <p:nvPicPr>
          <p:cNvPr id="61" name="Picture 4">
            <a:extLst>
              <a:ext uri="{FF2B5EF4-FFF2-40B4-BE49-F238E27FC236}">
                <a16:creationId xmlns:a16="http://schemas.microsoft.com/office/drawing/2014/main" id="{E4B4AAD2-9A1E-49F1-A7AC-3A2262AC341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58846" y="4767938"/>
            <a:ext cx="792163"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CasellaDiTesto 31">
            <a:extLst>
              <a:ext uri="{FF2B5EF4-FFF2-40B4-BE49-F238E27FC236}">
                <a16:creationId xmlns:a16="http://schemas.microsoft.com/office/drawing/2014/main" id="{6566C9FD-D930-4719-A5BF-0C2C9EAE8DE2}"/>
              </a:ext>
            </a:extLst>
          </p:cNvPr>
          <p:cNvSpPr txBox="1">
            <a:spLocks noChangeArrowheads="1"/>
          </p:cNvSpPr>
          <p:nvPr/>
        </p:nvSpPr>
        <p:spPr bwMode="auto">
          <a:xfrm>
            <a:off x="6155717" y="5572311"/>
            <a:ext cx="168027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buClr>
                <a:srgbClr val="000000"/>
              </a:buClr>
              <a:buSzPct val="100000"/>
              <a:buFont typeface="Times New Roman" panose="02020603050405020304" pitchFamily="18" charset="0"/>
              <a:buNone/>
              <a:defRPr sz="1100"/>
            </a:lvl1pPr>
          </a:lstStyle>
          <a:p>
            <a:pPr marL="0" marR="0" lvl="0" indent="0" algn="l" defTabSz="914400" rtl="0" eaLnBrk="1" fontAlgn="auto" latinLnBrk="0" hangingPunct="1">
              <a:lnSpc>
                <a:spcPct val="100000"/>
              </a:lnSpc>
              <a:spcBef>
                <a:spcPts val="0"/>
              </a:spcBef>
              <a:spcAft>
                <a:spcPts val="0"/>
              </a:spcAft>
              <a:buClr>
                <a:srgbClr val="000000"/>
              </a:buClr>
              <a:buSzPct val="100000"/>
              <a:buFont typeface="Times New Roman" panose="02020603050405020304" pitchFamily="18" charset="0"/>
              <a:buNone/>
              <a:tabLst/>
              <a:defRPr/>
            </a:pPr>
            <a:r>
              <a:rPr kumimoji="0" lang="it-IT" altLang="it-IT"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Impronta del documento</a:t>
            </a:r>
          </a:p>
        </p:txBody>
      </p:sp>
      <p:sp>
        <p:nvSpPr>
          <p:cNvPr id="63" name="Freccia a destra 62">
            <a:extLst>
              <a:ext uri="{FF2B5EF4-FFF2-40B4-BE49-F238E27FC236}">
                <a16:creationId xmlns:a16="http://schemas.microsoft.com/office/drawing/2014/main" id="{2D624279-F9C0-45D5-81FF-76EB26306327}"/>
              </a:ext>
            </a:extLst>
          </p:cNvPr>
          <p:cNvSpPr/>
          <p:nvPr/>
        </p:nvSpPr>
        <p:spPr bwMode="auto">
          <a:xfrm>
            <a:off x="5347668" y="5049994"/>
            <a:ext cx="431800" cy="215900"/>
          </a:xfrm>
          <a:prstGeom prst="rightArrow">
            <a:avLst/>
          </a:prstGeom>
          <a:solidFill>
            <a:schemeClr val="accent5"/>
          </a:solidFill>
          <a:ln w="9525" cap="flat" cmpd="sng" algn="ctr">
            <a:solidFill>
              <a:schemeClr val="tx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
                <a:srgbClr val="000000"/>
              </a:buClr>
              <a:buSzPct val="100000"/>
              <a:buFont typeface="Times New Roman" pitchFamily="16" charset="0"/>
              <a:buNone/>
              <a:tabLst/>
              <a:defRPr/>
            </a:pPr>
            <a:endParaRPr kumimoji="0" lang="it-IT"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64" name="Freccia curva 63">
            <a:extLst>
              <a:ext uri="{FF2B5EF4-FFF2-40B4-BE49-F238E27FC236}">
                <a16:creationId xmlns:a16="http://schemas.microsoft.com/office/drawing/2014/main" id="{4E942AF1-2E8C-44AE-BB22-EFB5EB555920}"/>
              </a:ext>
            </a:extLst>
          </p:cNvPr>
          <p:cNvSpPr/>
          <p:nvPr/>
        </p:nvSpPr>
        <p:spPr bwMode="auto">
          <a:xfrm rot="5400000">
            <a:off x="7071340" y="2335642"/>
            <a:ext cx="1101254" cy="606549"/>
          </a:xfrm>
          <a:prstGeom prst="bentArrow">
            <a:avLst>
              <a:gd name="adj1" fmla="val 21016"/>
              <a:gd name="adj2" fmla="val 23110"/>
              <a:gd name="adj3" fmla="val 25000"/>
              <a:gd name="adj4" fmla="val 43750"/>
            </a:avLst>
          </a:prstGeom>
          <a:solidFill>
            <a:schemeClr val="accent5"/>
          </a:solidFill>
          <a:ln w="9525" cap="flat" cmpd="sng" algn="ctr">
            <a:solidFill>
              <a:schemeClr val="tx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
                <a:srgbClr val="000000"/>
              </a:buClr>
              <a:buSzPct val="100000"/>
              <a:buFont typeface="Times New Roman" pitchFamily="16" charset="0"/>
              <a:buNone/>
              <a:tabLst/>
              <a:defRPr/>
            </a:pPr>
            <a:endParaRPr kumimoji="0" lang="it-IT"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65" name="Freccia curva 64">
            <a:extLst>
              <a:ext uri="{FF2B5EF4-FFF2-40B4-BE49-F238E27FC236}">
                <a16:creationId xmlns:a16="http://schemas.microsoft.com/office/drawing/2014/main" id="{9FEEE856-C2FB-43FB-AA58-0E1EE52038A0}"/>
              </a:ext>
            </a:extLst>
          </p:cNvPr>
          <p:cNvSpPr/>
          <p:nvPr/>
        </p:nvSpPr>
        <p:spPr bwMode="auto">
          <a:xfrm rot="5400000">
            <a:off x="7164400" y="4540973"/>
            <a:ext cx="928427" cy="606549"/>
          </a:xfrm>
          <a:prstGeom prst="bentArrow">
            <a:avLst>
              <a:gd name="adj1" fmla="val 18922"/>
              <a:gd name="adj2" fmla="val 23110"/>
              <a:gd name="adj3" fmla="val 29188"/>
              <a:gd name="adj4" fmla="val 43750"/>
            </a:avLst>
          </a:prstGeom>
          <a:solidFill>
            <a:schemeClr val="accent5"/>
          </a:solidFill>
          <a:ln w="9525" cap="flat" cmpd="sng" algn="ctr">
            <a:solidFill>
              <a:schemeClr val="tx1"/>
            </a:solidFill>
            <a:prstDash val="solid"/>
            <a:round/>
            <a:headEnd type="none" w="med" len="med"/>
            <a:tailEnd type="none" w="med" len="med"/>
          </a:ln>
          <a:effectLst/>
          <a:scene3d>
            <a:camera prst="orthographicFront">
              <a:rot lat="10800000" lon="0" rev="0"/>
            </a:camera>
            <a:lightRig rig="threePt" dir="t"/>
          </a:scene3d>
        </p:spPr>
        <p:txBody>
          <a:bodyPr/>
          <a:lstStyle/>
          <a:p>
            <a:pPr marL="0" marR="0" lvl="0" indent="0" algn="l" defTabSz="914400" rtl="0" eaLnBrk="1" fontAlgn="auto" latinLnBrk="0" hangingPunct="1">
              <a:lnSpc>
                <a:spcPct val="100000"/>
              </a:lnSpc>
              <a:spcBef>
                <a:spcPts val="0"/>
              </a:spcBef>
              <a:spcAft>
                <a:spcPts val="0"/>
              </a:spcAft>
              <a:buClr>
                <a:srgbClr val="000000"/>
              </a:buClr>
              <a:buSzPct val="100000"/>
              <a:buFont typeface="Times New Roman" pitchFamily="16" charset="0"/>
              <a:buNone/>
              <a:tabLst/>
              <a:defRPr/>
            </a:pPr>
            <a:endParaRPr kumimoji="0" lang="it-IT"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pic>
        <p:nvPicPr>
          <p:cNvPr id="66" name="Picture 3" descr="C:\Users\caputi\Desktop\1380311700_balance.png">
            <a:extLst>
              <a:ext uri="{FF2B5EF4-FFF2-40B4-BE49-F238E27FC236}">
                <a16:creationId xmlns:a16="http://schemas.microsoft.com/office/drawing/2014/main" id="{8498AAFE-DA9F-4FDC-AA61-44124D03BB8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20183" y="3270148"/>
            <a:ext cx="9652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 name="CasellaDiTesto 42">
            <a:extLst>
              <a:ext uri="{FF2B5EF4-FFF2-40B4-BE49-F238E27FC236}">
                <a16:creationId xmlns:a16="http://schemas.microsoft.com/office/drawing/2014/main" id="{66378DE1-FD63-42F4-8684-BD9B938B564E}"/>
              </a:ext>
            </a:extLst>
          </p:cNvPr>
          <p:cNvSpPr txBox="1">
            <a:spLocks noChangeArrowheads="1"/>
          </p:cNvSpPr>
          <p:nvPr/>
        </p:nvSpPr>
        <p:spPr bwMode="auto">
          <a:xfrm>
            <a:off x="9128539" y="2951506"/>
            <a:ext cx="2562014"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Pct val="100000"/>
              <a:buFont typeface="Times New Roman" panose="02020603050405020304" pitchFamily="18" charset="0"/>
              <a:buNone/>
              <a:tabLst/>
              <a:defRPr/>
            </a:pPr>
            <a:r>
              <a:rPr kumimoji="0" lang="it-IT" altLang="it-IT"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Se le impronte coincidono e il certificato non </a:t>
            </a:r>
            <a:r>
              <a:rPr kumimoji="0" lang="it-IT" altLang="it-IT" sz="20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revocato, </a:t>
            </a:r>
            <a:r>
              <a:rPr kumimoji="0" lang="it-IT" altLang="it-IT"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sospeso o scaduto allora la firma è valida</a:t>
            </a:r>
          </a:p>
        </p:txBody>
      </p:sp>
      <p:sp>
        <p:nvSpPr>
          <p:cNvPr id="68" name="CasellaDiTesto 21">
            <a:extLst>
              <a:ext uri="{FF2B5EF4-FFF2-40B4-BE49-F238E27FC236}">
                <a16:creationId xmlns:a16="http://schemas.microsoft.com/office/drawing/2014/main" id="{BF5B5EB0-1801-40E1-A7CB-173F1C049CCB}"/>
              </a:ext>
            </a:extLst>
          </p:cNvPr>
          <p:cNvSpPr txBox="1">
            <a:spLocks noChangeArrowheads="1"/>
          </p:cNvSpPr>
          <p:nvPr/>
        </p:nvSpPr>
        <p:spPr bwMode="auto">
          <a:xfrm>
            <a:off x="361249" y="4126664"/>
            <a:ext cx="144215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Pct val="100000"/>
              <a:buFont typeface="Times New Roman" panose="02020603050405020304" pitchFamily="18" charset="0"/>
              <a:buNone/>
              <a:tabLst/>
              <a:defRPr/>
            </a:pPr>
            <a:r>
              <a:rPr kumimoji="0" lang="it-IT" altLang="it-IT"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Documento firmato digitalmente</a:t>
            </a:r>
          </a:p>
        </p:txBody>
      </p:sp>
      <p:pic>
        <p:nvPicPr>
          <p:cNvPr id="34" name="Immagine 3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00560" y="1618717"/>
            <a:ext cx="921458" cy="1119388"/>
          </a:xfrm>
          <a:prstGeom prst="rect">
            <a:avLst/>
          </a:prstGeom>
        </p:spPr>
      </p:pic>
      <p:sp>
        <p:nvSpPr>
          <p:cNvPr id="69" name="Rettangolo 68"/>
          <p:cNvSpPr/>
          <p:nvPr/>
        </p:nvSpPr>
        <p:spPr>
          <a:xfrm>
            <a:off x="1812698" y="1526082"/>
            <a:ext cx="4358634" cy="476365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 name="Gruppo 10"/>
          <p:cNvGrpSpPr/>
          <p:nvPr/>
        </p:nvGrpSpPr>
        <p:grpSpPr>
          <a:xfrm>
            <a:off x="3884371" y="1488796"/>
            <a:ext cx="3889888" cy="5067653"/>
            <a:chOff x="3962118" y="1423109"/>
            <a:chExt cx="3889888" cy="5067653"/>
          </a:xfrm>
        </p:grpSpPr>
        <p:pic>
          <p:nvPicPr>
            <p:cNvPr id="9" name="Immagine 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962118" y="1423109"/>
              <a:ext cx="3889888" cy="4725441"/>
            </a:xfrm>
            <a:prstGeom prst="rect">
              <a:avLst/>
            </a:prstGeom>
          </p:spPr>
        </p:pic>
        <p:pic>
          <p:nvPicPr>
            <p:cNvPr id="10" name="Immagine 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204037" y="5100112"/>
              <a:ext cx="1114425" cy="1390650"/>
            </a:xfrm>
            <a:prstGeom prst="rect">
              <a:avLst/>
            </a:prstGeom>
          </p:spPr>
        </p:pic>
        <p:pic>
          <p:nvPicPr>
            <p:cNvPr id="35" name="Picture 11" descr="C:\Users\caputi\Desktop\1380310840_key_blue.png">
              <a:extLst>
                <a:ext uri="{FF2B5EF4-FFF2-40B4-BE49-F238E27FC236}">
                  <a16:creationId xmlns:a16="http://schemas.microsoft.com/office/drawing/2014/main" id="{6A3E77C7-D502-468F-BEF9-A8049E1E6E2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14425" y="5057005"/>
              <a:ext cx="1022923" cy="102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10946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path" presetSubtype="0" accel="50000" decel="50000" fill="hold" nodeType="clickEffect">
                                  <p:stCondLst>
                                    <p:cond delay="0"/>
                                  </p:stCondLst>
                                  <p:childTnLst>
                                    <p:animMotion origin="layout" path="M -0.00013 -4.07407E-6 L -0.18503 -4.07407E-6 C -0.26771 -4.07407E-6 -0.36902 -0.01597 -0.36902 -0.02847 L -0.36902 -0.05625 " pathEditMode="relative" rAng="0" ptsTypes="AAAA">
                                      <p:cBhvr>
                                        <p:cTn id="6" dur="2000" fill="hold"/>
                                        <p:tgtEl>
                                          <p:spTgt spid="11"/>
                                        </p:tgtEl>
                                        <p:attrNameLst>
                                          <p:attrName>ppt_x</p:attrName>
                                          <p:attrName>ppt_y</p:attrName>
                                        </p:attrNameLst>
                                      </p:cBhvr>
                                      <p:rCtr x="-18451" y="-2824"/>
                                    </p:animMotion>
                                  </p:childTnLst>
                                </p:cTn>
                              </p:par>
                            </p:childTnLst>
                          </p:cTn>
                        </p:par>
                        <p:par>
                          <p:cTn id="7" fill="hold">
                            <p:stCondLst>
                              <p:cond delay="2000"/>
                            </p:stCondLst>
                            <p:childTnLst>
                              <p:par>
                                <p:cTn id="8" presetID="31" presetClass="exit" presetSubtype="0" fill="hold" nodeType="afterEffect">
                                  <p:stCondLst>
                                    <p:cond delay="0"/>
                                  </p:stCondLst>
                                  <p:childTnLst>
                                    <p:anim calcmode="lin" valueType="num">
                                      <p:cBhvr>
                                        <p:cTn id="9" dur="1000"/>
                                        <p:tgtEl>
                                          <p:spTgt spid="11"/>
                                        </p:tgtEl>
                                        <p:attrNameLst>
                                          <p:attrName>ppt_w</p:attrName>
                                        </p:attrNameLst>
                                      </p:cBhvr>
                                      <p:tavLst>
                                        <p:tav tm="0">
                                          <p:val>
                                            <p:strVal val="ppt_w"/>
                                          </p:val>
                                        </p:tav>
                                        <p:tav tm="100000">
                                          <p:val>
                                            <p:fltVal val="0"/>
                                          </p:val>
                                        </p:tav>
                                      </p:tavLst>
                                    </p:anim>
                                    <p:anim calcmode="lin" valueType="num">
                                      <p:cBhvr>
                                        <p:cTn id="10" dur="1000"/>
                                        <p:tgtEl>
                                          <p:spTgt spid="11"/>
                                        </p:tgtEl>
                                        <p:attrNameLst>
                                          <p:attrName>ppt_h</p:attrName>
                                        </p:attrNameLst>
                                      </p:cBhvr>
                                      <p:tavLst>
                                        <p:tav tm="0">
                                          <p:val>
                                            <p:strVal val="ppt_h"/>
                                          </p:val>
                                        </p:tav>
                                        <p:tav tm="100000">
                                          <p:val>
                                            <p:fltVal val="0"/>
                                          </p:val>
                                        </p:tav>
                                      </p:tavLst>
                                    </p:anim>
                                    <p:anim calcmode="lin" valueType="num">
                                      <p:cBhvr>
                                        <p:cTn id="11" dur="1000"/>
                                        <p:tgtEl>
                                          <p:spTgt spid="11"/>
                                        </p:tgtEl>
                                        <p:attrNameLst>
                                          <p:attrName>style.rotation</p:attrName>
                                        </p:attrNameLst>
                                      </p:cBhvr>
                                      <p:tavLst>
                                        <p:tav tm="0">
                                          <p:val>
                                            <p:fltVal val="0"/>
                                          </p:val>
                                        </p:tav>
                                        <p:tav tm="100000">
                                          <p:val>
                                            <p:fltVal val="90"/>
                                          </p:val>
                                        </p:tav>
                                      </p:tavLst>
                                    </p:anim>
                                    <p:animEffect transition="out" filter="fade">
                                      <p:cBhvr>
                                        <p:cTn id="12" dur="1000"/>
                                        <p:tgtEl>
                                          <p:spTgt spid="11"/>
                                        </p:tgtEl>
                                      </p:cBhvr>
                                    </p:animEffect>
                                    <p:set>
                                      <p:cBhvr>
                                        <p:cTn id="13" dur="1" fill="hold">
                                          <p:stCondLst>
                                            <p:cond delay="999"/>
                                          </p:stCondLst>
                                        </p:cTn>
                                        <p:tgtEl>
                                          <p:spTgt spid="11"/>
                                        </p:tgtEl>
                                        <p:attrNameLst>
                                          <p:attrName>style.visibility</p:attrName>
                                        </p:attrNameLst>
                                      </p:cBhvr>
                                      <p:to>
                                        <p:strVal val="hidden"/>
                                      </p:to>
                                    </p:set>
                                  </p:childTnLst>
                                </p:cTn>
                              </p:par>
                            </p:childTnLst>
                          </p:cTn>
                        </p:par>
                        <p:par>
                          <p:cTn id="14" fill="hold">
                            <p:stCondLst>
                              <p:cond delay="3000"/>
                            </p:stCondLst>
                            <p:childTnLst>
                              <p:par>
                                <p:cTn id="15" presetID="10"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nodeType="with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500"/>
                                        <p:tgtEl>
                                          <p:spTgt spid="43"/>
                                        </p:tgtEl>
                                      </p:cBhvr>
                                    </p:animEffect>
                                  </p:childTnLst>
                                </p:cTn>
                              </p:par>
                              <p:par>
                                <p:cTn id="21" presetID="10" presetClass="entr" presetSubtype="0" fill="hold" nodeType="with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fade">
                                      <p:cBhvr>
                                        <p:cTn id="23" dur="500"/>
                                        <p:tgtEl>
                                          <p:spTgt spid="4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8"/>
                                        </p:tgtEl>
                                        <p:attrNameLst>
                                          <p:attrName>style.visibility</p:attrName>
                                        </p:attrNameLst>
                                      </p:cBhvr>
                                      <p:to>
                                        <p:strVal val="visible"/>
                                      </p:to>
                                    </p:set>
                                    <p:animEffect transition="in" filter="fade">
                                      <p:cBhvr>
                                        <p:cTn id="26" dur="500"/>
                                        <p:tgtEl>
                                          <p:spTgt spid="6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fade">
                                      <p:cBhvr>
                                        <p:cTn id="31" dur="500"/>
                                        <p:tgtEl>
                                          <p:spTgt spid="58"/>
                                        </p:tgtEl>
                                      </p:cBhvr>
                                    </p:animEffect>
                                  </p:childTnLst>
                                </p:cTn>
                              </p:par>
                              <p:par>
                                <p:cTn id="32" presetID="10" presetClass="entr" presetSubtype="0" fill="hold"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500"/>
                                        <p:tgtEl>
                                          <p:spTgt spid="3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Effect transition="in" filter="fade">
                                      <p:cBhvr>
                                        <p:cTn id="37" dur="500"/>
                                        <p:tgtEl>
                                          <p:spTgt spid="5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9"/>
                                        </p:tgtEl>
                                        <p:attrNameLst>
                                          <p:attrName>style.visibility</p:attrName>
                                        </p:attrNameLst>
                                      </p:cBhvr>
                                      <p:to>
                                        <p:strVal val="visible"/>
                                      </p:to>
                                    </p:set>
                                    <p:animEffect transition="in" filter="fade">
                                      <p:cBhvr>
                                        <p:cTn id="42" dur="500"/>
                                        <p:tgtEl>
                                          <p:spTgt spid="49"/>
                                        </p:tgtEl>
                                      </p:cBhvr>
                                    </p:animEffect>
                                  </p:childTnLst>
                                </p:cTn>
                              </p:par>
                              <p:par>
                                <p:cTn id="43" presetID="10" presetClass="entr" presetSubtype="0" fill="hold" nodeType="with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fade">
                                      <p:cBhvr>
                                        <p:cTn id="45" dur="500"/>
                                        <p:tgtEl>
                                          <p:spTgt spid="44"/>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500"/>
                                        <p:tgtEl>
                                          <p:spTgt spid="47"/>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500"/>
                                        <p:tgtEl>
                                          <p:spTgt spid="46"/>
                                        </p:tgtEl>
                                      </p:cBhvr>
                                    </p:animEffect>
                                  </p:childTnLst>
                                </p:cTn>
                              </p:par>
                              <p:par>
                                <p:cTn id="54" presetID="10" presetClass="entr" presetSubtype="0" fill="hold" nodeType="with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500"/>
                                        <p:tgtEl>
                                          <p:spTgt spid="4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500"/>
                                        <p:tgtEl>
                                          <p:spTgt spid="48"/>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500"/>
                                        <p:tgtEl>
                                          <p:spTgt spid="60"/>
                                        </p:tgtEl>
                                      </p:cBhvr>
                                    </p:animEffect>
                                  </p:childTnLst>
                                </p:cTn>
                              </p:par>
                              <p:par>
                                <p:cTn id="65" presetID="10" presetClass="entr" presetSubtype="0" fill="hold" nodeType="with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500"/>
                                        <p:tgtEl>
                                          <p:spTgt spid="51"/>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fade">
                                      <p:cBhvr>
                                        <p:cTn id="70" dur="500"/>
                                        <p:tgtEl>
                                          <p:spTgt spid="56"/>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59"/>
                                        </p:tgtEl>
                                        <p:attrNameLst>
                                          <p:attrName>style.visibility</p:attrName>
                                        </p:attrNameLst>
                                      </p:cBhvr>
                                      <p:to>
                                        <p:strVal val="visible"/>
                                      </p:to>
                                    </p:set>
                                    <p:animEffect transition="in" filter="fade">
                                      <p:cBhvr>
                                        <p:cTn id="75" dur="500"/>
                                        <p:tgtEl>
                                          <p:spTgt spid="59"/>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57"/>
                                        </p:tgtEl>
                                        <p:attrNameLst>
                                          <p:attrName>style.visibility</p:attrName>
                                        </p:attrNameLst>
                                      </p:cBhvr>
                                      <p:to>
                                        <p:strVal val="visible"/>
                                      </p:to>
                                    </p:set>
                                    <p:animEffect transition="in" filter="fade">
                                      <p:cBhvr>
                                        <p:cTn id="78" dur="500"/>
                                        <p:tgtEl>
                                          <p:spTgt spid="57"/>
                                        </p:tgtEl>
                                      </p:cBhvr>
                                    </p:animEffect>
                                  </p:childTnLst>
                                </p:cTn>
                              </p:par>
                              <p:par>
                                <p:cTn id="79" presetID="10" presetClass="entr" presetSubtype="0" fill="hold" nodeType="withEffect">
                                  <p:stCondLst>
                                    <p:cond delay="0"/>
                                  </p:stCondLst>
                                  <p:childTnLst>
                                    <p:set>
                                      <p:cBhvr>
                                        <p:cTn id="80" dur="1" fill="hold">
                                          <p:stCondLst>
                                            <p:cond delay="0"/>
                                          </p:stCondLst>
                                        </p:cTn>
                                        <p:tgtEl>
                                          <p:spTgt spid="53"/>
                                        </p:tgtEl>
                                        <p:attrNameLst>
                                          <p:attrName>style.visibility</p:attrName>
                                        </p:attrNameLst>
                                      </p:cBhvr>
                                      <p:to>
                                        <p:strVal val="visible"/>
                                      </p:to>
                                    </p:set>
                                    <p:animEffect transition="in" filter="fade">
                                      <p:cBhvr>
                                        <p:cTn id="81" dur="500"/>
                                        <p:tgtEl>
                                          <p:spTgt spid="53"/>
                                        </p:tgtEl>
                                      </p:cBhvr>
                                    </p:animEffect>
                                  </p:childTnLst>
                                </p:cTn>
                              </p:par>
                              <p:par>
                                <p:cTn id="82" presetID="10" presetClass="entr" presetSubtype="0" fill="hold" nodeType="with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fade">
                                      <p:cBhvr>
                                        <p:cTn id="84" dur="500"/>
                                        <p:tgtEl>
                                          <p:spTgt spid="52"/>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54"/>
                                        </p:tgtEl>
                                        <p:attrNameLst>
                                          <p:attrName>style.visibility</p:attrName>
                                        </p:attrNameLst>
                                      </p:cBhvr>
                                      <p:to>
                                        <p:strVal val="visible"/>
                                      </p:to>
                                    </p:set>
                                    <p:animEffect transition="in" filter="fade">
                                      <p:cBhvr>
                                        <p:cTn id="87" dur="500"/>
                                        <p:tgtEl>
                                          <p:spTgt spid="54"/>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63"/>
                                        </p:tgtEl>
                                        <p:attrNameLst>
                                          <p:attrName>style.visibility</p:attrName>
                                        </p:attrNameLst>
                                      </p:cBhvr>
                                      <p:to>
                                        <p:strVal val="visible"/>
                                      </p:to>
                                    </p:set>
                                    <p:animEffect transition="in" filter="fade">
                                      <p:cBhvr>
                                        <p:cTn id="92" dur="500"/>
                                        <p:tgtEl>
                                          <p:spTgt spid="63"/>
                                        </p:tgtEl>
                                      </p:cBhvr>
                                    </p:animEffect>
                                  </p:childTnLst>
                                </p:cTn>
                              </p:par>
                              <p:par>
                                <p:cTn id="93" presetID="10" presetClass="entr" presetSubtype="0" fill="hold" nodeType="withEffect">
                                  <p:stCondLst>
                                    <p:cond delay="0"/>
                                  </p:stCondLst>
                                  <p:childTnLst>
                                    <p:set>
                                      <p:cBhvr>
                                        <p:cTn id="94" dur="1" fill="hold">
                                          <p:stCondLst>
                                            <p:cond delay="0"/>
                                          </p:stCondLst>
                                        </p:cTn>
                                        <p:tgtEl>
                                          <p:spTgt spid="61"/>
                                        </p:tgtEl>
                                        <p:attrNameLst>
                                          <p:attrName>style.visibility</p:attrName>
                                        </p:attrNameLst>
                                      </p:cBhvr>
                                      <p:to>
                                        <p:strVal val="visible"/>
                                      </p:to>
                                    </p:set>
                                    <p:animEffect transition="in" filter="fade">
                                      <p:cBhvr>
                                        <p:cTn id="95" dur="500"/>
                                        <p:tgtEl>
                                          <p:spTgt spid="61"/>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62"/>
                                        </p:tgtEl>
                                        <p:attrNameLst>
                                          <p:attrName>style.visibility</p:attrName>
                                        </p:attrNameLst>
                                      </p:cBhvr>
                                      <p:to>
                                        <p:strVal val="visible"/>
                                      </p:to>
                                    </p:set>
                                    <p:animEffect transition="in" filter="fade">
                                      <p:cBhvr>
                                        <p:cTn id="98" dur="500"/>
                                        <p:tgtEl>
                                          <p:spTgt spid="62"/>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65"/>
                                        </p:tgtEl>
                                        <p:attrNameLst>
                                          <p:attrName>style.visibility</p:attrName>
                                        </p:attrNameLst>
                                      </p:cBhvr>
                                      <p:to>
                                        <p:strVal val="visible"/>
                                      </p:to>
                                    </p:set>
                                    <p:animEffect transition="in" filter="fade">
                                      <p:cBhvr>
                                        <p:cTn id="103" dur="500"/>
                                        <p:tgtEl>
                                          <p:spTgt spid="65"/>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fade">
                                      <p:cBhvr>
                                        <p:cTn id="106" dur="500"/>
                                        <p:tgtEl>
                                          <p:spTgt spid="64"/>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69"/>
                                        </p:tgtEl>
                                        <p:attrNameLst>
                                          <p:attrName>style.visibility</p:attrName>
                                        </p:attrNameLst>
                                      </p:cBhvr>
                                      <p:to>
                                        <p:strVal val="visible"/>
                                      </p:to>
                                    </p:set>
                                    <p:animEffect transition="in" filter="fade">
                                      <p:cBhvr>
                                        <p:cTn id="109" dur="500"/>
                                        <p:tgtEl>
                                          <p:spTgt spid="69"/>
                                        </p:tgtEl>
                                      </p:cBhvr>
                                    </p:animEffect>
                                  </p:childTnLst>
                                </p:cTn>
                              </p:par>
                              <p:par>
                                <p:cTn id="110" presetID="10" presetClass="exit" presetSubtype="0" fill="hold" nodeType="withEffect">
                                  <p:stCondLst>
                                    <p:cond delay="0"/>
                                  </p:stCondLst>
                                  <p:childTnLst>
                                    <p:animEffect transition="out" filter="fade">
                                      <p:cBhvr>
                                        <p:cTn id="111" dur="500"/>
                                        <p:tgtEl>
                                          <p:spTgt spid="58"/>
                                        </p:tgtEl>
                                      </p:cBhvr>
                                    </p:animEffect>
                                    <p:set>
                                      <p:cBhvr>
                                        <p:cTn id="112" dur="1" fill="hold">
                                          <p:stCondLst>
                                            <p:cond delay="499"/>
                                          </p:stCondLst>
                                        </p:cTn>
                                        <p:tgtEl>
                                          <p:spTgt spid="58"/>
                                        </p:tgtEl>
                                        <p:attrNameLst>
                                          <p:attrName>style.visibility</p:attrName>
                                        </p:attrNameLst>
                                      </p:cBhvr>
                                      <p:to>
                                        <p:strVal val="hidden"/>
                                      </p:to>
                                    </p:set>
                                  </p:childTnLst>
                                </p:cTn>
                              </p:par>
                              <p:par>
                                <p:cTn id="113" presetID="10" presetClass="exit" presetSubtype="0" fill="hold" nodeType="withEffect">
                                  <p:stCondLst>
                                    <p:cond delay="0"/>
                                  </p:stCondLst>
                                  <p:childTnLst>
                                    <p:animEffect transition="out" filter="fade">
                                      <p:cBhvr>
                                        <p:cTn id="114" dur="500"/>
                                        <p:tgtEl>
                                          <p:spTgt spid="59"/>
                                        </p:tgtEl>
                                      </p:cBhvr>
                                    </p:animEffect>
                                    <p:set>
                                      <p:cBhvr>
                                        <p:cTn id="115" dur="1" fill="hold">
                                          <p:stCondLst>
                                            <p:cond delay="499"/>
                                          </p:stCondLst>
                                        </p:cTn>
                                        <p:tgtEl>
                                          <p:spTgt spid="59"/>
                                        </p:tgtEl>
                                        <p:attrNameLst>
                                          <p:attrName>style.visibility</p:attrName>
                                        </p:attrNameLst>
                                      </p:cBhvr>
                                      <p:to>
                                        <p:strVal val="hidden"/>
                                      </p:to>
                                    </p:set>
                                  </p:childTnLst>
                                </p:cTn>
                              </p:par>
                              <p:par>
                                <p:cTn id="116" presetID="10" presetClass="exit" presetSubtype="0" fill="hold" nodeType="withEffect">
                                  <p:stCondLst>
                                    <p:cond delay="0"/>
                                  </p:stCondLst>
                                  <p:childTnLst>
                                    <p:animEffect transition="out" filter="fade">
                                      <p:cBhvr>
                                        <p:cTn id="117" dur="500"/>
                                        <p:tgtEl>
                                          <p:spTgt spid="60"/>
                                        </p:tgtEl>
                                      </p:cBhvr>
                                    </p:animEffect>
                                    <p:set>
                                      <p:cBhvr>
                                        <p:cTn id="118" dur="1" fill="hold">
                                          <p:stCondLst>
                                            <p:cond delay="499"/>
                                          </p:stCondLst>
                                        </p:cTn>
                                        <p:tgtEl>
                                          <p:spTgt spid="60"/>
                                        </p:tgtEl>
                                        <p:attrNameLst>
                                          <p:attrName>style.visibility</p:attrName>
                                        </p:attrNameLst>
                                      </p:cBhvr>
                                      <p:to>
                                        <p:strVal val="hidden"/>
                                      </p:to>
                                    </p:set>
                                  </p:childTnLst>
                                </p:cTn>
                              </p:par>
                              <p:par>
                                <p:cTn id="119" presetID="10" presetClass="entr" presetSubtype="0" fill="hold" nodeType="withEffect">
                                  <p:stCondLst>
                                    <p:cond delay="0"/>
                                  </p:stCondLst>
                                  <p:childTnLst>
                                    <p:set>
                                      <p:cBhvr>
                                        <p:cTn id="120" dur="1" fill="hold">
                                          <p:stCondLst>
                                            <p:cond delay="0"/>
                                          </p:stCondLst>
                                        </p:cTn>
                                        <p:tgtEl>
                                          <p:spTgt spid="66"/>
                                        </p:tgtEl>
                                        <p:attrNameLst>
                                          <p:attrName>style.visibility</p:attrName>
                                        </p:attrNameLst>
                                      </p:cBhvr>
                                      <p:to>
                                        <p:strVal val="visible"/>
                                      </p:to>
                                    </p:set>
                                    <p:animEffect transition="in" filter="fade">
                                      <p:cBhvr>
                                        <p:cTn id="121" dur="500"/>
                                        <p:tgtEl>
                                          <p:spTgt spid="66"/>
                                        </p:tgtEl>
                                      </p:cBhvr>
                                    </p:animEffect>
                                  </p:childTnLst>
                                </p:cTn>
                              </p:par>
                              <p:par>
                                <p:cTn id="122" presetID="10" presetClass="entr" presetSubtype="0" fill="hold" nodeType="withEffect">
                                  <p:stCondLst>
                                    <p:cond delay="0"/>
                                  </p:stCondLst>
                                  <p:childTnLst>
                                    <p:set>
                                      <p:cBhvr>
                                        <p:cTn id="123" dur="1" fill="hold">
                                          <p:stCondLst>
                                            <p:cond delay="0"/>
                                          </p:stCondLst>
                                        </p:cTn>
                                        <p:tgtEl>
                                          <p:spTgt spid="39"/>
                                        </p:tgtEl>
                                        <p:attrNameLst>
                                          <p:attrName>style.visibility</p:attrName>
                                        </p:attrNameLst>
                                      </p:cBhvr>
                                      <p:to>
                                        <p:strVal val="visible"/>
                                      </p:to>
                                    </p:set>
                                    <p:animEffect transition="in" filter="fade">
                                      <p:cBhvr>
                                        <p:cTn id="124" dur="500"/>
                                        <p:tgtEl>
                                          <p:spTgt spid="39"/>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fade">
                                      <p:cBhvr>
                                        <p:cTn id="12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p:bldP spid="48" grpId="0"/>
      <p:bldP spid="49" grpId="0" animBg="1"/>
      <p:bldP spid="54" grpId="0"/>
      <p:bldP spid="55" grpId="0"/>
      <p:bldP spid="56" grpId="0"/>
      <p:bldP spid="57" grpId="0" animBg="1"/>
      <p:bldP spid="62" grpId="0"/>
      <p:bldP spid="63" grpId="0" animBg="1"/>
      <p:bldP spid="64" grpId="0" animBg="1"/>
      <p:bldP spid="65" grpId="0" animBg="1"/>
      <p:bldP spid="67" grpId="0"/>
      <p:bldP spid="68" grpId="0"/>
      <p:bldP spid="6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56"/>
            <a:ext cx="12192000" cy="1219819"/>
          </a:xfrm>
          <a:prstGeom prst="rect">
            <a:avLst/>
          </a:prstGeom>
        </p:spPr>
      </p:pic>
      <p:sp>
        <p:nvSpPr>
          <p:cNvPr id="13" name="Rettangolo 12">
            <a:extLst>
              <a:ext uri="{FF2B5EF4-FFF2-40B4-BE49-F238E27FC236}">
                <a16:creationId xmlns:a16="http://schemas.microsoft.com/office/drawing/2014/main" id="{BA976663-D766-4704-80E3-C196615AC881}"/>
              </a:ext>
            </a:extLst>
          </p:cNvPr>
          <p:cNvSpPr/>
          <p:nvPr/>
        </p:nvSpPr>
        <p:spPr>
          <a:xfrm>
            <a:off x="530354" y="574484"/>
            <a:ext cx="9879738" cy="584775"/>
          </a:xfrm>
          <a:prstGeom prst="rect">
            <a:avLst/>
          </a:prstGeom>
        </p:spPr>
        <p:txBody>
          <a:bodyPr wrap="square">
            <a:spAutoFit/>
          </a:bodyPr>
          <a:lstStyle/>
          <a:p>
            <a:pPr marL="0" marR="0" lvl="0" indent="0" algn="l" defTabSz="914400" rtl="0" eaLnBrk="1" fontAlgn="base" latinLnBrk="0" hangingPunct="1">
              <a:lnSpc>
                <a:spcPct val="100000"/>
              </a:lnSpc>
              <a:spcBef>
                <a:spcPts val="750"/>
              </a:spcBef>
              <a:spcAft>
                <a:spcPts val="750"/>
              </a:spcAft>
              <a:buClrTx/>
              <a:buSzTx/>
              <a:buFontTx/>
              <a:buNone/>
              <a:tabLst/>
              <a:defRPr/>
            </a:pPr>
            <a:r>
              <a:rPr kumimoji="0" lang="it-IT" sz="3200" b="1" i="0" u="none" strike="noStrike" kern="1200" cap="none" spc="0" normalizeH="0" baseline="0" noProof="0" dirty="0" smtClean="0">
                <a:ln>
                  <a:noFill/>
                </a:ln>
                <a:solidFill>
                  <a:prstClr val="white"/>
                </a:solidFill>
                <a:effectLst/>
                <a:uLnTx/>
                <a:uFillTx/>
                <a:latin typeface="Helvetica" panose="020B0604020202020204" pitchFamily="34" charset="0"/>
                <a:ea typeface="Times New Roman" panose="02020603050405020304" pitchFamily="18" charset="0"/>
                <a:cs typeface="+mn-cs"/>
              </a:rPr>
              <a:t>Certificato di Firma Digitale</a:t>
            </a:r>
            <a:endParaRPr kumimoji="0" lang="it-IT" sz="14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8" name="Rettangolo 7"/>
          <p:cNvSpPr/>
          <p:nvPr/>
        </p:nvSpPr>
        <p:spPr>
          <a:xfrm>
            <a:off x="839607" y="3226924"/>
            <a:ext cx="6405255"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Rettangolo 2"/>
          <p:cNvSpPr/>
          <p:nvPr/>
        </p:nvSpPr>
        <p:spPr>
          <a:xfrm>
            <a:off x="459780" y="1344136"/>
            <a:ext cx="11272440" cy="1015663"/>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rPr>
              <a:t>Il </a:t>
            </a:r>
            <a:r>
              <a:rPr kumimoji="0" lang="it-IT" sz="2000" b="1" i="0" u="none" strike="noStrike" kern="1200" cap="none" spc="0" normalizeH="0" baseline="0" noProof="0" dirty="0">
                <a:ln>
                  <a:noFill/>
                </a:ln>
                <a:solidFill>
                  <a:prstClr val="black"/>
                </a:solidFill>
                <a:effectLst/>
                <a:uLnTx/>
                <a:uFillTx/>
                <a:latin typeface="Calibri" panose="020F0502020204030204"/>
                <a:ea typeface="+mn-ea"/>
                <a:cs typeface="+mn-cs"/>
              </a:rPr>
              <a:t>certificato di firma digitale</a:t>
            </a: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it-IT" sz="2000" b="0" i="0" u="none" strike="noStrike" kern="1200" cap="none" spc="0" normalizeH="0" baseline="0" noProof="0" dirty="0" smtClean="0">
                <a:ln>
                  <a:noFill/>
                </a:ln>
                <a:solidFill>
                  <a:prstClr val="black"/>
                </a:solidFill>
                <a:effectLst/>
                <a:uLnTx/>
                <a:uFillTx/>
                <a:latin typeface="Calibri" panose="020F0502020204030204"/>
                <a:ea typeface="+mn-ea"/>
                <a:cs typeface="+mn-cs"/>
              </a:rPr>
              <a:t>è un file il cui contenuto lega </a:t>
            </a: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rPr>
              <a:t>l’identità di una </a:t>
            </a:r>
            <a:r>
              <a:rPr kumimoji="0" lang="it-IT" sz="2000" b="0" i="0" u="none" strike="noStrike" kern="1200" cap="none" spc="0" normalizeH="0" baseline="0" noProof="0" dirty="0" smtClean="0">
                <a:ln>
                  <a:noFill/>
                </a:ln>
                <a:solidFill>
                  <a:prstClr val="black"/>
                </a:solidFill>
                <a:effectLst/>
                <a:uLnTx/>
                <a:uFillTx/>
                <a:latin typeface="Calibri" panose="020F0502020204030204"/>
                <a:ea typeface="+mn-ea"/>
                <a:cs typeface="+mn-cs"/>
              </a:rPr>
              <a:t>persona (Titolare)</a:t>
            </a: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rPr>
              <a:t> alla </a:t>
            </a:r>
            <a:r>
              <a:rPr kumimoji="0" lang="it-IT" sz="2000" b="0" i="0" u="none" strike="noStrike" kern="1200" cap="none" spc="0" normalizeH="0" baseline="0" noProof="0" dirty="0" smtClean="0">
                <a:ln>
                  <a:noFill/>
                </a:ln>
                <a:solidFill>
                  <a:prstClr val="black"/>
                </a:solidFill>
                <a:effectLst/>
                <a:uLnTx/>
                <a:uFillTx/>
                <a:latin typeface="Calibri" panose="020F0502020204030204"/>
                <a:ea typeface="+mn-ea"/>
                <a:cs typeface="+mn-cs"/>
              </a:rPr>
              <a:t>sua chiave </a:t>
            </a: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rPr>
              <a:t>pubblica. La </a:t>
            </a:r>
            <a:r>
              <a:rPr kumimoji="0" lang="it-IT" sz="2000" b="0" i="0" u="none" strike="noStrike" kern="1200" cap="none" spc="0" normalizeH="0" baseline="0" noProof="0" dirty="0" err="1">
                <a:ln>
                  <a:noFill/>
                </a:ln>
                <a:solidFill>
                  <a:prstClr val="black"/>
                </a:solidFill>
                <a:effectLst/>
                <a:uLnTx/>
                <a:uFillTx/>
                <a:latin typeface="Calibri" panose="020F0502020204030204"/>
                <a:ea typeface="+mn-ea"/>
                <a:cs typeface="+mn-cs"/>
              </a:rPr>
              <a:t>Certification</a:t>
            </a: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rPr>
              <a:t> Authority  </a:t>
            </a:r>
            <a:r>
              <a:rPr kumimoji="0" lang="it-IT" sz="2000" b="1" i="0" u="none" strike="noStrike" kern="1200" cap="none" spc="0" normalizeH="0" baseline="0" noProof="0" dirty="0" smtClean="0">
                <a:ln>
                  <a:noFill/>
                </a:ln>
                <a:solidFill>
                  <a:prstClr val="black"/>
                </a:solidFill>
                <a:effectLst/>
                <a:uLnTx/>
                <a:uFillTx/>
                <a:latin typeface="Calibri" panose="020F0502020204030204"/>
                <a:ea typeface="+mn-ea"/>
                <a:cs typeface="+mn-cs"/>
              </a:rPr>
              <a:t>garantisce questo </a:t>
            </a:r>
            <a:r>
              <a:rPr kumimoji="0" lang="it-IT" sz="2000" b="1" i="0" u="none" strike="noStrike" kern="1200" cap="none" spc="0" normalizeH="0" baseline="0" noProof="0" dirty="0">
                <a:ln>
                  <a:noFill/>
                </a:ln>
                <a:solidFill>
                  <a:prstClr val="black"/>
                </a:solidFill>
                <a:effectLst/>
                <a:uLnTx/>
                <a:uFillTx/>
                <a:latin typeface="Calibri" panose="020F0502020204030204"/>
                <a:ea typeface="+mn-ea"/>
                <a:cs typeface="+mn-cs"/>
              </a:rPr>
              <a:t>legame</a:t>
            </a: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it-IT" sz="2000" b="0" i="0" u="none" strike="noStrike" kern="1200" cap="none" spc="0" normalizeH="0" baseline="0" noProof="0" dirty="0" smtClean="0">
                <a:ln>
                  <a:noFill/>
                </a:ln>
                <a:solidFill>
                  <a:prstClr val="black"/>
                </a:solidFill>
                <a:effectLst/>
                <a:uLnTx/>
                <a:uFillTx/>
                <a:latin typeface="Calibri" panose="020F0502020204030204"/>
                <a:ea typeface="+mn-ea"/>
                <a:cs typeface="+mn-cs"/>
              </a:rPr>
              <a:t>avendo riconosciuto l’identità </a:t>
            </a: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rPr>
              <a:t>del titolare attraverso un incontro </a:t>
            </a:r>
            <a:r>
              <a:rPr kumimoji="0" lang="it-IT" sz="2000" b="0" i="1" u="none" strike="noStrike" kern="1200" cap="none" spc="0" normalizeH="0" baseline="0" noProof="0" dirty="0">
                <a:ln>
                  <a:noFill/>
                </a:ln>
                <a:solidFill>
                  <a:prstClr val="black"/>
                </a:solidFill>
                <a:effectLst/>
                <a:uLnTx/>
                <a:uFillTx/>
                <a:latin typeface="Calibri" panose="020F0502020204030204"/>
                <a:ea typeface="+mn-ea"/>
                <a:cs typeface="+mn-cs"/>
              </a:rPr>
              <a:t>de </a:t>
            </a:r>
            <a:r>
              <a:rPr kumimoji="0" lang="it-IT" sz="2000" b="0" i="1" u="none" strike="noStrike" kern="1200" cap="none" spc="0" normalizeH="0" baseline="0" noProof="0" dirty="0" err="1">
                <a:ln>
                  <a:noFill/>
                </a:ln>
                <a:solidFill>
                  <a:prstClr val="black"/>
                </a:solidFill>
                <a:effectLst/>
                <a:uLnTx/>
                <a:uFillTx/>
                <a:latin typeface="Calibri" panose="020F0502020204030204"/>
                <a:ea typeface="+mn-ea"/>
                <a:cs typeface="+mn-cs"/>
              </a:rPr>
              <a:t>visu</a:t>
            </a: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it-IT" sz="2000" b="0" i="0" u="none" strike="noStrike" kern="1200" cap="none" spc="0" normalizeH="0" baseline="0" noProof="0" dirty="0" smtClean="0">
                <a:ln>
                  <a:noFill/>
                </a:ln>
                <a:solidFill>
                  <a:prstClr val="black"/>
                </a:solidFill>
                <a:effectLst/>
                <a:uLnTx/>
                <a:uFillTx/>
                <a:latin typeface="Calibri" panose="020F0502020204030204"/>
                <a:ea typeface="+mn-ea"/>
                <a:cs typeface="+mn-cs"/>
              </a:rPr>
              <a:t>o online (web </a:t>
            </a:r>
            <a:r>
              <a:rPr kumimoji="0" lang="it-IT" sz="2000" b="0" i="0" u="none" strike="noStrike" kern="1200" cap="none" spc="0" normalizeH="0" baseline="0" noProof="0" dirty="0" err="1" smtClean="0">
                <a:ln>
                  <a:noFill/>
                </a:ln>
                <a:solidFill>
                  <a:prstClr val="black"/>
                </a:solidFill>
                <a:effectLst/>
                <a:uLnTx/>
                <a:uFillTx/>
                <a:latin typeface="Calibri" panose="020F0502020204030204"/>
                <a:ea typeface="+mn-ea"/>
                <a:cs typeface="+mn-cs"/>
              </a:rPr>
              <a:t>cam</a:t>
            </a: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it-IT" sz="2000" b="0" i="0" u="none" strike="noStrike" kern="1200" cap="none" spc="0" normalizeH="0" baseline="0" noProof="0" dirty="0" smtClean="0">
                <a:ln>
                  <a:noFill/>
                </a:ln>
                <a:solidFill>
                  <a:prstClr val="black"/>
                </a:solidFill>
                <a:effectLst/>
                <a:uLnTx/>
                <a:uFillTx/>
                <a:latin typeface="Calibri" panose="020F0502020204030204"/>
                <a:ea typeface="+mn-ea"/>
                <a:cs typeface="+mn-cs"/>
              </a:rPr>
              <a:t> SPID, CIE, …).</a:t>
            </a:r>
            <a:endPar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descr="C:\Users\caputi\Desktop\800px-PublicKeyCertificateDiagram_It.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5780" y="2520049"/>
            <a:ext cx="4865767" cy="3640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ttangolo 4"/>
          <p:cNvSpPr/>
          <p:nvPr/>
        </p:nvSpPr>
        <p:spPr>
          <a:xfrm>
            <a:off x="459780" y="2755318"/>
            <a:ext cx="6096000" cy="3170099"/>
          </a:xfrm>
          <a:prstGeom prst="rect">
            <a:avLst/>
          </a:prstGeom>
        </p:spPr>
        <p:txBody>
          <a:bodyPr>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rPr>
              <a:t>Ogni certificato deve riportare i seguenti dati</a:t>
            </a:r>
            <a:r>
              <a:rPr kumimoji="0" lang="it-IT" sz="20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rPr>
              <a:t>informazioni per </a:t>
            </a:r>
            <a:r>
              <a:rPr kumimoji="0" lang="it-IT" sz="2000" b="1" i="0" u="none" strike="noStrike" kern="1200" cap="none" spc="0" normalizeH="0" baseline="0" noProof="0" dirty="0">
                <a:ln>
                  <a:noFill/>
                </a:ln>
                <a:solidFill>
                  <a:prstClr val="black"/>
                </a:solidFill>
                <a:effectLst/>
                <a:uLnTx/>
                <a:uFillTx/>
                <a:latin typeface="Calibri" panose="020F0502020204030204"/>
                <a:ea typeface="+mn-ea"/>
                <a:cs typeface="+mn-cs"/>
              </a:rPr>
              <a:t>identificare in modo univoco</a:t>
            </a: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rPr>
              <a:t> il possessore di una chiave pubblica (ad esempio nome e cognome ed altre informazioni identificative)</a:t>
            </a:r>
          </a:p>
          <a:p>
            <a:pPr marL="342900" marR="0" lvl="0"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rPr>
              <a:t>la </a:t>
            </a:r>
            <a:r>
              <a:rPr kumimoji="0" lang="it-IT" sz="2000" b="1" i="0" u="none" strike="noStrike" kern="1200" cap="none" spc="0" normalizeH="0" baseline="0" noProof="0" dirty="0">
                <a:ln>
                  <a:noFill/>
                </a:ln>
                <a:solidFill>
                  <a:prstClr val="black"/>
                </a:solidFill>
                <a:effectLst/>
                <a:uLnTx/>
                <a:uFillTx/>
                <a:latin typeface="Calibri" panose="020F0502020204030204"/>
                <a:ea typeface="+mn-ea"/>
                <a:cs typeface="+mn-cs"/>
              </a:rPr>
              <a:t>chiave pubblica</a:t>
            </a:r>
            <a:endPar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rPr>
              <a:t>il </a:t>
            </a:r>
            <a:r>
              <a:rPr kumimoji="0" lang="it-IT" sz="2000" b="1" i="0" u="none" strike="noStrike" kern="1200" cap="none" spc="0" normalizeH="0" baseline="0" noProof="0" dirty="0">
                <a:ln>
                  <a:noFill/>
                </a:ln>
                <a:solidFill>
                  <a:prstClr val="black"/>
                </a:solidFill>
                <a:effectLst/>
                <a:uLnTx/>
                <a:uFillTx/>
                <a:latin typeface="Calibri" panose="020F0502020204030204"/>
                <a:ea typeface="+mn-ea"/>
                <a:cs typeface="+mn-cs"/>
              </a:rPr>
              <a:t>periodo di validità</a:t>
            </a: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rPr>
              <a:t> temporale del certificato</a:t>
            </a:r>
          </a:p>
          <a:p>
            <a:pPr marL="342900" marR="0" lvl="0"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rPr>
              <a:t>la </a:t>
            </a:r>
            <a:r>
              <a:rPr kumimoji="0" lang="it-IT" sz="2000" b="1" i="0" u="none" strike="noStrike" kern="1200" cap="none" spc="0" normalizeH="0" baseline="0" noProof="0" dirty="0">
                <a:ln>
                  <a:noFill/>
                </a:ln>
                <a:solidFill>
                  <a:prstClr val="black"/>
                </a:solidFill>
                <a:effectLst/>
                <a:uLnTx/>
                <a:uFillTx/>
                <a:latin typeface="Calibri" panose="020F0502020204030204"/>
                <a:ea typeface="+mn-ea"/>
                <a:cs typeface="+mn-cs"/>
              </a:rPr>
              <a:t>firma digitale della autorità di certificazione</a:t>
            </a: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rPr>
              <a:t> con cui si assicura autenticità della chiave ed integrità delle informazioni contenute nel certificato.</a:t>
            </a:r>
          </a:p>
        </p:txBody>
      </p:sp>
    </p:spTree>
    <p:extLst>
      <p:ext uri="{BB962C8B-B14F-4D97-AF65-F5344CB8AC3E}">
        <p14:creationId xmlns:p14="http://schemas.microsoft.com/office/powerpoint/2010/main" val="4779578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56"/>
            <a:ext cx="12192000" cy="1219819"/>
          </a:xfrm>
          <a:prstGeom prst="rect">
            <a:avLst/>
          </a:prstGeom>
        </p:spPr>
      </p:pic>
      <p:sp>
        <p:nvSpPr>
          <p:cNvPr id="13" name="Rettangolo 12">
            <a:extLst>
              <a:ext uri="{FF2B5EF4-FFF2-40B4-BE49-F238E27FC236}">
                <a16:creationId xmlns:a16="http://schemas.microsoft.com/office/drawing/2014/main" id="{BA976663-D766-4704-80E3-C196615AC881}"/>
              </a:ext>
            </a:extLst>
          </p:cNvPr>
          <p:cNvSpPr/>
          <p:nvPr/>
        </p:nvSpPr>
        <p:spPr>
          <a:xfrm>
            <a:off x="530354" y="574484"/>
            <a:ext cx="9879738" cy="584775"/>
          </a:xfrm>
          <a:prstGeom prst="rect">
            <a:avLst/>
          </a:prstGeom>
        </p:spPr>
        <p:txBody>
          <a:bodyPr wrap="square">
            <a:spAutoFit/>
          </a:bodyPr>
          <a:lstStyle/>
          <a:p>
            <a:pPr marL="0" marR="0" lvl="0" indent="0" algn="l" defTabSz="914400" rtl="0" eaLnBrk="1" fontAlgn="base" latinLnBrk="0" hangingPunct="1">
              <a:lnSpc>
                <a:spcPct val="100000"/>
              </a:lnSpc>
              <a:spcBef>
                <a:spcPts val="750"/>
              </a:spcBef>
              <a:spcAft>
                <a:spcPts val="750"/>
              </a:spcAft>
              <a:buClrTx/>
              <a:buSzTx/>
              <a:buFontTx/>
              <a:buNone/>
              <a:tabLst/>
              <a:defRPr/>
            </a:pPr>
            <a:r>
              <a:rPr kumimoji="0" lang="it-IT" sz="3200" b="1" i="0" u="none" strike="noStrike" kern="1200" cap="none" spc="0" normalizeH="0" baseline="0" noProof="0" dirty="0" smtClean="0">
                <a:ln>
                  <a:noFill/>
                </a:ln>
                <a:solidFill>
                  <a:prstClr val="white"/>
                </a:solidFill>
                <a:effectLst/>
                <a:uLnTx/>
                <a:uFillTx/>
                <a:latin typeface="Helvetica" panose="020B0604020202020204" pitchFamily="34" charset="0"/>
                <a:ea typeface="Times New Roman" panose="02020603050405020304" pitchFamily="18" charset="0"/>
                <a:cs typeface="+mn-cs"/>
              </a:rPr>
              <a:t>Firma Digitale e Crittografia</a:t>
            </a:r>
            <a:endParaRPr kumimoji="0" lang="it-IT" sz="14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8" name="Rettangolo 7"/>
          <p:cNvSpPr/>
          <p:nvPr/>
        </p:nvSpPr>
        <p:spPr>
          <a:xfrm>
            <a:off x="839607" y="3226924"/>
            <a:ext cx="6405255"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Rettangolo 2"/>
          <p:cNvSpPr/>
          <p:nvPr/>
        </p:nvSpPr>
        <p:spPr>
          <a:xfrm>
            <a:off x="3060088" y="5106572"/>
            <a:ext cx="6907237"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8000" b="0" i="0" u="none" strike="noStrike" kern="1200" cap="none" spc="0" normalizeH="0" baseline="0" noProof="0" dirty="0" smtClean="0">
                <a:ln>
                  <a:noFill/>
                </a:ln>
                <a:solidFill>
                  <a:prstClr val="black"/>
                </a:solidFill>
                <a:effectLst/>
                <a:uLnTx/>
                <a:uFillTx/>
                <a:latin typeface="Freestyle Script" panose="030804020302050B0404" pitchFamily="66" charset="0"/>
              </a:rPr>
              <a:t>Grazie</a:t>
            </a:r>
            <a:r>
              <a:rPr kumimoji="0" lang="it-IT" sz="8000" b="0" i="0" u="none" strike="noStrike" kern="1200" cap="none" spc="0" normalizeH="0" noProof="0" dirty="0" smtClean="0">
                <a:ln>
                  <a:noFill/>
                </a:ln>
                <a:solidFill>
                  <a:prstClr val="black"/>
                </a:solidFill>
                <a:effectLst/>
                <a:uLnTx/>
                <a:uFillTx/>
                <a:latin typeface="Freestyle Script" panose="030804020302050B0404" pitchFamily="66" charset="0"/>
              </a:rPr>
              <a:t> per l’attenzione</a:t>
            </a:r>
            <a:endParaRPr kumimoji="0" lang="it-IT" sz="8000" b="0" i="0" u="none" strike="noStrike" kern="1200" cap="none" spc="0" normalizeH="0" baseline="0" noProof="0" dirty="0">
              <a:ln>
                <a:noFill/>
              </a:ln>
              <a:solidFill>
                <a:prstClr val="black"/>
              </a:solidFill>
              <a:effectLst/>
              <a:uLnTx/>
              <a:uFillTx/>
              <a:latin typeface="Freestyle Script" panose="030804020302050B0404" pitchFamily="66" charset="0"/>
            </a:endParaRPr>
          </a:p>
        </p:txBody>
      </p:sp>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42858" y="1551412"/>
            <a:ext cx="6221529" cy="3555160"/>
          </a:xfrm>
          <a:prstGeom prst="rect">
            <a:avLst/>
          </a:prstGeom>
        </p:spPr>
      </p:pic>
    </p:spTree>
    <p:extLst>
      <p:ext uri="{BB962C8B-B14F-4D97-AF65-F5344CB8AC3E}">
        <p14:creationId xmlns:p14="http://schemas.microsoft.com/office/powerpoint/2010/main" val="1410820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56"/>
            <a:ext cx="12192000" cy="1219819"/>
          </a:xfrm>
          <a:prstGeom prst="rect">
            <a:avLst/>
          </a:prstGeom>
        </p:spPr>
      </p:pic>
      <p:sp>
        <p:nvSpPr>
          <p:cNvPr id="13" name="Rettangolo 12">
            <a:extLst>
              <a:ext uri="{FF2B5EF4-FFF2-40B4-BE49-F238E27FC236}">
                <a16:creationId xmlns:a16="http://schemas.microsoft.com/office/drawing/2014/main" id="{BA976663-D766-4704-80E3-C196615AC881}"/>
              </a:ext>
            </a:extLst>
          </p:cNvPr>
          <p:cNvSpPr/>
          <p:nvPr/>
        </p:nvSpPr>
        <p:spPr>
          <a:xfrm>
            <a:off x="530354" y="574484"/>
            <a:ext cx="9879738" cy="584775"/>
          </a:xfrm>
          <a:prstGeom prst="rect">
            <a:avLst/>
          </a:prstGeom>
        </p:spPr>
        <p:txBody>
          <a:bodyPr wrap="square">
            <a:spAutoFit/>
          </a:bodyPr>
          <a:lstStyle/>
          <a:p>
            <a:pPr marL="0" marR="0" lvl="0" indent="0" algn="l" defTabSz="914400" rtl="0" eaLnBrk="1" fontAlgn="base" latinLnBrk="0" hangingPunct="1">
              <a:lnSpc>
                <a:spcPct val="100000"/>
              </a:lnSpc>
              <a:spcBef>
                <a:spcPts val="750"/>
              </a:spcBef>
              <a:spcAft>
                <a:spcPts val="750"/>
              </a:spcAft>
              <a:buClrTx/>
              <a:buSzTx/>
              <a:buFontTx/>
              <a:buNone/>
              <a:tabLst/>
              <a:defRPr/>
            </a:pPr>
            <a:r>
              <a:rPr kumimoji="0" lang="it-IT" sz="3200" b="1" i="0" u="none" strike="noStrike" kern="1200" cap="none" spc="0" normalizeH="0" baseline="0" noProof="0" dirty="0" smtClean="0">
                <a:ln>
                  <a:noFill/>
                </a:ln>
                <a:solidFill>
                  <a:prstClr val="white"/>
                </a:solidFill>
                <a:effectLst/>
                <a:uLnTx/>
                <a:uFillTx/>
                <a:latin typeface="Helvetica" panose="020B0604020202020204" pitchFamily="34" charset="0"/>
                <a:ea typeface="Times New Roman" panose="02020603050405020304" pitchFamily="18" charset="0"/>
                <a:cs typeface="+mn-cs"/>
              </a:rPr>
              <a:t>Crittografia </a:t>
            </a:r>
            <a:endParaRPr kumimoji="0" lang="it-IT" sz="14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8" name="Rettangolo 7"/>
          <p:cNvSpPr/>
          <p:nvPr/>
        </p:nvSpPr>
        <p:spPr>
          <a:xfrm>
            <a:off x="839607" y="3226924"/>
            <a:ext cx="6405255"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asellaDiTesto 2"/>
          <p:cNvSpPr txBox="1"/>
          <p:nvPr/>
        </p:nvSpPr>
        <p:spPr>
          <a:xfrm>
            <a:off x="5182628" y="1568557"/>
            <a:ext cx="6015256" cy="489364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rPr>
              <a:t>La </a:t>
            </a:r>
            <a:r>
              <a:rPr kumimoji="0" lang="it-IT" sz="2400" b="1" i="0" u="none" strike="noStrike" kern="1200" cap="none" spc="0" normalizeH="0" baseline="0" noProof="0" dirty="0">
                <a:ln>
                  <a:noFill/>
                </a:ln>
                <a:solidFill>
                  <a:prstClr val="black"/>
                </a:solidFill>
                <a:effectLst/>
                <a:uLnTx/>
                <a:uFillTx/>
                <a:latin typeface="Calibri" panose="020F0502020204030204"/>
                <a:ea typeface="+mn-ea"/>
                <a:cs typeface="+mn-cs"/>
              </a:rPr>
              <a:t>crittografia</a:t>
            </a:r>
            <a:r>
              <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rPr>
              <a:t> è una tecnica per proteggere le informazioni attraverso l’uso di codici</a:t>
            </a:r>
            <a:r>
              <a:rPr kumimoji="0" lang="it-IT" sz="24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smtClean="0">
                <a:ln>
                  <a:noFill/>
                </a:ln>
                <a:solidFill>
                  <a:prstClr val="black"/>
                </a:solidFill>
                <a:effectLst/>
                <a:uLnTx/>
                <a:uFillTx/>
                <a:latin typeface="Calibri" panose="020F0502020204030204"/>
                <a:ea typeface="+mn-ea"/>
                <a:cs typeface="+mn-cs"/>
              </a:rPr>
              <a:t>Il suo obiettivo principale è quello di </a:t>
            </a:r>
            <a:r>
              <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rPr>
              <a:t>garantire la </a:t>
            </a:r>
            <a:r>
              <a:rPr kumimoji="0" lang="it-IT" sz="2400" b="1" i="0" u="none" strike="noStrike" kern="1200" cap="none" spc="0" normalizeH="0" baseline="0" noProof="0" dirty="0">
                <a:ln>
                  <a:noFill/>
                </a:ln>
                <a:solidFill>
                  <a:prstClr val="black"/>
                </a:solidFill>
                <a:effectLst/>
                <a:uLnTx/>
                <a:uFillTx/>
                <a:latin typeface="Calibri" panose="020F0502020204030204"/>
                <a:ea typeface="+mn-ea"/>
                <a:cs typeface="+mn-cs"/>
              </a:rPr>
              <a:t>r</a:t>
            </a:r>
            <a:r>
              <a:rPr kumimoji="0" lang="it-IT" sz="2400" b="1" i="0" u="none" strike="noStrike" kern="1200" cap="none" spc="0" normalizeH="0" baseline="0" noProof="0" dirty="0" smtClean="0">
                <a:ln>
                  <a:noFill/>
                </a:ln>
                <a:solidFill>
                  <a:prstClr val="black"/>
                </a:solidFill>
                <a:effectLst/>
                <a:uLnTx/>
                <a:uFillTx/>
                <a:latin typeface="Calibri" panose="020F0502020204030204"/>
                <a:ea typeface="+mn-ea"/>
                <a:cs typeface="+mn-cs"/>
              </a:rPr>
              <a:t>iservatezza</a:t>
            </a:r>
            <a:r>
              <a:rPr kumimoji="0" lang="it-IT" sz="2400" b="0" i="0" u="none" strike="noStrike" kern="1200" cap="none" spc="0" normalizeH="0" baseline="0" noProof="0" dirty="0" smtClean="0">
                <a:ln>
                  <a:noFill/>
                </a:ln>
                <a:solidFill>
                  <a:prstClr val="black"/>
                </a:solidFill>
                <a:effectLst/>
                <a:uLnTx/>
                <a:uFillTx/>
                <a:latin typeface="Calibri" panose="020F0502020204030204"/>
                <a:ea typeface="+mn-ea"/>
                <a:cs typeface="+mn-cs"/>
              </a:rPr>
              <a:t> nello scambio di messaggi tra un mittente e un destinatario proteggendo le informazioni in modo da rendendole illeggibili ad una terza parte.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rPr>
              <a:t>Si distinguono due forme fondamentali: la </a:t>
            </a:r>
            <a:r>
              <a:rPr kumimoji="0" lang="it-IT" sz="2400" b="1" i="0" u="none" strike="noStrike" kern="1200" cap="none" spc="0" normalizeH="0" baseline="0" noProof="0" dirty="0">
                <a:ln>
                  <a:noFill/>
                </a:ln>
                <a:solidFill>
                  <a:prstClr val="black"/>
                </a:solidFill>
                <a:effectLst/>
                <a:uLnTx/>
                <a:uFillTx/>
                <a:latin typeface="Calibri" panose="020F0502020204030204"/>
                <a:ea typeface="+mn-ea"/>
                <a:cs typeface="+mn-cs"/>
              </a:rPr>
              <a:t>crittografia </a:t>
            </a:r>
            <a:r>
              <a:rPr kumimoji="0" lang="it-IT" sz="2400" b="1" i="0" u="none" strike="noStrike" kern="1200" cap="none" spc="0" normalizeH="0" baseline="0" noProof="0" dirty="0" smtClean="0">
                <a:ln>
                  <a:noFill/>
                </a:ln>
                <a:solidFill>
                  <a:prstClr val="black"/>
                </a:solidFill>
                <a:effectLst/>
                <a:uLnTx/>
                <a:uFillTx/>
                <a:latin typeface="Calibri" panose="020F0502020204030204"/>
                <a:ea typeface="+mn-ea"/>
                <a:cs typeface="+mn-cs"/>
              </a:rPr>
              <a:t>simmetrica</a:t>
            </a:r>
            <a:r>
              <a:rPr kumimoji="0" lang="it-IT" sz="2400" b="0" i="0" u="none" strike="noStrike" kern="1200" cap="none" spc="0" normalizeH="0" baseline="0" noProof="0" dirty="0" smtClean="0">
                <a:ln>
                  <a:noFill/>
                </a:ln>
                <a:solidFill>
                  <a:prstClr val="black"/>
                </a:solidFill>
                <a:effectLst/>
                <a:uLnTx/>
                <a:uFillTx/>
                <a:latin typeface="Calibri" panose="020F0502020204030204"/>
                <a:ea typeface="+mn-ea"/>
                <a:cs typeface="+mn-cs"/>
              </a:rPr>
              <a:t>, ovvero</a:t>
            </a:r>
            <a:r>
              <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rPr>
              <a:t>, a chiave segreta, e </a:t>
            </a:r>
            <a:r>
              <a:rPr kumimoji="0" lang="it-IT" sz="2400" b="1" i="0" u="none" strike="noStrike" kern="1200" cap="none" spc="0" normalizeH="0" baseline="0" noProof="0" dirty="0" smtClean="0">
                <a:ln>
                  <a:noFill/>
                </a:ln>
                <a:solidFill>
                  <a:prstClr val="black"/>
                </a:solidFill>
                <a:effectLst/>
                <a:uLnTx/>
                <a:uFillTx/>
                <a:latin typeface="Calibri" panose="020F0502020204030204"/>
                <a:ea typeface="+mn-ea"/>
                <a:cs typeface="+mn-cs"/>
              </a:rPr>
              <a:t>crittografia asimmetrica</a:t>
            </a:r>
            <a:r>
              <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rPr>
              <a:t>, nota meglio come crittografia </a:t>
            </a:r>
            <a:r>
              <a:rPr kumimoji="0" lang="it-IT" sz="2400" b="0" i="0" u="none" strike="noStrike" kern="1200" cap="none" spc="0" normalizeH="0" baseline="0" noProof="0" dirty="0" smtClean="0">
                <a:ln>
                  <a:noFill/>
                </a:ln>
                <a:solidFill>
                  <a:prstClr val="black"/>
                </a:solidFill>
                <a:effectLst/>
                <a:uLnTx/>
                <a:uFillTx/>
                <a:latin typeface="Calibri" panose="020F0502020204030204"/>
                <a:ea typeface="+mn-ea"/>
                <a:cs typeface="+mn-cs"/>
              </a:rPr>
              <a:t>a chiave </a:t>
            </a:r>
            <a:r>
              <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rPr>
              <a:t>pubblica. </a:t>
            </a:r>
            <a:endParaRPr kumimoji="0" lang="it-IT" sz="24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p:txBody>
      </p:sp>
      <p:pic>
        <p:nvPicPr>
          <p:cNvPr id="7" name="Immagin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9607" y="1794303"/>
            <a:ext cx="4085492" cy="4085492"/>
          </a:xfrm>
          <a:prstGeom prst="rect">
            <a:avLst/>
          </a:prstGeom>
        </p:spPr>
      </p:pic>
    </p:spTree>
    <p:extLst>
      <p:ext uri="{BB962C8B-B14F-4D97-AF65-F5344CB8AC3E}">
        <p14:creationId xmlns:p14="http://schemas.microsoft.com/office/powerpoint/2010/main" val="26359795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56"/>
            <a:ext cx="12192000" cy="1219819"/>
          </a:xfrm>
          <a:prstGeom prst="rect">
            <a:avLst/>
          </a:prstGeom>
        </p:spPr>
      </p:pic>
      <p:sp>
        <p:nvSpPr>
          <p:cNvPr id="13" name="Rettangolo 12">
            <a:extLst>
              <a:ext uri="{FF2B5EF4-FFF2-40B4-BE49-F238E27FC236}">
                <a16:creationId xmlns:a16="http://schemas.microsoft.com/office/drawing/2014/main" id="{BA976663-D766-4704-80E3-C196615AC881}"/>
              </a:ext>
            </a:extLst>
          </p:cNvPr>
          <p:cNvSpPr/>
          <p:nvPr/>
        </p:nvSpPr>
        <p:spPr>
          <a:xfrm>
            <a:off x="530354" y="574484"/>
            <a:ext cx="9879738" cy="584775"/>
          </a:xfrm>
          <a:prstGeom prst="rect">
            <a:avLst/>
          </a:prstGeom>
        </p:spPr>
        <p:txBody>
          <a:bodyPr wrap="square">
            <a:spAutoFit/>
          </a:bodyPr>
          <a:lstStyle/>
          <a:p>
            <a:pPr marL="0" marR="0" lvl="0" indent="0" algn="l" defTabSz="914400" rtl="0" eaLnBrk="1" fontAlgn="base" latinLnBrk="0" hangingPunct="1">
              <a:lnSpc>
                <a:spcPct val="100000"/>
              </a:lnSpc>
              <a:spcBef>
                <a:spcPts val="750"/>
              </a:spcBef>
              <a:spcAft>
                <a:spcPts val="750"/>
              </a:spcAft>
              <a:buClrTx/>
              <a:buSzTx/>
              <a:buFontTx/>
              <a:buNone/>
              <a:tabLst/>
              <a:defRPr/>
            </a:pPr>
            <a:r>
              <a:rPr kumimoji="0" lang="it-IT" sz="3200" b="1" i="0" u="none" strike="noStrike" kern="1200" cap="none" spc="0" normalizeH="0" baseline="0" noProof="0" dirty="0" smtClean="0">
                <a:ln>
                  <a:noFill/>
                </a:ln>
                <a:solidFill>
                  <a:prstClr val="white"/>
                </a:solidFill>
                <a:effectLst/>
                <a:uLnTx/>
                <a:uFillTx/>
                <a:latin typeface="Helvetica" panose="020B0604020202020204" pitchFamily="34" charset="0"/>
                <a:ea typeface="Times New Roman" panose="02020603050405020304" pitchFamily="18" charset="0"/>
                <a:cs typeface="+mn-cs"/>
              </a:rPr>
              <a:t>Crittografia simmetrica </a:t>
            </a:r>
            <a:endParaRPr kumimoji="0" lang="it-IT" sz="14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11" name="Rettangolo 10"/>
          <p:cNvSpPr/>
          <p:nvPr/>
        </p:nvSpPr>
        <p:spPr>
          <a:xfrm>
            <a:off x="530354" y="1512141"/>
            <a:ext cx="6770777" cy="415498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smtClean="0">
                <a:ln>
                  <a:noFill/>
                </a:ln>
                <a:solidFill>
                  <a:prstClr val="black"/>
                </a:solidFill>
                <a:effectLst/>
                <a:uLnTx/>
                <a:uFillTx/>
                <a:latin typeface="Calibri" panose="020F0502020204030204"/>
                <a:ea typeface="+mn-ea"/>
                <a:cs typeface="+mn-cs"/>
              </a:rPr>
              <a:t>La </a:t>
            </a:r>
            <a:r>
              <a:rPr kumimoji="0" lang="it-IT" sz="2400" b="1" i="0" u="none" strike="noStrike" kern="1200" cap="none" spc="0" normalizeH="0" baseline="0" noProof="0" dirty="0">
                <a:ln>
                  <a:noFill/>
                </a:ln>
                <a:solidFill>
                  <a:prstClr val="black"/>
                </a:solidFill>
                <a:effectLst/>
                <a:uLnTx/>
                <a:uFillTx/>
                <a:latin typeface="Calibri" panose="020F0502020204030204"/>
                <a:ea typeface="+mn-ea"/>
                <a:cs typeface="+mn-cs"/>
              </a:rPr>
              <a:t>crittografia simmetrica </a:t>
            </a:r>
            <a:r>
              <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rPr>
              <a:t>è un tipo di crittografia in cui sia la </a:t>
            </a:r>
            <a:r>
              <a:rPr kumimoji="0" lang="it-IT" sz="2400" b="0" i="0" u="none" strike="noStrike" kern="1200" cap="none" spc="0" normalizeH="0" baseline="0" noProof="0" dirty="0" smtClean="0">
                <a:ln>
                  <a:noFill/>
                </a:ln>
                <a:solidFill>
                  <a:prstClr val="black"/>
                </a:solidFill>
                <a:effectLst/>
                <a:uLnTx/>
                <a:uFillTx/>
                <a:latin typeface="Calibri" panose="020F0502020204030204"/>
                <a:ea typeface="+mn-ea"/>
                <a:cs typeface="+mn-cs"/>
              </a:rPr>
              <a:t>cifratura che </a:t>
            </a:r>
            <a:r>
              <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rPr>
              <a:t>la </a:t>
            </a:r>
            <a:r>
              <a:rPr kumimoji="0" lang="it-IT" sz="2400" b="0" i="0" u="none" strike="noStrike" kern="1200" cap="none" spc="0" normalizeH="0" baseline="0" noProof="0" dirty="0" smtClean="0">
                <a:ln>
                  <a:noFill/>
                </a:ln>
                <a:solidFill>
                  <a:prstClr val="black"/>
                </a:solidFill>
                <a:effectLst/>
                <a:uLnTx/>
                <a:uFillTx/>
                <a:latin typeface="Calibri" panose="020F0502020204030204"/>
                <a:ea typeface="+mn-ea"/>
                <a:cs typeface="+mn-cs"/>
              </a:rPr>
              <a:t>decifratura </a:t>
            </a:r>
            <a:r>
              <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rPr>
              <a:t>dei dati avvengono utilizzando la stessa chiave </a:t>
            </a:r>
            <a:r>
              <a:rPr kumimoji="0" lang="it-IT" sz="2400" b="0" i="0" u="none" strike="noStrike" kern="1200" cap="none" spc="0" normalizeH="0" baseline="0" noProof="0" dirty="0" smtClean="0">
                <a:ln>
                  <a:noFill/>
                </a:ln>
                <a:solidFill>
                  <a:prstClr val="black"/>
                </a:solidFill>
                <a:effectLst/>
                <a:uLnTx/>
                <a:uFillTx/>
                <a:latin typeface="Calibri" panose="020F0502020204030204"/>
                <a:ea typeface="+mn-ea"/>
                <a:cs typeface="+mn-cs"/>
              </a:rPr>
              <a:t>(da qui la simmetria delle due operazioni):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rPr>
              <a:t>Il mittente utilizza una chiave segreta per </a:t>
            </a:r>
            <a:r>
              <a:rPr kumimoji="0" lang="it-IT" sz="2400" b="0" i="0" u="none" strike="noStrike" kern="1200" cap="none" spc="0" normalizeH="0" baseline="0" noProof="0" dirty="0" smtClean="0">
                <a:ln>
                  <a:noFill/>
                </a:ln>
                <a:solidFill>
                  <a:prstClr val="black"/>
                </a:solidFill>
                <a:effectLst/>
                <a:uLnTx/>
                <a:uFillTx/>
                <a:latin typeface="Calibri" panose="020F0502020204030204"/>
                <a:ea typeface="+mn-ea"/>
                <a:cs typeface="+mn-cs"/>
              </a:rPr>
              <a:t>cifrare </a:t>
            </a:r>
            <a:r>
              <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rPr>
              <a:t>il messaggio originale (detto anche "testo in chiaro"), trasformandolo in un messaggio cifrato illeggibile</a:t>
            </a:r>
            <a:r>
              <a:rPr kumimoji="0" lang="it-IT" sz="24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rPr>
              <a:t>Il destinatario utilizza la </a:t>
            </a:r>
            <a:r>
              <a:rPr kumimoji="0" lang="it-IT" sz="2400" b="1" i="0" u="none" strike="noStrike" kern="1200" cap="none" spc="0" normalizeH="0" baseline="0" noProof="0" dirty="0">
                <a:ln>
                  <a:noFill/>
                </a:ln>
                <a:solidFill>
                  <a:prstClr val="black"/>
                </a:solidFill>
                <a:effectLst/>
                <a:uLnTx/>
                <a:uFillTx/>
                <a:latin typeface="Calibri" panose="020F0502020204030204"/>
                <a:ea typeface="+mn-ea"/>
                <a:cs typeface="+mn-cs"/>
              </a:rPr>
              <a:t>stessa chiave </a:t>
            </a:r>
            <a:r>
              <a:rPr kumimoji="0" lang="it-IT" sz="2400" b="0" i="0" u="none" strike="noStrike" kern="1200" cap="none" spc="0" normalizeH="0" baseline="0" noProof="0" dirty="0" smtClean="0">
                <a:ln>
                  <a:noFill/>
                </a:ln>
                <a:solidFill>
                  <a:prstClr val="black"/>
                </a:solidFill>
                <a:effectLst/>
                <a:uLnTx/>
                <a:uFillTx/>
                <a:latin typeface="Calibri" panose="020F0502020204030204"/>
                <a:ea typeface="+mn-ea"/>
                <a:cs typeface="+mn-cs"/>
              </a:rPr>
              <a:t>per </a:t>
            </a:r>
            <a:r>
              <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rPr>
              <a:t>decifrare il messaggio cifrato e trasformarlo nuovamente in testo leggibile (testo in chiaro</a:t>
            </a:r>
            <a:r>
              <a:rPr kumimoji="0" lang="it-IT" sz="24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p>
        </p:txBody>
      </p:sp>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0950" y="1512141"/>
            <a:ext cx="4043289" cy="4043289"/>
          </a:xfrm>
          <a:prstGeom prst="rect">
            <a:avLst/>
          </a:prstGeom>
        </p:spPr>
      </p:pic>
      <p:sp>
        <p:nvSpPr>
          <p:cNvPr id="4" name="Rettangolo 3"/>
          <p:cNvSpPr/>
          <p:nvPr/>
        </p:nvSpPr>
        <p:spPr>
          <a:xfrm>
            <a:off x="530354" y="5840096"/>
            <a:ext cx="10903679"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prstClr val="black"/>
                </a:solidFill>
                <a:effectLst/>
                <a:uLnTx/>
                <a:uFillTx/>
                <a:latin typeface="Calibri" panose="020F0502020204030204"/>
                <a:ea typeface="+mn-ea"/>
                <a:cs typeface="+mn-cs"/>
              </a:rPr>
              <a:t>L’unica chiave è condivisa tra il mittente e il destinatario, ed è fondamentale che rimanga segreta per garantire la sicurezza della comunicazione.</a:t>
            </a:r>
          </a:p>
        </p:txBody>
      </p:sp>
    </p:spTree>
    <p:extLst>
      <p:ext uri="{BB962C8B-B14F-4D97-AF65-F5344CB8AC3E}">
        <p14:creationId xmlns:p14="http://schemas.microsoft.com/office/powerpoint/2010/main" val="2960410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56"/>
            <a:ext cx="12192000" cy="1219819"/>
          </a:xfrm>
          <a:prstGeom prst="rect">
            <a:avLst/>
          </a:prstGeom>
        </p:spPr>
      </p:pic>
      <p:sp>
        <p:nvSpPr>
          <p:cNvPr id="13" name="Rettangolo 12">
            <a:extLst>
              <a:ext uri="{FF2B5EF4-FFF2-40B4-BE49-F238E27FC236}">
                <a16:creationId xmlns:a16="http://schemas.microsoft.com/office/drawing/2014/main" id="{BA976663-D766-4704-80E3-C196615AC881}"/>
              </a:ext>
            </a:extLst>
          </p:cNvPr>
          <p:cNvSpPr/>
          <p:nvPr/>
        </p:nvSpPr>
        <p:spPr>
          <a:xfrm>
            <a:off x="530354" y="574484"/>
            <a:ext cx="9879738" cy="584775"/>
          </a:xfrm>
          <a:prstGeom prst="rect">
            <a:avLst/>
          </a:prstGeom>
        </p:spPr>
        <p:txBody>
          <a:bodyPr wrap="square">
            <a:spAutoFit/>
          </a:bodyPr>
          <a:lstStyle/>
          <a:p>
            <a:pPr marL="0" marR="0" lvl="0" indent="0" algn="l" defTabSz="914400" rtl="0" eaLnBrk="1" fontAlgn="base" latinLnBrk="0" hangingPunct="1">
              <a:lnSpc>
                <a:spcPct val="100000"/>
              </a:lnSpc>
              <a:spcBef>
                <a:spcPts val="750"/>
              </a:spcBef>
              <a:spcAft>
                <a:spcPts val="750"/>
              </a:spcAft>
              <a:buClrTx/>
              <a:buSzTx/>
              <a:buFontTx/>
              <a:buNone/>
              <a:tabLst/>
              <a:defRPr/>
            </a:pPr>
            <a:r>
              <a:rPr kumimoji="0" lang="it-IT" sz="3200" b="1" i="0" u="none" strike="noStrike" kern="1200" cap="none" spc="0" normalizeH="0" baseline="0" noProof="0" dirty="0" smtClean="0">
                <a:ln>
                  <a:noFill/>
                </a:ln>
                <a:solidFill>
                  <a:prstClr val="white"/>
                </a:solidFill>
                <a:effectLst/>
                <a:uLnTx/>
                <a:uFillTx/>
                <a:latin typeface="Helvetica" panose="020B0604020202020204" pitchFamily="34" charset="0"/>
                <a:ea typeface="Times New Roman" panose="02020603050405020304" pitchFamily="18" charset="0"/>
                <a:cs typeface="+mn-cs"/>
              </a:rPr>
              <a:t>Crittografia simmetrica: un esempio </a:t>
            </a:r>
            <a:endParaRPr kumimoji="0" lang="it-IT" sz="14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8" name="Rettangolo 7"/>
          <p:cNvSpPr/>
          <p:nvPr/>
        </p:nvSpPr>
        <p:spPr>
          <a:xfrm>
            <a:off x="1258062" y="2823968"/>
            <a:ext cx="6405255"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asellaDiTesto 2"/>
          <p:cNvSpPr txBox="1"/>
          <p:nvPr/>
        </p:nvSpPr>
        <p:spPr>
          <a:xfrm>
            <a:off x="530354" y="1431363"/>
            <a:ext cx="11120164"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200" b="0" i="0" u="none" strike="noStrike" kern="1200" cap="none" spc="0" normalizeH="0" baseline="0" noProof="0" dirty="0" smtClean="0">
                <a:ln>
                  <a:noFill/>
                </a:ln>
                <a:solidFill>
                  <a:prstClr val="black"/>
                </a:solidFill>
                <a:effectLst/>
                <a:uLnTx/>
                <a:uFillTx/>
                <a:latin typeface="Calibri" panose="020F0502020204030204"/>
                <a:ea typeface="+mn-ea"/>
                <a:cs typeface="+mn-cs"/>
              </a:rPr>
              <a:t>Alice </a:t>
            </a:r>
            <a:r>
              <a:rPr kumimoji="0" lang="it-IT" sz="2200" b="0" i="0" u="none" strike="noStrike" kern="1200" cap="none" spc="0" normalizeH="0" baseline="0" noProof="0" dirty="0">
                <a:ln>
                  <a:noFill/>
                </a:ln>
                <a:solidFill>
                  <a:prstClr val="black"/>
                </a:solidFill>
                <a:effectLst/>
                <a:uLnTx/>
                <a:uFillTx/>
                <a:latin typeface="Calibri" panose="020F0502020204030204"/>
                <a:ea typeface="+mn-ea"/>
                <a:cs typeface="+mn-cs"/>
              </a:rPr>
              <a:t>vuole inviare un messaggio </a:t>
            </a:r>
            <a:r>
              <a:rPr kumimoji="0" lang="it-IT" sz="2200" b="0" i="0" u="none" strike="noStrike" kern="1200" cap="none" spc="0" normalizeH="0" baseline="0" noProof="0" dirty="0">
                <a:ln>
                  <a:noFill/>
                </a:ln>
                <a:solidFill>
                  <a:prstClr val="black"/>
                </a:solidFill>
                <a:effectLst/>
                <a:uLnTx/>
                <a:uFillTx/>
                <a:ea typeface="+mn-ea"/>
                <a:cs typeface="+mn-cs"/>
              </a:rPr>
              <a:t>segreto</a:t>
            </a:r>
            <a:r>
              <a:rPr kumimoji="0" lang="it-IT" sz="2200" b="0" i="0" u="none" strike="noStrike" kern="1200" cap="none" spc="0" normalizeH="0" baseline="0" noProof="0" dirty="0">
                <a:ln>
                  <a:noFill/>
                </a:ln>
                <a:solidFill>
                  <a:prstClr val="black"/>
                </a:solidFill>
                <a:effectLst/>
                <a:uLnTx/>
                <a:uFillTx/>
                <a:latin typeface="Calibri" panose="020F0502020204030204"/>
                <a:ea typeface="+mn-ea"/>
                <a:cs typeface="+mn-cs"/>
              </a:rPr>
              <a:t> a </a:t>
            </a:r>
            <a:r>
              <a:rPr kumimoji="0" lang="it-IT" sz="2200" b="0" i="0" u="none" strike="noStrike" kern="1200" cap="none" spc="0" normalizeH="0" baseline="0" noProof="0" dirty="0" smtClean="0">
                <a:ln>
                  <a:noFill/>
                </a:ln>
                <a:solidFill>
                  <a:prstClr val="black"/>
                </a:solidFill>
                <a:effectLst/>
                <a:uLnTx/>
                <a:uFillTx/>
                <a:latin typeface="Calibri" panose="020F0502020204030204"/>
                <a:ea typeface="+mn-ea"/>
                <a:cs typeface="+mn-cs"/>
              </a:rPr>
              <a:t>Bob!</a:t>
            </a:r>
          </a:p>
        </p:txBody>
      </p:sp>
      <p:pic>
        <p:nvPicPr>
          <p:cNvPr id="5" name="Immagine 4"/>
          <p:cNvPicPr>
            <a:picLocks noChangeAspect="1"/>
          </p:cNvPicPr>
          <p:nvPr/>
        </p:nvPicPr>
        <p:blipFill>
          <a:blip r:embed="rId3"/>
          <a:stretch>
            <a:fillRect/>
          </a:stretch>
        </p:blipFill>
        <p:spPr>
          <a:xfrm>
            <a:off x="1124146" y="3192093"/>
            <a:ext cx="1328542" cy="2224681"/>
          </a:xfrm>
          <a:prstGeom prst="rect">
            <a:avLst/>
          </a:prstGeom>
        </p:spPr>
      </p:pic>
      <p:pic>
        <p:nvPicPr>
          <p:cNvPr id="6" name="Immagine 5"/>
          <p:cNvPicPr>
            <a:picLocks noChangeAspect="1"/>
          </p:cNvPicPr>
          <p:nvPr/>
        </p:nvPicPr>
        <p:blipFill>
          <a:blip r:embed="rId4"/>
          <a:stretch>
            <a:fillRect/>
          </a:stretch>
        </p:blipFill>
        <p:spPr>
          <a:xfrm>
            <a:off x="9369776" y="3235248"/>
            <a:ext cx="1201614" cy="2245121"/>
          </a:xfrm>
          <a:prstGeom prst="rect">
            <a:avLst/>
          </a:prstGeom>
        </p:spPr>
      </p:pic>
      <p:grpSp>
        <p:nvGrpSpPr>
          <p:cNvPr id="14" name="Gruppo 13"/>
          <p:cNvGrpSpPr/>
          <p:nvPr/>
        </p:nvGrpSpPr>
        <p:grpSpPr>
          <a:xfrm>
            <a:off x="2841500" y="3518086"/>
            <a:ext cx="1574804" cy="624115"/>
            <a:chOff x="2467429" y="4078514"/>
            <a:chExt cx="1574804" cy="624115"/>
          </a:xfrm>
        </p:grpSpPr>
        <p:sp>
          <p:nvSpPr>
            <p:cNvPr id="12" name="Rettangolo 11"/>
            <p:cNvSpPr/>
            <p:nvPr/>
          </p:nvSpPr>
          <p:spPr>
            <a:xfrm>
              <a:off x="2467429" y="4078514"/>
              <a:ext cx="1233714" cy="62411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CasellaDiTesto 9"/>
            <p:cNvSpPr txBox="1"/>
            <p:nvPr/>
          </p:nvSpPr>
          <p:spPr>
            <a:xfrm>
              <a:off x="2569029" y="4209143"/>
              <a:ext cx="147320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smtClean="0">
                  <a:ln>
                    <a:noFill/>
                  </a:ln>
                  <a:solidFill>
                    <a:prstClr val="black"/>
                  </a:solidFill>
                  <a:effectLst/>
                  <a:uLnTx/>
                  <a:uFillTx/>
                  <a:latin typeface="Calibri" panose="020F0502020204030204"/>
                  <a:ea typeface="+mn-ea"/>
                  <a:cs typeface="+mn-cs"/>
                </a:rPr>
                <a:t>Hello Bob</a:t>
              </a:r>
              <a:endParaRPr kumimoji="0" lang="it-IT"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5" name="Gruppo 14"/>
          <p:cNvGrpSpPr/>
          <p:nvPr/>
        </p:nvGrpSpPr>
        <p:grpSpPr>
          <a:xfrm>
            <a:off x="7453064" y="3595471"/>
            <a:ext cx="1574804" cy="624115"/>
            <a:chOff x="2467429" y="4078514"/>
            <a:chExt cx="1574804" cy="624115"/>
          </a:xfrm>
        </p:grpSpPr>
        <p:sp>
          <p:nvSpPr>
            <p:cNvPr id="16" name="Rettangolo 15"/>
            <p:cNvSpPr/>
            <p:nvPr/>
          </p:nvSpPr>
          <p:spPr>
            <a:xfrm>
              <a:off x="2467429" y="4078514"/>
              <a:ext cx="1233714" cy="62411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CasellaDiTesto 16"/>
            <p:cNvSpPr txBox="1"/>
            <p:nvPr/>
          </p:nvSpPr>
          <p:spPr>
            <a:xfrm>
              <a:off x="2569029" y="4209143"/>
              <a:ext cx="147320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smtClean="0">
                  <a:ln>
                    <a:noFill/>
                  </a:ln>
                  <a:solidFill>
                    <a:prstClr val="black"/>
                  </a:solidFill>
                  <a:effectLst/>
                  <a:uLnTx/>
                  <a:uFillTx/>
                  <a:latin typeface="Calibri" panose="020F0502020204030204"/>
                  <a:ea typeface="+mn-ea"/>
                  <a:cs typeface="+mn-cs"/>
                </a:rPr>
                <a:t>Hello Bob</a:t>
              </a:r>
              <a:endParaRPr kumimoji="0" lang="it-IT"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pic>
        <p:nvPicPr>
          <p:cNvPr id="21" name="Immagin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6654" y="5359150"/>
            <a:ext cx="1256127" cy="548016"/>
          </a:xfrm>
          <a:prstGeom prst="rect">
            <a:avLst/>
          </a:prstGeom>
        </p:spPr>
      </p:pic>
      <p:grpSp>
        <p:nvGrpSpPr>
          <p:cNvPr id="22" name="Gruppo 21"/>
          <p:cNvGrpSpPr/>
          <p:nvPr/>
        </p:nvGrpSpPr>
        <p:grpSpPr>
          <a:xfrm>
            <a:off x="2881108" y="5407687"/>
            <a:ext cx="1574804" cy="624115"/>
            <a:chOff x="2467429" y="4078514"/>
            <a:chExt cx="1574804" cy="624115"/>
          </a:xfrm>
        </p:grpSpPr>
        <p:sp>
          <p:nvSpPr>
            <p:cNvPr id="23" name="Rettangolo 22"/>
            <p:cNvSpPr/>
            <p:nvPr/>
          </p:nvSpPr>
          <p:spPr>
            <a:xfrm>
              <a:off x="2467429" y="4078514"/>
              <a:ext cx="1233714" cy="62411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CasellaDiTesto 23"/>
            <p:cNvSpPr txBox="1"/>
            <p:nvPr/>
          </p:nvSpPr>
          <p:spPr>
            <a:xfrm>
              <a:off x="2569029" y="4209143"/>
              <a:ext cx="147320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smtClean="0">
                  <a:ln>
                    <a:noFill/>
                  </a:ln>
                  <a:solidFill>
                    <a:prstClr val="black"/>
                  </a:solidFill>
                  <a:effectLst/>
                  <a:uLnTx/>
                  <a:uFillTx/>
                  <a:latin typeface="Calibri" panose="020F0502020204030204"/>
                  <a:ea typeface="+mn-ea"/>
                  <a:cs typeface="+mn-cs"/>
                </a:rPr>
                <a:t>7%U34@</a:t>
              </a:r>
              <a:endParaRPr kumimoji="0" lang="it-IT"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25" name="Gruppo 24"/>
          <p:cNvGrpSpPr/>
          <p:nvPr/>
        </p:nvGrpSpPr>
        <p:grpSpPr>
          <a:xfrm>
            <a:off x="7544964" y="5407686"/>
            <a:ext cx="1574804" cy="624115"/>
            <a:chOff x="2467429" y="4078514"/>
            <a:chExt cx="1574804" cy="624115"/>
          </a:xfrm>
        </p:grpSpPr>
        <p:sp>
          <p:nvSpPr>
            <p:cNvPr id="26" name="Rettangolo 25"/>
            <p:cNvSpPr/>
            <p:nvPr/>
          </p:nvSpPr>
          <p:spPr>
            <a:xfrm>
              <a:off x="2467429" y="4078514"/>
              <a:ext cx="1233714" cy="62411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CasellaDiTesto 26"/>
            <p:cNvSpPr txBox="1"/>
            <p:nvPr/>
          </p:nvSpPr>
          <p:spPr>
            <a:xfrm>
              <a:off x="2569029" y="4209143"/>
              <a:ext cx="147320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smtClean="0">
                  <a:ln>
                    <a:noFill/>
                  </a:ln>
                  <a:solidFill>
                    <a:prstClr val="black"/>
                  </a:solidFill>
                  <a:effectLst/>
                  <a:uLnTx/>
                  <a:uFillTx/>
                  <a:latin typeface="Calibri" panose="020F0502020204030204"/>
                  <a:ea typeface="+mn-ea"/>
                  <a:cs typeface="+mn-cs"/>
                </a:rPr>
                <a:t>7%U34@</a:t>
              </a:r>
              <a:endParaRPr kumimoji="0" lang="it-IT"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pic>
        <p:nvPicPr>
          <p:cNvPr id="28" name="Immagine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15263" y="5470643"/>
            <a:ext cx="1256127" cy="548016"/>
          </a:xfrm>
          <a:prstGeom prst="rect">
            <a:avLst/>
          </a:prstGeom>
        </p:spPr>
      </p:pic>
      <p:cxnSp>
        <p:nvCxnSpPr>
          <p:cNvPr id="30" name="Connettore 2 29"/>
          <p:cNvCxnSpPr/>
          <p:nvPr/>
        </p:nvCxnSpPr>
        <p:spPr>
          <a:xfrm>
            <a:off x="3455387" y="4561913"/>
            <a:ext cx="0" cy="580572"/>
          </a:xfrm>
          <a:prstGeom prst="straightConnector1">
            <a:avLst/>
          </a:prstGeom>
          <a:ln w="5715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32" name="Connettore 2 31"/>
          <p:cNvCxnSpPr/>
          <p:nvPr/>
        </p:nvCxnSpPr>
        <p:spPr>
          <a:xfrm flipV="1">
            <a:off x="8069921" y="4440353"/>
            <a:ext cx="0" cy="705242"/>
          </a:xfrm>
          <a:prstGeom prst="straightConnector1">
            <a:avLst/>
          </a:prstGeom>
          <a:ln w="5715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36" name="Connettore 2 35"/>
          <p:cNvCxnSpPr/>
          <p:nvPr/>
        </p:nvCxnSpPr>
        <p:spPr>
          <a:xfrm flipV="1">
            <a:off x="4455912" y="5719743"/>
            <a:ext cx="2685970" cy="3239"/>
          </a:xfrm>
          <a:prstGeom prst="straightConnector1">
            <a:avLst/>
          </a:prstGeom>
          <a:ln w="5715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4" name="Rettangolo 3"/>
          <p:cNvSpPr/>
          <p:nvPr/>
        </p:nvSpPr>
        <p:spPr>
          <a:xfrm>
            <a:off x="3125548" y="2120977"/>
            <a:ext cx="6096000" cy="769441"/>
          </a:xfrm>
          <a:prstGeom prst="rect">
            <a:avLst/>
          </a:prstGeom>
        </p:spPr>
        <p:txBody>
          <a:bodyPr>
            <a:spAutoFit/>
          </a:bodyPr>
          <a:lstStyle/>
          <a:p>
            <a:r>
              <a:rPr lang="it-IT" sz="2200" dirty="0" smtClean="0">
                <a:solidFill>
                  <a:prstClr val="black"/>
                </a:solidFill>
              </a:rPr>
              <a:t>Bob usa la chiave segreta per decifrare e leggere il messaggio.</a:t>
            </a:r>
            <a:endParaRPr lang="it-IT" sz="2200" dirty="0"/>
          </a:p>
        </p:txBody>
      </p:sp>
      <p:sp>
        <p:nvSpPr>
          <p:cNvPr id="7" name="Rettangolo 6"/>
          <p:cNvSpPr/>
          <p:nvPr/>
        </p:nvSpPr>
        <p:spPr>
          <a:xfrm>
            <a:off x="2881108" y="2279549"/>
            <a:ext cx="6584880" cy="430887"/>
          </a:xfrm>
          <a:prstGeom prst="rect">
            <a:avLst/>
          </a:prstGeom>
        </p:spPr>
        <p:txBody>
          <a:bodyPr wrap="none">
            <a:spAutoFit/>
          </a:bodyPr>
          <a:lstStyle/>
          <a:p>
            <a:r>
              <a:rPr lang="it-IT" sz="2200" dirty="0" smtClean="0">
                <a:solidFill>
                  <a:prstClr val="black"/>
                </a:solidFill>
              </a:rPr>
              <a:t>Sia Alice che Bob devono avere </a:t>
            </a:r>
            <a:r>
              <a:rPr lang="it-IT" sz="2200" dirty="0">
                <a:solidFill>
                  <a:prstClr val="black"/>
                </a:solidFill>
              </a:rPr>
              <a:t>la stessa chiave segreta. </a:t>
            </a:r>
            <a:endParaRPr lang="it-IT" sz="2200" dirty="0"/>
          </a:p>
        </p:txBody>
      </p:sp>
      <p:sp>
        <p:nvSpPr>
          <p:cNvPr id="9" name="Rettangolo 8"/>
          <p:cNvSpPr/>
          <p:nvPr/>
        </p:nvSpPr>
        <p:spPr>
          <a:xfrm>
            <a:off x="3407704" y="2293602"/>
            <a:ext cx="5279074" cy="430887"/>
          </a:xfrm>
          <a:prstGeom prst="rect">
            <a:avLst/>
          </a:prstGeom>
        </p:spPr>
        <p:txBody>
          <a:bodyPr wrap="none">
            <a:spAutoFit/>
          </a:bodyPr>
          <a:lstStyle/>
          <a:p>
            <a:r>
              <a:rPr lang="it-IT" sz="2200" dirty="0">
                <a:solidFill>
                  <a:prstClr val="black"/>
                </a:solidFill>
              </a:rPr>
              <a:t>Alice </a:t>
            </a:r>
            <a:r>
              <a:rPr lang="it-IT" sz="2200" dirty="0" smtClean="0">
                <a:solidFill>
                  <a:prstClr val="black"/>
                </a:solidFill>
              </a:rPr>
              <a:t>scrive il messaggio con il testo in chiaro</a:t>
            </a:r>
            <a:endParaRPr lang="it-IT" sz="2200" dirty="0"/>
          </a:p>
        </p:txBody>
      </p:sp>
      <p:sp>
        <p:nvSpPr>
          <p:cNvPr id="11" name="Rettangolo 10"/>
          <p:cNvSpPr/>
          <p:nvPr/>
        </p:nvSpPr>
        <p:spPr>
          <a:xfrm>
            <a:off x="3382505" y="2298134"/>
            <a:ext cx="5329472" cy="430887"/>
          </a:xfrm>
          <a:prstGeom prst="rect">
            <a:avLst/>
          </a:prstGeom>
        </p:spPr>
        <p:txBody>
          <a:bodyPr wrap="none">
            <a:spAutoFit/>
          </a:bodyPr>
          <a:lstStyle/>
          <a:p>
            <a:r>
              <a:rPr lang="it-IT" sz="2200" dirty="0">
                <a:solidFill>
                  <a:prstClr val="black"/>
                </a:solidFill>
              </a:rPr>
              <a:t>Alice cifra il messaggio con la chiave </a:t>
            </a:r>
            <a:r>
              <a:rPr lang="it-IT" sz="2200" dirty="0" smtClean="0">
                <a:solidFill>
                  <a:prstClr val="black"/>
                </a:solidFill>
              </a:rPr>
              <a:t>segreta. </a:t>
            </a:r>
            <a:endParaRPr lang="it-IT" sz="2200" dirty="0"/>
          </a:p>
        </p:txBody>
      </p:sp>
      <p:sp>
        <p:nvSpPr>
          <p:cNvPr id="18" name="Rettangolo 17"/>
          <p:cNvSpPr/>
          <p:nvPr/>
        </p:nvSpPr>
        <p:spPr>
          <a:xfrm>
            <a:off x="3679702" y="2299696"/>
            <a:ext cx="4501104" cy="430887"/>
          </a:xfrm>
          <a:prstGeom prst="rect">
            <a:avLst/>
          </a:prstGeom>
        </p:spPr>
        <p:txBody>
          <a:bodyPr wrap="none">
            <a:spAutoFit/>
          </a:bodyPr>
          <a:lstStyle/>
          <a:p>
            <a:r>
              <a:rPr lang="it-IT" sz="2200" dirty="0" smtClean="0">
                <a:solidFill>
                  <a:prstClr val="black"/>
                </a:solidFill>
              </a:rPr>
              <a:t>Alice invia il messaggio segreto a Bob.</a:t>
            </a:r>
            <a:endParaRPr lang="it-IT" sz="2200" dirty="0"/>
          </a:p>
        </p:txBody>
      </p:sp>
    </p:spTree>
    <p:extLst>
      <p:ext uri="{BB962C8B-B14F-4D97-AF65-F5344CB8AC3E}">
        <p14:creationId xmlns:p14="http://schemas.microsoft.com/office/powerpoint/2010/main" val="3327157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xit" presetSubtype="0" fill="hold" grpId="1" nodeType="withEffect">
                                  <p:stCondLst>
                                    <p:cond delay="0"/>
                                  </p:stCondLst>
                                  <p:childTnLst>
                                    <p:animEffect transition="out" filter="fade">
                                      <p:cBhvr>
                                        <p:cTn id="20" dur="500"/>
                                        <p:tgtEl>
                                          <p:spTgt spid="7"/>
                                        </p:tgtEl>
                                      </p:cBhvr>
                                    </p:animEffect>
                                    <p:set>
                                      <p:cBhvr>
                                        <p:cTn id="21" dur="1" fill="hold">
                                          <p:stCondLst>
                                            <p:cond delay="499"/>
                                          </p:stCondLst>
                                        </p:cTn>
                                        <p:tgtEl>
                                          <p:spTgt spid="7"/>
                                        </p:tgtEl>
                                        <p:attrNameLst>
                                          <p:attrName>style.visibility</p:attrName>
                                        </p:attrNameLst>
                                      </p:cBhvr>
                                      <p:to>
                                        <p:strVal val="hidden"/>
                                      </p:to>
                                    </p:set>
                                  </p:childTnLst>
                                </p:cTn>
                              </p:par>
                              <p:par>
                                <p:cTn id="22" presetID="10"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50" presetClass="path" presetSubtype="0" accel="50000" decel="50000" fill="hold" nodeType="clickEffect">
                                  <p:stCondLst>
                                    <p:cond delay="0"/>
                                  </p:stCondLst>
                                  <p:childTnLst>
                                    <p:animMotion origin="layout" path="M -3.54167E-6 3.7037E-6 L 0.06381 3.7037E-6 C 0.09232 3.7037E-6 0.12761 -0.05718 0.12761 -0.10301 L 0.12761 -0.20602 " pathEditMode="relative" rAng="0" ptsTypes="AAAA">
                                      <p:cBhvr>
                                        <p:cTn id="28" dur="2000" fill="hold"/>
                                        <p:tgtEl>
                                          <p:spTgt spid="21"/>
                                        </p:tgtEl>
                                        <p:attrNameLst>
                                          <p:attrName>ppt_x</p:attrName>
                                          <p:attrName>ppt_y</p:attrName>
                                        </p:attrNameLst>
                                      </p:cBhvr>
                                      <p:rCtr x="6380" y="-10301"/>
                                    </p:animMotion>
                                  </p:childTnLst>
                                </p:cTn>
                              </p:par>
                              <p:par>
                                <p:cTn id="29" presetID="10" presetClass="exit" presetSubtype="0" fill="hold" grpId="1" nodeType="withEffect">
                                  <p:stCondLst>
                                    <p:cond delay="0"/>
                                  </p:stCondLst>
                                  <p:childTnLst>
                                    <p:animEffect transition="out" filter="fade">
                                      <p:cBhvr>
                                        <p:cTn id="30" dur="500"/>
                                        <p:tgtEl>
                                          <p:spTgt spid="9"/>
                                        </p:tgtEl>
                                      </p:cBhvr>
                                    </p:animEffect>
                                    <p:set>
                                      <p:cBhvr>
                                        <p:cTn id="31" dur="1" fill="hold">
                                          <p:stCondLst>
                                            <p:cond delay="499"/>
                                          </p:stCondLst>
                                        </p:cTn>
                                        <p:tgtEl>
                                          <p:spTgt spid="9"/>
                                        </p:tgtEl>
                                        <p:attrNameLst>
                                          <p:attrName>style.visibility</p:attrName>
                                        </p:attrNameLst>
                                      </p:cBhvr>
                                      <p:to>
                                        <p:strVal val="hidden"/>
                                      </p:to>
                                    </p:set>
                                  </p:childTnLst>
                                </p:cTn>
                              </p:par>
                              <p:par>
                                <p:cTn id="32" presetID="10"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par>
                          <p:cTn id="35" fill="hold">
                            <p:stCondLst>
                              <p:cond delay="2000"/>
                            </p:stCondLst>
                            <p:childTnLst>
                              <p:par>
                                <p:cTn id="36" presetID="10" presetClass="entr" presetSubtype="0" fill="hold"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fade">
                                      <p:cBhvr>
                                        <p:cTn id="38" dur="500"/>
                                        <p:tgtEl>
                                          <p:spTgt spid="30"/>
                                        </p:tgtEl>
                                      </p:cBhvr>
                                    </p:animEffect>
                                  </p:childTnLst>
                                </p:cTn>
                              </p:par>
                              <p:par>
                                <p:cTn id="39" presetID="10" presetClass="entr" presetSubtype="0"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500"/>
                                        <p:tgtEl>
                                          <p:spTgt spid="22"/>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6"/>
                                        </p:tgtEl>
                                        <p:attrNameLst>
                                          <p:attrName>style.visibility</p:attrName>
                                        </p:attrNameLst>
                                      </p:cBhvr>
                                      <p:to>
                                        <p:strVal val="visible"/>
                                      </p:to>
                                    </p:set>
                                    <p:animEffect transition="in" filter="fade">
                                      <p:cBhvr>
                                        <p:cTn id="46" dur="500"/>
                                        <p:tgtEl>
                                          <p:spTgt spid="3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par>
                                <p:cTn id="50" presetID="10" presetClass="exit" presetSubtype="0" fill="hold" grpId="1" nodeType="withEffect">
                                  <p:stCondLst>
                                    <p:cond delay="0"/>
                                  </p:stCondLst>
                                  <p:childTnLst>
                                    <p:animEffect transition="out" filter="fade">
                                      <p:cBhvr>
                                        <p:cTn id="51" dur="500"/>
                                        <p:tgtEl>
                                          <p:spTgt spid="11"/>
                                        </p:tgtEl>
                                      </p:cBhvr>
                                    </p:animEffect>
                                    <p:set>
                                      <p:cBhvr>
                                        <p:cTn id="52" dur="1" fill="hold">
                                          <p:stCondLst>
                                            <p:cond delay="499"/>
                                          </p:stCondLst>
                                        </p:cTn>
                                        <p:tgtEl>
                                          <p:spTgt spid="11"/>
                                        </p:tgtEl>
                                        <p:attrNameLst>
                                          <p:attrName>style.visibility</p:attrName>
                                        </p:attrNameLst>
                                      </p:cBhvr>
                                      <p:to>
                                        <p:strVal val="hidden"/>
                                      </p:to>
                                    </p:set>
                                  </p:childTnLst>
                                </p:cTn>
                              </p:par>
                              <p:par>
                                <p:cTn id="53" presetID="10" presetClass="entr" presetSubtype="0" fill="hold" nodeType="with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500"/>
                                        <p:tgtEl>
                                          <p:spTgt spid="25"/>
                                        </p:tgtEl>
                                      </p:cBhvr>
                                    </p:animEffect>
                                  </p:childTnLst>
                                </p:cTn>
                              </p:par>
                            </p:childTnLst>
                          </p:cTn>
                        </p:par>
                      </p:childTnLst>
                    </p:cTn>
                  </p:par>
                  <p:par>
                    <p:cTn id="56" fill="hold">
                      <p:stCondLst>
                        <p:cond delay="indefinite"/>
                      </p:stCondLst>
                      <p:childTnLst>
                        <p:par>
                          <p:cTn id="57" fill="hold">
                            <p:stCondLst>
                              <p:cond delay="0"/>
                            </p:stCondLst>
                            <p:childTnLst>
                              <p:par>
                                <p:cTn id="58" presetID="42" presetClass="path" presetSubtype="0" accel="50000" decel="50000" fill="hold" nodeType="clickEffect">
                                  <p:stCondLst>
                                    <p:cond delay="0"/>
                                  </p:stCondLst>
                                  <p:childTnLst>
                                    <p:animMotion origin="layout" path="M -4.79167E-6 0 L -0.16861 0.04306 " pathEditMode="relative" rAng="0" ptsTypes="AA">
                                      <p:cBhvr>
                                        <p:cTn id="59" dur="2000" fill="hold"/>
                                        <p:tgtEl>
                                          <p:spTgt spid="28"/>
                                        </p:tgtEl>
                                        <p:attrNameLst>
                                          <p:attrName>ppt_x</p:attrName>
                                          <p:attrName>ppt_y</p:attrName>
                                        </p:attrNameLst>
                                      </p:cBhvr>
                                      <p:rCtr x="-8438" y="2153"/>
                                    </p:animMotion>
                                  </p:childTnLst>
                                </p:cTn>
                              </p:par>
                              <p:par>
                                <p:cTn id="60" presetID="10" presetClass="exit" presetSubtype="0" fill="hold" grpId="1" nodeType="withEffect">
                                  <p:stCondLst>
                                    <p:cond delay="0"/>
                                  </p:stCondLst>
                                  <p:childTnLst>
                                    <p:animEffect transition="out" filter="fade">
                                      <p:cBhvr>
                                        <p:cTn id="61" dur="500"/>
                                        <p:tgtEl>
                                          <p:spTgt spid="18"/>
                                        </p:tgtEl>
                                      </p:cBhvr>
                                    </p:animEffect>
                                    <p:set>
                                      <p:cBhvr>
                                        <p:cTn id="62" dur="1" fill="hold">
                                          <p:stCondLst>
                                            <p:cond delay="499"/>
                                          </p:stCondLst>
                                        </p:cTn>
                                        <p:tgtEl>
                                          <p:spTgt spid="18"/>
                                        </p:tgtEl>
                                        <p:attrNameLst>
                                          <p:attrName>style.visibility</p:attrName>
                                        </p:attrNameLst>
                                      </p:cBhvr>
                                      <p:to>
                                        <p:strVal val="hidden"/>
                                      </p:to>
                                    </p:set>
                                  </p:childTnLst>
                                </p:cTn>
                              </p:par>
                              <p:par>
                                <p:cTn id="63" presetID="10" presetClass="entr" presetSubtype="0" fill="hold" grpId="0" nodeType="withEffect">
                                  <p:stCondLst>
                                    <p:cond delay="0"/>
                                  </p:stCondLst>
                                  <p:childTnLst>
                                    <p:set>
                                      <p:cBhvr>
                                        <p:cTn id="64" dur="1" fill="hold">
                                          <p:stCondLst>
                                            <p:cond delay="0"/>
                                          </p:stCondLst>
                                        </p:cTn>
                                        <p:tgtEl>
                                          <p:spTgt spid="4"/>
                                        </p:tgtEl>
                                        <p:attrNameLst>
                                          <p:attrName>style.visibility</p:attrName>
                                        </p:attrNameLst>
                                      </p:cBhvr>
                                      <p:to>
                                        <p:strVal val="visible"/>
                                      </p:to>
                                    </p:set>
                                    <p:animEffect transition="in" filter="fade">
                                      <p:cBhvr>
                                        <p:cTn id="65" dur="500"/>
                                        <p:tgtEl>
                                          <p:spTgt spid="4"/>
                                        </p:tgtEl>
                                      </p:cBhvr>
                                    </p:animEffect>
                                  </p:childTnLst>
                                </p:cTn>
                              </p:par>
                            </p:childTnLst>
                          </p:cTn>
                        </p:par>
                        <p:par>
                          <p:cTn id="66" fill="hold">
                            <p:stCondLst>
                              <p:cond delay="2000"/>
                            </p:stCondLst>
                            <p:childTnLst>
                              <p:par>
                                <p:cTn id="67" presetID="10" presetClass="entr" presetSubtype="0"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fade">
                                      <p:cBhvr>
                                        <p:cTn id="69" dur="500"/>
                                        <p:tgtEl>
                                          <p:spTgt spid="15"/>
                                        </p:tgtEl>
                                      </p:cBhvr>
                                    </p:animEffect>
                                  </p:childTnLst>
                                </p:cTn>
                              </p:par>
                              <p:par>
                                <p:cTn id="70" presetID="10" presetClass="entr" presetSubtype="0" fill="hold" nodeType="withEffect">
                                  <p:stCondLst>
                                    <p:cond delay="0"/>
                                  </p:stCondLst>
                                  <p:childTnLst>
                                    <p:set>
                                      <p:cBhvr>
                                        <p:cTn id="71" dur="1" fill="hold">
                                          <p:stCondLst>
                                            <p:cond delay="0"/>
                                          </p:stCondLst>
                                        </p:cTn>
                                        <p:tgtEl>
                                          <p:spTgt spid="32"/>
                                        </p:tgtEl>
                                        <p:attrNameLst>
                                          <p:attrName>style.visibility</p:attrName>
                                        </p:attrNameLst>
                                      </p:cBhvr>
                                      <p:to>
                                        <p:strVal val="visible"/>
                                      </p:to>
                                    </p:set>
                                    <p:animEffect transition="in" filter="fade">
                                      <p:cBhvr>
                                        <p:cTn id="7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7" grpId="1"/>
      <p:bldP spid="9" grpId="0"/>
      <p:bldP spid="9" grpId="1"/>
      <p:bldP spid="11" grpId="0"/>
      <p:bldP spid="11" grpId="1"/>
      <p:bldP spid="18" grpId="0"/>
      <p:bldP spid="18"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56"/>
            <a:ext cx="12192000" cy="1219819"/>
          </a:xfrm>
          <a:prstGeom prst="rect">
            <a:avLst/>
          </a:prstGeom>
        </p:spPr>
      </p:pic>
      <p:sp>
        <p:nvSpPr>
          <p:cNvPr id="13" name="Rettangolo 12">
            <a:extLst>
              <a:ext uri="{FF2B5EF4-FFF2-40B4-BE49-F238E27FC236}">
                <a16:creationId xmlns:a16="http://schemas.microsoft.com/office/drawing/2014/main" id="{BA976663-D766-4704-80E3-C196615AC881}"/>
              </a:ext>
            </a:extLst>
          </p:cNvPr>
          <p:cNvSpPr/>
          <p:nvPr/>
        </p:nvSpPr>
        <p:spPr>
          <a:xfrm>
            <a:off x="530354" y="574484"/>
            <a:ext cx="9879738" cy="584775"/>
          </a:xfrm>
          <a:prstGeom prst="rect">
            <a:avLst/>
          </a:prstGeom>
        </p:spPr>
        <p:txBody>
          <a:bodyPr wrap="square">
            <a:spAutoFit/>
          </a:bodyPr>
          <a:lstStyle/>
          <a:p>
            <a:pPr marL="0" marR="0" lvl="0" indent="0" algn="l" defTabSz="914400" rtl="0" eaLnBrk="1" fontAlgn="base" latinLnBrk="0" hangingPunct="1">
              <a:lnSpc>
                <a:spcPct val="100000"/>
              </a:lnSpc>
              <a:spcBef>
                <a:spcPts val="750"/>
              </a:spcBef>
              <a:spcAft>
                <a:spcPts val="750"/>
              </a:spcAft>
              <a:buClrTx/>
              <a:buSzTx/>
              <a:buFontTx/>
              <a:buNone/>
              <a:tabLst/>
              <a:defRPr/>
            </a:pPr>
            <a:r>
              <a:rPr kumimoji="0" lang="it-IT" sz="3200" b="1" i="0" u="none" strike="noStrike" kern="1200" cap="none" spc="0" normalizeH="0" baseline="0" noProof="0" dirty="0">
                <a:ln>
                  <a:noFill/>
                </a:ln>
                <a:solidFill>
                  <a:prstClr val="white"/>
                </a:solidFill>
                <a:effectLst/>
                <a:uLnTx/>
                <a:uFillTx/>
                <a:latin typeface="Helvetica" panose="020B0604020202020204" pitchFamily="34" charset="0"/>
                <a:ea typeface="Times New Roman" panose="02020603050405020304" pitchFamily="18" charset="0"/>
                <a:cs typeface="+mn-cs"/>
              </a:rPr>
              <a:t>Svantaggi della crittografia </a:t>
            </a:r>
            <a:r>
              <a:rPr kumimoji="0" lang="it-IT" sz="3200" b="1" i="0" u="none" strike="noStrike" kern="1200" cap="none" spc="0" normalizeH="0" baseline="0" noProof="0" dirty="0" smtClean="0">
                <a:ln>
                  <a:noFill/>
                </a:ln>
                <a:solidFill>
                  <a:prstClr val="white"/>
                </a:solidFill>
                <a:effectLst/>
                <a:uLnTx/>
                <a:uFillTx/>
                <a:latin typeface="Helvetica" panose="020B0604020202020204" pitchFamily="34" charset="0"/>
                <a:ea typeface="Times New Roman" panose="02020603050405020304" pitchFamily="18" charset="0"/>
                <a:cs typeface="+mn-cs"/>
              </a:rPr>
              <a:t>simmetrica</a:t>
            </a:r>
            <a:endParaRPr kumimoji="0" lang="it-IT" sz="14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3" name="CasellaDiTesto 2"/>
          <p:cNvSpPr txBox="1"/>
          <p:nvPr/>
        </p:nvSpPr>
        <p:spPr>
          <a:xfrm>
            <a:off x="5017949" y="1726087"/>
            <a:ext cx="6686372" cy="48320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200" b="0" i="0" u="none" strike="noStrike" kern="1200" cap="none" spc="0" normalizeH="0" baseline="0" noProof="0" dirty="0">
                <a:ln>
                  <a:noFill/>
                </a:ln>
                <a:solidFill>
                  <a:prstClr val="black"/>
                </a:solidFill>
                <a:effectLst/>
                <a:uLnTx/>
                <a:uFillTx/>
                <a:latin typeface="Calibri" panose="020F0502020204030204"/>
                <a:ea typeface="+mn-ea"/>
                <a:cs typeface="+mn-cs"/>
              </a:rPr>
              <a:t>Il problema principale della crittografia simmetrica è la </a:t>
            </a:r>
            <a:r>
              <a:rPr kumimoji="0" lang="it-IT" sz="2200" b="1" i="0" u="none" strike="noStrike" kern="1200" cap="none" spc="0" normalizeH="0" baseline="0" noProof="0" dirty="0">
                <a:ln>
                  <a:noFill/>
                </a:ln>
                <a:solidFill>
                  <a:prstClr val="black"/>
                </a:solidFill>
                <a:effectLst/>
                <a:uLnTx/>
                <a:uFillTx/>
                <a:latin typeface="Calibri" panose="020F0502020204030204"/>
                <a:ea typeface="+mn-ea"/>
                <a:cs typeface="+mn-cs"/>
              </a:rPr>
              <a:t>necessità di condividere la chiave in modo sicuro</a:t>
            </a:r>
            <a:r>
              <a:rPr kumimoji="0" lang="it-IT" sz="2200" b="0" i="0" u="none" strike="noStrike" kern="1200" cap="none" spc="0" normalizeH="0" baseline="0" noProof="0" dirty="0">
                <a:ln>
                  <a:noFill/>
                </a:ln>
                <a:solidFill>
                  <a:prstClr val="black"/>
                </a:solidFill>
                <a:effectLst/>
                <a:uLnTx/>
                <a:uFillTx/>
                <a:latin typeface="Calibri" panose="020F0502020204030204"/>
                <a:ea typeface="+mn-ea"/>
                <a:cs typeface="+mn-cs"/>
              </a:rPr>
              <a:t>. Se la chiave segreta viene intercettata durante la condivisione, un attaccante </a:t>
            </a:r>
            <a:r>
              <a:rPr kumimoji="0" lang="it-IT" sz="22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r>
              <a:rPr kumimoji="0" lang="it-IT" sz="2200" b="1" i="0" u="none" strike="noStrike" kern="1200" cap="none" spc="0" normalizeH="0" baseline="0" noProof="0" dirty="0" smtClean="0">
                <a:ln>
                  <a:noFill/>
                </a:ln>
                <a:solidFill>
                  <a:prstClr val="black"/>
                </a:solidFill>
                <a:effectLst/>
                <a:uLnTx/>
                <a:uFillTx/>
                <a:latin typeface="Calibri" panose="020F0502020204030204"/>
                <a:ea typeface="+mn-ea"/>
                <a:cs typeface="+mn-cs"/>
              </a:rPr>
              <a:t>men in middle</a:t>
            </a:r>
            <a:r>
              <a:rPr kumimoji="0" lang="it-IT" sz="2200" b="0" i="0" u="none" strike="noStrike" kern="1200" cap="none" spc="0" normalizeH="0" baseline="0" noProof="0" dirty="0" smtClean="0">
                <a:ln>
                  <a:noFill/>
                </a:ln>
                <a:solidFill>
                  <a:prstClr val="black"/>
                </a:solidFill>
                <a:effectLst/>
                <a:uLnTx/>
                <a:uFillTx/>
                <a:latin typeface="Calibri" panose="020F0502020204030204"/>
                <a:ea typeface="+mn-ea"/>
                <a:cs typeface="+mn-cs"/>
              </a:rPr>
              <a:t>) può decifrare </a:t>
            </a:r>
            <a:r>
              <a:rPr kumimoji="0" lang="it-IT" sz="2200" b="0" i="0" u="none" strike="noStrike" kern="1200" cap="none" spc="0" normalizeH="0" baseline="0" noProof="0" dirty="0">
                <a:ln>
                  <a:noFill/>
                </a:ln>
                <a:solidFill>
                  <a:prstClr val="black"/>
                </a:solidFill>
                <a:effectLst/>
                <a:uLnTx/>
                <a:uFillTx/>
                <a:latin typeface="Calibri" panose="020F0502020204030204"/>
                <a:ea typeface="+mn-ea"/>
                <a:cs typeface="+mn-cs"/>
              </a:rPr>
              <a:t>i messaggi crittografati</a:t>
            </a:r>
            <a:r>
              <a:rPr kumimoji="0" lang="it-IT" sz="22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22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200" b="0" i="0" u="none" strike="noStrike" kern="1200" cap="none" spc="0" normalizeH="0" baseline="0" noProof="0" dirty="0" smtClean="0">
                <a:ln>
                  <a:noFill/>
                </a:ln>
                <a:solidFill>
                  <a:prstClr val="black"/>
                </a:solidFill>
                <a:effectLst/>
                <a:uLnTx/>
                <a:uFillTx/>
                <a:latin typeface="Calibri" panose="020F0502020204030204"/>
                <a:ea typeface="+mn-ea"/>
                <a:cs typeface="+mn-cs"/>
              </a:rPr>
              <a:t>Inoltre….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200" b="0" i="0" u="none" strike="noStrike" kern="1200" cap="none" spc="0" normalizeH="0" baseline="0" noProof="0" dirty="0">
                <a:ln>
                  <a:noFill/>
                </a:ln>
                <a:solidFill>
                  <a:prstClr val="black"/>
                </a:solidFill>
                <a:effectLst/>
                <a:uLnTx/>
                <a:uFillTx/>
                <a:latin typeface="Calibri" panose="020F0502020204030204"/>
                <a:ea typeface="+mn-ea"/>
                <a:cs typeface="+mn-cs"/>
              </a:rPr>
              <a:t>In un sistema con molti utenti, la gestione delle chiavi diventa complessa. Per ogni coppia di utenti, deve esistere una chiave segreta condivisa. </a:t>
            </a:r>
            <a:endParaRPr kumimoji="0" lang="it-IT" sz="22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200" b="0" i="0" u="none" strike="noStrike" kern="1200" cap="none" spc="0" normalizeH="0" baseline="0" noProof="0" dirty="0" smtClean="0">
                <a:ln>
                  <a:noFill/>
                </a:ln>
                <a:solidFill>
                  <a:prstClr val="black"/>
                </a:solidFill>
                <a:effectLst/>
                <a:uLnTx/>
                <a:uFillTx/>
                <a:latin typeface="Calibri" panose="020F0502020204030204"/>
                <a:ea typeface="+mn-ea"/>
                <a:cs typeface="+mn-cs"/>
              </a:rPr>
              <a:t>Ad esempio in </a:t>
            </a:r>
            <a:r>
              <a:rPr kumimoji="0" lang="it-IT" sz="2200" b="0" i="0" u="none" strike="noStrike" kern="1200" cap="none" spc="0" normalizeH="0" baseline="0" noProof="0" dirty="0">
                <a:ln>
                  <a:noFill/>
                </a:ln>
                <a:solidFill>
                  <a:prstClr val="black"/>
                </a:solidFill>
                <a:effectLst/>
                <a:uLnTx/>
                <a:uFillTx/>
                <a:latin typeface="Calibri" panose="020F0502020204030204"/>
                <a:ea typeface="+mn-ea"/>
                <a:cs typeface="+mn-cs"/>
              </a:rPr>
              <a:t>un gruppo di </a:t>
            </a:r>
            <a:r>
              <a:rPr kumimoji="0" lang="it-IT" sz="2200" b="0" i="0" u="none" strike="noStrike" kern="1200" cap="none" spc="0" normalizeH="0" baseline="0" noProof="0" dirty="0" smtClean="0">
                <a:ln>
                  <a:noFill/>
                </a:ln>
                <a:solidFill>
                  <a:prstClr val="black"/>
                </a:solidFill>
                <a:effectLst/>
                <a:uLnTx/>
                <a:uFillTx/>
                <a:latin typeface="Calibri" panose="020F0502020204030204"/>
                <a:ea typeface="+mn-ea"/>
                <a:cs typeface="+mn-cs"/>
              </a:rPr>
              <a:t>10 </a:t>
            </a:r>
            <a:r>
              <a:rPr kumimoji="0" lang="it-IT" sz="2200" b="0" i="0" u="none" strike="noStrike" kern="1200" cap="none" spc="0" normalizeH="0" baseline="0" noProof="0" dirty="0">
                <a:ln>
                  <a:noFill/>
                </a:ln>
                <a:solidFill>
                  <a:prstClr val="black"/>
                </a:solidFill>
                <a:effectLst/>
                <a:uLnTx/>
                <a:uFillTx/>
                <a:latin typeface="Calibri" panose="020F0502020204030204"/>
                <a:ea typeface="+mn-ea"/>
                <a:cs typeface="+mn-cs"/>
              </a:rPr>
              <a:t>utenti, servirebbero </a:t>
            </a:r>
            <a:r>
              <a:rPr kumimoji="0" lang="it-IT" sz="2200" b="0" i="0" u="none" strike="noStrike" kern="1200" cap="none" spc="0" normalizeH="0" baseline="0" noProof="0" dirty="0" smtClean="0">
                <a:ln>
                  <a:noFill/>
                </a:ln>
                <a:solidFill>
                  <a:prstClr val="black"/>
                </a:solidFill>
                <a:effectLst/>
                <a:uLnTx/>
                <a:uFillTx/>
                <a:latin typeface="Calibri" panose="020F0502020204030204"/>
                <a:ea typeface="+mn-ea"/>
                <a:cs typeface="+mn-cs"/>
              </a:rPr>
              <a:t>45 </a:t>
            </a:r>
            <a:r>
              <a:rPr kumimoji="0" lang="it-IT" sz="2200" b="0" i="0" u="none" strike="noStrike" kern="1200" cap="none" spc="0" normalizeH="0" baseline="0" noProof="0" dirty="0">
                <a:ln>
                  <a:noFill/>
                </a:ln>
                <a:solidFill>
                  <a:prstClr val="black"/>
                </a:solidFill>
                <a:effectLst/>
                <a:uLnTx/>
                <a:uFillTx/>
                <a:latin typeface="Calibri" panose="020F0502020204030204"/>
                <a:ea typeface="+mn-ea"/>
                <a:cs typeface="+mn-cs"/>
              </a:rPr>
              <a:t>chiavi diverse per garantire comunicazioni sicure tra ciascuna </a:t>
            </a:r>
            <a:r>
              <a:rPr kumimoji="0" lang="it-IT" sz="2200" b="0" i="0" u="none" strike="noStrike" kern="1200" cap="none" spc="0" normalizeH="0" baseline="0" noProof="0" dirty="0" smtClean="0">
                <a:ln>
                  <a:noFill/>
                </a:ln>
                <a:solidFill>
                  <a:prstClr val="black"/>
                </a:solidFill>
                <a:effectLst/>
                <a:uLnTx/>
                <a:uFillTx/>
                <a:latin typeface="Calibri" panose="020F0502020204030204"/>
                <a:ea typeface="+mn-ea"/>
                <a:cs typeface="+mn-cs"/>
              </a:rPr>
              <a:t>coppia (numero chiavi= </a:t>
            </a:r>
            <a:r>
              <a:rPr kumimoji="0" lang="it-IT" sz="2200" b="0" i="0" u="none" strike="noStrike" kern="1200" cap="none" spc="0" normalizeH="0" baseline="0" noProof="0" dirty="0" err="1" smtClean="0">
                <a:ln>
                  <a:noFill/>
                </a:ln>
                <a:solidFill>
                  <a:prstClr val="black"/>
                </a:solidFill>
                <a:effectLst/>
                <a:uLnTx/>
                <a:uFillTx/>
                <a:latin typeface="Calibri" panose="020F0502020204030204"/>
                <a:ea typeface="+mn-ea"/>
                <a:cs typeface="+mn-cs"/>
              </a:rPr>
              <a:t>n</a:t>
            </a:r>
            <a:r>
              <a:rPr kumimoji="0" lang="it-IT" sz="2200" b="0" i="0" u="none" strike="noStrike" kern="1200" cap="none" spc="0" normalizeH="0" baseline="-25000" noProof="0" dirty="0" err="1" smtClean="0">
                <a:ln>
                  <a:noFill/>
                </a:ln>
                <a:solidFill>
                  <a:prstClr val="black"/>
                </a:solidFill>
                <a:effectLst/>
                <a:uLnTx/>
                <a:uFillTx/>
                <a:latin typeface="Calibri" panose="020F0502020204030204"/>
                <a:ea typeface="+mn-ea"/>
                <a:cs typeface="+mn-cs"/>
              </a:rPr>
              <a:t>utenti</a:t>
            </a:r>
            <a:r>
              <a:rPr kumimoji="0" lang="it-IT" sz="22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it-IT" sz="2200" b="0" i="0" u="none" strike="noStrike" kern="1200" cap="none" spc="0" normalizeH="0" baseline="0" noProof="0" dirty="0">
                <a:ln>
                  <a:noFill/>
                </a:ln>
                <a:solidFill>
                  <a:prstClr val="black"/>
                </a:solidFill>
                <a:effectLst/>
                <a:uLnTx/>
                <a:uFillTx/>
                <a:latin typeface="Calibri" panose="020F0502020204030204"/>
                <a:ea typeface="+mn-ea"/>
                <a:cs typeface="+mn-cs"/>
              </a:rPr>
              <a:t>x (</a:t>
            </a:r>
            <a:r>
              <a:rPr kumimoji="0" lang="it-IT" sz="2200" b="0" i="0" u="none" strike="noStrike" kern="1200" cap="none" spc="0" normalizeH="0" baseline="0" noProof="0" dirty="0" err="1">
                <a:ln>
                  <a:noFill/>
                </a:ln>
                <a:solidFill>
                  <a:prstClr val="black"/>
                </a:solidFill>
                <a:effectLst/>
                <a:uLnTx/>
                <a:uFillTx/>
                <a:latin typeface="Calibri" panose="020F0502020204030204"/>
                <a:ea typeface="+mn-ea"/>
                <a:cs typeface="+mn-cs"/>
              </a:rPr>
              <a:t>n</a:t>
            </a:r>
            <a:r>
              <a:rPr kumimoji="0" lang="it-IT" sz="2200" b="0" i="0" u="none" strike="noStrike" kern="1200" cap="none" spc="0" normalizeH="0" baseline="-25000" noProof="0" dirty="0" err="1">
                <a:ln>
                  <a:noFill/>
                </a:ln>
                <a:solidFill>
                  <a:prstClr val="black"/>
                </a:solidFill>
                <a:effectLst/>
                <a:uLnTx/>
                <a:uFillTx/>
                <a:latin typeface="Calibri" panose="020F0502020204030204"/>
                <a:ea typeface="+mn-ea"/>
                <a:cs typeface="+mn-cs"/>
              </a:rPr>
              <a:t>utenti</a:t>
            </a:r>
            <a:r>
              <a:rPr kumimoji="0" lang="it-IT" sz="2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it-IT" sz="2200" b="0" i="0" u="none" strike="noStrike" kern="1200" cap="none" spc="0" normalizeH="0" baseline="0" noProof="0" dirty="0" smtClean="0">
                <a:ln>
                  <a:noFill/>
                </a:ln>
                <a:solidFill>
                  <a:prstClr val="black"/>
                </a:solidFill>
                <a:effectLst/>
                <a:uLnTx/>
                <a:uFillTx/>
                <a:latin typeface="Calibri" panose="020F0502020204030204"/>
                <a:ea typeface="+mn-ea"/>
                <a:cs typeface="+mn-cs"/>
              </a:rPr>
              <a:t>1)/2 ).</a:t>
            </a:r>
            <a:endParaRPr kumimoji="0" lang="it-IT"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354" y="1794303"/>
            <a:ext cx="4333451" cy="4333451"/>
          </a:xfrm>
          <a:prstGeom prst="rect">
            <a:avLst/>
          </a:prstGeom>
        </p:spPr>
      </p:pic>
    </p:spTree>
    <p:extLst>
      <p:ext uri="{BB962C8B-B14F-4D97-AF65-F5344CB8AC3E}">
        <p14:creationId xmlns:p14="http://schemas.microsoft.com/office/powerpoint/2010/main" val="23924492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56"/>
            <a:ext cx="12192000" cy="1219819"/>
          </a:xfrm>
          <a:prstGeom prst="rect">
            <a:avLst/>
          </a:prstGeom>
        </p:spPr>
      </p:pic>
      <p:sp>
        <p:nvSpPr>
          <p:cNvPr id="13" name="Rettangolo 12">
            <a:extLst>
              <a:ext uri="{FF2B5EF4-FFF2-40B4-BE49-F238E27FC236}">
                <a16:creationId xmlns:a16="http://schemas.microsoft.com/office/drawing/2014/main" id="{BA976663-D766-4704-80E3-C196615AC881}"/>
              </a:ext>
            </a:extLst>
          </p:cNvPr>
          <p:cNvSpPr/>
          <p:nvPr/>
        </p:nvSpPr>
        <p:spPr>
          <a:xfrm>
            <a:off x="530354" y="574484"/>
            <a:ext cx="9879738" cy="584775"/>
          </a:xfrm>
          <a:prstGeom prst="rect">
            <a:avLst/>
          </a:prstGeom>
        </p:spPr>
        <p:txBody>
          <a:bodyPr wrap="square">
            <a:spAutoFit/>
          </a:bodyPr>
          <a:lstStyle/>
          <a:p>
            <a:pPr marL="0" marR="0" lvl="0" indent="0" algn="l" defTabSz="914400" rtl="0" eaLnBrk="1" fontAlgn="base" latinLnBrk="0" hangingPunct="1">
              <a:lnSpc>
                <a:spcPct val="100000"/>
              </a:lnSpc>
              <a:spcBef>
                <a:spcPts val="750"/>
              </a:spcBef>
              <a:spcAft>
                <a:spcPts val="750"/>
              </a:spcAft>
              <a:buClrTx/>
              <a:buSzTx/>
              <a:buFontTx/>
              <a:buNone/>
              <a:tabLst/>
              <a:defRPr/>
            </a:pPr>
            <a:r>
              <a:rPr kumimoji="0" lang="it-IT" sz="3200" b="1" i="0" u="none" strike="noStrike" kern="1200" cap="none" spc="0" normalizeH="0" baseline="0" noProof="0" dirty="0" smtClean="0">
                <a:ln>
                  <a:noFill/>
                </a:ln>
                <a:solidFill>
                  <a:prstClr val="white"/>
                </a:solidFill>
                <a:effectLst/>
                <a:uLnTx/>
                <a:uFillTx/>
                <a:latin typeface="Helvetica" panose="020B0604020202020204" pitchFamily="34" charset="0"/>
                <a:ea typeface="Times New Roman" panose="02020603050405020304" pitchFamily="18" charset="0"/>
                <a:cs typeface="+mn-cs"/>
              </a:rPr>
              <a:t>crittografia asimmetrica</a:t>
            </a:r>
            <a:endParaRPr kumimoji="0" lang="it-IT" sz="14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3" name="CasellaDiTesto 2"/>
          <p:cNvSpPr txBox="1"/>
          <p:nvPr/>
        </p:nvSpPr>
        <p:spPr>
          <a:xfrm>
            <a:off x="403509" y="1445960"/>
            <a:ext cx="11384982" cy="52014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200" b="0" i="0" u="none" strike="noStrike" kern="1200" cap="none" spc="0" normalizeH="0" baseline="0" noProof="0" dirty="0">
                <a:ln>
                  <a:noFill/>
                </a:ln>
                <a:solidFill>
                  <a:prstClr val="black"/>
                </a:solidFill>
                <a:effectLst/>
                <a:uLnTx/>
                <a:uFillTx/>
                <a:latin typeface="Calibri" panose="020F0502020204030204"/>
                <a:ea typeface="+mn-ea"/>
                <a:cs typeface="+mn-cs"/>
              </a:rPr>
              <a:t>La </a:t>
            </a:r>
            <a:r>
              <a:rPr kumimoji="0" lang="it-IT" sz="2200" b="1" i="0" u="none" strike="noStrike" kern="1200" cap="none" spc="0" normalizeH="0" baseline="0" noProof="0" dirty="0">
                <a:ln>
                  <a:noFill/>
                </a:ln>
                <a:solidFill>
                  <a:prstClr val="black"/>
                </a:solidFill>
                <a:effectLst/>
                <a:uLnTx/>
                <a:uFillTx/>
                <a:latin typeface="Calibri" panose="020F0502020204030204"/>
                <a:ea typeface="+mn-ea"/>
                <a:cs typeface="+mn-cs"/>
              </a:rPr>
              <a:t>crittografia asimmetrica</a:t>
            </a:r>
            <a:r>
              <a:rPr kumimoji="0" lang="it-IT" sz="2200" b="0" i="0" u="none" strike="noStrike" kern="1200" cap="none" spc="0" normalizeH="0" baseline="0" noProof="0" dirty="0">
                <a:ln>
                  <a:noFill/>
                </a:ln>
                <a:solidFill>
                  <a:prstClr val="black"/>
                </a:solidFill>
                <a:effectLst/>
                <a:uLnTx/>
                <a:uFillTx/>
                <a:latin typeface="Calibri" panose="020F0502020204030204"/>
                <a:ea typeface="+mn-ea"/>
                <a:cs typeface="+mn-cs"/>
              </a:rPr>
              <a:t>, anche chiamata </a:t>
            </a:r>
            <a:r>
              <a:rPr kumimoji="0" lang="it-IT" sz="2200" b="1" i="0" u="none" strike="noStrike" kern="1200" cap="none" spc="0" normalizeH="0" baseline="0" noProof="0" dirty="0">
                <a:ln>
                  <a:noFill/>
                </a:ln>
                <a:solidFill>
                  <a:prstClr val="black"/>
                </a:solidFill>
                <a:effectLst/>
                <a:uLnTx/>
                <a:uFillTx/>
                <a:latin typeface="Calibri" panose="020F0502020204030204"/>
                <a:ea typeface="+mn-ea"/>
                <a:cs typeface="+mn-cs"/>
              </a:rPr>
              <a:t>crittografia a chiave pubblica</a:t>
            </a:r>
            <a:r>
              <a:rPr kumimoji="0" lang="it-IT" sz="2200" b="0" i="0" u="none" strike="noStrike" kern="1200" cap="none" spc="0" normalizeH="0" baseline="0" noProof="0" dirty="0">
                <a:ln>
                  <a:noFill/>
                </a:ln>
                <a:solidFill>
                  <a:prstClr val="black"/>
                </a:solidFill>
                <a:effectLst/>
                <a:uLnTx/>
                <a:uFillTx/>
                <a:latin typeface="Calibri" panose="020F0502020204030204"/>
                <a:ea typeface="+mn-ea"/>
                <a:cs typeface="+mn-cs"/>
              </a:rPr>
              <a:t>, è un sistema di crittografia che utilizza due chiavi diverse </a:t>
            </a:r>
            <a:r>
              <a:rPr kumimoji="0" lang="it-IT" sz="2200" b="0" i="0" u="none" strike="noStrike" kern="1200" cap="none" spc="0" normalizeH="0" baseline="0" noProof="0" dirty="0" smtClean="0">
                <a:ln>
                  <a:noFill/>
                </a:ln>
                <a:solidFill>
                  <a:prstClr val="black"/>
                </a:solidFill>
                <a:effectLst/>
                <a:uLnTx/>
                <a:uFillTx/>
                <a:latin typeface="Calibri" panose="020F0502020204030204"/>
                <a:ea typeface="+mn-ea"/>
                <a:cs typeface="+mn-cs"/>
              </a:rPr>
              <a:t>correlate </a:t>
            </a:r>
            <a:r>
              <a:rPr kumimoji="0" lang="it-IT" sz="2200" b="0" i="0" u="none" strike="noStrike" kern="1200" cap="none" spc="0" normalizeH="0" baseline="0" noProof="0" dirty="0">
                <a:ln>
                  <a:noFill/>
                </a:ln>
                <a:solidFill>
                  <a:prstClr val="black"/>
                </a:solidFill>
                <a:effectLst/>
                <a:uLnTx/>
                <a:uFillTx/>
                <a:latin typeface="Calibri" panose="020F0502020204030204"/>
                <a:ea typeface="+mn-ea"/>
                <a:cs typeface="+mn-cs"/>
              </a:rPr>
              <a:t>matematicamente: una </a:t>
            </a:r>
            <a:r>
              <a:rPr kumimoji="0" lang="it-IT" sz="2200" b="1" i="0" u="none" strike="noStrike" kern="1200" cap="none" spc="0" normalizeH="0" baseline="0" noProof="0" dirty="0">
                <a:ln>
                  <a:noFill/>
                </a:ln>
                <a:solidFill>
                  <a:prstClr val="black"/>
                </a:solidFill>
                <a:effectLst/>
                <a:uLnTx/>
                <a:uFillTx/>
                <a:latin typeface="Calibri" panose="020F0502020204030204"/>
                <a:ea typeface="+mn-ea"/>
                <a:cs typeface="+mn-cs"/>
              </a:rPr>
              <a:t>chiave pubblica</a:t>
            </a:r>
            <a:r>
              <a:rPr kumimoji="0" lang="it-IT" sz="2200" b="0" i="0" u="none" strike="noStrike" kern="1200" cap="none" spc="0" normalizeH="0" baseline="0" noProof="0" dirty="0">
                <a:ln>
                  <a:noFill/>
                </a:ln>
                <a:solidFill>
                  <a:prstClr val="black"/>
                </a:solidFill>
                <a:effectLst/>
                <a:uLnTx/>
                <a:uFillTx/>
                <a:latin typeface="Calibri" panose="020F0502020204030204"/>
                <a:ea typeface="+mn-ea"/>
                <a:cs typeface="+mn-cs"/>
              </a:rPr>
              <a:t> e una </a:t>
            </a:r>
            <a:r>
              <a:rPr kumimoji="0" lang="it-IT" sz="2200" b="1" i="0" u="none" strike="noStrike" kern="1200" cap="none" spc="0" normalizeH="0" baseline="0" noProof="0" dirty="0">
                <a:ln>
                  <a:noFill/>
                </a:ln>
                <a:solidFill>
                  <a:prstClr val="black"/>
                </a:solidFill>
                <a:effectLst/>
                <a:uLnTx/>
                <a:uFillTx/>
                <a:latin typeface="Calibri" panose="020F0502020204030204"/>
                <a:ea typeface="+mn-ea"/>
                <a:cs typeface="+mn-cs"/>
              </a:rPr>
              <a:t>chiave privata</a:t>
            </a:r>
            <a:r>
              <a:rPr kumimoji="0" lang="it-IT" sz="22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it-IT" sz="22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200" b="0" i="0" u="none" strike="noStrike" kern="1200" cap="none" spc="0" normalizeH="0" baseline="0" noProof="0" dirty="0">
                <a:ln>
                  <a:noFill/>
                </a:ln>
                <a:solidFill>
                  <a:prstClr val="black"/>
                </a:solidFill>
                <a:effectLst/>
                <a:uLnTx/>
                <a:uFillTx/>
                <a:latin typeface="Calibri" panose="020F0502020204030204"/>
                <a:ea typeface="+mn-ea"/>
                <a:cs typeface="+mn-cs"/>
              </a:rPr>
              <a:t>Le due chiavi sono generate insieme e sono matematicamente correlate. Sebbene siano connesse, è </a:t>
            </a:r>
            <a:r>
              <a:rPr kumimoji="0" lang="it-IT" sz="2200" b="0" i="0" u="none" strike="noStrike" kern="1200" cap="none" spc="0" normalizeH="0" baseline="0" noProof="0" dirty="0" err="1">
                <a:ln>
                  <a:noFill/>
                </a:ln>
                <a:solidFill>
                  <a:prstClr val="black"/>
                </a:solidFill>
                <a:effectLst/>
                <a:uLnTx/>
                <a:uFillTx/>
                <a:latin typeface="Calibri" panose="020F0502020204030204"/>
                <a:ea typeface="+mn-ea"/>
                <a:cs typeface="+mn-cs"/>
              </a:rPr>
              <a:t>computazionalmente</a:t>
            </a:r>
            <a:r>
              <a:rPr kumimoji="0" lang="it-IT" sz="2200" b="0" i="0" u="none" strike="noStrike" kern="1200" cap="none" spc="0" normalizeH="0" baseline="0" noProof="0" dirty="0">
                <a:ln>
                  <a:noFill/>
                </a:ln>
                <a:solidFill>
                  <a:prstClr val="black"/>
                </a:solidFill>
                <a:effectLst/>
                <a:uLnTx/>
                <a:uFillTx/>
                <a:latin typeface="Calibri" panose="020F0502020204030204"/>
                <a:ea typeface="+mn-ea"/>
                <a:cs typeface="+mn-cs"/>
              </a:rPr>
              <a:t> impossibile (o molto difficile) risalire alla chiave privata conoscendo solo la chiave pubblica.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8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200" b="0" i="0" u="none" strike="noStrike" kern="1200" cap="none" spc="0" normalizeH="0" baseline="0" noProof="0" dirty="0" smtClean="0">
                <a:ln>
                  <a:noFill/>
                </a:ln>
                <a:solidFill>
                  <a:prstClr val="black"/>
                </a:solidFill>
                <a:effectLst/>
                <a:uLnTx/>
                <a:uFillTx/>
                <a:latin typeface="Calibri" panose="020F0502020204030204"/>
                <a:ea typeface="+mn-ea"/>
                <a:cs typeface="+mn-cs"/>
              </a:rPr>
              <a:t>La </a:t>
            </a:r>
            <a:r>
              <a:rPr kumimoji="0" lang="it-IT" sz="2200" b="1" i="0" u="none" strike="noStrike" kern="1200" cap="none" spc="0" normalizeH="0" baseline="0" noProof="0" dirty="0">
                <a:ln>
                  <a:noFill/>
                </a:ln>
                <a:solidFill>
                  <a:prstClr val="black"/>
                </a:solidFill>
                <a:effectLst/>
                <a:uLnTx/>
                <a:uFillTx/>
                <a:latin typeface="Calibri" panose="020F0502020204030204"/>
                <a:ea typeface="+mn-ea"/>
                <a:cs typeface="+mn-cs"/>
              </a:rPr>
              <a:t>c</a:t>
            </a:r>
            <a:r>
              <a:rPr kumimoji="0" lang="it-IT" sz="2200" b="1" i="0" u="none" strike="noStrike" kern="1200" cap="none" spc="0" normalizeH="0" baseline="0" noProof="0" dirty="0" smtClean="0">
                <a:ln>
                  <a:noFill/>
                </a:ln>
                <a:solidFill>
                  <a:prstClr val="black"/>
                </a:solidFill>
                <a:effectLst/>
                <a:uLnTx/>
                <a:uFillTx/>
                <a:latin typeface="Calibri" panose="020F0502020204030204"/>
                <a:ea typeface="+mn-ea"/>
                <a:cs typeface="+mn-cs"/>
              </a:rPr>
              <a:t>hiave pubblica </a:t>
            </a:r>
            <a:r>
              <a:rPr kumimoji="0" lang="it-IT" sz="2200" b="0" i="0" u="sng" strike="noStrike" kern="1200" cap="none" spc="0" normalizeH="0" baseline="0" noProof="0" dirty="0">
                <a:ln>
                  <a:noFill/>
                </a:ln>
                <a:solidFill>
                  <a:prstClr val="black"/>
                </a:solidFill>
                <a:effectLst/>
                <a:uLnTx/>
                <a:uFillTx/>
                <a:latin typeface="Calibri" panose="020F0502020204030204"/>
                <a:ea typeface="+mn-ea"/>
                <a:cs typeface="+mn-cs"/>
              </a:rPr>
              <a:t>è disponibile pubblicamente </a:t>
            </a:r>
            <a:r>
              <a:rPr kumimoji="0" lang="it-IT" sz="2200" b="0" i="0" u="none" strike="noStrike" kern="1200" cap="none" spc="0" normalizeH="0" baseline="0" noProof="0" dirty="0">
                <a:ln>
                  <a:noFill/>
                </a:ln>
                <a:solidFill>
                  <a:prstClr val="black"/>
                </a:solidFill>
                <a:effectLst/>
                <a:uLnTx/>
                <a:uFillTx/>
                <a:latin typeface="Calibri" panose="020F0502020204030204"/>
                <a:ea typeface="+mn-ea"/>
                <a:cs typeface="+mn-cs"/>
              </a:rPr>
              <a:t>e può essere condivisa con chiunque.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200" b="0" i="0" u="none" strike="noStrike" kern="1200" cap="none" spc="0" normalizeH="0" baseline="0" noProof="0" dirty="0" smtClean="0">
                <a:ln>
                  <a:noFill/>
                </a:ln>
                <a:solidFill>
                  <a:prstClr val="black"/>
                </a:solidFill>
                <a:effectLst/>
                <a:uLnTx/>
                <a:uFillTx/>
                <a:latin typeface="Calibri" panose="020F0502020204030204"/>
                <a:ea typeface="+mn-ea"/>
                <a:cs typeface="+mn-cs"/>
              </a:rPr>
              <a:t>La </a:t>
            </a:r>
            <a:r>
              <a:rPr kumimoji="0" lang="it-IT" sz="2200" b="1" i="0" u="none" strike="noStrike" kern="1200" cap="none" spc="0" normalizeH="0" baseline="0" noProof="0" dirty="0" smtClean="0">
                <a:ln>
                  <a:noFill/>
                </a:ln>
                <a:solidFill>
                  <a:prstClr val="black"/>
                </a:solidFill>
                <a:effectLst/>
                <a:uLnTx/>
                <a:uFillTx/>
                <a:latin typeface="Calibri" panose="020F0502020204030204"/>
                <a:ea typeface="+mn-ea"/>
                <a:cs typeface="+mn-cs"/>
              </a:rPr>
              <a:t>chiave privata</a:t>
            </a:r>
            <a:r>
              <a:rPr kumimoji="0" lang="it-IT" sz="22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it-IT" sz="2200" b="0" i="0" u="sng" strike="noStrike" kern="1200" cap="none" spc="0" normalizeH="0" baseline="0" noProof="0" dirty="0">
                <a:ln>
                  <a:noFill/>
                </a:ln>
                <a:solidFill>
                  <a:prstClr val="black"/>
                </a:solidFill>
                <a:effectLst/>
                <a:uLnTx/>
                <a:uFillTx/>
                <a:latin typeface="Calibri" panose="020F0502020204030204"/>
                <a:ea typeface="+mn-ea"/>
                <a:cs typeface="+mn-cs"/>
              </a:rPr>
              <a:t>de</a:t>
            </a:r>
            <a:r>
              <a:rPr kumimoji="0" lang="it-IT" sz="2200" b="0" i="0" u="sng" strike="noStrike" kern="1200" cap="none" spc="0" normalizeH="0" baseline="0" noProof="0" dirty="0" smtClean="0">
                <a:ln>
                  <a:noFill/>
                </a:ln>
                <a:solidFill>
                  <a:prstClr val="black"/>
                </a:solidFill>
                <a:effectLst/>
                <a:uLnTx/>
                <a:uFillTx/>
                <a:latin typeface="Calibri" panose="020F0502020204030204"/>
                <a:ea typeface="+mn-ea"/>
                <a:cs typeface="+mn-cs"/>
              </a:rPr>
              <a:t>ve </a:t>
            </a:r>
            <a:r>
              <a:rPr kumimoji="0" lang="it-IT" sz="2200" b="0" i="0" u="sng" strike="noStrike" kern="1200" cap="none" spc="0" normalizeH="0" baseline="0" noProof="0" dirty="0">
                <a:ln>
                  <a:noFill/>
                </a:ln>
                <a:solidFill>
                  <a:prstClr val="black"/>
                </a:solidFill>
                <a:effectLst/>
                <a:uLnTx/>
                <a:uFillTx/>
                <a:latin typeface="Calibri" panose="020F0502020204030204"/>
                <a:ea typeface="+mn-ea"/>
                <a:cs typeface="+mn-cs"/>
              </a:rPr>
              <a:t>essere tenuta segreta </a:t>
            </a:r>
            <a:r>
              <a:rPr kumimoji="0" lang="it-IT" sz="2200" b="0" i="0" u="none" strike="noStrike" kern="1200" cap="none" spc="0" normalizeH="0" baseline="0" noProof="0" dirty="0">
                <a:ln>
                  <a:noFill/>
                </a:ln>
                <a:solidFill>
                  <a:prstClr val="black"/>
                </a:solidFill>
                <a:effectLst/>
                <a:uLnTx/>
                <a:uFillTx/>
                <a:latin typeface="Calibri" panose="020F0502020204030204"/>
                <a:ea typeface="+mn-ea"/>
                <a:cs typeface="+mn-cs"/>
              </a:rPr>
              <a:t>e conosciuta solo dal proprietario</a:t>
            </a:r>
            <a:r>
              <a:rPr kumimoji="0" lang="it-IT" sz="22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br>
              <a:rPr kumimoji="0" lang="it-IT" sz="2200" b="0" i="0" u="none" strike="noStrike" kern="1200" cap="none" spc="0" normalizeH="0" baseline="0" noProof="0" dirty="0" smtClean="0">
                <a:ln>
                  <a:noFill/>
                </a:ln>
                <a:solidFill>
                  <a:prstClr val="black"/>
                </a:solidFill>
                <a:effectLst/>
                <a:uLnTx/>
                <a:uFillTx/>
                <a:latin typeface="Calibri" panose="020F0502020204030204"/>
                <a:ea typeface="+mn-ea"/>
                <a:cs typeface="+mn-cs"/>
              </a:rPr>
            </a:br>
            <a:r>
              <a:rPr kumimoji="0" lang="it-IT" sz="8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200" b="0" i="0" u="none" strike="noStrike" kern="1200" cap="none" spc="0" normalizeH="0" baseline="0" noProof="0" dirty="0" smtClean="0">
                <a:ln>
                  <a:noFill/>
                </a:ln>
                <a:solidFill>
                  <a:prstClr val="black"/>
                </a:solidFill>
                <a:effectLst/>
                <a:uLnTx/>
                <a:uFillTx/>
                <a:latin typeface="Calibri" panose="020F0502020204030204"/>
                <a:ea typeface="+mn-ea"/>
                <a:cs typeface="+mn-cs"/>
              </a:rPr>
              <a:t>A </a:t>
            </a:r>
            <a:r>
              <a:rPr kumimoji="0" lang="it-IT" sz="2200" b="0" i="0" u="none" strike="noStrike" kern="1200" cap="none" spc="0" normalizeH="0" baseline="0" noProof="0" dirty="0">
                <a:ln>
                  <a:noFill/>
                </a:ln>
                <a:solidFill>
                  <a:prstClr val="black"/>
                </a:solidFill>
                <a:effectLst/>
                <a:uLnTx/>
                <a:uFillTx/>
                <a:latin typeface="Calibri" panose="020F0502020204030204"/>
                <a:ea typeface="+mn-ea"/>
                <a:cs typeface="+mn-cs"/>
              </a:rPr>
              <a:t>differenza della crittografia simmetrica, dove si utilizza la stessa chiave per </a:t>
            </a:r>
            <a:r>
              <a:rPr kumimoji="0" lang="it-IT" sz="2200" b="0" i="0" u="none" strike="noStrike" kern="1200" cap="none" spc="0" normalizeH="0" baseline="0" noProof="0" dirty="0" smtClean="0">
                <a:ln>
                  <a:noFill/>
                </a:ln>
                <a:solidFill>
                  <a:prstClr val="black"/>
                </a:solidFill>
                <a:effectLst/>
                <a:uLnTx/>
                <a:uFillTx/>
                <a:latin typeface="Calibri" panose="020F0502020204030204"/>
                <a:ea typeface="+mn-ea"/>
                <a:cs typeface="+mn-cs"/>
              </a:rPr>
              <a:t>cifrare </a:t>
            </a:r>
            <a:r>
              <a:rPr kumimoji="0" lang="it-IT" sz="2200" b="0" i="0" u="none" strike="noStrike" kern="1200" cap="none" spc="0" normalizeH="0" baseline="0" noProof="0" dirty="0">
                <a:ln>
                  <a:noFill/>
                </a:ln>
                <a:solidFill>
                  <a:prstClr val="black"/>
                </a:solidFill>
                <a:effectLst/>
                <a:uLnTx/>
                <a:uFillTx/>
                <a:latin typeface="Calibri" panose="020F0502020204030204"/>
                <a:ea typeface="+mn-ea"/>
                <a:cs typeface="+mn-cs"/>
              </a:rPr>
              <a:t>e </a:t>
            </a:r>
            <a:r>
              <a:rPr kumimoji="0" lang="it-IT" sz="2200" b="0" i="0" u="none" strike="noStrike" kern="1200" cap="none" spc="0" normalizeH="0" baseline="0" noProof="0" dirty="0" smtClean="0">
                <a:ln>
                  <a:noFill/>
                </a:ln>
                <a:solidFill>
                  <a:prstClr val="black"/>
                </a:solidFill>
                <a:effectLst/>
                <a:uLnTx/>
                <a:uFillTx/>
                <a:latin typeface="Calibri" panose="020F0502020204030204"/>
                <a:ea typeface="+mn-ea"/>
                <a:cs typeface="+mn-cs"/>
              </a:rPr>
              <a:t>decifrare </a:t>
            </a:r>
            <a:r>
              <a:rPr kumimoji="0" lang="it-IT" sz="2200" b="0" i="0" u="none" strike="noStrike" kern="1200" cap="none" spc="0" normalizeH="0" baseline="0" noProof="0" dirty="0">
                <a:ln>
                  <a:noFill/>
                </a:ln>
                <a:solidFill>
                  <a:prstClr val="black"/>
                </a:solidFill>
                <a:effectLst/>
                <a:uLnTx/>
                <a:uFillTx/>
                <a:latin typeface="Calibri" panose="020F0502020204030204"/>
                <a:ea typeface="+mn-ea"/>
                <a:cs typeface="+mn-cs"/>
              </a:rPr>
              <a:t>i dati, nella crittografia asimmetrica le due chiavi hanno funzioni </a:t>
            </a:r>
            <a:r>
              <a:rPr kumimoji="0" lang="it-IT" sz="2200" b="0" i="0" u="none" strike="noStrike" kern="1200" cap="none" spc="0" normalizeH="0" baseline="0" noProof="0" dirty="0" smtClean="0">
                <a:ln>
                  <a:noFill/>
                </a:ln>
                <a:solidFill>
                  <a:prstClr val="black"/>
                </a:solidFill>
                <a:effectLst/>
                <a:uLnTx/>
                <a:uFillTx/>
                <a:latin typeface="Calibri" panose="020F0502020204030204"/>
                <a:ea typeface="+mn-ea"/>
                <a:cs typeface="+mn-cs"/>
              </a:rPr>
              <a:t>diverse: una delle due chiavi viene utilizzata per cifrare un testo in chiaro e l’altra chiave viene utilizzata per decifrare il testo cifrato riportandolo in chiaro</a:t>
            </a:r>
            <a:r>
              <a:rPr kumimoji="0" lang="it-IT" sz="2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it-IT" sz="2200" b="1" i="1" u="none" strike="noStrike" kern="1200" cap="none" spc="0" normalizeH="0" baseline="0" noProof="0" dirty="0">
                <a:ln>
                  <a:noFill/>
                </a:ln>
                <a:solidFill>
                  <a:prstClr val="black"/>
                </a:solidFill>
                <a:effectLst/>
                <a:uLnTx/>
                <a:uFillTx/>
                <a:latin typeface="Calibri" panose="020F0502020204030204"/>
                <a:ea typeface="+mn-ea"/>
                <a:cs typeface="+mn-cs"/>
              </a:rPr>
              <a:t>Tutto ciò che viene cifrato con la chiave privata può essere decifrato solo dalla chiave pubblica così come tutto ciò che viene cifrato con la chiave pubblica può essere decifrato solo dalla chiave privata</a:t>
            </a:r>
            <a:r>
              <a:rPr kumimoji="0" lang="it-IT" sz="22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38135093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uppo 33"/>
          <p:cNvGrpSpPr/>
          <p:nvPr/>
        </p:nvGrpSpPr>
        <p:grpSpPr>
          <a:xfrm>
            <a:off x="4920059" y="5204161"/>
            <a:ext cx="1574804" cy="624115"/>
            <a:chOff x="2467429" y="4078514"/>
            <a:chExt cx="1574804" cy="624115"/>
          </a:xfrm>
        </p:grpSpPr>
        <p:sp>
          <p:nvSpPr>
            <p:cNvPr id="35" name="Rettangolo 34"/>
            <p:cNvSpPr/>
            <p:nvPr/>
          </p:nvSpPr>
          <p:spPr>
            <a:xfrm>
              <a:off x="2467429" y="4078514"/>
              <a:ext cx="1233714" cy="62411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CasellaDiTesto 35"/>
            <p:cNvSpPr txBox="1"/>
            <p:nvPr/>
          </p:nvSpPr>
          <p:spPr>
            <a:xfrm>
              <a:off x="2569029" y="4209143"/>
              <a:ext cx="147320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smtClean="0">
                  <a:ln>
                    <a:noFill/>
                  </a:ln>
                  <a:solidFill>
                    <a:prstClr val="black"/>
                  </a:solidFill>
                  <a:effectLst/>
                  <a:uLnTx/>
                  <a:uFillTx/>
                  <a:latin typeface="Calibri" panose="020F0502020204030204"/>
                  <a:ea typeface="+mn-ea"/>
                  <a:cs typeface="+mn-cs"/>
                </a:rPr>
                <a:t>7%U34@</a:t>
              </a:r>
              <a:endParaRPr kumimoji="0" lang="it-IT"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56"/>
            <a:ext cx="12192000" cy="1219819"/>
          </a:xfrm>
          <a:prstGeom prst="rect">
            <a:avLst/>
          </a:prstGeom>
        </p:spPr>
      </p:pic>
      <p:sp>
        <p:nvSpPr>
          <p:cNvPr id="13" name="Rettangolo 12">
            <a:extLst>
              <a:ext uri="{FF2B5EF4-FFF2-40B4-BE49-F238E27FC236}">
                <a16:creationId xmlns:a16="http://schemas.microsoft.com/office/drawing/2014/main" id="{BA976663-D766-4704-80E3-C196615AC881}"/>
              </a:ext>
            </a:extLst>
          </p:cNvPr>
          <p:cNvSpPr/>
          <p:nvPr/>
        </p:nvSpPr>
        <p:spPr>
          <a:xfrm>
            <a:off x="530354" y="574484"/>
            <a:ext cx="9879738" cy="584775"/>
          </a:xfrm>
          <a:prstGeom prst="rect">
            <a:avLst/>
          </a:prstGeom>
        </p:spPr>
        <p:txBody>
          <a:bodyPr wrap="square">
            <a:spAutoFit/>
          </a:bodyPr>
          <a:lstStyle/>
          <a:p>
            <a:pPr marL="0" marR="0" lvl="0" indent="0" algn="l" defTabSz="914400" rtl="0" eaLnBrk="1" fontAlgn="base" latinLnBrk="0" hangingPunct="1">
              <a:lnSpc>
                <a:spcPct val="100000"/>
              </a:lnSpc>
              <a:spcBef>
                <a:spcPts val="750"/>
              </a:spcBef>
              <a:spcAft>
                <a:spcPts val="750"/>
              </a:spcAft>
              <a:buClrTx/>
              <a:buSzTx/>
              <a:buFontTx/>
              <a:buNone/>
              <a:tabLst/>
              <a:defRPr/>
            </a:pPr>
            <a:r>
              <a:rPr kumimoji="0" lang="it-IT" sz="3200" b="1" i="0" u="none" strike="noStrike" kern="1200" cap="none" spc="0" normalizeH="0" baseline="0" noProof="0" dirty="0" smtClean="0">
                <a:ln>
                  <a:noFill/>
                </a:ln>
                <a:solidFill>
                  <a:prstClr val="white"/>
                </a:solidFill>
                <a:effectLst/>
                <a:uLnTx/>
                <a:uFillTx/>
                <a:latin typeface="Helvetica" panose="020B0604020202020204" pitchFamily="34" charset="0"/>
                <a:ea typeface="Times New Roman" panose="02020603050405020304" pitchFamily="18" charset="0"/>
                <a:cs typeface="+mn-cs"/>
              </a:rPr>
              <a:t>crittografia tramite la chiave pubblica</a:t>
            </a:r>
            <a:endParaRPr kumimoji="0" lang="it-IT" sz="14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3" name="CasellaDiTesto 2"/>
          <p:cNvSpPr txBox="1"/>
          <p:nvPr/>
        </p:nvSpPr>
        <p:spPr>
          <a:xfrm>
            <a:off x="403509" y="1348800"/>
            <a:ext cx="11384982"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200" b="0" i="0" u="none" strike="noStrike" kern="1200" cap="none" spc="0" normalizeH="0" baseline="0" noProof="0" dirty="0" smtClean="0">
                <a:ln>
                  <a:noFill/>
                </a:ln>
                <a:solidFill>
                  <a:prstClr val="black"/>
                </a:solidFill>
                <a:effectLst/>
                <a:uLnTx/>
                <a:uFillTx/>
                <a:latin typeface="Calibri" panose="020F0502020204030204"/>
                <a:ea typeface="+mn-ea"/>
                <a:cs typeface="+mn-cs"/>
              </a:rPr>
              <a:t>Alice </a:t>
            </a:r>
            <a:r>
              <a:rPr kumimoji="0" lang="it-IT" sz="2200" b="0" i="0" u="none" strike="noStrike" kern="1200" cap="none" spc="0" normalizeH="0" baseline="0" noProof="0" dirty="0">
                <a:ln>
                  <a:noFill/>
                </a:ln>
                <a:solidFill>
                  <a:prstClr val="black"/>
                </a:solidFill>
                <a:effectLst/>
                <a:uLnTx/>
                <a:uFillTx/>
                <a:latin typeface="Calibri" panose="020F0502020204030204"/>
                <a:ea typeface="+mn-ea"/>
                <a:cs typeface="+mn-cs"/>
              </a:rPr>
              <a:t>vuole inviare un messaggio </a:t>
            </a:r>
            <a:r>
              <a:rPr kumimoji="0" lang="it-IT" sz="2200" b="0" i="0" u="none" strike="noStrike" kern="1200" cap="none" spc="0" normalizeH="0" baseline="0" noProof="0" dirty="0" smtClean="0">
                <a:ln>
                  <a:noFill/>
                </a:ln>
                <a:solidFill>
                  <a:prstClr val="black"/>
                </a:solidFill>
                <a:effectLst/>
                <a:uLnTx/>
                <a:uFillTx/>
                <a:latin typeface="Calibri" panose="020F0502020204030204"/>
                <a:ea typeface="+mn-ea"/>
                <a:cs typeface="+mn-cs"/>
              </a:rPr>
              <a:t>segreto </a:t>
            </a:r>
            <a:r>
              <a:rPr kumimoji="0" lang="it-IT" sz="2200" b="0" i="0" u="none" strike="noStrike" kern="1200" cap="none" spc="0" normalizeH="0" baseline="0" noProof="0" dirty="0">
                <a:ln>
                  <a:noFill/>
                </a:ln>
                <a:solidFill>
                  <a:prstClr val="black"/>
                </a:solidFill>
                <a:effectLst/>
                <a:uLnTx/>
                <a:uFillTx/>
                <a:latin typeface="Calibri" panose="020F0502020204030204"/>
                <a:ea typeface="+mn-ea"/>
                <a:cs typeface="+mn-cs"/>
              </a:rPr>
              <a:t>a </a:t>
            </a:r>
            <a:r>
              <a:rPr kumimoji="0" lang="it-IT" sz="2200" b="0" i="0" u="none" strike="noStrike" kern="1200" cap="none" spc="0" normalizeH="0" baseline="0" noProof="0" dirty="0" smtClean="0">
                <a:ln>
                  <a:noFill/>
                </a:ln>
                <a:solidFill>
                  <a:prstClr val="black"/>
                </a:solidFill>
                <a:effectLst/>
                <a:uLnTx/>
                <a:uFillTx/>
                <a:latin typeface="Calibri" panose="020F0502020204030204"/>
                <a:ea typeface="+mn-ea"/>
                <a:cs typeface="+mn-cs"/>
              </a:rPr>
              <a:t>Bob!</a:t>
            </a:r>
          </a:p>
        </p:txBody>
      </p:sp>
      <p:pic>
        <p:nvPicPr>
          <p:cNvPr id="6" name="Immagine 5"/>
          <p:cNvPicPr>
            <a:picLocks noChangeAspect="1"/>
          </p:cNvPicPr>
          <p:nvPr/>
        </p:nvPicPr>
        <p:blipFill>
          <a:blip r:embed="rId3"/>
          <a:stretch>
            <a:fillRect/>
          </a:stretch>
        </p:blipFill>
        <p:spPr>
          <a:xfrm>
            <a:off x="750658" y="3642422"/>
            <a:ext cx="1328542" cy="2224681"/>
          </a:xfrm>
          <a:prstGeom prst="rect">
            <a:avLst/>
          </a:prstGeom>
        </p:spPr>
      </p:pic>
      <p:pic>
        <p:nvPicPr>
          <p:cNvPr id="7" name="Immagine 6"/>
          <p:cNvPicPr>
            <a:picLocks noChangeAspect="1"/>
          </p:cNvPicPr>
          <p:nvPr/>
        </p:nvPicPr>
        <p:blipFill>
          <a:blip r:embed="rId4"/>
          <a:stretch>
            <a:fillRect/>
          </a:stretch>
        </p:blipFill>
        <p:spPr>
          <a:xfrm>
            <a:off x="9370106" y="3700755"/>
            <a:ext cx="1201614" cy="2245121"/>
          </a:xfrm>
          <a:prstGeom prst="rect">
            <a:avLst/>
          </a:prstGeom>
        </p:spPr>
      </p:pic>
      <p:grpSp>
        <p:nvGrpSpPr>
          <p:cNvPr id="8" name="Gruppo 7"/>
          <p:cNvGrpSpPr/>
          <p:nvPr/>
        </p:nvGrpSpPr>
        <p:grpSpPr>
          <a:xfrm>
            <a:off x="2468012" y="3968415"/>
            <a:ext cx="1574804" cy="624115"/>
            <a:chOff x="2467429" y="4078514"/>
            <a:chExt cx="1574804" cy="624115"/>
          </a:xfrm>
        </p:grpSpPr>
        <p:sp>
          <p:nvSpPr>
            <p:cNvPr id="9" name="Rettangolo 8"/>
            <p:cNvSpPr/>
            <p:nvPr/>
          </p:nvSpPr>
          <p:spPr>
            <a:xfrm>
              <a:off x="2467429" y="4078514"/>
              <a:ext cx="1233714" cy="62411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CasellaDiTesto 9"/>
            <p:cNvSpPr txBox="1"/>
            <p:nvPr/>
          </p:nvSpPr>
          <p:spPr>
            <a:xfrm>
              <a:off x="2569029" y="4209143"/>
              <a:ext cx="147320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smtClean="0">
                  <a:ln>
                    <a:noFill/>
                  </a:ln>
                  <a:solidFill>
                    <a:prstClr val="black"/>
                  </a:solidFill>
                  <a:effectLst/>
                  <a:uLnTx/>
                  <a:uFillTx/>
                  <a:latin typeface="Calibri" panose="020F0502020204030204"/>
                  <a:ea typeface="+mn-ea"/>
                  <a:cs typeface="+mn-cs"/>
                </a:rPr>
                <a:t>Hello Bob</a:t>
              </a:r>
              <a:endParaRPr kumimoji="0" lang="it-IT"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1" name="Gruppo 10"/>
          <p:cNvGrpSpPr/>
          <p:nvPr/>
        </p:nvGrpSpPr>
        <p:grpSpPr>
          <a:xfrm>
            <a:off x="7601802" y="4002645"/>
            <a:ext cx="1574804" cy="624115"/>
            <a:chOff x="2467429" y="4078514"/>
            <a:chExt cx="1574804" cy="624115"/>
          </a:xfrm>
        </p:grpSpPr>
        <p:sp>
          <p:nvSpPr>
            <p:cNvPr id="12" name="Rettangolo 11"/>
            <p:cNvSpPr/>
            <p:nvPr/>
          </p:nvSpPr>
          <p:spPr>
            <a:xfrm>
              <a:off x="2467429" y="4078514"/>
              <a:ext cx="1233714" cy="62411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CasellaDiTesto 13"/>
            <p:cNvSpPr txBox="1"/>
            <p:nvPr/>
          </p:nvSpPr>
          <p:spPr>
            <a:xfrm>
              <a:off x="2569029" y="4209143"/>
              <a:ext cx="147320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smtClean="0">
                  <a:ln>
                    <a:noFill/>
                  </a:ln>
                  <a:solidFill>
                    <a:prstClr val="black"/>
                  </a:solidFill>
                  <a:effectLst/>
                  <a:uLnTx/>
                  <a:uFillTx/>
                  <a:latin typeface="Calibri" panose="020F0502020204030204"/>
                  <a:ea typeface="+mn-ea"/>
                  <a:cs typeface="+mn-cs"/>
                </a:rPr>
                <a:t>Hello Bob</a:t>
              </a:r>
              <a:endParaRPr kumimoji="0" lang="it-IT"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pic>
        <p:nvPicPr>
          <p:cNvPr id="15" name="Immagin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05889" y="5874419"/>
            <a:ext cx="962146" cy="419760"/>
          </a:xfrm>
          <a:prstGeom prst="rect">
            <a:avLst/>
          </a:prstGeom>
        </p:spPr>
      </p:pic>
      <p:grpSp>
        <p:nvGrpSpPr>
          <p:cNvPr id="16" name="Gruppo 15"/>
          <p:cNvGrpSpPr/>
          <p:nvPr/>
        </p:nvGrpSpPr>
        <p:grpSpPr>
          <a:xfrm>
            <a:off x="2507620" y="5858016"/>
            <a:ext cx="1574804" cy="624115"/>
            <a:chOff x="2467429" y="4078514"/>
            <a:chExt cx="1574804" cy="624115"/>
          </a:xfrm>
        </p:grpSpPr>
        <p:sp>
          <p:nvSpPr>
            <p:cNvPr id="17" name="Rettangolo 16"/>
            <p:cNvSpPr/>
            <p:nvPr/>
          </p:nvSpPr>
          <p:spPr>
            <a:xfrm>
              <a:off x="2467429" y="4078514"/>
              <a:ext cx="1233714" cy="62411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CasellaDiTesto 17"/>
            <p:cNvSpPr txBox="1"/>
            <p:nvPr/>
          </p:nvSpPr>
          <p:spPr>
            <a:xfrm>
              <a:off x="2569029" y="4209143"/>
              <a:ext cx="147320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smtClean="0">
                  <a:ln>
                    <a:noFill/>
                  </a:ln>
                  <a:solidFill>
                    <a:prstClr val="black"/>
                  </a:solidFill>
                  <a:effectLst/>
                  <a:uLnTx/>
                  <a:uFillTx/>
                  <a:latin typeface="Calibri" panose="020F0502020204030204"/>
                  <a:ea typeface="+mn-ea"/>
                  <a:cs typeface="+mn-cs"/>
                </a:rPr>
                <a:t>7%U34@</a:t>
              </a:r>
              <a:endParaRPr kumimoji="0" lang="it-IT"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9" name="Gruppo 18"/>
          <p:cNvGrpSpPr/>
          <p:nvPr/>
        </p:nvGrpSpPr>
        <p:grpSpPr>
          <a:xfrm>
            <a:off x="7693702" y="5814860"/>
            <a:ext cx="1574804" cy="624115"/>
            <a:chOff x="2467429" y="4078514"/>
            <a:chExt cx="1574804" cy="624115"/>
          </a:xfrm>
        </p:grpSpPr>
        <p:sp>
          <p:nvSpPr>
            <p:cNvPr id="20" name="Rettangolo 19"/>
            <p:cNvSpPr/>
            <p:nvPr/>
          </p:nvSpPr>
          <p:spPr>
            <a:xfrm>
              <a:off x="2467429" y="4078514"/>
              <a:ext cx="1233714" cy="62411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CasellaDiTesto 20"/>
            <p:cNvSpPr txBox="1"/>
            <p:nvPr/>
          </p:nvSpPr>
          <p:spPr>
            <a:xfrm>
              <a:off x="2569029" y="4209143"/>
              <a:ext cx="147320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smtClean="0">
                  <a:ln>
                    <a:noFill/>
                  </a:ln>
                  <a:solidFill>
                    <a:prstClr val="black"/>
                  </a:solidFill>
                  <a:effectLst/>
                  <a:uLnTx/>
                  <a:uFillTx/>
                  <a:latin typeface="Calibri" panose="020F0502020204030204"/>
                  <a:ea typeface="+mn-ea"/>
                  <a:cs typeface="+mn-cs"/>
                </a:rPr>
                <a:t>7%U34@</a:t>
              </a:r>
              <a:endParaRPr kumimoji="0" lang="it-IT"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cxnSp>
        <p:nvCxnSpPr>
          <p:cNvPr id="23" name="Connettore 2 22"/>
          <p:cNvCxnSpPr/>
          <p:nvPr/>
        </p:nvCxnSpPr>
        <p:spPr>
          <a:xfrm>
            <a:off x="3124477" y="4972197"/>
            <a:ext cx="0" cy="580572"/>
          </a:xfrm>
          <a:prstGeom prst="straightConnector1">
            <a:avLst/>
          </a:prstGeom>
          <a:ln w="5715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24" name="Connettore 2 23"/>
          <p:cNvCxnSpPr/>
          <p:nvPr/>
        </p:nvCxnSpPr>
        <p:spPr>
          <a:xfrm flipV="1">
            <a:off x="8218659" y="4847527"/>
            <a:ext cx="0" cy="705242"/>
          </a:xfrm>
          <a:prstGeom prst="straightConnector1">
            <a:avLst/>
          </a:prstGeom>
          <a:ln w="5715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25" name="Connettore 2 24"/>
          <p:cNvCxnSpPr/>
          <p:nvPr/>
        </p:nvCxnSpPr>
        <p:spPr>
          <a:xfrm>
            <a:off x="4082424" y="6189642"/>
            <a:ext cx="3419555" cy="1594"/>
          </a:xfrm>
          <a:prstGeom prst="straightConnector1">
            <a:avLst/>
          </a:prstGeom>
          <a:ln w="57150">
            <a:solidFill>
              <a:schemeClr val="tx1"/>
            </a:solidFill>
            <a:tailEnd type="stealth"/>
          </a:ln>
        </p:spPr>
        <p:style>
          <a:lnRef idx="1">
            <a:schemeClr val="accent1"/>
          </a:lnRef>
          <a:fillRef idx="0">
            <a:schemeClr val="accent1"/>
          </a:fillRef>
          <a:effectRef idx="0">
            <a:schemeClr val="accent1"/>
          </a:effectRef>
          <a:fontRef idx="minor">
            <a:schemeClr val="tx1"/>
          </a:fontRef>
        </p:style>
      </p:cxnSp>
      <p:pic>
        <p:nvPicPr>
          <p:cNvPr id="26" name="Immagine 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05889" y="6307254"/>
            <a:ext cx="954284" cy="439060"/>
          </a:xfrm>
          <a:prstGeom prst="rect">
            <a:avLst/>
          </a:prstGeom>
        </p:spPr>
      </p:pic>
      <p:sp>
        <p:nvSpPr>
          <p:cNvPr id="51" name="CasellaDiTesto 50"/>
          <p:cNvSpPr txBox="1"/>
          <p:nvPr/>
        </p:nvSpPr>
        <p:spPr>
          <a:xfrm>
            <a:off x="10460173" y="6059268"/>
            <a:ext cx="160678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smtClean="0">
                <a:ln>
                  <a:noFill/>
                </a:ln>
                <a:solidFill>
                  <a:prstClr val="black"/>
                </a:solidFill>
                <a:effectLst/>
                <a:uLnTx/>
                <a:uFillTx/>
                <a:latin typeface="Calibri" panose="020F0502020204030204"/>
                <a:ea typeface="+mn-ea"/>
                <a:cs typeface="+mn-cs"/>
              </a:rPr>
              <a:t>A = Chiave pubblica</a:t>
            </a:r>
            <a:endParaRPr kumimoji="0" lang="it-IT"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2" name="CasellaDiTesto 51"/>
          <p:cNvSpPr txBox="1"/>
          <p:nvPr/>
        </p:nvSpPr>
        <p:spPr>
          <a:xfrm>
            <a:off x="10460173" y="6357977"/>
            <a:ext cx="148636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smtClean="0">
                <a:ln>
                  <a:noFill/>
                </a:ln>
                <a:solidFill>
                  <a:prstClr val="black"/>
                </a:solidFill>
                <a:effectLst/>
                <a:uLnTx/>
                <a:uFillTx/>
                <a:latin typeface="Calibri" panose="020F0502020204030204"/>
                <a:ea typeface="+mn-ea"/>
                <a:cs typeface="+mn-cs"/>
              </a:rPr>
              <a:t>B = Chiave privata</a:t>
            </a:r>
            <a:endParaRPr kumimoji="0" lang="it-IT"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1" name="Immagin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3856" y="5845117"/>
            <a:ext cx="962146" cy="419760"/>
          </a:xfrm>
          <a:prstGeom prst="rect">
            <a:avLst/>
          </a:prstGeom>
        </p:spPr>
      </p:pic>
      <p:pic>
        <p:nvPicPr>
          <p:cNvPr id="4" name="Immagine 3"/>
          <p:cNvPicPr>
            <a:picLocks noChangeAspect="1"/>
          </p:cNvPicPr>
          <p:nvPr/>
        </p:nvPicPr>
        <p:blipFill>
          <a:blip r:embed="rId7"/>
          <a:stretch>
            <a:fillRect/>
          </a:stretch>
        </p:blipFill>
        <p:spPr>
          <a:xfrm>
            <a:off x="4954383" y="2970091"/>
            <a:ext cx="1171918" cy="2034157"/>
          </a:xfrm>
          <a:prstGeom prst="rect">
            <a:avLst/>
          </a:prstGeom>
        </p:spPr>
      </p:pic>
      <p:pic>
        <p:nvPicPr>
          <p:cNvPr id="33" name="Immagine 3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45908" y="4925079"/>
            <a:ext cx="962146" cy="419760"/>
          </a:xfrm>
          <a:prstGeom prst="rect">
            <a:avLst/>
          </a:prstGeom>
        </p:spPr>
      </p:pic>
      <p:pic>
        <p:nvPicPr>
          <p:cNvPr id="5" name="Immagin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63471" y="3032211"/>
            <a:ext cx="2536259" cy="1920000"/>
          </a:xfrm>
          <a:prstGeom prst="rect">
            <a:avLst/>
          </a:prstGeom>
        </p:spPr>
      </p:pic>
      <p:sp>
        <p:nvSpPr>
          <p:cNvPr id="32" name="Arco 31"/>
          <p:cNvSpPr/>
          <p:nvPr/>
        </p:nvSpPr>
        <p:spPr>
          <a:xfrm>
            <a:off x="3310005" y="4980347"/>
            <a:ext cx="1865929" cy="1201116"/>
          </a:xfrm>
          <a:prstGeom prst="arc">
            <a:avLst>
              <a:gd name="adj1" fmla="val 1430697"/>
              <a:gd name="adj2" fmla="val 5409015"/>
            </a:avLst>
          </a:prstGeom>
          <a:ln w="5715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28" name="Rettangolo 27"/>
          <p:cNvSpPr/>
          <p:nvPr/>
        </p:nvSpPr>
        <p:spPr>
          <a:xfrm>
            <a:off x="2316248" y="2040024"/>
            <a:ext cx="8836168" cy="769441"/>
          </a:xfrm>
          <a:prstGeom prst="rect">
            <a:avLst/>
          </a:prstGeom>
        </p:spPr>
        <p:txBody>
          <a:bodyPr wrap="square">
            <a:spAutoFit/>
          </a:bodyPr>
          <a:lstStyle/>
          <a:p>
            <a:r>
              <a:rPr lang="it-IT" sz="2200" dirty="0" smtClean="0">
                <a:solidFill>
                  <a:prstClr val="black"/>
                </a:solidFill>
              </a:rPr>
              <a:t>Anche </a:t>
            </a:r>
            <a:r>
              <a:rPr lang="it-IT" sz="2200" dirty="0">
                <a:solidFill>
                  <a:prstClr val="black"/>
                </a:solidFill>
              </a:rPr>
              <a:t>se qualcun altro intercettasse il messaggio, senza la chiave privata di Bob non potrebbe leggerlo</a:t>
            </a:r>
            <a:r>
              <a:rPr lang="it-IT" sz="2200" dirty="0" smtClean="0">
                <a:solidFill>
                  <a:prstClr val="black"/>
                </a:solidFill>
              </a:rPr>
              <a:t>!</a:t>
            </a:r>
            <a:endParaRPr lang="it-IT" sz="2200" dirty="0"/>
          </a:p>
        </p:txBody>
      </p:sp>
      <p:sp>
        <p:nvSpPr>
          <p:cNvPr id="38" name="Rettangolo 37"/>
          <p:cNvSpPr/>
          <p:nvPr/>
        </p:nvSpPr>
        <p:spPr>
          <a:xfrm>
            <a:off x="3124477" y="2181246"/>
            <a:ext cx="5626669" cy="430887"/>
          </a:xfrm>
          <a:prstGeom prst="rect">
            <a:avLst/>
          </a:prstGeom>
        </p:spPr>
        <p:txBody>
          <a:bodyPr wrap="none">
            <a:spAutoFit/>
          </a:bodyPr>
          <a:lstStyle/>
          <a:p>
            <a:r>
              <a:rPr lang="it-IT" sz="2200" dirty="0">
                <a:solidFill>
                  <a:prstClr val="black"/>
                </a:solidFill>
              </a:rPr>
              <a:t>Bob condivide con Alice la sua </a:t>
            </a:r>
            <a:r>
              <a:rPr lang="it-IT" sz="2200" b="1" dirty="0">
                <a:solidFill>
                  <a:prstClr val="black"/>
                </a:solidFill>
              </a:rPr>
              <a:t>chiave pubblica. </a:t>
            </a:r>
            <a:endParaRPr lang="it-IT" sz="2200" dirty="0"/>
          </a:p>
        </p:txBody>
      </p:sp>
      <p:sp>
        <p:nvSpPr>
          <p:cNvPr id="39" name="Rettangolo 38"/>
          <p:cNvSpPr/>
          <p:nvPr/>
        </p:nvSpPr>
        <p:spPr>
          <a:xfrm>
            <a:off x="3088360" y="2184212"/>
            <a:ext cx="5279074" cy="430887"/>
          </a:xfrm>
          <a:prstGeom prst="rect">
            <a:avLst/>
          </a:prstGeom>
        </p:spPr>
        <p:txBody>
          <a:bodyPr wrap="none">
            <a:spAutoFit/>
          </a:bodyPr>
          <a:lstStyle/>
          <a:p>
            <a:r>
              <a:rPr lang="it-IT" sz="2200" dirty="0">
                <a:solidFill>
                  <a:prstClr val="black"/>
                </a:solidFill>
              </a:rPr>
              <a:t>Alice </a:t>
            </a:r>
            <a:r>
              <a:rPr lang="it-IT" sz="2200" dirty="0" smtClean="0">
                <a:solidFill>
                  <a:prstClr val="black"/>
                </a:solidFill>
              </a:rPr>
              <a:t>scrive il messaggio con il testo in chiaro</a:t>
            </a:r>
            <a:endParaRPr lang="it-IT" sz="2200" dirty="0"/>
          </a:p>
        </p:txBody>
      </p:sp>
      <p:sp>
        <p:nvSpPr>
          <p:cNvPr id="40" name="Rettangolo 39"/>
          <p:cNvSpPr/>
          <p:nvPr/>
        </p:nvSpPr>
        <p:spPr>
          <a:xfrm>
            <a:off x="3081185" y="2167504"/>
            <a:ext cx="7306295" cy="430887"/>
          </a:xfrm>
          <a:prstGeom prst="rect">
            <a:avLst/>
          </a:prstGeom>
        </p:spPr>
        <p:txBody>
          <a:bodyPr wrap="none">
            <a:spAutoFit/>
          </a:bodyPr>
          <a:lstStyle/>
          <a:p>
            <a:r>
              <a:rPr lang="it-IT" sz="2200" dirty="0">
                <a:solidFill>
                  <a:prstClr val="black"/>
                </a:solidFill>
              </a:rPr>
              <a:t>Alice utilizza la chiave pubblica di Bob per cifrare il messaggio. </a:t>
            </a:r>
            <a:endParaRPr lang="it-IT" sz="2200" dirty="0"/>
          </a:p>
        </p:txBody>
      </p:sp>
      <p:sp>
        <p:nvSpPr>
          <p:cNvPr id="41" name="Rettangolo 40"/>
          <p:cNvSpPr/>
          <p:nvPr/>
        </p:nvSpPr>
        <p:spPr>
          <a:xfrm>
            <a:off x="3166892" y="2163222"/>
            <a:ext cx="4376134" cy="430887"/>
          </a:xfrm>
          <a:prstGeom prst="rect">
            <a:avLst/>
          </a:prstGeom>
        </p:spPr>
        <p:txBody>
          <a:bodyPr wrap="none">
            <a:spAutoFit/>
          </a:bodyPr>
          <a:lstStyle/>
          <a:p>
            <a:r>
              <a:rPr lang="it-IT" sz="2200" dirty="0">
                <a:solidFill>
                  <a:prstClr val="black"/>
                </a:solidFill>
              </a:rPr>
              <a:t>Alice </a:t>
            </a:r>
            <a:r>
              <a:rPr lang="it-IT" sz="2200" dirty="0" smtClean="0">
                <a:solidFill>
                  <a:prstClr val="black"/>
                </a:solidFill>
              </a:rPr>
              <a:t>invia il messaggio cifrato a Bob.</a:t>
            </a:r>
            <a:endParaRPr lang="it-IT" sz="2200" dirty="0"/>
          </a:p>
        </p:txBody>
      </p:sp>
      <p:sp>
        <p:nvSpPr>
          <p:cNvPr id="42" name="Rettangolo 41"/>
          <p:cNvSpPr/>
          <p:nvPr/>
        </p:nvSpPr>
        <p:spPr>
          <a:xfrm>
            <a:off x="3116208" y="2068861"/>
            <a:ext cx="6096000" cy="769441"/>
          </a:xfrm>
          <a:prstGeom prst="rect">
            <a:avLst/>
          </a:prstGeom>
        </p:spPr>
        <p:txBody>
          <a:bodyPr>
            <a:spAutoFit/>
          </a:bodyPr>
          <a:lstStyle/>
          <a:p>
            <a:r>
              <a:rPr lang="it-IT" sz="2200" dirty="0">
                <a:solidFill>
                  <a:prstClr val="black"/>
                </a:solidFill>
              </a:rPr>
              <a:t>Bob utilizza la sua </a:t>
            </a:r>
            <a:r>
              <a:rPr lang="it-IT" sz="2200" b="1" dirty="0">
                <a:solidFill>
                  <a:prstClr val="black"/>
                </a:solidFill>
              </a:rPr>
              <a:t>chiave privata</a:t>
            </a:r>
            <a:r>
              <a:rPr lang="it-IT" sz="2200" dirty="0">
                <a:solidFill>
                  <a:prstClr val="black"/>
                </a:solidFill>
              </a:rPr>
              <a:t> per decifrare e leggere il messaggio. </a:t>
            </a:r>
            <a:endParaRPr lang="it-IT" sz="2200" dirty="0"/>
          </a:p>
        </p:txBody>
      </p:sp>
    </p:spTree>
    <p:extLst>
      <p:ext uri="{BB962C8B-B14F-4D97-AF65-F5344CB8AC3E}">
        <p14:creationId xmlns:p14="http://schemas.microsoft.com/office/powerpoint/2010/main" val="191921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nodeType="clickEffect">
                                  <p:stCondLst>
                                    <p:cond delay="0"/>
                                  </p:stCondLst>
                                  <p:childTnLst>
                                    <p:animMotion origin="layout" path="M -0.00039 -0.00416 L -0.18997 0.03588 C -0.22917 0.04491 -0.28841 0.04977 -0.35052 0.04977 C -0.42122 0.04977 -0.47786 0.04491 -0.51719 0.03588 L -0.70638 -0.00416 " pathEditMode="relative" rAng="0" ptsTypes="AAAAA">
                                      <p:cBhvr>
                                        <p:cTn id="6" dur="2000" fill="hold"/>
                                        <p:tgtEl>
                                          <p:spTgt spid="15"/>
                                        </p:tgtEl>
                                        <p:attrNameLst>
                                          <p:attrName>ppt_x</p:attrName>
                                          <p:attrName>ppt_y</p:attrName>
                                        </p:attrNameLst>
                                      </p:cBhvr>
                                      <p:rCtr x="-35299" y="2685"/>
                                    </p:animMotion>
                                  </p:childTnLst>
                                </p:cTn>
                              </p:par>
                              <p:par>
                                <p:cTn id="7" presetID="10"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animEffect transition="in" filter="fade">
                                      <p:cBhvr>
                                        <p:cTn id="9" dur="500"/>
                                        <p:tgtEl>
                                          <p:spTgt spid="38"/>
                                        </p:tgtEl>
                                      </p:cBhvr>
                                    </p:animEffect>
                                  </p:childTnLst>
                                </p:cTn>
                              </p:par>
                            </p:childTnLst>
                          </p:cTn>
                        </p:par>
                        <p:par>
                          <p:cTn id="10" fill="hold">
                            <p:stCondLst>
                              <p:cond delay="2000"/>
                            </p:stCondLst>
                            <p:childTnLst>
                              <p:par>
                                <p:cTn id="11" presetID="1" presetClass="entr" presetSubtype="0" fill="hold" nodeType="after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1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500"/>
                                        <p:tgtEl>
                                          <p:spTgt spid="39"/>
                                        </p:tgtEl>
                                      </p:cBhvr>
                                    </p:animEffect>
                                  </p:childTnLst>
                                </p:cTn>
                              </p:par>
                              <p:par>
                                <p:cTn id="23" presetID="10" presetClass="exit" presetSubtype="0" fill="hold" grpId="1" nodeType="withEffect">
                                  <p:stCondLst>
                                    <p:cond delay="0"/>
                                  </p:stCondLst>
                                  <p:childTnLst>
                                    <p:animEffect transition="out" filter="fade">
                                      <p:cBhvr>
                                        <p:cTn id="24" dur="500"/>
                                        <p:tgtEl>
                                          <p:spTgt spid="38"/>
                                        </p:tgtEl>
                                      </p:cBhvr>
                                    </p:animEffect>
                                    <p:set>
                                      <p:cBhvr>
                                        <p:cTn id="25" dur="1" fill="hold">
                                          <p:stCondLst>
                                            <p:cond delay="499"/>
                                          </p:stCondLst>
                                        </p:cTn>
                                        <p:tgtEl>
                                          <p:spTgt spid="38"/>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50" presetClass="path" presetSubtype="0" accel="50000" decel="50000" fill="hold" nodeType="clickEffect">
                                  <p:stCondLst>
                                    <p:cond delay="0"/>
                                  </p:stCondLst>
                                  <p:childTnLst>
                                    <p:animMotion origin="layout" path="M -1.66667E-6 -2.22222E-6 L 0.05794 -2.22222E-6 C 0.08386 -2.22222E-6 0.11589 -0.05787 0.11589 -0.1044 L 0.11589 -0.20833 " pathEditMode="relative" rAng="0" ptsTypes="AAAA">
                                      <p:cBhvr>
                                        <p:cTn id="29" dur="2000" fill="hold"/>
                                        <p:tgtEl>
                                          <p:spTgt spid="31"/>
                                        </p:tgtEl>
                                        <p:attrNameLst>
                                          <p:attrName>ppt_x</p:attrName>
                                          <p:attrName>ppt_y</p:attrName>
                                        </p:attrNameLst>
                                      </p:cBhvr>
                                      <p:rCtr x="5794" y="-10417"/>
                                    </p:animMotion>
                                  </p:childTnLst>
                                </p:cTn>
                              </p:par>
                              <p:par>
                                <p:cTn id="30" presetID="10" presetClass="exit" presetSubtype="0" fill="hold" grpId="1" nodeType="withEffect">
                                  <p:stCondLst>
                                    <p:cond delay="0"/>
                                  </p:stCondLst>
                                  <p:childTnLst>
                                    <p:animEffect transition="out" filter="fade">
                                      <p:cBhvr>
                                        <p:cTn id="31" dur="500"/>
                                        <p:tgtEl>
                                          <p:spTgt spid="39"/>
                                        </p:tgtEl>
                                      </p:cBhvr>
                                    </p:animEffect>
                                    <p:set>
                                      <p:cBhvr>
                                        <p:cTn id="32" dur="1" fill="hold">
                                          <p:stCondLst>
                                            <p:cond delay="499"/>
                                          </p:stCondLst>
                                        </p:cTn>
                                        <p:tgtEl>
                                          <p:spTgt spid="39"/>
                                        </p:tgtEl>
                                        <p:attrNameLst>
                                          <p:attrName>style.visibility</p:attrName>
                                        </p:attrNameLst>
                                      </p:cBhvr>
                                      <p:to>
                                        <p:strVal val="hidden"/>
                                      </p:to>
                                    </p:set>
                                  </p:childTnLst>
                                </p:cTn>
                              </p:par>
                              <p:par>
                                <p:cTn id="33" presetID="10" presetClass="entr" presetSubtype="0" fill="hold" grpId="0" nodeType="with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fade">
                                      <p:cBhvr>
                                        <p:cTn id="35" dur="500"/>
                                        <p:tgtEl>
                                          <p:spTgt spid="40"/>
                                        </p:tgtEl>
                                      </p:cBhvr>
                                    </p:animEffect>
                                  </p:childTnLst>
                                </p:cTn>
                              </p:par>
                            </p:childTnLst>
                          </p:cTn>
                        </p:par>
                        <p:par>
                          <p:cTn id="36" fill="hold">
                            <p:stCondLst>
                              <p:cond delay="2000"/>
                            </p:stCondLst>
                            <p:childTnLst>
                              <p:par>
                                <p:cTn id="37" presetID="10"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childTnLst>
                                </p:cTn>
                              </p:par>
                              <p:par>
                                <p:cTn id="40" presetID="10" presetClass="entr" presetSubtype="0" fill="hold"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par>
                                <p:cTn id="48" presetID="10" presetClass="entr" presetSubtype="0" fill="hold" nodeType="with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500"/>
                                        <p:tgtEl>
                                          <p:spTgt spid="19"/>
                                        </p:tgtEl>
                                      </p:cBhvr>
                                    </p:animEffect>
                                  </p:childTnLst>
                                </p:cTn>
                              </p:par>
                              <p:par>
                                <p:cTn id="51" presetID="10" presetClass="exit" presetSubtype="0" fill="hold" grpId="1" nodeType="withEffect">
                                  <p:stCondLst>
                                    <p:cond delay="0"/>
                                  </p:stCondLst>
                                  <p:childTnLst>
                                    <p:animEffect transition="out" filter="fade">
                                      <p:cBhvr>
                                        <p:cTn id="52" dur="500"/>
                                        <p:tgtEl>
                                          <p:spTgt spid="40"/>
                                        </p:tgtEl>
                                      </p:cBhvr>
                                    </p:animEffect>
                                    <p:set>
                                      <p:cBhvr>
                                        <p:cTn id="53" dur="1" fill="hold">
                                          <p:stCondLst>
                                            <p:cond delay="499"/>
                                          </p:stCondLst>
                                        </p:cTn>
                                        <p:tgtEl>
                                          <p:spTgt spid="40"/>
                                        </p:tgtEl>
                                        <p:attrNameLst>
                                          <p:attrName>style.visibility</p:attrName>
                                        </p:attrNameLst>
                                      </p:cBhvr>
                                      <p:to>
                                        <p:strVal val="hidden"/>
                                      </p:to>
                                    </p:set>
                                  </p:childTnLst>
                                </p:cTn>
                              </p:par>
                              <p:par>
                                <p:cTn id="54" presetID="10" presetClass="entr" presetSubtype="0" fill="hold" grpId="0" nodeType="withEffect">
                                  <p:stCondLst>
                                    <p:cond delay="0"/>
                                  </p:stCondLst>
                                  <p:childTnLst>
                                    <p:set>
                                      <p:cBhvr>
                                        <p:cTn id="55" dur="1" fill="hold">
                                          <p:stCondLst>
                                            <p:cond delay="0"/>
                                          </p:stCondLst>
                                        </p:cTn>
                                        <p:tgtEl>
                                          <p:spTgt spid="41"/>
                                        </p:tgtEl>
                                        <p:attrNameLst>
                                          <p:attrName>style.visibility</p:attrName>
                                        </p:attrNameLst>
                                      </p:cBhvr>
                                      <p:to>
                                        <p:strVal val="visible"/>
                                      </p:to>
                                    </p:set>
                                    <p:animEffect transition="in" filter="fade">
                                      <p:cBhvr>
                                        <p:cTn id="56" dur="500"/>
                                        <p:tgtEl>
                                          <p:spTgt spid="41"/>
                                        </p:tgtEl>
                                      </p:cBhvr>
                                    </p:animEffect>
                                  </p:childTnLst>
                                </p:cTn>
                              </p:par>
                            </p:childTnLst>
                          </p:cTn>
                        </p:par>
                      </p:childTnLst>
                    </p:cTn>
                  </p:par>
                  <p:par>
                    <p:cTn id="57" fill="hold">
                      <p:stCondLst>
                        <p:cond delay="indefinite"/>
                      </p:stCondLst>
                      <p:childTnLst>
                        <p:par>
                          <p:cTn id="58" fill="hold">
                            <p:stCondLst>
                              <p:cond delay="0"/>
                            </p:stCondLst>
                            <p:childTnLst>
                              <p:par>
                                <p:cTn id="59" presetID="50" presetClass="path" presetSubtype="0" accel="50000" decel="50000" fill="hold" nodeType="clickEffect">
                                  <p:stCondLst>
                                    <p:cond delay="0"/>
                                  </p:stCondLst>
                                  <p:childTnLst>
                                    <p:animMotion origin="layout" path="M 1.11022E-16 -3.7037E-7 L -0.08359 -3.7037E-7 C -0.12096 -3.7037E-7 -0.16706 -0.0287 -0.16706 -0.05185 L -0.16706 -0.1037 " pathEditMode="relative" rAng="0" ptsTypes="AAAA">
                                      <p:cBhvr>
                                        <p:cTn id="60" dur="2000" fill="hold"/>
                                        <p:tgtEl>
                                          <p:spTgt spid="26"/>
                                        </p:tgtEl>
                                        <p:attrNameLst>
                                          <p:attrName>ppt_x</p:attrName>
                                          <p:attrName>ppt_y</p:attrName>
                                        </p:attrNameLst>
                                      </p:cBhvr>
                                      <p:rCtr x="-8359" y="-5185"/>
                                    </p:animMotion>
                                  </p:childTnLst>
                                </p:cTn>
                              </p:par>
                              <p:par>
                                <p:cTn id="61" presetID="10" presetClass="exit" presetSubtype="0" fill="hold" grpId="1" nodeType="withEffect">
                                  <p:stCondLst>
                                    <p:cond delay="0"/>
                                  </p:stCondLst>
                                  <p:childTnLst>
                                    <p:animEffect transition="out" filter="fade">
                                      <p:cBhvr>
                                        <p:cTn id="62" dur="500"/>
                                        <p:tgtEl>
                                          <p:spTgt spid="41"/>
                                        </p:tgtEl>
                                      </p:cBhvr>
                                    </p:animEffect>
                                    <p:set>
                                      <p:cBhvr>
                                        <p:cTn id="63" dur="1" fill="hold">
                                          <p:stCondLst>
                                            <p:cond delay="499"/>
                                          </p:stCondLst>
                                        </p:cTn>
                                        <p:tgtEl>
                                          <p:spTgt spid="41"/>
                                        </p:tgtEl>
                                        <p:attrNameLst>
                                          <p:attrName>style.visibility</p:attrName>
                                        </p:attrNameLst>
                                      </p:cBhvr>
                                      <p:to>
                                        <p:strVal val="hidden"/>
                                      </p:to>
                                    </p:set>
                                  </p:childTnLst>
                                </p:cTn>
                              </p:par>
                              <p:par>
                                <p:cTn id="64" presetID="10" presetClass="entr" presetSubtype="0" fill="hold" grpId="0" nodeType="with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500"/>
                                        <p:tgtEl>
                                          <p:spTgt spid="42"/>
                                        </p:tgtEl>
                                      </p:cBhvr>
                                    </p:animEffect>
                                  </p:childTnLst>
                                </p:cTn>
                              </p:par>
                            </p:childTnLst>
                          </p:cTn>
                        </p:par>
                        <p:par>
                          <p:cTn id="67" fill="hold">
                            <p:stCondLst>
                              <p:cond delay="2000"/>
                            </p:stCondLst>
                            <p:childTnLst>
                              <p:par>
                                <p:cTn id="68" presetID="10" presetClass="entr" presetSubtype="0"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fade">
                                      <p:cBhvr>
                                        <p:cTn id="70" dur="500"/>
                                        <p:tgtEl>
                                          <p:spTgt spid="24"/>
                                        </p:tgtEl>
                                      </p:cBhvr>
                                    </p:animEffect>
                                  </p:childTnLst>
                                </p:cTn>
                              </p:par>
                              <p:par>
                                <p:cTn id="71" presetID="10" presetClass="entr" presetSubtype="0" fill="hold" nodeType="withEffect">
                                  <p:stCondLst>
                                    <p:cond delay="0"/>
                                  </p:stCondLst>
                                  <p:childTnLst>
                                    <p:set>
                                      <p:cBhvr>
                                        <p:cTn id="72" dur="1" fill="hold">
                                          <p:stCondLst>
                                            <p:cond delay="0"/>
                                          </p:stCondLst>
                                        </p:cTn>
                                        <p:tgtEl>
                                          <p:spTgt spid="11"/>
                                        </p:tgtEl>
                                        <p:attrNameLst>
                                          <p:attrName>style.visibility</p:attrName>
                                        </p:attrNameLst>
                                      </p:cBhvr>
                                      <p:to>
                                        <p:strVal val="visible"/>
                                      </p:to>
                                    </p:set>
                                    <p:animEffect transition="in" filter="fade">
                                      <p:cBhvr>
                                        <p:cTn id="73" dur="500"/>
                                        <p:tgtEl>
                                          <p:spTgt spid="11"/>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fade">
                                      <p:cBhvr>
                                        <p:cTn id="78" dur="500"/>
                                        <p:tgtEl>
                                          <p:spTgt spid="4"/>
                                        </p:tgtEl>
                                      </p:cBhvr>
                                    </p:animEffect>
                                  </p:childTnLst>
                                </p:cTn>
                              </p:par>
                              <p:par>
                                <p:cTn id="79" presetID="10" presetClass="exit" presetSubtype="0" fill="hold" grpId="1" nodeType="withEffect">
                                  <p:stCondLst>
                                    <p:cond delay="0"/>
                                  </p:stCondLst>
                                  <p:childTnLst>
                                    <p:animEffect transition="out" filter="fade">
                                      <p:cBhvr>
                                        <p:cTn id="80" dur="500"/>
                                        <p:tgtEl>
                                          <p:spTgt spid="42"/>
                                        </p:tgtEl>
                                      </p:cBhvr>
                                    </p:animEffect>
                                    <p:set>
                                      <p:cBhvr>
                                        <p:cTn id="81" dur="1" fill="hold">
                                          <p:stCondLst>
                                            <p:cond delay="499"/>
                                          </p:stCondLst>
                                        </p:cTn>
                                        <p:tgtEl>
                                          <p:spTgt spid="42"/>
                                        </p:tgtEl>
                                        <p:attrNameLst>
                                          <p:attrName>style.visibility</p:attrName>
                                        </p:attrNameLst>
                                      </p:cBhvr>
                                      <p:to>
                                        <p:strVal val="hidden"/>
                                      </p:to>
                                    </p:set>
                                  </p:childTnLst>
                                </p:cTn>
                              </p:par>
                              <p:par>
                                <p:cTn id="82" presetID="10" presetClass="entr" presetSubtype="0" fill="hold" grpId="0" nodeType="withEffect">
                                  <p:stCondLst>
                                    <p:cond delay="0"/>
                                  </p:stCondLst>
                                  <p:childTnLst>
                                    <p:set>
                                      <p:cBhvr>
                                        <p:cTn id="83" dur="1" fill="hold">
                                          <p:stCondLst>
                                            <p:cond delay="0"/>
                                          </p:stCondLst>
                                        </p:cTn>
                                        <p:tgtEl>
                                          <p:spTgt spid="28"/>
                                        </p:tgtEl>
                                        <p:attrNameLst>
                                          <p:attrName>style.visibility</p:attrName>
                                        </p:attrNameLst>
                                      </p:cBhvr>
                                      <p:to>
                                        <p:strVal val="visible"/>
                                      </p:to>
                                    </p:set>
                                    <p:animEffect transition="in" filter="fade">
                                      <p:cBhvr>
                                        <p:cTn id="84" dur="500"/>
                                        <p:tgtEl>
                                          <p:spTgt spid="28"/>
                                        </p:tgtEl>
                                      </p:cBhvr>
                                    </p:animEffect>
                                  </p:childTnLst>
                                </p:cTn>
                              </p:par>
                              <p:par>
                                <p:cTn id="85" presetID="10" presetClass="entr" presetSubtype="0" fill="hold" nodeType="withEffect">
                                  <p:stCondLst>
                                    <p:cond delay="0"/>
                                  </p:stCondLst>
                                  <p:childTnLst>
                                    <p:set>
                                      <p:cBhvr>
                                        <p:cTn id="86" dur="1" fill="hold">
                                          <p:stCondLst>
                                            <p:cond delay="0"/>
                                          </p:stCondLst>
                                        </p:cTn>
                                        <p:tgtEl>
                                          <p:spTgt spid="33"/>
                                        </p:tgtEl>
                                        <p:attrNameLst>
                                          <p:attrName>style.visibility</p:attrName>
                                        </p:attrNameLst>
                                      </p:cBhvr>
                                      <p:to>
                                        <p:strVal val="visible"/>
                                      </p:to>
                                    </p:set>
                                    <p:animEffect transition="in" filter="fade">
                                      <p:cBhvr>
                                        <p:cTn id="87" dur="500"/>
                                        <p:tgtEl>
                                          <p:spTgt spid="33"/>
                                        </p:tgtEl>
                                      </p:cBhvr>
                                    </p:animEffect>
                                  </p:childTnLst>
                                </p:cTn>
                              </p:par>
                              <p:par>
                                <p:cTn id="88" presetID="10" presetClass="entr" presetSubtype="0" fill="hold" nodeType="with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fade">
                                      <p:cBhvr>
                                        <p:cTn id="90" dur="500"/>
                                        <p:tgtEl>
                                          <p:spTgt spid="34"/>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fade">
                                      <p:cBhvr>
                                        <p:cTn id="93" dur="500"/>
                                        <p:tgtEl>
                                          <p:spTgt spid="32"/>
                                        </p:tgtEl>
                                      </p:cBhvr>
                                    </p:animEffect>
                                  </p:childTnLst>
                                </p:cTn>
                              </p:par>
                            </p:childTnLst>
                          </p:cTn>
                        </p:par>
                        <p:par>
                          <p:cTn id="94" fill="hold">
                            <p:stCondLst>
                              <p:cond delay="500"/>
                            </p:stCondLst>
                            <p:childTnLst>
                              <p:par>
                                <p:cTn id="95" presetID="10" presetClass="entr" presetSubtype="0" fill="hold" nodeType="afterEffect">
                                  <p:stCondLst>
                                    <p:cond delay="1000"/>
                                  </p:stCondLst>
                                  <p:childTnLst>
                                    <p:set>
                                      <p:cBhvr>
                                        <p:cTn id="96" dur="1" fill="hold">
                                          <p:stCondLst>
                                            <p:cond delay="0"/>
                                          </p:stCondLst>
                                        </p:cTn>
                                        <p:tgtEl>
                                          <p:spTgt spid="5"/>
                                        </p:tgtEl>
                                        <p:attrNameLst>
                                          <p:attrName>style.visibility</p:attrName>
                                        </p:attrNameLst>
                                      </p:cBhvr>
                                      <p:to>
                                        <p:strVal val="visible"/>
                                      </p:to>
                                    </p:set>
                                    <p:animEffect transition="in" filter="fade">
                                      <p:cBhvr>
                                        <p:cTn id="9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p:bldP spid="38" grpId="0"/>
      <p:bldP spid="38" grpId="1"/>
      <p:bldP spid="39" grpId="0"/>
      <p:bldP spid="39" grpId="1"/>
      <p:bldP spid="40" grpId="0"/>
      <p:bldP spid="40" grpId="1"/>
      <p:bldP spid="41" grpId="0"/>
      <p:bldP spid="41" grpId="1"/>
      <p:bldP spid="42" grpId="0"/>
      <p:bldP spid="42"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56"/>
            <a:ext cx="12192000" cy="1219819"/>
          </a:xfrm>
          <a:prstGeom prst="rect">
            <a:avLst/>
          </a:prstGeom>
        </p:spPr>
      </p:pic>
      <p:sp>
        <p:nvSpPr>
          <p:cNvPr id="13" name="Rettangolo 12">
            <a:extLst>
              <a:ext uri="{FF2B5EF4-FFF2-40B4-BE49-F238E27FC236}">
                <a16:creationId xmlns:a16="http://schemas.microsoft.com/office/drawing/2014/main" id="{BA976663-D766-4704-80E3-C196615AC881}"/>
              </a:ext>
            </a:extLst>
          </p:cNvPr>
          <p:cNvSpPr/>
          <p:nvPr/>
        </p:nvSpPr>
        <p:spPr>
          <a:xfrm>
            <a:off x="530354" y="574484"/>
            <a:ext cx="9879738" cy="584775"/>
          </a:xfrm>
          <a:prstGeom prst="rect">
            <a:avLst/>
          </a:prstGeom>
        </p:spPr>
        <p:txBody>
          <a:bodyPr wrap="square">
            <a:spAutoFit/>
          </a:bodyPr>
          <a:lstStyle/>
          <a:p>
            <a:pPr marL="0" marR="0" lvl="0" indent="0" algn="l" defTabSz="914400" rtl="0" eaLnBrk="1" fontAlgn="base" latinLnBrk="0" hangingPunct="1">
              <a:lnSpc>
                <a:spcPct val="100000"/>
              </a:lnSpc>
              <a:spcBef>
                <a:spcPts val="750"/>
              </a:spcBef>
              <a:spcAft>
                <a:spcPts val="750"/>
              </a:spcAft>
              <a:buClrTx/>
              <a:buSzTx/>
              <a:buFontTx/>
              <a:buNone/>
              <a:tabLst/>
              <a:defRPr/>
            </a:pPr>
            <a:r>
              <a:rPr kumimoji="0" lang="it-IT" sz="3200" b="1" i="0" u="none" strike="noStrike" kern="1200" cap="none" spc="0" normalizeH="0" baseline="0" noProof="0" dirty="0" smtClean="0">
                <a:ln>
                  <a:noFill/>
                </a:ln>
                <a:solidFill>
                  <a:prstClr val="white"/>
                </a:solidFill>
                <a:effectLst/>
                <a:uLnTx/>
                <a:uFillTx/>
                <a:latin typeface="Helvetica" panose="020B0604020202020204" pitchFamily="34" charset="0"/>
                <a:ea typeface="Times New Roman" panose="02020603050405020304" pitchFamily="18" charset="0"/>
                <a:cs typeface="+mn-cs"/>
              </a:rPr>
              <a:t>crittografia tramite la chiave privata</a:t>
            </a:r>
            <a:endParaRPr kumimoji="0" lang="it-IT" sz="14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3" name="CasellaDiTesto 2"/>
          <p:cNvSpPr txBox="1"/>
          <p:nvPr/>
        </p:nvSpPr>
        <p:spPr>
          <a:xfrm>
            <a:off x="403509" y="1348800"/>
            <a:ext cx="1138498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200" b="0" i="0" u="none" strike="noStrike" kern="1200" cap="none" spc="0" normalizeH="0" baseline="0" noProof="0" dirty="0" smtClean="0">
                <a:ln>
                  <a:noFill/>
                </a:ln>
                <a:solidFill>
                  <a:prstClr val="black"/>
                </a:solidFill>
                <a:effectLst/>
                <a:uLnTx/>
                <a:uFillTx/>
                <a:latin typeface="Calibri" panose="020F0502020204030204"/>
                <a:ea typeface="+mn-ea"/>
                <a:cs typeface="+mn-cs"/>
              </a:rPr>
              <a:t>Bob vuole </a:t>
            </a:r>
            <a:r>
              <a:rPr kumimoji="0" lang="it-IT" sz="2200" b="0" i="0" u="none" strike="noStrike" kern="1200" cap="none" spc="0" normalizeH="0" baseline="0" noProof="0" dirty="0">
                <a:ln>
                  <a:noFill/>
                </a:ln>
                <a:solidFill>
                  <a:prstClr val="black"/>
                </a:solidFill>
                <a:effectLst/>
                <a:uLnTx/>
                <a:uFillTx/>
                <a:latin typeface="Calibri" panose="020F0502020204030204"/>
                <a:ea typeface="+mn-ea"/>
                <a:cs typeface="+mn-cs"/>
              </a:rPr>
              <a:t>inviare un messaggio </a:t>
            </a:r>
            <a:r>
              <a:rPr kumimoji="0" lang="it-IT" sz="2200" b="0" i="0" u="none" strike="noStrike" kern="1200" cap="none" spc="0" normalizeH="0" baseline="0" noProof="0" dirty="0" smtClean="0">
                <a:ln>
                  <a:noFill/>
                </a:ln>
                <a:solidFill>
                  <a:prstClr val="black"/>
                </a:solidFill>
                <a:effectLst/>
                <a:uLnTx/>
                <a:uFillTx/>
                <a:latin typeface="Calibri" panose="020F0502020204030204"/>
                <a:ea typeface="+mn-ea"/>
                <a:cs typeface="+mn-cs"/>
              </a:rPr>
              <a:t>ad Alice con la certezza che il messaggio non venga alterato prima di giungere a destinazione!</a:t>
            </a:r>
            <a:endParaRPr kumimoji="0" lang="it-IT"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Immagine 5"/>
          <p:cNvPicPr>
            <a:picLocks noChangeAspect="1"/>
          </p:cNvPicPr>
          <p:nvPr/>
        </p:nvPicPr>
        <p:blipFill>
          <a:blip r:embed="rId3"/>
          <a:stretch>
            <a:fillRect/>
          </a:stretch>
        </p:blipFill>
        <p:spPr>
          <a:xfrm>
            <a:off x="750658" y="3642422"/>
            <a:ext cx="1328542" cy="2224681"/>
          </a:xfrm>
          <a:prstGeom prst="rect">
            <a:avLst/>
          </a:prstGeom>
        </p:spPr>
      </p:pic>
      <p:pic>
        <p:nvPicPr>
          <p:cNvPr id="7" name="Immagine 6"/>
          <p:cNvPicPr>
            <a:picLocks noChangeAspect="1"/>
          </p:cNvPicPr>
          <p:nvPr/>
        </p:nvPicPr>
        <p:blipFill>
          <a:blip r:embed="rId4"/>
          <a:stretch>
            <a:fillRect/>
          </a:stretch>
        </p:blipFill>
        <p:spPr>
          <a:xfrm>
            <a:off x="9370106" y="3700755"/>
            <a:ext cx="1201614" cy="2245121"/>
          </a:xfrm>
          <a:prstGeom prst="rect">
            <a:avLst/>
          </a:prstGeom>
        </p:spPr>
      </p:pic>
      <p:grpSp>
        <p:nvGrpSpPr>
          <p:cNvPr id="8" name="Gruppo 7"/>
          <p:cNvGrpSpPr/>
          <p:nvPr/>
        </p:nvGrpSpPr>
        <p:grpSpPr>
          <a:xfrm>
            <a:off x="2468012" y="3968415"/>
            <a:ext cx="1542146" cy="624115"/>
            <a:chOff x="2467429" y="4078514"/>
            <a:chExt cx="1542146" cy="624115"/>
          </a:xfrm>
        </p:grpSpPr>
        <p:sp>
          <p:nvSpPr>
            <p:cNvPr id="9" name="Rettangolo 8"/>
            <p:cNvSpPr/>
            <p:nvPr/>
          </p:nvSpPr>
          <p:spPr>
            <a:xfrm>
              <a:off x="2467429" y="4078514"/>
              <a:ext cx="1233714" cy="62411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CasellaDiTesto 9"/>
            <p:cNvSpPr txBox="1"/>
            <p:nvPr/>
          </p:nvSpPr>
          <p:spPr>
            <a:xfrm>
              <a:off x="2536371" y="4209143"/>
              <a:ext cx="147320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smtClean="0">
                  <a:ln>
                    <a:noFill/>
                  </a:ln>
                  <a:solidFill>
                    <a:prstClr val="black"/>
                  </a:solidFill>
                  <a:effectLst/>
                  <a:uLnTx/>
                  <a:uFillTx/>
                  <a:latin typeface="Calibri" panose="020F0502020204030204"/>
                  <a:ea typeface="+mn-ea"/>
                  <a:cs typeface="+mn-cs"/>
                </a:rPr>
                <a:t>Hello Alice</a:t>
              </a:r>
              <a:endParaRPr kumimoji="0" lang="it-IT"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1" name="Gruppo 10"/>
          <p:cNvGrpSpPr/>
          <p:nvPr/>
        </p:nvGrpSpPr>
        <p:grpSpPr>
          <a:xfrm>
            <a:off x="7601802" y="4002645"/>
            <a:ext cx="1542146" cy="624115"/>
            <a:chOff x="2467429" y="4078514"/>
            <a:chExt cx="1542146" cy="624115"/>
          </a:xfrm>
        </p:grpSpPr>
        <p:sp>
          <p:nvSpPr>
            <p:cNvPr id="12" name="Rettangolo 11"/>
            <p:cNvSpPr/>
            <p:nvPr/>
          </p:nvSpPr>
          <p:spPr>
            <a:xfrm>
              <a:off x="2467429" y="4078514"/>
              <a:ext cx="1233714" cy="62411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CasellaDiTesto 13"/>
            <p:cNvSpPr txBox="1"/>
            <p:nvPr/>
          </p:nvSpPr>
          <p:spPr>
            <a:xfrm>
              <a:off x="2536371" y="4209143"/>
              <a:ext cx="147320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smtClean="0">
                  <a:ln>
                    <a:noFill/>
                  </a:ln>
                  <a:solidFill>
                    <a:prstClr val="black"/>
                  </a:solidFill>
                  <a:effectLst/>
                  <a:uLnTx/>
                  <a:uFillTx/>
                  <a:latin typeface="Calibri" panose="020F0502020204030204"/>
                  <a:ea typeface="+mn-ea"/>
                  <a:cs typeface="+mn-cs"/>
                </a:rPr>
                <a:t>Hello Alice</a:t>
              </a:r>
              <a:endParaRPr kumimoji="0" lang="it-IT"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pic>
        <p:nvPicPr>
          <p:cNvPr id="15" name="Immagin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05889" y="5874419"/>
            <a:ext cx="962146" cy="419760"/>
          </a:xfrm>
          <a:prstGeom prst="rect">
            <a:avLst/>
          </a:prstGeom>
        </p:spPr>
      </p:pic>
      <p:grpSp>
        <p:nvGrpSpPr>
          <p:cNvPr id="16" name="Gruppo 15"/>
          <p:cNvGrpSpPr/>
          <p:nvPr/>
        </p:nvGrpSpPr>
        <p:grpSpPr>
          <a:xfrm>
            <a:off x="2507620" y="5858016"/>
            <a:ext cx="1574804" cy="624115"/>
            <a:chOff x="2467429" y="4078514"/>
            <a:chExt cx="1574804" cy="624115"/>
          </a:xfrm>
        </p:grpSpPr>
        <p:sp>
          <p:nvSpPr>
            <p:cNvPr id="17" name="Rettangolo 16"/>
            <p:cNvSpPr/>
            <p:nvPr/>
          </p:nvSpPr>
          <p:spPr>
            <a:xfrm>
              <a:off x="2467429" y="4078514"/>
              <a:ext cx="1233714" cy="62411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CasellaDiTesto 17"/>
            <p:cNvSpPr txBox="1"/>
            <p:nvPr/>
          </p:nvSpPr>
          <p:spPr>
            <a:xfrm>
              <a:off x="2569029" y="4209143"/>
              <a:ext cx="147320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smtClean="0">
                  <a:ln>
                    <a:noFill/>
                  </a:ln>
                  <a:solidFill>
                    <a:prstClr val="black"/>
                  </a:solidFill>
                  <a:effectLst/>
                  <a:uLnTx/>
                  <a:uFillTx/>
                  <a:latin typeface="Calibri" panose="020F0502020204030204"/>
                  <a:ea typeface="+mn-ea"/>
                  <a:cs typeface="+mn-cs"/>
                </a:rPr>
                <a:t>7%U34@</a:t>
              </a:r>
              <a:endParaRPr kumimoji="0" lang="it-IT"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9" name="Gruppo 18"/>
          <p:cNvGrpSpPr/>
          <p:nvPr/>
        </p:nvGrpSpPr>
        <p:grpSpPr>
          <a:xfrm>
            <a:off x="7693702" y="5814860"/>
            <a:ext cx="1574804" cy="624115"/>
            <a:chOff x="2467429" y="4078514"/>
            <a:chExt cx="1574804" cy="624115"/>
          </a:xfrm>
        </p:grpSpPr>
        <p:sp>
          <p:nvSpPr>
            <p:cNvPr id="20" name="Rettangolo 19"/>
            <p:cNvSpPr/>
            <p:nvPr/>
          </p:nvSpPr>
          <p:spPr>
            <a:xfrm>
              <a:off x="2467429" y="4078514"/>
              <a:ext cx="1233714" cy="62411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CasellaDiTesto 20"/>
            <p:cNvSpPr txBox="1"/>
            <p:nvPr/>
          </p:nvSpPr>
          <p:spPr>
            <a:xfrm>
              <a:off x="2569029" y="4209143"/>
              <a:ext cx="147320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smtClean="0">
                  <a:ln>
                    <a:noFill/>
                  </a:ln>
                  <a:solidFill>
                    <a:prstClr val="black"/>
                  </a:solidFill>
                  <a:effectLst/>
                  <a:uLnTx/>
                  <a:uFillTx/>
                  <a:latin typeface="Calibri" panose="020F0502020204030204"/>
                  <a:ea typeface="+mn-ea"/>
                  <a:cs typeface="+mn-cs"/>
                </a:rPr>
                <a:t>7%U34@</a:t>
              </a:r>
              <a:endParaRPr kumimoji="0" lang="it-IT"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cxnSp>
        <p:nvCxnSpPr>
          <p:cNvPr id="23" name="Connettore 2 22"/>
          <p:cNvCxnSpPr/>
          <p:nvPr/>
        </p:nvCxnSpPr>
        <p:spPr>
          <a:xfrm flipH="1">
            <a:off x="8294914" y="4945157"/>
            <a:ext cx="5720" cy="636605"/>
          </a:xfrm>
          <a:prstGeom prst="straightConnector1">
            <a:avLst/>
          </a:prstGeom>
          <a:ln w="5715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24" name="Connettore 2 23"/>
          <p:cNvCxnSpPr/>
          <p:nvPr/>
        </p:nvCxnSpPr>
        <p:spPr>
          <a:xfrm flipV="1">
            <a:off x="3109064" y="4876520"/>
            <a:ext cx="0" cy="705242"/>
          </a:xfrm>
          <a:prstGeom prst="straightConnector1">
            <a:avLst/>
          </a:prstGeom>
          <a:ln w="5715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25" name="Connettore 2 24"/>
          <p:cNvCxnSpPr/>
          <p:nvPr/>
        </p:nvCxnSpPr>
        <p:spPr>
          <a:xfrm flipH="1">
            <a:off x="4130598" y="6142064"/>
            <a:ext cx="3265433" cy="1"/>
          </a:xfrm>
          <a:prstGeom prst="straightConnector1">
            <a:avLst/>
          </a:prstGeom>
          <a:ln w="57150">
            <a:solidFill>
              <a:schemeClr val="tx1"/>
            </a:solidFill>
            <a:tailEnd type="stealth"/>
          </a:ln>
        </p:spPr>
        <p:style>
          <a:lnRef idx="1">
            <a:schemeClr val="accent1"/>
          </a:lnRef>
          <a:fillRef idx="0">
            <a:schemeClr val="accent1"/>
          </a:fillRef>
          <a:effectRef idx="0">
            <a:schemeClr val="accent1"/>
          </a:effectRef>
          <a:fontRef idx="minor">
            <a:schemeClr val="tx1"/>
          </a:fontRef>
        </p:style>
      </p:cxnSp>
      <p:pic>
        <p:nvPicPr>
          <p:cNvPr id="26" name="Immagine 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05889" y="6307254"/>
            <a:ext cx="954284" cy="439060"/>
          </a:xfrm>
          <a:prstGeom prst="rect">
            <a:avLst/>
          </a:prstGeom>
        </p:spPr>
      </p:pic>
      <p:sp>
        <p:nvSpPr>
          <p:cNvPr id="51" name="CasellaDiTesto 50"/>
          <p:cNvSpPr txBox="1"/>
          <p:nvPr/>
        </p:nvSpPr>
        <p:spPr>
          <a:xfrm>
            <a:off x="10460173" y="6059268"/>
            <a:ext cx="160678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smtClean="0">
                <a:ln>
                  <a:noFill/>
                </a:ln>
                <a:solidFill>
                  <a:prstClr val="black"/>
                </a:solidFill>
                <a:effectLst/>
                <a:uLnTx/>
                <a:uFillTx/>
                <a:latin typeface="Calibri" panose="020F0502020204030204"/>
                <a:ea typeface="+mn-ea"/>
                <a:cs typeface="+mn-cs"/>
              </a:rPr>
              <a:t>A = Chiave pubblica</a:t>
            </a:r>
            <a:endParaRPr kumimoji="0" lang="it-IT"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2" name="CasellaDiTesto 51"/>
          <p:cNvSpPr txBox="1"/>
          <p:nvPr/>
        </p:nvSpPr>
        <p:spPr>
          <a:xfrm>
            <a:off x="10460173" y="6357977"/>
            <a:ext cx="148636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smtClean="0">
                <a:ln>
                  <a:noFill/>
                </a:ln>
                <a:solidFill>
                  <a:prstClr val="black"/>
                </a:solidFill>
                <a:effectLst/>
                <a:uLnTx/>
                <a:uFillTx/>
                <a:latin typeface="Calibri" panose="020F0502020204030204"/>
                <a:ea typeface="+mn-ea"/>
                <a:cs typeface="+mn-cs"/>
              </a:rPr>
              <a:t>B = Chiave privata</a:t>
            </a:r>
            <a:endParaRPr kumimoji="0" lang="it-IT"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1" name="Immagin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3856" y="5845117"/>
            <a:ext cx="962146" cy="419760"/>
          </a:xfrm>
          <a:prstGeom prst="rect">
            <a:avLst/>
          </a:prstGeom>
        </p:spPr>
      </p:pic>
      <p:sp>
        <p:nvSpPr>
          <p:cNvPr id="22" name="Rettangolo 21"/>
          <p:cNvSpPr/>
          <p:nvPr/>
        </p:nvSpPr>
        <p:spPr>
          <a:xfrm>
            <a:off x="3273556" y="2492961"/>
            <a:ext cx="5761321" cy="430887"/>
          </a:xfrm>
          <a:prstGeom prst="rect">
            <a:avLst/>
          </a:prstGeom>
        </p:spPr>
        <p:txBody>
          <a:bodyPr wrap="none">
            <a:spAutoFit/>
          </a:bodyPr>
          <a:lstStyle/>
          <a:p>
            <a:r>
              <a:rPr lang="it-IT" sz="2200" dirty="0">
                <a:solidFill>
                  <a:prstClr val="black"/>
                </a:solidFill>
              </a:rPr>
              <a:t>Bob condivide </a:t>
            </a:r>
            <a:r>
              <a:rPr lang="it-IT" sz="2200" dirty="0" smtClean="0">
                <a:solidFill>
                  <a:prstClr val="black"/>
                </a:solidFill>
              </a:rPr>
              <a:t>la </a:t>
            </a:r>
            <a:r>
              <a:rPr lang="it-IT" sz="2200" dirty="0">
                <a:solidFill>
                  <a:prstClr val="black"/>
                </a:solidFill>
              </a:rPr>
              <a:t>sua </a:t>
            </a:r>
            <a:r>
              <a:rPr lang="it-IT" sz="2200" b="1" dirty="0">
                <a:solidFill>
                  <a:prstClr val="black"/>
                </a:solidFill>
              </a:rPr>
              <a:t>chiave </a:t>
            </a:r>
            <a:r>
              <a:rPr lang="it-IT" sz="2200" b="1" dirty="0" smtClean="0">
                <a:solidFill>
                  <a:prstClr val="black"/>
                </a:solidFill>
              </a:rPr>
              <a:t>pubblica </a:t>
            </a:r>
            <a:r>
              <a:rPr lang="it-IT" sz="2200" dirty="0">
                <a:solidFill>
                  <a:prstClr val="black"/>
                </a:solidFill>
              </a:rPr>
              <a:t>con </a:t>
            </a:r>
            <a:r>
              <a:rPr lang="it-IT" sz="2200" dirty="0" smtClean="0">
                <a:solidFill>
                  <a:prstClr val="black"/>
                </a:solidFill>
              </a:rPr>
              <a:t>Alice. </a:t>
            </a:r>
            <a:endParaRPr lang="it-IT" sz="2200" dirty="0"/>
          </a:p>
        </p:txBody>
      </p:sp>
      <p:sp>
        <p:nvSpPr>
          <p:cNvPr id="32" name="Rettangolo 31"/>
          <p:cNvSpPr/>
          <p:nvPr/>
        </p:nvSpPr>
        <p:spPr>
          <a:xfrm>
            <a:off x="3741334" y="2477666"/>
            <a:ext cx="3998339" cy="430887"/>
          </a:xfrm>
          <a:prstGeom prst="rect">
            <a:avLst/>
          </a:prstGeom>
        </p:spPr>
        <p:txBody>
          <a:bodyPr wrap="none">
            <a:spAutoFit/>
          </a:bodyPr>
          <a:lstStyle/>
          <a:p>
            <a:r>
              <a:rPr lang="it-IT" sz="2200" dirty="0">
                <a:solidFill>
                  <a:prstClr val="black"/>
                </a:solidFill>
              </a:rPr>
              <a:t>Bob </a:t>
            </a:r>
            <a:r>
              <a:rPr lang="it-IT" sz="2200" dirty="0" smtClean="0">
                <a:solidFill>
                  <a:prstClr val="black"/>
                </a:solidFill>
              </a:rPr>
              <a:t>scrive il messaggio in chiaro. </a:t>
            </a:r>
            <a:endParaRPr lang="it-IT" sz="2200" dirty="0"/>
          </a:p>
        </p:txBody>
      </p:sp>
      <p:sp>
        <p:nvSpPr>
          <p:cNvPr id="27" name="Rettangolo 26"/>
          <p:cNvSpPr/>
          <p:nvPr/>
        </p:nvSpPr>
        <p:spPr>
          <a:xfrm>
            <a:off x="3084869" y="2492961"/>
            <a:ext cx="6681253" cy="430887"/>
          </a:xfrm>
          <a:prstGeom prst="rect">
            <a:avLst/>
          </a:prstGeom>
        </p:spPr>
        <p:txBody>
          <a:bodyPr wrap="none">
            <a:spAutoFit/>
          </a:bodyPr>
          <a:lstStyle/>
          <a:p>
            <a:r>
              <a:rPr lang="it-IT" sz="2200" dirty="0" smtClean="0">
                <a:solidFill>
                  <a:prstClr val="black"/>
                </a:solidFill>
              </a:rPr>
              <a:t>Bob </a:t>
            </a:r>
            <a:r>
              <a:rPr lang="it-IT" sz="2200" dirty="0">
                <a:solidFill>
                  <a:prstClr val="black"/>
                </a:solidFill>
              </a:rPr>
              <a:t>utilizza la sua </a:t>
            </a:r>
            <a:r>
              <a:rPr lang="it-IT" sz="2200" b="1" dirty="0">
                <a:solidFill>
                  <a:prstClr val="black"/>
                </a:solidFill>
              </a:rPr>
              <a:t>chiave privata </a:t>
            </a:r>
            <a:r>
              <a:rPr lang="it-IT" sz="2200" dirty="0">
                <a:solidFill>
                  <a:prstClr val="black"/>
                </a:solidFill>
              </a:rPr>
              <a:t>per cifrare il messaggio.</a:t>
            </a:r>
            <a:endParaRPr lang="it-IT" sz="2200" dirty="0"/>
          </a:p>
        </p:txBody>
      </p:sp>
      <p:sp>
        <p:nvSpPr>
          <p:cNvPr id="34" name="Rettangolo 33"/>
          <p:cNvSpPr/>
          <p:nvPr/>
        </p:nvSpPr>
        <p:spPr>
          <a:xfrm>
            <a:off x="3695048" y="2485313"/>
            <a:ext cx="4523611" cy="430887"/>
          </a:xfrm>
          <a:prstGeom prst="rect">
            <a:avLst/>
          </a:prstGeom>
        </p:spPr>
        <p:txBody>
          <a:bodyPr wrap="none">
            <a:spAutoFit/>
          </a:bodyPr>
          <a:lstStyle/>
          <a:p>
            <a:r>
              <a:rPr lang="it-IT" sz="2200" dirty="0" smtClean="0">
                <a:solidFill>
                  <a:prstClr val="black"/>
                </a:solidFill>
              </a:rPr>
              <a:t>Bob invia il messaggio cifrato ad Alice.</a:t>
            </a:r>
            <a:endParaRPr lang="it-IT" sz="2200" dirty="0"/>
          </a:p>
        </p:txBody>
      </p:sp>
      <p:sp>
        <p:nvSpPr>
          <p:cNvPr id="28" name="Rettangolo 27"/>
          <p:cNvSpPr/>
          <p:nvPr/>
        </p:nvSpPr>
        <p:spPr>
          <a:xfrm>
            <a:off x="2793878" y="2386623"/>
            <a:ext cx="7395152" cy="430887"/>
          </a:xfrm>
          <a:prstGeom prst="rect">
            <a:avLst/>
          </a:prstGeom>
        </p:spPr>
        <p:txBody>
          <a:bodyPr wrap="square">
            <a:spAutoFit/>
          </a:bodyPr>
          <a:lstStyle/>
          <a:p>
            <a:r>
              <a:rPr lang="it-IT" sz="2200" dirty="0">
                <a:solidFill>
                  <a:prstClr val="black"/>
                </a:solidFill>
              </a:rPr>
              <a:t>Alice usa la chiave pubblica di Bob </a:t>
            </a:r>
            <a:r>
              <a:rPr lang="it-IT" sz="2200" dirty="0" smtClean="0">
                <a:solidFill>
                  <a:prstClr val="black"/>
                </a:solidFill>
              </a:rPr>
              <a:t>per decifrare il messaggio. </a:t>
            </a:r>
            <a:endParaRPr lang="it-IT" sz="2200" dirty="0"/>
          </a:p>
        </p:txBody>
      </p:sp>
      <p:sp>
        <p:nvSpPr>
          <p:cNvPr id="29" name="Rettangolo 28"/>
          <p:cNvSpPr/>
          <p:nvPr/>
        </p:nvSpPr>
        <p:spPr>
          <a:xfrm>
            <a:off x="2793878" y="2337264"/>
            <a:ext cx="6914767" cy="769441"/>
          </a:xfrm>
          <a:prstGeom prst="rect">
            <a:avLst/>
          </a:prstGeom>
        </p:spPr>
        <p:txBody>
          <a:bodyPr wrap="square">
            <a:spAutoFit/>
          </a:bodyPr>
          <a:lstStyle/>
          <a:p>
            <a:r>
              <a:rPr lang="it-IT" sz="2200" dirty="0">
                <a:solidFill>
                  <a:prstClr val="black"/>
                </a:solidFill>
              </a:rPr>
              <a:t>Alice è sicura che il mittente sia Bob e che il documento non è stato </a:t>
            </a:r>
            <a:r>
              <a:rPr lang="it-IT" sz="2200" dirty="0" smtClean="0">
                <a:solidFill>
                  <a:prstClr val="black"/>
                </a:solidFill>
              </a:rPr>
              <a:t>modificato da nessuno!</a:t>
            </a:r>
            <a:endParaRPr lang="it-IT" sz="2200" dirty="0"/>
          </a:p>
        </p:txBody>
      </p:sp>
    </p:spTree>
    <p:extLst>
      <p:ext uri="{BB962C8B-B14F-4D97-AF65-F5344CB8AC3E}">
        <p14:creationId xmlns:p14="http://schemas.microsoft.com/office/powerpoint/2010/main" val="2754367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nodeType="clickEffect">
                                  <p:stCondLst>
                                    <p:cond delay="0"/>
                                  </p:stCondLst>
                                  <p:childTnLst>
                                    <p:animMotion origin="layout" path="M -0.00039 -0.00416 L -0.18997 0.03588 C -0.22917 0.04491 -0.28841 0.04977 -0.35052 0.04977 C -0.42122 0.04977 -0.47786 0.04491 -0.51719 0.03588 L -0.70638 -0.00416 " pathEditMode="relative" rAng="0" ptsTypes="AAAAA">
                                      <p:cBhvr>
                                        <p:cTn id="6" dur="2000" fill="hold"/>
                                        <p:tgtEl>
                                          <p:spTgt spid="15"/>
                                        </p:tgtEl>
                                        <p:attrNameLst>
                                          <p:attrName>ppt_x</p:attrName>
                                          <p:attrName>ppt_y</p:attrName>
                                        </p:attrNameLst>
                                      </p:cBhvr>
                                      <p:rCtr x="-35299" y="2685"/>
                                    </p:animMotion>
                                  </p:childTnLst>
                                </p:cTn>
                              </p:par>
                              <p:par>
                                <p:cTn id="7" presetID="10"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animEffect transition="in" filter="fade">
                                      <p:cBhvr>
                                        <p:cTn id="9" dur="500"/>
                                        <p:tgtEl>
                                          <p:spTgt spid="22"/>
                                        </p:tgtEl>
                                      </p:cBhvr>
                                    </p:animEffect>
                                  </p:childTnLst>
                                </p:cTn>
                              </p:par>
                            </p:childTnLst>
                          </p:cTn>
                        </p:par>
                        <p:par>
                          <p:cTn id="10" fill="hold">
                            <p:stCondLst>
                              <p:cond delay="2000"/>
                            </p:stCondLst>
                            <p:childTnLst>
                              <p:par>
                                <p:cTn id="11" presetID="1" presetClass="entr" presetSubtype="0" fill="hold" nodeType="after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1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par>
                                <p:cTn id="23" presetID="10" presetClass="exit" presetSubtype="0" fill="hold" grpId="1" nodeType="withEffect">
                                  <p:stCondLst>
                                    <p:cond delay="0"/>
                                  </p:stCondLst>
                                  <p:childTnLst>
                                    <p:animEffect transition="out" filter="fade">
                                      <p:cBhvr>
                                        <p:cTn id="24" dur="500"/>
                                        <p:tgtEl>
                                          <p:spTgt spid="22"/>
                                        </p:tgtEl>
                                      </p:cBhvr>
                                    </p:animEffect>
                                    <p:set>
                                      <p:cBhvr>
                                        <p:cTn id="25" dur="1" fill="hold">
                                          <p:stCondLst>
                                            <p:cond delay="499"/>
                                          </p:stCondLst>
                                        </p:cTn>
                                        <p:tgtEl>
                                          <p:spTgt spid="22"/>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50" presetClass="path" presetSubtype="0" accel="50000" decel="50000" fill="hold" nodeType="clickEffect">
                                  <p:stCondLst>
                                    <p:cond delay="0"/>
                                  </p:stCondLst>
                                  <p:childTnLst>
                                    <p:animMotion origin="layout" path="M 1.11022E-16 -3.7037E-7 L -0.08359 -3.7037E-7 C -0.12096 -3.7037E-7 -0.16706 -0.07616 -0.16706 -0.1375 L -0.16706 -0.275 " pathEditMode="relative" rAng="0" ptsTypes="AAAA">
                                      <p:cBhvr>
                                        <p:cTn id="29" dur="2000" fill="hold"/>
                                        <p:tgtEl>
                                          <p:spTgt spid="26"/>
                                        </p:tgtEl>
                                        <p:attrNameLst>
                                          <p:attrName>ppt_x</p:attrName>
                                          <p:attrName>ppt_y</p:attrName>
                                        </p:attrNameLst>
                                      </p:cBhvr>
                                      <p:rCtr x="-8359" y="-13750"/>
                                    </p:animMotion>
                                  </p:childTnLst>
                                </p:cTn>
                              </p:par>
                              <p:par>
                                <p:cTn id="30" presetID="10" presetClass="entr" presetSubtype="0"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par>
                                <p:cTn id="33" presetID="10" presetClass="exit" presetSubtype="0" fill="hold" grpId="1" nodeType="withEffect">
                                  <p:stCondLst>
                                    <p:cond delay="0"/>
                                  </p:stCondLst>
                                  <p:childTnLst>
                                    <p:animEffect transition="out" filter="fade">
                                      <p:cBhvr>
                                        <p:cTn id="34" dur="500"/>
                                        <p:tgtEl>
                                          <p:spTgt spid="32"/>
                                        </p:tgtEl>
                                      </p:cBhvr>
                                    </p:animEffect>
                                    <p:set>
                                      <p:cBhvr>
                                        <p:cTn id="35" dur="1" fill="hold">
                                          <p:stCondLst>
                                            <p:cond delay="499"/>
                                          </p:stCondLst>
                                        </p:cTn>
                                        <p:tgtEl>
                                          <p:spTgt spid="32"/>
                                        </p:tgtEl>
                                        <p:attrNameLst>
                                          <p:attrName>style.visibility</p:attrName>
                                        </p:attrNameLst>
                                      </p:cBhvr>
                                      <p:to>
                                        <p:strVal val="hidden"/>
                                      </p:to>
                                    </p:set>
                                  </p:childTnLst>
                                </p:cTn>
                              </p:par>
                            </p:childTnLst>
                          </p:cTn>
                        </p:par>
                        <p:par>
                          <p:cTn id="36" fill="hold">
                            <p:stCondLst>
                              <p:cond delay="2000"/>
                            </p:stCondLst>
                            <p:childTnLst>
                              <p:par>
                                <p:cTn id="37" presetID="10"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childTnLst>
                                </p:cTn>
                              </p:par>
                              <p:par>
                                <p:cTn id="40" presetID="10" presetClass="entr" presetSubtype="0" fill="hold"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500"/>
                                        <p:tgtEl>
                                          <p:spTgt spid="34"/>
                                        </p:tgtEl>
                                      </p:cBhvr>
                                    </p:animEffect>
                                  </p:childTnLst>
                                </p:cTn>
                              </p:par>
                              <p:par>
                                <p:cTn id="51" presetID="10" presetClass="exit" presetSubtype="0" fill="hold" grpId="1" nodeType="withEffect">
                                  <p:stCondLst>
                                    <p:cond delay="0"/>
                                  </p:stCondLst>
                                  <p:childTnLst>
                                    <p:animEffect transition="out" filter="fade">
                                      <p:cBhvr>
                                        <p:cTn id="52" dur="500"/>
                                        <p:tgtEl>
                                          <p:spTgt spid="27"/>
                                        </p:tgtEl>
                                      </p:cBhvr>
                                    </p:animEffect>
                                    <p:set>
                                      <p:cBhvr>
                                        <p:cTn id="53" dur="1" fill="hold">
                                          <p:stCondLst>
                                            <p:cond delay="499"/>
                                          </p:stCondLst>
                                        </p:cTn>
                                        <p:tgtEl>
                                          <p:spTgt spid="27"/>
                                        </p:tgtEl>
                                        <p:attrNameLst>
                                          <p:attrName>style.visibility</p:attrName>
                                        </p:attrNameLst>
                                      </p:cBhvr>
                                      <p:to>
                                        <p:strVal val="hidden"/>
                                      </p:to>
                                    </p:set>
                                  </p:childTnLst>
                                </p:cTn>
                              </p:par>
                              <p:par>
                                <p:cTn id="54" presetID="10" presetClass="entr" presetSubtype="0" fill="hold" nodeType="with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500"/>
                                        <p:tgtEl>
                                          <p:spTgt spid="16"/>
                                        </p:tgtEl>
                                      </p:cBhvr>
                                    </p:animEffect>
                                  </p:childTnLst>
                                </p:cTn>
                              </p:par>
                            </p:childTnLst>
                          </p:cTn>
                        </p:par>
                      </p:childTnLst>
                    </p:cTn>
                  </p:par>
                  <p:par>
                    <p:cTn id="57" fill="hold">
                      <p:stCondLst>
                        <p:cond delay="indefinite"/>
                      </p:stCondLst>
                      <p:childTnLst>
                        <p:par>
                          <p:cTn id="58" fill="hold">
                            <p:stCondLst>
                              <p:cond delay="0"/>
                            </p:stCondLst>
                            <p:childTnLst>
                              <p:par>
                                <p:cTn id="59" presetID="50" presetClass="path" presetSubtype="0" accel="50000" decel="50000" fill="hold" nodeType="clickEffect">
                                  <p:stCondLst>
                                    <p:cond delay="0"/>
                                  </p:stCondLst>
                                  <p:childTnLst>
                                    <p:animMotion origin="layout" path="M -4.16667E-7 -3.7037E-7 L 0.05885 -3.7037E-7 C 0.08516 -3.7037E-7 0.11771 0.01736 0.11771 0.03148 L 0.11771 0.06319 " pathEditMode="relative" rAng="0" ptsTypes="AAAA">
                                      <p:cBhvr>
                                        <p:cTn id="60" dur="2000" fill="hold"/>
                                        <p:tgtEl>
                                          <p:spTgt spid="31"/>
                                        </p:tgtEl>
                                        <p:attrNameLst>
                                          <p:attrName>ppt_x</p:attrName>
                                          <p:attrName>ppt_y</p:attrName>
                                        </p:attrNameLst>
                                      </p:cBhvr>
                                      <p:rCtr x="5885" y="3148"/>
                                    </p:animMotion>
                                  </p:childTnLst>
                                </p:cTn>
                              </p:par>
                              <p:par>
                                <p:cTn id="61" presetID="10" presetClass="exit" presetSubtype="0" fill="hold" grpId="1" nodeType="withEffect">
                                  <p:stCondLst>
                                    <p:cond delay="0"/>
                                  </p:stCondLst>
                                  <p:childTnLst>
                                    <p:animEffect transition="out" filter="fade">
                                      <p:cBhvr>
                                        <p:cTn id="62" dur="500"/>
                                        <p:tgtEl>
                                          <p:spTgt spid="34"/>
                                        </p:tgtEl>
                                      </p:cBhvr>
                                    </p:animEffect>
                                    <p:set>
                                      <p:cBhvr>
                                        <p:cTn id="63" dur="1" fill="hold">
                                          <p:stCondLst>
                                            <p:cond delay="499"/>
                                          </p:stCondLst>
                                        </p:cTn>
                                        <p:tgtEl>
                                          <p:spTgt spid="34"/>
                                        </p:tgtEl>
                                        <p:attrNameLst>
                                          <p:attrName>style.visibility</p:attrName>
                                        </p:attrNameLst>
                                      </p:cBhvr>
                                      <p:to>
                                        <p:strVal val="hidden"/>
                                      </p:to>
                                    </p:set>
                                  </p:childTnLst>
                                </p:cTn>
                              </p:par>
                              <p:par>
                                <p:cTn id="64" presetID="10" presetClass="entr" presetSubtype="0" fill="hold" grpId="0" nodeType="with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500"/>
                                        <p:tgtEl>
                                          <p:spTgt spid="28"/>
                                        </p:tgtEl>
                                      </p:cBhvr>
                                    </p:animEffect>
                                  </p:childTnLst>
                                </p:cTn>
                              </p:par>
                            </p:childTnLst>
                          </p:cTn>
                        </p:par>
                        <p:par>
                          <p:cTn id="67" fill="hold">
                            <p:stCondLst>
                              <p:cond delay="2000"/>
                            </p:stCondLst>
                            <p:childTnLst>
                              <p:par>
                                <p:cTn id="68" presetID="10" presetClass="entr" presetSubtype="0"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fade">
                                      <p:cBhvr>
                                        <p:cTn id="70" dur="500"/>
                                        <p:tgtEl>
                                          <p:spTgt spid="24"/>
                                        </p:tgtEl>
                                      </p:cBhvr>
                                    </p:animEffect>
                                  </p:childTnLst>
                                </p:cTn>
                              </p:par>
                              <p:par>
                                <p:cTn id="71" presetID="10" presetClass="entr" presetSubtype="0" fill="hold" nodeType="with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500"/>
                                        <p:tgtEl>
                                          <p:spTgt spid="8"/>
                                        </p:tgtEl>
                                      </p:cBhvr>
                                    </p:animEffect>
                                  </p:childTnLst>
                                </p:cTn>
                              </p:par>
                              <p:par>
                                <p:cTn id="74" presetID="10" presetClass="exit" presetSubtype="0" fill="hold" grpId="1" nodeType="withEffect">
                                  <p:stCondLst>
                                    <p:cond delay="0"/>
                                  </p:stCondLst>
                                  <p:childTnLst>
                                    <p:animEffect transition="out" filter="fade">
                                      <p:cBhvr>
                                        <p:cTn id="75" dur="500"/>
                                        <p:tgtEl>
                                          <p:spTgt spid="28"/>
                                        </p:tgtEl>
                                      </p:cBhvr>
                                    </p:animEffect>
                                    <p:set>
                                      <p:cBhvr>
                                        <p:cTn id="76" dur="1" fill="hold">
                                          <p:stCondLst>
                                            <p:cond delay="499"/>
                                          </p:stCondLst>
                                        </p:cTn>
                                        <p:tgtEl>
                                          <p:spTgt spid="28"/>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2" grpId="1"/>
      <p:bldP spid="32" grpId="0"/>
      <p:bldP spid="32" grpId="1"/>
      <p:bldP spid="27" grpId="0"/>
      <p:bldP spid="27" grpId="1"/>
      <p:bldP spid="34" grpId="0"/>
      <p:bldP spid="34" grpId="1"/>
      <p:bldP spid="28" grpId="0"/>
      <p:bldP spid="28" grpId="1"/>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56"/>
            <a:ext cx="12192000" cy="1219819"/>
          </a:xfrm>
          <a:prstGeom prst="rect">
            <a:avLst/>
          </a:prstGeom>
        </p:spPr>
      </p:pic>
      <p:sp>
        <p:nvSpPr>
          <p:cNvPr id="13" name="Rettangolo 12">
            <a:extLst>
              <a:ext uri="{FF2B5EF4-FFF2-40B4-BE49-F238E27FC236}">
                <a16:creationId xmlns:a16="http://schemas.microsoft.com/office/drawing/2014/main" id="{BA976663-D766-4704-80E3-C196615AC881}"/>
              </a:ext>
            </a:extLst>
          </p:cNvPr>
          <p:cNvSpPr/>
          <p:nvPr/>
        </p:nvSpPr>
        <p:spPr>
          <a:xfrm>
            <a:off x="530354" y="574484"/>
            <a:ext cx="9879738" cy="584775"/>
          </a:xfrm>
          <a:prstGeom prst="rect">
            <a:avLst/>
          </a:prstGeom>
        </p:spPr>
        <p:txBody>
          <a:bodyPr wrap="square">
            <a:spAutoFit/>
          </a:bodyPr>
          <a:lstStyle/>
          <a:p>
            <a:pPr marL="0" marR="0" lvl="0" indent="0" algn="l" defTabSz="914400" rtl="0" eaLnBrk="1" fontAlgn="base" latinLnBrk="0" hangingPunct="1">
              <a:lnSpc>
                <a:spcPct val="100000"/>
              </a:lnSpc>
              <a:spcBef>
                <a:spcPts val="750"/>
              </a:spcBef>
              <a:spcAft>
                <a:spcPts val="750"/>
              </a:spcAft>
              <a:buClrTx/>
              <a:buSzTx/>
              <a:buFontTx/>
              <a:buNone/>
              <a:tabLst/>
              <a:defRPr/>
            </a:pPr>
            <a:r>
              <a:rPr kumimoji="0" lang="it-IT" sz="3200" b="1" i="0" u="none" strike="noStrike" kern="1200" cap="none" spc="0" normalizeH="0" baseline="0" noProof="0" dirty="0" smtClean="0">
                <a:ln>
                  <a:noFill/>
                </a:ln>
                <a:solidFill>
                  <a:prstClr val="white"/>
                </a:solidFill>
                <a:effectLst/>
                <a:uLnTx/>
                <a:uFillTx/>
                <a:latin typeface="Helvetica" panose="020B0604020202020204" pitchFamily="34" charset="0"/>
                <a:ea typeface="Times New Roman" panose="02020603050405020304" pitchFamily="18" charset="0"/>
                <a:cs typeface="+mn-cs"/>
              </a:rPr>
              <a:t>Firma Digitale e Crittografia </a:t>
            </a:r>
            <a:r>
              <a:rPr kumimoji="0" lang="it-IT" sz="3200" b="1" i="0" u="none" strike="noStrike" kern="1200" cap="none" spc="0" normalizeH="0" baseline="0" noProof="0" dirty="0">
                <a:ln>
                  <a:noFill/>
                </a:ln>
                <a:solidFill>
                  <a:prstClr val="white"/>
                </a:solidFill>
                <a:effectLst/>
                <a:uLnTx/>
                <a:uFillTx/>
                <a:latin typeface="Helvetica" panose="020B0604020202020204" pitchFamily="34" charset="0"/>
                <a:ea typeface="Times New Roman" panose="02020603050405020304" pitchFamily="18" charset="0"/>
                <a:cs typeface="+mn-cs"/>
              </a:rPr>
              <a:t>a</a:t>
            </a:r>
            <a:r>
              <a:rPr kumimoji="0" lang="it-IT" sz="3200" b="1" i="0" u="none" strike="noStrike" kern="1200" cap="none" spc="0" normalizeH="0" baseline="0" noProof="0" dirty="0" smtClean="0">
                <a:ln>
                  <a:noFill/>
                </a:ln>
                <a:solidFill>
                  <a:prstClr val="white"/>
                </a:solidFill>
                <a:effectLst/>
                <a:uLnTx/>
                <a:uFillTx/>
                <a:latin typeface="Helvetica" panose="020B0604020202020204" pitchFamily="34" charset="0"/>
                <a:ea typeface="Times New Roman" panose="02020603050405020304" pitchFamily="18" charset="0"/>
                <a:cs typeface="+mn-cs"/>
              </a:rPr>
              <a:t>simmetrica</a:t>
            </a:r>
            <a:endParaRPr kumimoji="0" lang="it-IT" sz="14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8" name="Rettangolo 7"/>
          <p:cNvSpPr/>
          <p:nvPr/>
        </p:nvSpPr>
        <p:spPr>
          <a:xfrm>
            <a:off x="839607" y="3226924"/>
            <a:ext cx="6405255"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asellaDiTesto 2"/>
          <p:cNvSpPr txBox="1"/>
          <p:nvPr/>
        </p:nvSpPr>
        <p:spPr>
          <a:xfrm>
            <a:off x="3629464" y="1679172"/>
            <a:ext cx="8173328"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200" b="0" i="0" u="none" strike="noStrike" kern="1200" cap="none" spc="0" normalizeH="0" baseline="0" noProof="0" dirty="0">
                <a:ln>
                  <a:noFill/>
                </a:ln>
                <a:solidFill>
                  <a:prstClr val="black"/>
                </a:solidFill>
                <a:effectLst/>
                <a:uLnTx/>
                <a:uFillTx/>
                <a:latin typeface="Calibri" panose="020F0502020204030204"/>
                <a:ea typeface="+mn-ea"/>
                <a:cs typeface="+mn-cs"/>
              </a:rPr>
              <a:t>Dal punto di vista tecnico, la firma digitale utilizza </a:t>
            </a:r>
            <a:r>
              <a:rPr kumimoji="0" lang="it-IT" sz="2200" b="0" i="0" u="none" strike="noStrike" kern="1200" cap="none" spc="0" normalizeH="0" baseline="0" noProof="0" dirty="0" smtClean="0">
                <a:ln>
                  <a:noFill/>
                </a:ln>
                <a:solidFill>
                  <a:prstClr val="black"/>
                </a:solidFill>
                <a:effectLst/>
                <a:uLnTx/>
                <a:uFillTx/>
                <a:latin typeface="Calibri" panose="020F0502020204030204"/>
                <a:ea typeface="+mn-ea"/>
                <a:cs typeface="+mn-cs"/>
              </a:rPr>
              <a:t>il sistema di crittografia </a:t>
            </a:r>
            <a:r>
              <a:rPr kumimoji="0" lang="it-IT" sz="2200" b="0" i="0" u="none" strike="noStrike" kern="1200" cap="none" spc="0" normalizeH="0" baseline="0" noProof="0" dirty="0">
                <a:ln>
                  <a:noFill/>
                </a:ln>
                <a:solidFill>
                  <a:prstClr val="black"/>
                </a:solidFill>
                <a:effectLst/>
                <a:uLnTx/>
                <a:uFillTx/>
                <a:latin typeface="Calibri" panose="020F0502020204030204"/>
                <a:ea typeface="+mn-ea"/>
                <a:cs typeface="+mn-cs"/>
              </a:rPr>
              <a:t>asimmetrica a doppia </a:t>
            </a:r>
            <a:r>
              <a:rPr kumimoji="0" lang="it-IT" sz="2200" b="0" i="0" u="none" strike="noStrike" kern="1200" cap="none" spc="0" normalizeH="0" baseline="0" noProof="0" dirty="0" smtClean="0">
                <a:ln>
                  <a:noFill/>
                </a:ln>
                <a:solidFill>
                  <a:prstClr val="black"/>
                </a:solidFill>
                <a:effectLst/>
                <a:uLnTx/>
                <a:uFillTx/>
                <a:latin typeface="Calibri" panose="020F0502020204030204"/>
                <a:ea typeface="+mn-ea"/>
                <a:cs typeface="+mn-cs"/>
              </a:rPr>
              <a:t>chiave, una </a:t>
            </a:r>
            <a:r>
              <a:rPr kumimoji="0" lang="it-IT" sz="2200" b="1" i="0" u="none" strike="noStrike" kern="1200" cap="none" spc="0" normalizeH="0" baseline="0" noProof="0" dirty="0">
                <a:ln>
                  <a:noFill/>
                </a:ln>
                <a:solidFill>
                  <a:prstClr val="black"/>
                </a:solidFill>
                <a:effectLst/>
                <a:uLnTx/>
                <a:uFillTx/>
                <a:latin typeface="Calibri" panose="020F0502020204030204"/>
                <a:ea typeface="+mn-ea"/>
                <a:cs typeface="+mn-cs"/>
              </a:rPr>
              <a:t>privata</a:t>
            </a:r>
            <a:r>
              <a:rPr kumimoji="0" lang="it-IT" sz="2200" b="0" i="0" u="none" strike="noStrike" kern="1200" cap="none" spc="0" normalizeH="0" baseline="0" noProof="0" dirty="0">
                <a:ln>
                  <a:noFill/>
                </a:ln>
                <a:solidFill>
                  <a:prstClr val="black"/>
                </a:solidFill>
                <a:effectLst/>
                <a:uLnTx/>
                <a:uFillTx/>
                <a:latin typeface="Calibri" panose="020F0502020204030204"/>
                <a:ea typeface="+mn-ea"/>
                <a:cs typeface="+mn-cs"/>
              </a:rPr>
              <a:t> e una </a:t>
            </a:r>
            <a:r>
              <a:rPr kumimoji="0" lang="it-IT" sz="2200" b="1" i="0" u="none" strike="noStrike" kern="1200" cap="none" spc="0" normalizeH="0" baseline="0" noProof="0" dirty="0">
                <a:ln>
                  <a:noFill/>
                </a:ln>
                <a:solidFill>
                  <a:prstClr val="black"/>
                </a:solidFill>
                <a:effectLst/>
                <a:uLnTx/>
                <a:uFillTx/>
                <a:latin typeface="Calibri" panose="020F0502020204030204"/>
                <a:ea typeface="+mn-ea"/>
                <a:cs typeface="+mn-cs"/>
              </a:rPr>
              <a:t>pubblica</a:t>
            </a:r>
            <a:r>
              <a:rPr kumimoji="0" lang="it-IT" sz="22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22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200" b="0" i="0" u="none" strike="noStrike" kern="1200" cap="none" spc="0" normalizeH="0" baseline="0" noProof="0" dirty="0" smtClean="0">
                <a:ln>
                  <a:noFill/>
                </a:ln>
                <a:solidFill>
                  <a:prstClr val="black"/>
                </a:solidFill>
                <a:effectLst/>
                <a:uLnTx/>
                <a:uFillTx/>
                <a:latin typeface="Calibri" panose="020F0502020204030204"/>
                <a:ea typeface="+mn-ea"/>
                <a:cs typeface="+mn-cs"/>
              </a:rPr>
              <a:t>La chiave privata </a:t>
            </a:r>
            <a:r>
              <a:rPr kumimoji="0" lang="it-IT" sz="2200" b="0" i="0" u="none" strike="noStrike" kern="1200" cap="none" spc="0" normalizeH="0" baseline="0" noProof="0" dirty="0">
                <a:ln>
                  <a:noFill/>
                </a:ln>
                <a:solidFill>
                  <a:prstClr val="black"/>
                </a:solidFill>
                <a:effectLst/>
                <a:uLnTx/>
                <a:uFillTx/>
                <a:latin typeface="Calibri" panose="020F0502020204030204"/>
                <a:ea typeface="+mn-ea"/>
                <a:cs typeface="+mn-cs"/>
              </a:rPr>
              <a:t>è </a:t>
            </a:r>
            <a:r>
              <a:rPr kumimoji="0" lang="it-IT" sz="2200" b="0" i="0" u="none" strike="noStrike" kern="1200" cap="none" spc="0" normalizeH="0" baseline="0" noProof="0" dirty="0" smtClean="0">
                <a:ln>
                  <a:noFill/>
                </a:ln>
                <a:solidFill>
                  <a:prstClr val="black"/>
                </a:solidFill>
                <a:effectLst/>
                <a:uLnTx/>
                <a:uFillTx/>
                <a:latin typeface="Calibri" panose="020F0502020204030204"/>
                <a:ea typeface="+mn-ea"/>
                <a:cs typeface="+mn-cs"/>
              </a:rPr>
              <a:t>nota solo al </a:t>
            </a:r>
            <a:r>
              <a:rPr kumimoji="0" lang="it-IT" sz="2200" b="0" i="0" u="none" strike="noStrike" kern="1200" cap="none" spc="0" normalizeH="0" baseline="0" noProof="0" dirty="0">
                <a:ln>
                  <a:noFill/>
                </a:ln>
                <a:solidFill>
                  <a:prstClr val="black"/>
                </a:solidFill>
                <a:effectLst/>
                <a:uLnTx/>
                <a:uFillTx/>
                <a:latin typeface="Calibri" panose="020F0502020204030204"/>
                <a:ea typeface="+mn-ea"/>
                <a:cs typeface="+mn-cs"/>
              </a:rPr>
              <a:t>titolare della firma digitale ed è usata per generare la firma apposta al </a:t>
            </a:r>
            <a:r>
              <a:rPr kumimoji="0" lang="it-IT" sz="2200" b="0" i="0" u="none" strike="noStrike" kern="1200" cap="none" spc="0" normalizeH="0" baseline="0" noProof="0" dirty="0" smtClean="0">
                <a:ln>
                  <a:noFill/>
                </a:ln>
                <a:solidFill>
                  <a:prstClr val="black"/>
                </a:solidFill>
                <a:effectLst/>
                <a:uLnTx/>
                <a:uFillTx/>
                <a:latin typeface="Calibri" panose="020F0502020204030204"/>
                <a:ea typeface="+mn-ea"/>
                <a:cs typeface="+mn-cs"/>
              </a:rPr>
              <a:t>documento informatico.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22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200" b="0" i="0" u="none" strike="noStrike" kern="1200" cap="none" spc="0" normalizeH="0" baseline="0" noProof="0" dirty="0" smtClean="0">
                <a:ln>
                  <a:noFill/>
                </a:ln>
                <a:solidFill>
                  <a:prstClr val="black"/>
                </a:solidFill>
                <a:effectLst/>
                <a:uLnTx/>
                <a:uFillTx/>
                <a:latin typeface="Calibri" panose="020F0502020204030204"/>
                <a:ea typeface="+mn-ea"/>
                <a:cs typeface="+mn-cs"/>
              </a:rPr>
              <a:t>La </a:t>
            </a:r>
            <a:r>
              <a:rPr kumimoji="0" lang="it-IT" sz="2200" b="0" i="0" u="none" strike="noStrike" kern="1200" cap="none" spc="0" normalizeH="0" baseline="0" noProof="0" dirty="0">
                <a:ln>
                  <a:noFill/>
                </a:ln>
                <a:solidFill>
                  <a:prstClr val="black"/>
                </a:solidFill>
                <a:effectLst/>
                <a:uLnTx/>
                <a:uFillTx/>
                <a:latin typeface="Calibri" panose="020F0502020204030204"/>
                <a:ea typeface="+mn-ea"/>
                <a:cs typeface="+mn-cs"/>
              </a:rPr>
              <a:t>chiave pubblica è </a:t>
            </a:r>
            <a:r>
              <a:rPr kumimoji="0" lang="it-IT" sz="2200" b="0" i="0" u="none" strike="noStrike" kern="1200" cap="none" spc="0" normalizeH="0" baseline="0" noProof="0" dirty="0" smtClean="0">
                <a:ln>
                  <a:noFill/>
                </a:ln>
                <a:solidFill>
                  <a:prstClr val="black"/>
                </a:solidFill>
                <a:effectLst/>
                <a:uLnTx/>
                <a:uFillTx/>
                <a:latin typeface="Calibri" panose="020F0502020204030204"/>
                <a:ea typeface="+mn-ea"/>
                <a:cs typeface="+mn-cs"/>
              </a:rPr>
              <a:t>utilizzabile liberamente da tutti e viene inviata ai </a:t>
            </a:r>
            <a:r>
              <a:rPr kumimoji="0" lang="it-IT" sz="2200" b="0" i="0" u="none" strike="noStrike" kern="1200" cap="none" spc="0" normalizeH="0" baseline="0" noProof="0" dirty="0">
                <a:ln>
                  <a:noFill/>
                </a:ln>
                <a:solidFill>
                  <a:prstClr val="black"/>
                </a:solidFill>
                <a:effectLst/>
                <a:uLnTx/>
                <a:uFillTx/>
                <a:latin typeface="Calibri" panose="020F0502020204030204"/>
                <a:ea typeface="+mn-ea"/>
                <a:cs typeface="+mn-cs"/>
              </a:rPr>
              <a:t>destinatari del documento </a:t>
            </a:r>
            <a:r>
              <a:rPr kumimoji="0" lang="it-IT" sz="2200" b="0" i="0" u="none" strike="noStrike" kern="1200" cap="none" spc="0" normalizeH="0" baseline="0" noProof="0" dirty="0" smtClean="0">
                <a:ln>
                  <a:noFill/>
                </a:ln>
                <a:solidFill>
                  <a:prstClr val="black"/>
                </a:solidFill>
                <a:effectLst/>
                <a:uLnTx/>
                <a:uFillTx/>
                <a:latin typeface="Calibri" panose="020F0502020204030204"/>
                <a:ea typeface="+mn-ea"/>
                <a:cs typeface="+mn-cs"/>
              </a:rPr>
              <a:t>firmato per essere usata nel processo di </a:t>
            </a:r>
            <a:r>
              <a:rPr kumimoji="0" lang="it-IT" sz="2200" b="0" i="0" u="none" strike="noStrike" kern="1200" cap="none" spc="0" normalizeH="0" baseline="0" noProof="0" dirty="0">
                <a:ln>
                  <a:noFill/>
                </a:ln>
                <a:solidFill>
                  <a:prstClr val="black"/>
                </a:solidFill>
                <a:effectLst/>
                <a:uLnTx/>
                <a:uFillTx/>
                <a:latin typeface="Calibri" panose="020F0502020204030204"/>
                <a:ea typeface="+mn-ea"/>
                <a:cs typeface="+mn-cs"/>
              </a:rPr>
              <a:t>verificare </a:t>
            </a:r>
            <a:r>
              <a:rPr kumimoji="0" lang="it-IT" sz="2200" b="0" i="0" u="none" strike="noStrike" kern="1200" cap="none" spc="0" normalizeH="0" baseline="0" noProof="0" dirty="0" smtClean="0">
                <a:ln>
                  <a:noFill/>
                </a:ln>
                <a:solidFill>
                  <a:prstClr val="black"/>
                </a:solidFill>
                <a:effectLst/>
                <a:uLnTx/>
                <a:uFillTx/>
                <a:latin typeface="Calibri" panose="020F0502020204030204"/>
                <a:ea typeface="+mn-ea"/>
                <a:cs typeface="+mn-cs"/>
              </a:rPr>
              <a:t>dell'autenticità </a:t>
            </a:r>
            <a:r>
              <a:rPr kumimoji="0" lang="it-IT" sz="2200" b="0" i="0" u="none" strike="noStrike" kern="1200" cap="none" spc="0" normalizeH="0" baseline="0" noProof="0" dirty="0">
                <a:ln>
                  <a:noFill/>
                </a:ln>
                <a:solidFill>
                  <a:prstClr val="black"/>
                </a:solidFill>
                <a:effectLst/>
                <a:uLnTx/>
                <a:uFillTx/>
                <a:latin typeface="Calibri" panose="020F0502020204030204"/>
                <a:ea typeface="+mn-ea"/>
                <a:cs typeface="+mn-cs"/>
              </a:rPr>
              <a:t>della sottoscrizione. </a:t>
            </a:r>
            <a:endParaRPr kumimoji="0" lang="it-IT" sz="22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7404" y="1794303"/>
            <a:ext cx="2571750" cy="2571750"/>
          </a:xfrm>
          <a:prstGeom prst="rect">
            <a:avLst/>
          </a:prstGeom>
        </p:spPr>
      </p:pic>
      <p:sp>
        <p:nvSpPr>
          <p:cNvPr id="5" name="Rettangolo 4"/>
          <p:cNvSpPr/>
          <p:nvPr/>
        </p:nvSpPr>
        <p:spPr>
          <a:xfrm>
            <a:off x="797404" y="5050785"/>
            <a:ext cx="10822510"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prstClr val="black"/>
                </a:solidFill>
                <a:effectLst/>
                <a:uLnTx/>
                <a:uFillTx/>
                <a:latin typeface="Calibri" panose="020F0502020204030204"/>
                <a:ea typeface="+mn-ea"/>
                <a:cs typeface="+mn-cs"/>
              </a:rPr>
              <a:t>In definitiva, la chiave privata è l'unica che consente di generare una firma digitale, mentre la chiave pubblica ha la sola funzione di verificare la validità della chiave privata e quindi della firma digitale</a:t>
            </a:r>
            <a:r>
              <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4091509446"/>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ala riunioni ione">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docProps/app.xml><?xml version="1.0" encoding="utf-8"?>
<Properties xmlns="http://schemas.openxmlformats.org/officeDocument/2006/extended-properties" xmlns:vt="http://schemas.openxmlformats.org/officeDocument/2006/docPropsVTypes">
  <TotalTime>470</TotalTime>
  <Words>1459</Words>
  <Application>Microsoft Office PowerPoint</Application>
  <PresentationFormat>Widescreen</PresentationFormat>
  <Paragraphs>123</Paragraphs>
  <Slides>15</Slides>
  <Notes>0</Notes>
  <HiddenSlides>0</HiddenSlides>
  <MMClips>0</MMClips>
  <ScaleCrop>false</ScaleCrop>
  <HeadingPairs>
    <vt:vector size="6" baseType="variant">
      <vt:variant>
        <vt:lpstr>Caratteri utilizzati</vt:lpstr>
      </vt:variant>
      <vt:variant>
        <vt:i4>10</vt:i4>
      </vt:variant>
      <vt:variant>
        <vt:lpstr>Tema</vt:lpstr>
      </vt:variant>
      <vt:variant>
        <vt:i4>2</vt:i4>
      </vt:variant>
      <vt:variant>
        <vt:lpstr>Titoli diapositive</vt:lpstr>
      </vt:variant>
      <vt:variant>
        <vt:i4>15</vt:i4>
      </vt:variant>
    </vt:vector>
  </HeadingPairs>
  <TitlesOfParts>
    <vt:vector size="27" baseType="lpstr">
      <vt:lpstr>ＭＳ Ｐゴシック</vt:lpstr>
      <vt:lpstr>Arial</vt:lpstr>
      <vt:lpstr>Arial Black</vt:lpstr>
      <vt:lpstr>Calibri</vt:lpstr>
      <vt:lpstr>Calibri Light</vt:lpstr>
      <vt:lpstr>Century Gothic</vt:lpstr>
      <vt:lpstr>Freestyle Script</vt:lpstr>
      <vt:lpstr>Helvetica</vt:lpstr>
      <vt:lpstr>Times New Roman</vt:lpstr>
      <vt:lpstr>Wingdings 3</vt:lpstr>
      <vt:lpstr>Tema di Office</vt:lpstr>
      <vt:lpstr>Sala riunioni ione</vt:lpstr>
      <vt:lpstr>Firma  Digitale e  Crittografia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Firma  Digitale e  Crittografia</dc:title>
  <dc:creator>Francesco Caputi</dc:creator>
  <cp:lastModifiedBy>Francesco Caputi</cp:lastModifiedBy>
  <cp:revision>20</cp:revision>
  <dcterms:created xsi:type="dcterms:W3CDTF">2024-09-24T08:10:02Z</dcterms:created>
  <dcterms:modified xsi:type="dcterms:W3CDTF">2024-10-01T14:56:23Z</dcterms:modified>
</cp:coreProperties>
</file>