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8" r:id="rId5"/>
    <p:sldId id="259" r:id="rId6"/>
    <p:sldId id="273" r:id="rId7"/>
    <p:sldId id="349" r:id="rId8"/>
    <p:sldId id="346" r:id="rId9"/>
    <p:sldId id="347" r:id="rId10"/>
    <p:sldId id="348" r:id="rId11"/>
    <p:sldId id="261" r:id="rId12"/>
    <p:sldId id="262" r:id="rId13"/>
    <p:sldId id="260" r:id="rId14"/>
    <p:sldId id="263" r:id="rId15"/>
    <p:sldId id="270" r:id="rId16"/>
    <p:sldId id="264" r:id="rId17"/>
    <p:sldId id="301" r:id="rId18"/>
    <p:sldId id="302" r:id="rId19"/>
    <p:sldId id="303" r:id="rId20"/>
    <p:sldId id="304" r:id="rId21"/>
    <p:sldId id="305" r:id="rId22"/>
    <p:sldId id="309" r:id="rId23"/>
    <p:sldId id="308" r:id="rId24"/>
    <p:sldId id="310" r:id="rId25"/>
    <p:sldId id="311" r:id="rId26"/>
    <p:sldId id="266" r:id="rId27"/>
    <p:sldId id="312" r:id="rId28"/>
    <p:sldId id="268" r:id="rId29"/>
    <p:sldId id="272" r:id="rId30"/>
    <p:sldId id="281" r:id="rId31"/>
    <p:sldId id="267" r:id="rId32"/>
    <p:sldId id="274" r:id="rId33"/>
    <p:sldId id="276"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4FA"/>
    <a:srgbClr val="FFF200"/>
    <a:srgbClr val="B7E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59" autoAdjust="0"/>
  </p:normalViewPr>
  <p:slideViewPr>
    <p:cSldViewPr snapToGrid="0">
      <p:cViewPr varScale="1">
        <p:scale>
          <a:sx n="68" d="100"/>
          <a:sy n="68" d="100"/>
        </p:scale>
        <p:origin x="73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5B83D27-0059-4B78-A31E-2FE0D789A563}" type="datetimeFigureOut">
              <a:rPr lang="it-IT" smtClean="0"/>
              <a:t>01/10/2024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457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B83D27-0059-4B78-A31E-2FE0D789A563}" type="datetimeFigureOut">
              <a:rPr lang="it-IT" smtClean="0"/>
              <a:t>01/10/2024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50618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B83D27-0059-4B78-A31E-2FE0D789A563}" type="datetimeFigureOut">
              <a:rPr lang="it-IT" smtClean="0"/>
              <a:t>01/10/2024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353939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10/1/2024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237177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7631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AAA073D-A903-47F8-8D16-77642FB0DF1F}"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4330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278012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8040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10/1/2024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18615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10/1/2024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32232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E665CEB-0076-4E37-B880-BCEA9784DE0A}" type="datetimeFigureOut">
              <a:rPr lang="en-US" dirty="0"/>
              <a:t>10/1/2024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6483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B83D27-0059-4B78-A31E-2FE0D789A563}" type="datetimeFigureOut">
              <a:rPr lang="it-IT" smtClean="0"/>
              <a:t>01/10/2024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1424316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6149E5E-3896-4118-99A7-7B85668F1C5E}" type="datetimeFigureOut">
              <a:rPr lang="en-US" dirty="0"/>
              <a:t>10/1/2024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33787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40F4739-9812-4A9F-890D-2AD6BA5F6EE8}" type="datetimeFigureOut">
              <a:rPr lang="en-US" dirty="0"/>
              <a:t>10/1/2024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15090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8845AC5-A3F8-44AA-BA8F-596CDCC976D3}"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121411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73B183-A821-4095-A363-9EC968635539}"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507825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74D01B4-0AA5-45E6-B2E6-5FA4078AEBCF}"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6092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391917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31682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12762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1124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75B83D27-0059-4B78-A31E-2FE0D789A563}" type="datetimeFigureOut">
              <a:rPr lang="it-IT" smtClean="0"/>
              <a:t>01/10/2024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68498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5B83D27-0059-4B78-A31E-2FE0D789A563}" type="datetimeFigureOut">
              <a:rPr lang="it-IT" smtClean="0"/>
              <a:t>01/10/2024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13912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5B83D27-0059-4B78-A31E-2FE0D789A563}" type="datetimeFigureOut">
              <a:rPr lang="it-IT" smtClean="0"/>
              <a:t>01/10/2024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203590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5B83D27-0059-4B78-A31E-2FE0D789A563}" type="datetimeFigureOut">
              <a:rPr lang="it-IT" smtClean="0"/>
              <a:t>01/10/2024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125965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5B83D27-0059-4B78-A31E-2FE0D789A563}" type="datetimeFigureOut">
              <a:rPr lang="it-IT" smtClean="0"/>
              <a:t>01/10/2024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53384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5B83D27-0059-4B78-A31E-2FE0D789A563}" type="datetimeFigureOut">
              <a:rPr lang="it-IT" smtClean="0"/>
              <a:t>01/10/2024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392547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5B83D27-0059-4B78-A31E-2FE0D789A563}" type="datetimeFigureOut">
              <a:rPr lang="it-IT" smtClean="0"/>
              <a:t>01/10/2024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417392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83D27-0059-4B78-A31E-2FE0D789A563}" type="datetimeFigureOut">
              <a:rPr lang="it-IT" smtClean="0"/>
              <a:t>01/10/2024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60DD1-9CAA-4B69-A589-122E570C0231}" type="slidenum">
              <a:rPr lang="it-IT" smtClean="0"/>
              <a:t>‹N›</a:t>
            </a:fld>
            <a:endParaRPr lang="it-IT"/>
          </a:p>
        </p:txBody>
      </p:sp>
    </p:spTree>
    <p:extLst>
      <p:ext uri="{BB962C8B-B14F-4D97-AF65-F5344CB8AC3E}">
        <p14:creationId xmlns:p14="http://schemas.microsoft.com/office/powerpoint/2010/main" val="1731878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10/1/2024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32687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agid.gov.it/piattaforme/firma-elettronica-qualificata/prestatori-di-servizi-fiduciari-attivi-in-italia"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imgres?imgurl=https://www.namirial.it/wp-content/uploads/sites/2/smart-card-in-uso.jpg&amp;imgrefurl=https://www.namirial.it/dettagli/firma-digitale-smart-card/&amp;h=526&amp;w=700&amp;tbnid=uNduiqD-kkXl5M&amp;source=sa.im&amp;tbnh=195&amp;tbnw=259&amp;usg=AI4_-kQf9Qfmg3U52AQtQbfLHTjNwf2kHw&amp;vet=1&amp;docid=sQjeSGaNNA48wM"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hyperlink" Target="https://www.google.com/imgres?imgurl=https://www.namirial.it/wp-content/uploads/sites/2/firma-su-token.jpg&amp;imgrefurl=https://www.namirial.it/certificati-e-firma-digitale/dispositivo-di-firma-digitale/&amp;h=467&amp;w=700&amp;tbnid=BKsppr9UWWzKNM&amp;source=sa.im&amp;tbnh=183&amp;tbnw=275&amp;usg=AI4_-kSvg9MNXnhkqx1ClJ86I86PqDsUjQ&amp;vet=1&amp;docid=70z-CM52nxRBJM" TargetMode="Externa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5044" y="1"/>
            <a:ext cx="720284" cy="1155940"/>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260" y="1308295"/>
            <a:ext cx="8637224" cy="4697437"/>
          </a:xfrm>
          <a:prstGeom prst="rect">
            <a:avLst/>
          </a:prstGeom>
        </p:spPr>
      </p:pic>
      <p:sp>
        <p:nvSpPr>
          <p:cNvPr id="2" name="Titolo 1">
            <a:extLst>
              <a:ext uri="{FF2B5EF4-FFF2-40B4-BE49-F238E27FC236}">
                <a16:creationId xmlns:a16="http://schemas.microsoft.com/office/drawing/2014/main" id="{6AD82A10-DB26-468C-8BF1-E053A3E04BBF}"/>
              </a:ext>
            </a:extLst>
          </p:cNvPr>
          <p:cNvSpPr>
            <a:spLocks noGrp="1"/>
          </p:cNvSpPr>
          <p:nvPr>
            <p:ph type="ctrTitle"/>
          </p:nvPr>
        </p:nvSpPr>
        <p:spPr>
          <a:xfrm>
            <a:off x="473117" y="5271343"/>
            <a:ext cx="9725959" cy="1125415"/>
          </a:xfrm>
        </p:spPr>
        <p:txBody>
          <a:bodyPr/>
          <a:lstStyle/>
          <a:p>
            <a:r>
              <a:rPr lang="it-IT" sz="7200" dirty="0" smtClean="0">
                <a:ln w="25400">
                  <a:noFill/>
                </a:ln>
                <a:solidFill>
                  <a:srgbClr val="FFF200"/>
                </a:solidFill>
                <a:latin typeface="Arial Black" panose="020B0A04020102020204" pitchFamily="34" charset="0"/>
                <a:cs typeface="Arial" panose="020B0604020202020204" pitchFamily="34" charset="0"/>
              </a:rPr>
              <a:t>Firma Digitale</a:t>
            </a:r>
            <a:endParaRPr lang="it-IT" sz="7200" dirty="0">
              <a:ln w="25400">
                <a:noFill/>
              </a:ln>
              <a:solidFill>
                <a:srgbClr val="FFF2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87377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Quale tipologia di Firma Digitale scegliere</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sp>
        <p:nvSpPr>
          <p:cNvPr id="6" name="Rettangolo 5"/>
          <p:cNvSpPr/>
          <p:nvPr/>
        </p:nvSpPr>
        <p:spPr>
          <a:xfrm>
            <a:off x="713935" y="1430168"/>
            <a:ext cx="10764129" cy="830997"/>
          </a:xfrm>
          <a:prstGeom prst="rect">
            <a:avLst/>
          </a:prstGeom>
        </p:spPr>
        <p:txBody>
          <a:bodyPr wrap="square">
            <a:spAutoFit/>
          </a:bodyPr>
          <a:lstStyle/>
          <a:p>
            <a:endParaRPr lang="it-IT" sz="2400" dirty="0" smtClean="0">
              <a:solidFill>
                <a:srgbClr val="323232"/>
              </a:solidFill>
              <a:latin typeface="Calibri" panose="020F0502020204030204" pitchFamily="34" charset="0"/>
              <a:cs typeface="Calibri" panose="020F0502020204030204" pitchFamily="34" charset="0"/>
            </a:endParaRPr>
          </a:p>
          <a:p>
            <a:endParaRPr lang="it-IT" sz="2400" dirty="0">
              <a:solidFill>
                <a:srgbClr val="323232"/>
              </a:solidFill>
              <a:latin typeface="Calibri" panose="020F0502020204030204" pitchFamily="34" charset="0"/>
              <a:cs typeface="Calibri" panose="020F0502020204030204" pitchFamily="34"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4" name="Rettangolo 3"/>
          <p:cNvSpPr/>
          <p:nvPr/>
        </p:nvSpPr>
        <p:spPr>
          <a:xfrm>
            <a:off x="550514" y="1458307"/>
            <a:ext cx="11399049" cy="1692771"/>
          </a:xfrm>
          <a:prstGeom prst="rect">
            <a:avLst/>
          </a:prstGeom>
        </p:spPr>
        <p:txBody>
          <a:bodyPr wrap="square">
            <a:spAutoFit/>
          </a:bodyPr>
          <a:lstStyle/>
          <a:p>
            <a:pPr>
              <a:buFont typeface="Arial" panose="020B0604020202020204" pitchFamily="34" charset="0"/>
              <a:buChar char="•"/>
            </a:pPr>
            <a:r>
              <a:rPr lang="it-IT" sz="2400" b="1" dirty="0">
                <a:solidFill>
                  <a:srgbClr val="1D2D3D"/>
                </a:solidFill>
              </a:rPr>
              <a:t>Firma Remota:</a:t>
            </a:r>
            <a:r>
              <a:rPr lang="it-IT" sz="2400" dirty="0">
                <a:solidFill>
                  <a:srgbClr val="1D2D3D"/>
                </a:solidFill>
              </a:rPr>
              <a:t> </a:t>
            </a:r>
            <a:r>
              <a:rPr lang="it-IT" sz="2000" dirty="0">
                <a:solidFill>
                  <a:srgbClr val="1D2D3D"/>
                </a:solidFill>
              </a:rPr>
              <a:t>è sicuramente la tipologia più </a:t>
            </a:r>
            <a:r>
              <a:rPr lang="it-IT" sz="2000" dirty="0" smtClean="0">
                <a:solidFill>
                  <a:srgbClr val="1D2D3D"/>
                </a:solidFill>
              </a:rPr>
              <a:t>pratica grazie </a:t>
            </a:r>
            <a:r>
              <a:rPr lang="it-IT" sz="2000" dirty="0">
                <a:solidFill>
                  <a:srgbClr val="1D2D3D"/>
                </a:solidFill>
              </a:rPr>
              <a:t>alla totale assenza di hardware. Per utilizzarla occorre semplicemente installare </a:t>
            </a:r>
            <a:r>
              <a:rPr lang="it-IT" sz="2000" dirty="0" smtClean="0">
                <a:solidFill>
                  <a:srgbClr val="1D2D3D"/>
                </a:solidFill>
              </a:rPr>
              <a:t>un’applicazione sul </a:t>
            </a:r>
            <a:r>
              <a:rPr lang="it-IT" sz="2000" dirty="0">
                <a:solidFill>
                  <a:srgbClr val="1D2D3D"/>
                </a:solidFill>
              </a:rPr>
              <a:t>proprio dispositivo </a:t>
            </a:r>
            <a:r>
              <a:rPr lang="it-IT" sz="2000" dirty="0" smtClean="0">
                <a:solidFill>
                  <a:srgbClr val="1D2D3D"/>
                </a:solidFill>
              </a:rPr>
              <a:t>o usufruire di una versione web di tale applicazione ed </a:t>
            </a:r>
            <a:r>
              <a:rPr lang="it-IT" sz="2000" dirty="0">
                <a:solidFill>
                  <a:srgbClr val="1D2D3D"/>
                </a:solidFill>
              </a:rPr>
              <a:t>autenticare ogni firma attraverso la generazione di password </a:t>
            </a:r>
            <a:r>
              <a:rPr lang="it-IT" sz="2000" dirty="0" smtClean="0">
                <a:solidFill>
                  <a:srgbClr val="1D2D3D"/>
                </a:solidFill>
              </a:rPr>
              <a:t>temporanee (</a:t>
            </a:r>
            <a:r>
              <a:rPr lang="it-IT" sz="2000" b="1" dirty="0" err="1" smtClean="0">
                <a:solidFill>
                  <a:srgbClr val="1D2D3D"/>
                </a:solidFill>
              </a:rPr>
              <a:t>O</a:t>
            </a:r>
            <a:r>
              <a:rPr lang="it-IT" sz="2000" dirty="0" err="1" smtClean="0">
                <a:solidFill>
                  <a:srgbClr val="1D2D3D"/>
                </a:solidFill>
              </a:rPr>
              <a:t>ne</a:t>
            </a:r>
            <a:r>
              <a:rPr lang="it-IT" sz="2000" dirty="0" smtClean="0">
                <a:solidFill>
                  <a:srgbClr val="1D2D3D"/>
                </a:solidFill>
              </a:rPr>
              <a:t> </a:t>
            </a:r>
            <a:r>
              <a:rPr lang="it-IT" sz="2000" b="1" dirty="0" smtClean="0">
                <a:solidFill>
                  <a:srgbClr val="1D2D3D"/>
                </a:solidFill>
              </a:rPr>
              <a:t>T</a:t>
            </a:r>
            <a:r>
              <a:rPr lang="it-IT" sz="2000" dirty="0" smtClean="0">
                <a:solidFill>
                  <a:srgbClr val="1D2D3D"/>
                </a:solidFill>
              </a:rPr>
              <a:t>ime </a:t>
            </a:r>
            <a:r>
              <a:rPr lang="it-IT" sz="2000" b="1" dirty="0" smtClean="0">
                <a:solidFill>
                  <a:srgbClr val="1D2D3D"/>
                </a:solidFill>
              </a:rPr>
              <a:t>P</a:t>
            </a:r>
            <a:r>
              <a:rPr lang="it-IT" sz="2000" dirty="0" smtClean="0">
                <a:solidFill>
                  <a:srgbClr val="1D2D3D"/>
                </a:solidFill>
              </a:rPr>
              <a:t>assword) . E’ la </a:t>
            </a:r>
            <a:r>
              <a:rPr lang="it-IT" sz="2000" dirty="0">
                <a:solidFill>
                  <a:srgbClr val="1D2D3D"/>
                </a:solidFill>
              </a:rPr>
              <a:t>soluzione ideale per </a:t>
            </a:r>
            <a:r>
              <a:rPr lang="it-IT" sz="2000" dirty="0" smtClean="0">
                <a:solidFill>
                  <a:srgbClr val="1D2D3D"/>
                </a:solidFill>
              </a:rPr>
              <a:t>firmare </a:t>
            </a:r>
            <a:r>
              <a:rPr lang="it-IT" sz="2000" dirty="0">
                <a:solidFill>
                  <a:srgbClr val="1D2D3D"/>
                </a:solidFill>
              </a:rPr>
              <a:t>in mobilità da qualunque dispositivo con estrema rapidità e sicurezza.</a:t>
            </a:r>
            <a:endParaRPr lang="it-IT" sz="2000" b="0" i="0" dirty="0">
              <a:solidFill>
                <a:srgbClr val="1D2D3D"/>
              </a:solidFill>
              <a:effectLst/>
            </a:endParaRPr>
          </a:p>
        </p:txBody>
      </p:sp>
      <p:sp>
        <p:nvSpPr>
          <p:cNvPr id="5" name="Rettangolo 4"/>
          <p:cNvSpPr/>
          <p:nvPr/>
        </p:nvSpPr>
        <p:spPr>
          <a:xfrm>
            <a:off x="550514" y="3179217"/>
            <a:ext cx="11090969" cy="1077218"/>
          </a:xfrm>
          <a:prstGeom prst="rect">
            <a:avLst/>
          </a:prstGeom>
        </p:spPr>
        <p:txBody>
          <a:bodyPr wrap="square">
            <a:spAutoFit/>
          </a:bodyPr>
          <a:lstStyle/>
          <a:p>
            <a:pPr>
              <a:buFont typeface="Arial" panose="020B0604020202020204" pitchFamily="34" charset="0"/>
              <a:buChar char="•"/>
            </a:pPr>
            <a:r>
              <a:rPr lang="it-IT" sz="2400" b="1" dirty="0">
                <a:solidFill>
                  <a:srgbClr val="1D2D3D"/>
                </a:solidFill>
              </a:rPr>
              <a:t>Smart Card: </a:t>
            </a:r>
            <a:r>
              <a:rPr lang="it-IT" sz="2000" dirty="0">
                <a:solidFill>
                  <a:srgbClr val="1D2D3D"/>
                </a:solidFill>
              </a:rPr>
              <a:t>è un dispositivo </a:t>
            </a:r>
            <a:r>
              <a:rPr lang="it-IT" sz="2000" dirty="0" smtClean="0">
                <a:solidFill>
                  <a:srgbClr val="1D2D3D"/>
                </a:solidFill>
              </a:rPr>
              <a:t>costituito </a:t>
            </a:r>
            <a:r>
              <a:rPr lang="it-IT" sz="2000" dirty="0">
                <a:solidFill>
                  <a:srgbClr val="1D2D3D"/>
                </a:solidFill>
              </a:rPr>
              <a:t>da una card simile ad una carta di credito. Richiede obbligatoriamente l’uso di un lettore </a:t>
            </a:r>
            <a:r>
              <a:rPr lang="it-IT" sz="2000" dirty="0" err="1">
                <a:solidFill>
                  <a:srgbClr val="1D2D3D"/>
                </a:solidFill>
              </a:rPr>
              <a:t>smart</a:t>
            </a:r>
            <a:r>
              <a:rPr lang="it-IT" sz="2000" dirty="0">
                <a:solidFill>
                  <a:srgbClr val="1D2D3D"/>
                </a:solidFill>
              </a:rPr>
              <a:t> card da tavolo per il collegamento al computer. </a:t>
            </a:r>
            <a:r>
              <a:rPr lang="it-IT" sz="2000" dirty="0" smtClean="0">
                <a:solidFill>
                  <a:srgbClr val="1D2D3D"/>
                </a:solidFill>
              </a:rPr>
              <a:t>E’ una soluzione adatta </a:t>
            </a:r>
            <a:r>
              <a:rPr lang="it-IT" sz="2000" dirty="0">
                <a:solidFill>
                  <a:srgbClr val="1D2D3D"/>
                </a:solidFill>
              </a:rPr>
              <a:t>per chi lavora da postazione fissa. Non </a:t>
            </a:r>
            <a:r>
              <a:rPr lang="it-IT" sz="2000" dirty="0" smtClean="0">
                <a:solidFill>
                  <a:srgbClr val="1D2D3D"/>
                </a:solidFill>
              </a:rPr>
              <a:t>è possibile l’uso </a:t>
            </a:r>
            <a:r>
              <a:rPr lang="it-IT" sz="2000" dirty="0">
                <a:solidFill>
                  <a:srgbClr val="1D2D3D"/>
                </a:solidFill>
              </a:rPr>
              <a:t>tramite </a:t>
            </a:r>
            <a:r>
              <a:rPr lang="it-IT" sz="2000" dirty="0" smtClean="0">
                <a:solidFill>
                  <a:srgbClr val="1D2D3D"/>
                </a:solidFill>
              </a:rPr>
              <a:t>dispositivo mobile</a:t>
            </a:r>
            <a:r>
              <a:rPr lang="it-IT" sz="2000" dirty="0">
                <a:solidFill>
                  <a:srgbClr val="1D2D3D"/>
                </a:solidFill>
              </a:rPr>
              <a:t>.</a:t>
            </a:r>
          </a:p>
        </p:txBody>
      </p:sp>
      <p:sp>
        <p:nvSpPr>
          <p:cNvPr id="7" name="Rettangolo 6"/>
          <p:cNvSpPr/>
          <p:nvPr/>
        </p:nvSpPr>
        <p:spPr>
          <a:xfrm>
            <a:off x="530354" y="4315018"/>
            <a:ext cx="11258610" cy="1077218"/>
          </a:xfrm>
          <a:prstGeom prst="rect">
            <a:avLst/>
          </a:prstGeom>
        </p:spPr>
        <p:txBody>
          <a:bodyPr wrap="square">
            <a:spAutoFit/>
          </a:bodyPr>
          <a:lstStyle/>
          <a:p>
            <a:pPr>
              <a:buFont typeface="Arial" panose="020B0604020202020204" pitchFamily="34" charset="0"/>
              <a:buChar char="•"/>
            </a:pPr>
            <a:r>
              <a:rPr lang="it-IT" sz="2400" b="1" dirty="0">
                <a:solidFill>
                  <a:srgbClr val="1D2D3D"/>
                </a:solidFill>
              </a:rPr>
              <a:t>Business </a:t>
            </a:r>
            <a:r>
              <a:rPr lang="it-IT" sz="2400" b="1" dirty="0" err="1">
                <a:solidFill>
                  <a:srgbClr val="1D2D3D"/>
                </a:solidFill>
              </a:rPr>
              <a:t>Key</a:t>
            </a:r>
            <a:r>
              <a:rPr lang="it-IT" sz="2400" b="1" dirty="0">
                <a:solidFill>
                  <a:srgbClr val="1D2D3D"/>
                </a:solidFill>
              </a:rPr>
              <a:t>: </a:t>
            </a:r>
            <a:r>
              <a:rPr lang="it-IT" sz="2000" dirty="0">
                <a:solidFill>
                  <a:srgbClr val="1D2D3D"/>
                </a:solidFill>
              </a:rPr>
              <a:t>è una chiavetta USB con installato al suo interno il software </a:t>
            </a:r>
            <a:r>
              <a:rPr lang="it-IT" sz="2000" dirty="0" smtClean="0">
                <a:solidFill>
                  <a:srgbClr val="1D2D3D"/>
                </a:solidFill>
              </a:rPr>
              <a:t>che </a:t>
            </a:r>
            <a:r>
              <a:rPr lang="it-IT" sz="2000" dirty="0">
                <a:solidFill>
                  <a:srgbClr val="1D2D3D"/>
                </a:solidFill>
              </a:rPr>
              <a:t>consente di firmare digitalmente da ogni PC senza dover installare nessun programma. È un dispositivo autonomo e non richiede hardware aggiuntivo per il collegamento al pc. Non </a:t>
            </a:r>
            <a:r>
              <a:rPr lang="it-IT" sz="2000" dirty="0" smtClean="0">
                <a:solidFill>
                  <a:srgbClr val="1D2D3D"/>
                </a:solidFill>
              </a:rPr>
              <a:t>è possibile </a:t>
            </a:r>
            <a:r>
              <a:rPr lang="it-IT" sz="2000" dirty="0">
                <a:solidFill>
                  <a:srgbClr val="1D2D3D"/>
                </a:solidFill>
              </a:rPr>
              <a:t>l’uso tramite </a:t>
            </a:r>
            <a:r>
              <a:rPr lang="it-IT" sz="2000" dirty="0" smtClean="0">
                <a:solidFill>
                  <a:srgbClr val="1D2D3D"/>
                </a:solidFill>
              </a:rPr>
              <a:t>dispositivo mobile</a:t>
            </a:r>
            <a:r>
              <a:rPr lang="it-IT" sz="2000" dirty="0">
                <a:solidFill>
                  <a:srgbClr val="1D2D3D"/>
                </a:solidFill>
              </a:rPr>
              <a:t>.</a:t>
            </a:r>
          </a:p>
        </p:txBody>
      </p:sp>
      <p:sp>
        <p:nvSpPr>
          <p:cNvPr id="10" name="Rettangolo 9"/>
          <p:cNvSpPr/>
          <p:nvPr/>
        </p:nvSpPr>
        <p:spPr>
          <a:xfrm>
            <a:off x="550514" y="5461165"/>
            <a:ext cx="11258610" cy="1077218"/>
          </a:xfrm>
          <a:prstGeom prst="rect">
            <a:avLst/>
          </a:prstGeom>
        </p:spPr>
        <p:txBody>
          <a:bodyPr wrap="square">
            <a:spAutoFit/>
          </a:bodyPr>
          <a:lstStyle/>
          <a:p>
            <a:pPr>
              <a:buFont typeface="Arial" panose="020B0604020202020204" pitchFamily="34" charset="0"/>
              <a:buChar char="•"/>
            </a:pPr>
            <a:r>
              <a:rPr lang="it-IT" sz="2400" b="1" dirty="0">
                <a:solidFill>
                  <a:srgbClr val="1D2D3D"/>
                </a:solidFill>
              </a:rPr>
              <a:t>Wireless </a:t>
            </a:r>
            <a:r>
              <a:rPr lang="it-IT" sz="2400" b="1" dirty="0" err="1">
                <a:solidFill>
                  <a:srgbClr val="1D2D3D"/>
                </a:solidFill>
              </a:rPr>
              <a:t>Key</a:t>
            </a:r>
            <a:r>
              <a:rPr lang="it-IT" sz="2400" b="1" dirty="0">
                <a:solidFill>
                  <a:srgbClr val="1D2D3D"/>
                </a:solidFill>
              </a:rPr>
              <a:t>:</a:t>
            </a:r>
            <a:r>
              <a:rPr lang="it-IT" sz="2400" b="1" dirty="0" smtClean="0">
                <a:solidFill>
                  <a:srgbClr val="1D2D3D"/>
                </a:solidFill>
              </a:rPr>
              <a:t> </a:t>
            </a:r>
            <a:r>
              <a:rPr lang="it-IT" sz="2000" dirty="0">
                <a:solidFill>
                  <a:srgbClr val="1D2D3D"/>
                </a:solidFill>
              </a:rPr>
              <a:t>strumento di ultima </a:t>
            </a:r>
            <a:r>
              <a:rPr lang="it-IT" sz="2000" dirty="0" smtClean="0">
                <a:solidFill>
                  <a:srgbClr val="1D2D3D"/>
                </a:solidFill>
              </a:rPr>
              <a:t>generazione che, oltre </a:t>
            </a:r>
            <a:r>
              <a:rPr lang="it-IT" sz="2000" dirty="0">
                <a:solidFill>
                  <a:srgbClr val="1D2D3D"/>
                </a:solidFill>
              </a:rPr>
              <a:t>a collegarsi tramite porta USB al computer, si connette via </a:t>
            </a:r>
            <a:r>
              <a:rPr lang="it-IT" sz="2000" dirty="0" err="1">
                <a:solidFill>
                  <a:srgbClr val="1D2D3D"/>
                </a:solidFill>
              </a:rPr>
              <a:t>bluethooh</a:t>
            </a:r>
            <a:r>
              <a:rPr lang="it-IT" sz="2000" dirty="0">
                <a:solidFill>
                  <a:srgbClr val="1D2D3D"/>
                </a:solidFill>
              </a:rPr>
              <a:t> a </a:t>
            </a:r>
            <a:r>
              <a:rPr lang="it-IT" sz="2000" dirty="0" err="1">
                <a:solidFill>
                  <a:srgbClr val="1D2D3D"/>
                </a:solidFill>
              </a:rPr>
              <a:t>smartphone</a:t>
            </a:r>
            <a:r>
              <a:rPr lang="it-IT" sz="2000" dirty="0">
                <a:solidFill>
                  <a:srgbClr val="1D2D3D"/>
                </a:solidFill>
              </a:rPr>
              <a:t> o </a:t>
            </a:r>
            <a:r>
              <a:rPr lang="it-IT" sz="2000" dirty="0" err="1">
                <a:solidFill>
                  <a:srgbClr val="1D2D3D"/>
                </a:solidFill>
              </a:rPr>
              <a:t>tablet</a:t>
            </a:r>
            <a:r>
              <a:rPr lang="it-IT" sz="2000" dirty="0">
                <a:solidFill>
                  <a:srgbClr val="1D2D3D"/>
                </a:solidFill>
              </a:rPr>
              <a:t> </a:t>
            </a:r>
            <a:r>
              <a:rPr lang="it-IT" sz="2000" dirty="0" smtClean="0">
                <a:solidFill>
                  <a:srgbClr val="1D2D3D"/>
                </a:solidFill>
              </a:rPr>
              <a:t>consentendo sia l’autenticazione che la gestione della firma </a:t>
            </a:r>
            <a:r>
              <a:rPr lang="it-IT" sz="2000" dirty="0">
                <a:solidFill>
                  <a:srgbClr val="1D2D3D"/>
                </a:solidFill>
              </a:rPr>
              <a:t>digitale </a:t>
            </a:r>
            <a:r>
              <a:rPr lang="it-IT" sz="2000" dirty="0" smtClean="0">
                <a:solidFill>
                  <a:srgbClr val="1D2D3D"/>
                </a:solidFill>
              </a:rPr>
              <a:t>in </a:t>
            </a:r>
            <a:r>
              <a:rPr lang="it-IT" sz="2000" dirty="0">
                <a:solidFill>
                  <a:srgbClr val="1D2D3D"/>
                </a:solidFill>
              </a:rPr>
              <a:t>mobilità.</a:t>
            </a:r>
          </a:p>
        </p:txBody>
      </p:sp>
    </p:spTree>
    <p:extLst>
      <p:ext uri="{BB962C8B-B14F-4D97-AF65-F5344CB8AC3E}">
        <p14:creationId xmlns:p14="http://schemas.microsoft.com/office/powerpoint/2010/main" val="3257923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Vantaggi della Firma Digitale Remota</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sp>
        <p:nvSpPr>
          <p:cNvPr id="6" name="Rettangolo 5"/>
          <p:cNvSpPr/>
          <p:nvPr/>
        </p:nvSpPr>
        <p:spPr>
          <a:xfrm>
            <a:off x="713935" y="1430168"/>
            <a:ext cx="10764129" cy="830997"/>
          </a:xfrm>
          <a:prstGeom prst="rect">
            <a:avLst/>
          </a:prstGeom>
        </p:spPr>
        <p:txBody>
          <a:bodyPr wrap="square">
            <a:spAutoFit/>
          </a:bodyPr>
          <a:lstStyle/>
          <a:p>
            <a:endParaRPr lang="it-IT" sz="2400" dirty="0" smtClean="0">
              <a:solidFill>
                <a:srgbClr val="323232"/>
              </a:solidFill>
              <a:latin typeface="Calibri" panose="020F0502020204030204" pitchFamily="34" charset="0"/>
              <a:cs typeface="Calibri" panose="020F0502020204030204" pitchFamily="34" charset="0"/>
            </a:endParaRPr>
          </a:p>
          <a:p>
            <a:endParaRPr lang="it-IT" sz="2400" dirty="0">
              <a:solidFill>
                <a:srgbClr val="323232"/>
              </a:solidFill>
              <a:latin typeface="Calibri" panose="020F0502020204030204" pitchFamily="34" charset="0"/>
              <a:cs typeface="Calibri" panose="020F0502020204030204" pitchFamily="34"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10" name="Rettangolo 9"/>
          <p:cNvSpPr/>
          <p:nvPr/>
        </p:nvSpPr>
        <p:spPr>
          <a:xfrm>
            <a:off x="530354" y="1518764"/>
            <a:ext cx="11159898" cy="3662541"/>
          </a:xfrm>
          <a:prstGeom prst="rect">
            <a:avLst/>
          </a:prstGeom>
        </p:spPr>
        <p:txBody>
          <a:bodyPr wrap="square">
            <a:spAutoFit/>
          </a:bodyPr>
          <a:lstStyle/>
          <a:p>
            <a:r>
              <a:rPr lang="it-IT" sz="2400" dirty="0"/>
              <a:t>I vantaggi della firma digitale remota </a:t>
            </a:r>
            <a:r>
              <a:rPr lang="it-IT" sz="2400" dirty="0" smtClean="0"/>
              <a:t>sono:</a:t>
            </a:r>
          </a:p>
          <a:p>
            <a:endParaRPr lang="it-IT" sz="2400" dirty="0" smtClean="0"/>
          </a:p>
          <a:p>
            <a:pPr marL="342900" indent="-342900">
              <a:buFont typeface="Arial" panose="020B0604020202020204" pitchFamily="34" charset="0"/>
              <a:buChar char="•"/>
            </a:pPr>
            <a:r>
              <a:rPr lang="it-IT" sz="2400" b="1" dirty="0"/>
              <a:t>S</a:t>
            </a:r>
            <a:r>
              <a:rPr lang="it-IT" sz="2400" b="1" dirty="0" smtClean="0"/>
              <a:t>emplicità operativa</a:t>
            </a:r>
            <a:r>
              <a:rPr lang="it-IT" sz="2200" b="1" dirty="0" smtClean="0"/>
              <a:t>:</a:t>
            </a:r>
            <a:r>
              <a:rPr lang="it-IT" sz="2200" dirty="0" smtClean="0"/>
              <a:t> </a:t>
            </a:r>
            <a:r>
              <a:rPr lang="it-IT" sz="2200" dirty="0"/>
              <a:t>non serve un dispositivo </a:t>
            </a:r>
            <a:r>
              <a:rPr lang="it-IT" sz="2200" dirty="0" smtClean="0"/>
              <a:t>fisico di </a:t>
            </a:r>
            <a:r>
              <a:rPr lang="it-IT" sz="2200" dirty="0"/>
              <a:t>firma come la </a:t>
            </a:r>
            <a:r>
              <a:rPr lang="it-IT" sz="2200" dirty="0" err="1"/>
              <a:t>smart</a:t>
            </a:r>
            <a:r>
              <a:rPr lang="it-IT" sz="2200" dirty="0"/>
              <a:t> card o la chiavetta </a:t>
            </a:r>
            <a:r>
              <a:rPr lang="it-IT" sz="2200" dirty="0" smtClean="0"/>
              <a:t>USB;</a:t>
            </a:r>
          </a:p>
          <a:p>
            <a:pPr marL="342900" indent="-342900">
              <a:buFont typeface="Arial" panose="020B0604020202020204" pitchFamily="34" charset="0"/>
              <a:buChar char="•"/>
            </a:pPr>
            <a:r>
              <a:rPr lang="it-IT" sz="2400" b="1" dirty="0" smtClean="0"/>
              <a:t>Massima </a:t>
            </a:r>
            <a:r>
              <a:rPr lang="it-IT" sz="2400" b="1" dirty="0"/>
              <a:t>portabilità</a:t>
            </a:r>
            <a:r>
              <a:rPr lang="it-IT" sz="2400" dirty="0"/>
              <a:t>: </a:t>
            </a:r>
            <a:r>
              <a:rPr lang="it-IT" sz="2200" dirty="0"/>
              <a:t>la firma può essere apposta </a:t>
            </a:r>
            <a:r>
              <a:rPr lang="it-IT" sz="2200" dirty="0" smtClean="0"/>
              <a:t>da </a:t>
            </a:r>
            <a:r>
              <a:rPr lang="it-IT" sz="2200" dirty="0"/>
              <a:t>dispositivi </a:t>
            </a:r>
            <a:r>
              <a:rPr lang="it-IT" sz="2200" dirty="0" smtClean="0"/>
              <a:t>mobile ma all’occorrenza anche da dispositivi fissi come un computer;</a:t>
            </a:r>
          </a:p>
          <a:p>
            <a:pPr marL="342900" indent="-342900">
              <a:buFont typeface="Arial" panose="020B0604020202020204" pitchFamily="34" charset="0"/>
              <a:buChar char="•"/>
            </a:pPr>
            <a:r>
              <a:rPr lang="it-IT" sz="2400" b="1" dirty="0" smtClean="0"/>
              <a:t>Praticità</a:t>
            </a:r>
            <a:r>
              <a:rPr lang="it-IT" sz="2400" dirty="0" smtClean="0"/>
              <a:t>: </a:t>
            </a:r>
            <a:r>
              <a:rPr lang="it-IT" sz="2200" dirty="0" smtClean="0"/>
              <a:t>è possibile </a:t>
            </a:r>
            <a:r>
              <a:rPr lang="it-IT" sz="2200" dirty="0"/>
              <a:t>firmare documenti digitali </a:t>
            </a:r>
            <a:r>
              <a:rPr lang="it-IT" sz="2200" dirty="0" smtClean="0"/>
              <a:t>ovunque sia disponibile una connessione ad Internet.</a:t>
            </a:r>
          </a:p>
          <a:p>
            <a:pPr marL="342900" indent="-342900">
              <a:buFont typeface="Arial" panose="020B0604020202020204" pitchFamily="34" charset="0"/>
              <a:buChar char="•"/>
            </a:pPr>
            <a:r>
              <a:rPr lang="it-IT" sz="2400" b="1" dirty="0" smtClean="0"/>
              <a:t>Sicurezza</a:t>
            </a:r>
            <a:r>
              <a:rPr lang="it-IT" sz="2200" dirty="0" smtClean="0"/>
              <a:t>: non essendoci un dispositivo </a:t>
            </a:r>
            <a:r>
              <a:rPr lang="it-IT" sz="2200" dirty="0"/>
              <a:t>di firma</a:t>
            </a:r>
            <a:r>
              <a:rPr lang="it-IT" sz="2200" dirty="0" smtClean="0"/>
              <a:t> fisico, si riduce il </a:t>
            </a:r>
            <a:r>
              <a:rPr lang="it-IT" sz="2200" dirty="0"/>
              <a:t>rischio di </a:t>
            </a:r>
            <a:r>
              <a:rPr lang="it-IT" sz="2200" dirty="0" smtClean="0"/>
              <a:t>compromissione e si annulla il rischio di smarrimento.</a:t>
            </a:r>
          </a:p>
        </p:txBody>
      </p:sp>
      <p:sp>
        <p:nvSpPr>
          <p:cNvPr id="11" name="Rettangolo 10"/>
          <p:cNvSpPr/>
          <p:nvPr/>
        </p:nvSpPr>
        <p:spPr>
          <a:xfrm>
            <a:off x="713935" y="5327498"/>
            <a:ext cx="10976317" cy="1107996"/>
          </a:xfrm>
          <a:prstGeom prst="rect">
            <a:avLst/>
          </a:prstGeom>
        </p:spPr>
        <p:txBody>
          <a:bodyPr wrap="square">
            <a:spAutoFit/>
          </a:bodyPr>
          <a:lstStyle/>
          <a:p>
            <a:r>
              <a:rPr lang="it-IT" sz="2200" dirty="0"/>
              <a:t>Tutto ciò è possibile </a:t>
            </a:r>
            <a:r>
              <a:rPr lang="it-IT" sz="2200" dirty="0" err="1" smtClean="0"/>
              <a:t>perch</a:t>
            </a:r>
            <a:r>
              <a:rPr lang="it-IT" sz="2200" dirty="0" err="1"/>
              <a:t>è</a:t>
            </a:r>
            <a:r>
              <a:rPr lang="it-IT" sz="2200" dirty="0" smtClean="0"/>
              <a:t> i </a:t>
            </a:r>
            <a:r>
              <a:rPr lang="it-IT" sz="2200" dirty="0"/>
              <a:t>dati per la creazione della firma non sono </a:t>
            </a:r>
            <a:r>
              <a:rPr lang="it-IT" sz="2200" dirty="0" smtClean="0"/>
              <a:t>conservati su </a:t>
            </a:r>
            <a:r>
              <a:rPr lang="it-IT" sz="2200" dirty="0"/>
              <a:t>un microchip </a:t>
            </a:r>
            <a:r>
              <a:rPr lang="it-IT" sz="2200" dirty="0" smtClean="0"/>
              <a:t>gestito </a:t>
            </a:r>
            <a:r>
              <a:rPr lang="it-IT" sz="2200" dirty="0"/>
              <a:t>dal titolare (come ad esempio </a:t>
            </a:r>
            <a:r>
              <a:rPr lang="it-IT" sz="2200" dirty="0" smtClean="0"/>
              <a:t>una </a:t>
            </a:r>
            <a:r>
              <a:rPr lang="it-IT" sz="2200" dirty="0" err="1"/>
              <a:t>smart</a:t>
            </a:r>
            <a:r>
              <a:rPr lang="it-IT" sz="2200" dirty="0"/>
              <a:t> card) ma </a:t>
            </a:r>
            <a:r>
              <a:rPr lang="it-IT" sz="2200" dirty="0" smtClean="0"/>
              <a:t>su </a:t>
            </a:r>
            <a:r>
              <a:rPr lang="it-IT" sz="2200" dirty="0"/>
              <a:t>un server sicuro accessibile da remoto.</a:t>
            </a:r>
          </a:p>
        </p:txBody>
      </p:sp>
    </p:spTree>
    <p:extLst>
      <p:ext uri="{BB962C8B-B14F-4D97-AF65-F5344CB8AC3E}">
        <p14:creationId xmlns:p14="http://schemas.microsoft.com/office/powerpoint/2010/main" val="3006950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O</a:t>
            </a:r>
            <a:r>
              <a:rPr lang="it-IT" sz="3200" b="1" dirty="0" smtClean="0">
                <a:solidFill>
                  <a:schemeClr val="bg1"/>
                </a:solidFill>
                <a:latin typeface="Helvetica" panose="020B0604020202020204" pitchFamily="34" charset="0"/>
                <a:ea typeface="Times New Roman" panose="02020603050405020304" pitchFamily="18" charset="0"/>
              </a:rPr>
              <a:t>ttenere la Firma Digitale: i certificatori</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sp>
        <p:nvSpPr>
          <p:cNvPr id="6" name="Rettangolo 5"/>
          <p:cNvSpPr/>
          <p:nvPr/>
        </p:nvSpPr>
        <p:spPr>
          <a:xfrm>
            <a:off x="713935" y="1794303"/>
            <a:ext cx="10764129" cy="4154984"/>
          </a:xfrm>
          <a:prstGeom prst="rect">
            <a:avLst/>
          </a:prstGeom>
        </p:spPr>
        <p:txBody>
          <a:bodyPr wrap="square">
            <a:spAutoFit/>
          </a:bodyPr>
          <a:lstStyle/>
          <a:p>
            <a:r>
              <a:rPr lang="it-IT" sz="2200" dirty="0" smtClean="0"/>
              <a:t>Chi desidera </a:t>
            </a:r>
            <a:r>
              <a:rPr lang="it-IT" sz="2200" dirty="0"/>
              <a:t>dotarsi di un dispositivo di firma digitale </a:t>
            </a:r>
            <a:r>
              <a:rPr lang="it-IT" sz="2200" dirty="0" smtClean="0"/>
              <a:t>(fisico o virtuale) deve </a:t>
            </a:r>
            <a:r>
              <a:rPr lang="it-IT" sz="2200" dirty="0"/>
              <a:t>rivolgersi </a:t>
            </a:r>
            <a:r>
              <a:rPr lang="it-IT" sz="2200" dirty="0" smtClean="0"/>
              <a:t>ad uno dei </a:t>
            </a:r>
            <a:r>
              <a:rPr lang="it-IT" sz="2200" b="1" dirty="0"/>
              <a:t>prestatori di servizi </a:t>
            </a:r>
            <a:r>
              <a:rPr lang="it-IT" sz="2200" b="1" dirty="0" smtClean="0"/>
              <a:t>fiduciari qualificati </a:t>
            </a:r>
            <a:r>
              <a:rPr lang="it-IT" sz="2200" dirty="0" smtClean="0"/>
              <a:t>accreditati (</a:t>
            </a:r>
            <a:r>
              <a:rPr lang="it-IT" sz="2200" dirty="0" err="1" smtClean="0"/>
              <a:t>Certification</a:t>
            </a:r>
            <a:r>
              <a:rPr lang="it-IT" sz="2200" dirty="0" smtClean="0"/>
              <a:t> Authority).</a:t>
            </a:r>
          </a:p>
          <a:p>
            <a:endParaRPr lang="it-IT" sz="2200" dirty="0" smtClean="0"/>
          </a:p>
          <a:p>
            <a:r>
              <a:rPr lang="it-IT" sz="2200" dirty="0"/>
              <a:t>I prestatori di servizi fiduciari qualificati sono soggetti, pubblici o privati,  che rilasciano certificati qualificati a norma del regolamento (UE) n. 910/2014 del Parlamento europeo e del Consiglio, del 23 luglio 2014 (</a:t>
            </a:r>
            <a:r>
              <a:rPr lang="it-IT" sz="2200" dirty="0" err="1"/>
              <a:t>eIDAS</a:t>
            </a:r>
            <a:r>
              <a:rPr lang="it-IT" sz="2200" dirty="0"/>
              <a:t>).</a:t>
            </a:r>
          </a:p>
          <a:p>
            <a:endParaRPr lang="it-IT" sz="2200" dirty="0" smtClean="0">
              <a:solidFill>
                <a:srgbClr val="323232"/>
              </a:solidFill>
              <a:latin typeface="Calibri" panose="020F0502020204030204" pitchFamily="34" charset="0"/>
              <a:cs typeface="Calibri" panose="020F0502020204030204" pitchFamily="34" charset="0"/>
            </a:endParaRPr>
          </a:p>
          <a:p>
            <a:r>
              <a:rPr lang="it-IT" sz="2200" dirty="0" smtClean="0"/>
              <a:t>L‘elenco </a:t>
            </a:r>
            <a:r>
              <a:rPr lang="it-IT" sz="2200" dirty="0"/>
              <a:t>dei prestatori di servizi fiduciari </a:t>
            </a:r>
            <a:r>
              <a:rPr lang="it-IT" sz="2200" dirty="0" smtClean="0"/>
              <a:t>accreditati è pubblicato sul portale dell’</a:t>
            </a:r>
            <a:r>
              <a:rPr lang="it-IT" sz="2200" dirty="0" err="1" smtClean="0"/>
              <a:t>AgID</a:t>
            </a:r>
            <a:r>
              <a:rPr lang="it-IT" sz="2200" dirty="0" smtClean="0"/>
              <a:t> alla pagina:</a:t>
            </a:r>
          </a:p>
          <a:p>
            <a:r>
              <a:rPr lang="it-IT" sz="2200" dirty="0" smtClean="0">
                <a:hlinkClick r:id="rId3"/>
              </a:rPr>
              <a:t>http</a:t>
            </a:r>
            <a:r>
              <a:rPr lang="it-IT" sz="2200" dirty="0">
                <a:hlinkClick r:id="rId3"/>
              </a:rPr>
              <a:t>://</a:t>
            </a:r>
            <a:r>
              <a:rPr lang="it-IT" sz="2200" dirty="0" smtClean="0">
                <a:hlinkClick r:id="rId3"/>
              </a:rPr>
              <a:t>www.agid.gov.it/piattaforme/firma-elettronica-qualificata/prestatori-di-servizi-fiduciari-attivi-in-italia</a:t>
            </a:r>
            <a:endParaRPr lang="it-IT" sz="2200" dirty="0" smtClean="0"/>
          </a:p>
          <a:p>
            <a:endParaRPr lang="it-IT" sz="2200" dirty="0" smtClean="0">
              <a:solidFill>
                <a:srgbClr val="323232"/>
              </a:solidFill>
              <a:latin typeface="Calibri" panose="020F0502020204030204" pitchFamily="34" charset="0"/>
              <a:cs typeface="Calibri" panose="020F0502020204030204" pitchFamily="34"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Tree>
    <p:extLst>
      <p:ext uri="{BB962C8B-B14F-4D97-AF65-F5344CB8AC3E}">
        <p14:creationId xmlns:p14="http://schemas.microsoft.com/office/powerpoint/2010/main" val="900787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Ottenere la Firma Digitale: </a:t>
            </a:r>
            <a:r>
              <a:rPr lang="it-IT" sz="3200" b="1" dirty="0" smtClean="0">
                <a:solidFill>
                  <a:schemeClr val="bg1"/>
                </a:solidFill>
                <a:latin typeface="Helvetica" panose="020B0604020202020204" pitchFamily="34" charset="0"/>
                <a:ea typeface="Times New Roman" panose="02020603050405020304" pitchFamily="18" charset="0"/>
              </a:rPr>
              <a:t>il riconoscimento</a:t>
            </a:r>
            <a:endParaRPr lang="it-IT" sz="3200" b="1" dirty="0">
              <a:solidFill>
                <a:schemeClr val="bg1"/>
              </a:solidFill>
              <a:latin typeface="Times New Roman" panose="02020603050405020304" pitchFamily="18" charset="0"/>
              <a:ea typeface="Times New Roman" panose="02020603050405020304" pitchFamily="18"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3" name="Rettangolo 2"/>
          <p:cNvSpPr/>
          <p:nvPr/>
        </p:nvSpPr>
        <p:spPr>
          <a:xfrm>
            <a:off x="595532" y="1351736"/>
            <a:ext cx="11000935" cy="4924425"/>
          </a:xfrm>
          <a:prstGeom prst="rect">
            <a:avLst/>
          </a:prstGeom>
        </p:spPr>
        <p:txBody>
          <a:bodyPr wrap="square">
            <a:spAutoFit/>
          </a:bodyPr>
          <a:lstStyle/>
          <a:p>
            <a:r>
              <a:rPr lang="it-IT" sz="2400" dirty="0">
                <a:solidFill>
                  <a:srgbClr val="1D2D3D"/>
                </a:solidFill>
              </a:rPr>
              <a:t>Il “Riconoscimento” è la fase </a:t>
            </a:r>
            <a:r>
              <a:rPr lang="it-IT" sz="2400" dirty="0" smtClean="0">
                <a:solidFill>
                  <a:srgbClr val="1D2D3D"/>
                </a:solidFill>
              </a:rPr>
              <a:t>in </a:t>
            </a:r>
            <a:r>
              <a:rPr lang="it-IT" sz="2400" dirty="0">
                <a:solidFill>
                  <a:srgbClr val="1D2D3D"/>
                </a:solidFill>
              </a:rPr>
              <a:t>cui il certificatore verifica </a:t>
            </a:r>
            <a:r>
              <a:rPr lang="it-IT" sz="2400" dirty="0" smtClean="0">
                <a:solidFill>
                  <a:srgbClr val="1D2D3D"/>
                </a:solidFill>
              </a:rPr>
              <a:t>l’identità </a:t>
            </a:r>
            <a:r>
              <a:rPr lang="it-IT" sz="2400" dirty="0">
                <a:solidFill>
                  <a:srgbClr val="1D2D3D"/>
                </a:solidFill>
              </a:rPr>
              <a:t>del </a:t>
            </a:r>
            <a:r>
              <a:rPr lang="it-IT" sz="2400" dirty="0" smtClean="0">
                <a:solidFill>
                  <a:srgbClr val="1D2D3D"/>
                </a:solidFill>
              </a:rPr>
              <a:t>richiedente </a:t>
            </a:r>
            <a:r>
              <a:rPr lang="it-IT" sz="2400" dirty="0">
                <a:solidFill>
                  <a:srgbClr val="1D2D3D"/>
                </a:solidFill>
              </a:rPr>
              <a:t>(Titolare) </a:t>
            </a:r>
            <a:r>
              <a:rPr lang="it-IT" sz="2400" dirty="0" smtClean="0">
                <a:solidFill>
                  <a:srgbClr val="1D2D3D"/>
                </a:solidFill>
              </a:rPr>
              <a:t>la </a:t>
            </a:r>
            <a:r>
              <a:rPr lang="it-IT" sz="2400" dirty="0">
                <a:solidFill>
                  <a:srgbClr val="1D2D3D"/>
                </a:solidFill>
              </a:rPr>
              <a:t>firma </a:t>
            </a:r>
            <a:r>
              <a:rPr lang="it-IT" sz="2400" dirty="0" smtClean="0">
                <a:solidFill>
                  <a:srgbClr val="1D2D3D"/>
                </a:solidFill>
              </a:rPr>
              <a:t>digitale:</a:t>
            </a:r>
          </a:p>
          <a:p>
            <a:endParaRPr lang="it-IT" sz="800" dirty="0" smtClean="0">
              <a:solidFill>
                <a:srgbClr val="1D2D3D"/>
              </a:solidFill>
            </a:endParaRPr>
          </a:p>
          <a:p>
            <a:endParaRPr lang="it-IT" sz="800" dirty="0">
              <a:solidFill>
                <a:srgbClr val="1D2D3D"/>
              </a:solidFill>
            </a:endParaRPr>
          </a:p>
          <a:p>
            <a:endParaRPr lang="it-IT" sz="800" dirty="0">
              <a:solidFill>
                <a:srgbClr val="1D2D3D"/>
              </a:solidFill>
            </a:endParaRPr>
          </a:p>
          <a:p>
            <a:pPr marL="450850" lvl="1" indent="-285750">
              <a:buFont typeface="Arial" panose="020B0604020202020204" pitchFamily="34" charset="0"/>
              <a:buChar char="•"/>
            </a:pPr>
            <a:r>
              <a:rPr lang="it-IT" sz="2400" b="1" dirty="0">
                <a:solidFill>
                  <a:srgbClr val="1D2D3D"/>
                </a:solidFill>
              </a:rPr>
              <a:t>Riconoscimento in presenza o “de </a:t>
            </a:r>
            <a:r>
              <a:rPr lang="it-IT" sz="2400" b="1" dirty="0" err="1">
                <a:solidFill>
                  <a:srgbClr val="1D2D3D"/>
                </a:solidFill>
              </a:rPr>
              <a:t>visu</a:t>
            </a:r>
            <a:r>
              <a:rPr lang="it-IT" sz="2400" b="1" dirty="0">
                <a:solidFill>
                  <a:srgbClr val="1D2D3D"/>
                </a:solidFill>
              </a:rPr>
              <a:t>”</a:t>
            </a:r>
            <a:r>
              <a:rPr lang="it-IT" sz="2400" dirty="0">
                <a:solidFill>
                  <a:srgbClr val="1D2D3D"/>
                </a:solidFill>
              </a:rPr>
              <a:t>: </a:t>
            </a:r>
            <a:r>
              <a:rPr lang="it-IT" sz="2200" dirty="0">
                <a:solidFill>
                  <a:srgbClr val="1D2D3D"/>
                </a:solidFill>
              </a:rPr>
              <a:t>occorre recarsi </a:t>
            </a:r>
            <a:r>
              <a:rPr lang="it-IT" sz="2200" dirty="0" smtClean="0">
                <a:solidFill>
                  <a:srgbClr val="1D2D3D"/>
                </a:solidFill>
              </a:rPr>
              <a:t>presso uno sportello del Certificatore </a:t>
            </a:r>
            <a:r>
              <a:rPr lang="it-IT" sz="2200" dirty="0">
                <a:solidFill>
                  <a:srgbClr val="1D2D3D"/>
                </a:solidFill>
              </a:rPr>
              <a:t>per farsi </a:t>
            </a:r>
            <a:r>
              <a:rPr lang="it-IT" sz="2200" dirty="0" smtClean="0">
                <a:solidFill>
                  <a:srgbClr val="1D2D3D"/>
                </a:solidFill>
              </a:rPr>
              <a:t>riconoscere da un operatore abilitato esibendo un</a:t>
            </a:r>
            <a:r>
              <a:rPr lang="it-IT" sz="2200" dirty="0">
                <a:solidFill>
                  <a:srgbClr val="1D2D3D"/>
                </a:solidFill>
              </a:rPr>
              <a:t> </a:t>
            </a:r>
            <a:r>
              <a:rPr lang="it-IT" sz="2200" b="1" dirty="0">
                <a:solidFill>
                  <a:srgbClr val="1D2D3D"/>
                </a:solidFill>
              </a:rPr>
              <a:t>documento di identità</a:t>
            </a:r>
            <a:r>
              <a:rPr lang="it-IT" sz="2200" dirty="0">
                <a:solidFill>
                  <a:srgbClr val="1D2D3D"/>
                </a:solidFill>
              </a:rPr>
              <a:t> </a:t>
            </a:r>
            <a:r>
              <a:rPr lang="it-IT" sz="2200" dirty="0" smtClean="0">
                <a:solidFill>
                  <a:srgbClr val="1D2D3D"/>
                </a:solidFill>
              </a:rPr>
              <a:t>e </a:t>
            </a:r>
            <a:r>
              <a:rPr lang="it-IT" sz="2200" dirty="0">
                <a:solidFill>
                  <a:srgbClr val="1D2D3D"/>
                </a:solidFill>
              </a:rPr>
              <a:t>la </a:t>
            </a:r>
            <a:r>
              <a:rPr lang="it-IT" sz="2200" b="1" dirty="0">
                <a:solidFill>
                  <a:srgbClr val="1D2D3D"/>
                </a:solidFill>
              </a:rPr>
              <a:t>Tessera Sanitaria </a:t>
            </a:r>
            <a:r>
              <a:rPr lang="it-IT" sz="2200" dirty="0">
                <a:solidFill>
                  <a:srgbClr val="1D2D3D"/>
                </a:solidFill>
              </a:rPr>
              <a:t>(</a:t>
            </a:r>
            <a:r>
              <a:rPr lang="it-IT" sz="2200" b="1" dirty="0">
                <a:solidFill>
                  <a:srgbClr val="1D2D3D"/>
                </a:solidFill>
              </a:rPr>
              <a:t>per il codice </a:t>
            </a:r>
            <a:r>
              <a:rPr lang="it-IT" sz="2200" b="1" dirty="0" smtClean="0">
                <a:solidFill>
                  <a:srgbClr val="1D2D3D"/>
                </a:solidFill>
              </a:rPr>
              <a:t>fiscale)</a:t>
            </a:r>
            <a:r>
              <a:rPr lang="it-IT" sz="2200" dirty="0" smtClean="0">
                <a:solidFill>
                  <a:srgbClr val="1D2D3D"/>
                </a:solidFill>
              </a:rPr>
              <a:t>, occorre fornire anche un numero di telefono mobile e un indirizzo email ordinario.</a:t>
            </a:r>
          </a:p>
          <a:p>
            <a:pPr marL="450850" lvl="1" indent="-285750"/>
            <a:r>
              <a:rPr lang="it-IT" sz="800" dirty="0" smtClean="0">
                <a:solidFill>
                  <a:srgbClr val="1D2D3D"/>
                </a:solidFill>
              </a:rPr>
              <a:t> </a:t>
            </a:r>
          </a:p>
          <a:p>
            <a:pPr marL="450850" lvl="1" indent="-285750">
              <a:buFont typeface="Arial" panose="020B0604020202020204" pitchFamily="34" charset="0"/>
              <a:buChar char="•"/>
            </a:pPr>
            <a:r>
              <a:rPr lang="it-IT" sz="2400" b="1" dirty="0" smtClean="0">
                <a:solidFill>
                  <a:srgbClr val="1D2D3D"/>
                </a:solidFill>
              </a:rPr>
              <a:t>Riconoscimento online tramite webcam:</a:t>
            </a:r>
            <a:r>
              <a:rPr lang="it-IT" sz="2400" dirty="0">
                <a:solidFill>
                  <a:srgbClr val="1D2D3D"/>
                </a:solidFill>
              </a:rPr>
              <a:t> </a:t>
            </a:r>
            <a:r>
              <a:rPr lang="it-IT" sz="2200" dirty="0" smtClean="0">
                <a:solidFill>
                  <a:srgbClr val="1D2D3D"/>
                </a:solidFill>
              </a:rPr>
              <a:t>il </a:t>
            </a:r>
            <a:r>
              <a:rPr lang="it-IT" sz="2200" dirty="0">
                <a:solidFill>
                  <a:srgbClr val="1D2D3D"/>
                </a:solidFill>
              </a:rPr>
              <a:t>riconoscimento avviene tramite video-chiamata con un </a:t>
            </a:r>
            <a:r>
              <a:rPr lang="it-IT" sz="2200" dirty="0" smtClean="0">
                <a:solidFill>
                  <a:srgbClr val="1D2D3D"/>
                </a:solidFill>
              </a:rPr>
              <a:t>operatore. Durante la procedura occorre fotografare, tramite la webcam, un</a:t>
            </a:r>
            <a:r>
              <a:rPr lang="it-IT" sz="2200" dirty="0">
                <a:solidFill>
                  <a:srgbClr val="1D2D3D"/>
                </a:solidFill>
              </a:rPr>
              <a:t> </a:t>
            </a:r>
            <a:r>
              <a:rPr lang="it-IT" sz="2200" b="1" dirty="0">
                <a:solidFill>
                  <a:srgbClr val="1D2D3D"/>
                </a:solidFill>
              </a:rPr>
              <a:t>documento di identità</a:t>
            </a:r>
            <a:r>
              <a:rPr lang="it-IT" sz="2200" dirty="0">
                <a:solidFill>
                  <a:srgbClr val="1D2D3D"/>
                </a:solidFill>
              </a:rPr>
              <a:t> ed </a:t>
            </a:r>
            <a:r>
              <a:rPr lang="it-IT" sz="2200" dirty="0" smtClean="0">
                <a:solidFill>
                  <a:srgbClr val="1D2D3D"/>
                </a:solidFill>
              </a:rPr>
              <a:t>la </a:t>
            </a:r>
            <a:r>
              <a:rPr lang="it-IT" sz="2200" b="1" dirty="0" smtClean="0">
                <a:solidFill>
                  <a:srgbClr val="1D2D3D"/>
                </a:solidFill>
              </a:rPr>
              <a:t>Tessera Sanitaria </a:t>
            </a:r>
            <a:r>
              <a:rPr lang="it-IT" sz="2200" dirty="0" smtClean="0">
                <a:solidFill>
                  <a:srgbClr val="1D2D3D"/>
                </a:solidFill>
              </a:rPr>
              <a:t>(</a:t>
            </a:r>
            <a:r>
              <a:rPr lang="it-IT" sz="2200" b="1" dirty="0" smtClean="0">
                <a:solidFill>
                  <a:srgbClr val="1D2D3D"/>
                </a:solidFill>
              </a:rPr>
              <a:t>per il codice fiscale) </a:t>
            </a:r>
            <a:r>
              <a:rPr lang="it-IT" sz="2200" dirty="0" smtClean="0">
                <a:solidFill>
                  <a:srgbClr val="1D2D3D"/>
                </a:solidFill>
              </a:rPr>
              <a:t>e</a:t>
            </a:r>
            <a:r>
              <a:rPr lang="it-IT" sz="2200" dirty="0">
                <a:solidFill>
                  <a:srgbClr val="1D2D3D"/>
                </a:solidFill>
              </a:rPr>
              <a:t> fornire </a:t>
            </a:r>
            <a:r>
              <a:rPr lang="it-IT" sz="2200" dirty="0" smtClean="0">
                <a:solidFill>
                  <a:srgbClr val="1D2D3D"/>
                </a:solidFill>
              </a:rPr>
              <a:t>un </a:t>
            </a:r>
            <a:r>
              <a:rPr lang="it-IT" sz="2200" dirty="0">
                <a:solidFill>
                  <a:srgbClr val="1D2D3D"/>
                </a:solidFill>
              </a:rPr>
              <a:t>numero di telefono mobile e un indirizzo email ordinario.</a:t>
            </a:r>
            <a:r>
              <a:rPr lang="it-IT" sz="2200" b="1" dirty="0">
                <a:solidFill>
                  <a:srgbClr val="1D2D3D"/>
                </a:solidFill>
              </a:rPr>
              <a:t/>
            </a:r>
            <a:br>
              <a:rPr lang="it-IT" sz="2200" b="1" dirty="0">
                <a:solidFill>
                  <a:srgbClr val="1D2D3D"/>
                </a:solidFill>
              </a:rPr>
            </a:br>
            <a:endParaRPr lang="it-IT" sz="800" dirty="0">
              <a:solidFill>
                <a:srgbClr val="1D2D3D"/>
              </a:solidFill>
            </a:endParaRPr>
          </a:p>
          <a:p>
            <a:pPr marL="450850" lvl="1" indent="-285750">
              <a:buFont typeface="Arial" panose="020B0604020202020204" pitchFamily="34" charset="0"/>
              <a:buChar char="•"/>
            </a:pPr>
            <a:r>
              <a:rPr lang="it-IT" sz="2400" b="1" dirty="0">
                <a:solidFill>
                  <a:srgbClr val="1D2D3D"/>
                </a:solidFill>
              </a:rPr>
              <a:t>Riconoscimento</a:t>
            </a:r>
            <a:r>
              <a:rPr lang="it-IT" sz="2400" dirty="0">
                <a:solidFill>
                  <a:srgbClr val="1D2D3D"/>
                </a:solidFill>
              </a:rPr>
              <a:t> </a:t>
            </a:r>
            <a:r>
              <a:rPr lang="it-IT" sz="2400" b="1" dirty="0">
                <a:solidFill>
                  <a:srgbClr val="1D2D3D"/>
                </a:solidFill>
              </a:rPr>
              <a:t>con SPID</a:t>
            </a:r>
            <a:r>
              <a:rPr lang="it-IT" sz="2400" dirty="0">
                <a:solidFill>
                  <a:srgbClr val="1D2D3D"/>
                </a:solidFill>
              </a:rPr>
              <a:t>: </a:t>
            </a:r>
            <a:r>
              <a:rPr lang="it-IT" sz="2200" dirty="0" smtClean="0">
                <a:solidFill>
                  <a:srgbClr val="1D2D3D"/>
                </a:solidFill>
              </a:rPr>
              <a:t>Grazie </a:t>
            </a:r>
            <a:r>
              <a:rPr lang="it-IT" sz="2200" dirty="0">
                <a:solidFill>
                  <a:srgbClr val="1D2D3D"/>
                </a:solidFill>
              </a:rPr>
              <a:t>allo SPID è possibile effettuare il riconoscimento online senza il bisogno di una webcam </a:t>
            </a:r>
            <a:r>
              <a:rPr lang="it-IT" sz="2200" dirty="0" smtClean="0">
                <a:solidFill>
                  <a:srgbClr val="1D2D3D"/>
                </a:solidFill>
              </a:rPr>
              <a:t>e dei </a:t>
            </a:r>
            <a:r>
              <a:rPr lang="it-IT" sz="2200" dirty="0">
                <a:solidFill>
                  <a:srgbClr val="1D2D3D"/>
                </a:solidFill>
              </a:rPr>
              <a:t>documenti </a:t>
            </a:r>
            <a:r>
              <a:rPr lang="it-IT" sz="2200" dirty="0" smtClean="0">
                <a:solidFill>
                  <a:srgbClr val="1D2D3D"/>
                </a:solidFill>
              </a:rPr>
              <a:t>di riconoscimento.</a:t>
            </a:r>
            <a:endParaRPr lang="it-IT" sz="2200" b="0" i="0" dirty="0">
              <a:solidFill>
                <a:srgbClr val="1D2D3D"/>
              </a:solidFill>
              <a:effectLst/>
            </a:endParaRPr>
          </a:p>
        </p:txBody>
      </p:sp>
    </p:spTree>
    <p:extLst>
      <p:ext uri="{BB962C8B-B14F-4D97-AF65-F5344CB8AC3E}">
        <p14:creationId xmlns:p14="http://schemas.microsoft.com/office/powerpoint/2010/main" val="255334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Cosa sono i codici PIN e PUK </a:t>
            </a: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3" name="Rettangolo 2"/>
          <p:cNvSpPr/>
          <p:nvPr/>
        </p:nvSpPr>
        <p:spPr>
          <a:xfrm>
            <a:off x="342313" y="1275386"/>
            <a:ext cx="11507373" cy="5386090"/>
          </a:xfrm>
          <a:prstGeom prst="rect">
            <a:avLst/>
          </a:prstGeom>
        </p:spPr>
        <p:txBody>
          <a:bodyPr wrap="square">
            <a:spAutoFit/>
          </a:bodyPr>
          <a:lstStyle/>
          <a:p>
            <a:r>
              <a:rPr lang="it-IT" sz="2400" dirty="0">
                <a:solidFill>
                  <a:srgbClr val="222427"/>
                </a:solidFill>
              </a:rPr>
              <a:t>Il </a:t>
            </a:r>
            <a:r>
              <a:rPr lang="it-IT" sz="2400" dirty="0" smtClean="0">
                <a:solidFill>
                  <a:srgbClr val="222427"/>
                </a:solidFill>
              </a:rPr>
              <a:t>codice </a:t>
            </a:r>
            <a:r>
              <a:rPr lang="it-IT" sz="2400" b="1" dirty="0">
                <a:solidFill>
                  <a:srgbClr val="222427"/>
                </a:solidFill>
              </a:rPr>
              <a:t>PIN </a:t>
            </a:r>
            <a:r>
              <a:rPr lang="it-IT" sz="2400" b="1" dirty="0" smtClean="0">
                <a:solidFill>
                  <a:srgbClr val="222427"/>
                </a:solidFill>
              </a:rPr>
              <a:t>(</a:t>
            </a:r>
            <a:r>
              <a:rPr lang="it-IT" sz="2400" b="1" dirty="0" smtClean="0"/>
              <a:t>Personal </a:t>
            </a:r>
            <a:r>
              <a:rPr lang="it-IT" sz="2400" b="1" dirty="0" err="1"/>
              <a:t>Identification</a:t>
            </a:r>
            <a:r>
              <a:rPr lang="it-IT" sz="2400" b="1" dirty="0"/>
              <a:t> </a:t>
            </a:r>
            <a:r>
              <a:rPr lang="it-IT" sz="2400" b="1" dirty="0" err="1" smtClean="0"/>
              <a:t>Number</a:t>
            </a:r>
            <a:r>
              <a:rPr lang="it-IT" sz="2400" b="1" dirty="0" smtClean="0"/>
              <a:t>) </a:t>
            </a:r>
            <a:r>
              <a:rPr lang="it-IT" sz="2400" dirty="0" smtClean="0">
                <a:solidFill>
                  <a:srgbClr val="222427"/>
                </a:solidFill>
              </a:rPr>
              <a:t>è </a:t>
            </a:r>
            <a:r>
              <a:rPr lang="it-IT" sz="2400" dirty="0">
                <a:solidFill>
                  <a:srgbClr val="222427"/>
                </a:solidFill>
              </a:rPr>
              <a:t>un codice </a:t>
            </a:r>
            <a:r>
              <a:rPr lang="it-IT" sz="2400" dirty="0" smtClean="0">
                <a:solidFill>
                  <a:srgbClr val="222427"/>
                </a:solidFill>
              </a:rPr>
              <a:t>numerico strettamente personale ed è associato al singolo certificato di Firma Digitale. Tale codice va utilizzato ogni volta che il Titolare del Certificato di Firma Digitale deve firmare un documento informatico o deve accedere ad altre funzioni del dispositivo di firma.</a:t>
            </a:r>
          </a:p>
          <a:p>
            <a:endParaRPr lang="it-IT" sz="800" dirty="0" smtClean="0">
              <a:solidFill>
                <a:srgbClr val="222427"/>
              </a:solidFill>
            </a:endParaRPr>
          </a:p>
          <a:p>
            <a:r>
              <a:rPr lang="it-IT" sz="2400" dirty="0" smtClean="0">
                <a:solidFill>
                  <a:srgbClr val="222427"/>
                </a:solidFill>
              </a:rPr>
              <a:t>E’ indispensabile </a:t>
            </a:r>
            <a:r>
              <a:rPr lang="it-IT" sz="2400" b="1" dirty="0" smtClean="0">
                <a:solidFill>
                  <a:srgbClr val="222427"/>
                </a:solidFill>
              </a:rPr>
              <a:t>conservare il PIN con </a:t>
            </a:r>
            <a:r>
              <a:rPr lang="it-IT" sz="2400" b="1" dirty="0">
                <a:solidFill>
                  <a:srgbClr val="222427"/>
                </a:solidFill>
              </a:rPr>
              <a:t>cura</a:t>
            </a:r>
            <a:r>
              <a:rPr lang="it-IT" sz="2400" dirty="0">
                <a:solidFill>
                  <a:srgbClr val="222427"/>
                </a:solidFill>
              </a:rPr>
              <a:t>, facendo attenzione che non </a:t>
            </a:r>
            <a:r>
              <a:rPr lang="it-IT" sz="2400" dirty="0" smtClean="0">
                <a:solidFill>
                  <a:srgbClr val="222427"/>
                </a:solidFill>
              </a:rPr>
              <a:t>venga </a:t>
            </a:r>
            <a:r>
              <a:rPr lang="it-IT" sz="2400" dirty="0">
                <a:solidFill>
                  <a:srgbClr val="222427"/>
                </a:solidFill>
              </a:rPr>
              <a:t>sottratto </a:t>
            </a:r>
            <a:r>
              <a:rPr lang="it-IT" sz="2400" dirty="0" smtClean="0">
                <a:solidFill>
                  <a:srgbClr val="222427"/>
                </a:solidFill>
              </a:rPr>
              <a:t>o che non </a:t>
            </a:r>
            <a:r>
              <a:rPr lang="it-IT" sz="2400" dirty="0">
                <a:solidFill>
                  <a:srgbClr val="222427"/>
                </a:solidFill>
              </a:rPr>
              <a:t>vada perso. </a:t>
            </a:r>
            <a:endParaRPr lang="it-IT" sz="2400" dirty="0" smtClean="0">
              <a:solidFill>
                <a:srgbClr val="222427"/>
              </a:solidFill>
            </a:endParaRPr>
          </a:p>
          <a:p>
            <a:endParaRPr lang="it-IT" sz="800" dirty="0" smtClean="0">
              <a:solidFill>
                <a:srgbClr val="222427"/>
              </a:solidFill>
            </a:endParaRPr>
          </a:p>
          <a:p>
            <a:r>
              <a:rPr lang="it-IT" sz="2400" i="1" dirty="0">
                <a:solidFill>
                  <a:srgbClr val="222427"/>
                </a:solidFill>
              </a:rPr>
              <a:t>Quando </a:t>
            </a:r>
            <a:r>
              <a:rPr lang="it-IT" sz="2400" i="1" dirty="0" smtClean="0">
                <a:solidFill>
                  <a:srgbClr val="222427"/>
                </a:solidFill>
              </a:rPr>
              <a:t>si utilizza il PIN e lo si digita in modo errato </a:t>
            </a:r>
            <a:r>
              <a:rPr lang="it-IT" sz="2400" i="1" dirty="0">
                <a:solidFill>
                  <a:srgbClr val="222427"/>
                </a:solidFill>
              </a:rPr>
              <a:t>per 3</a:t>
            </a:r>
            <a:r>
              <a:rPr lang="it-IT" sz="2400" i="1" dirty="0" smtClean="0">
                <a:solidFill>
                  <a:srgbClr val="222427"/>
                </a:solidFill>
              </a:rPr>
              <a:t> </a:t>
            </a:r>
            <a:r>
              <a:rPr lang="it-IT" sz="2400" i="1" dirty="0">
                <a:solidFill>
                  <a:srgbClr val="222427"/>
                </a:solidFill>
              </a:rPr>
              <a:t>volte consecutive il servizio </a:t>
            </a:r>
            <a:r>
              <a:rPr lang="it-IT" sz="2400" i="1" dirty="0" smtClean="0">
                <a:solidFill>
                  <a:srgbClr val="222427"/>
                </a:solidFill>
              </a:rPr>
              <a:t>di Firma Digitale verrà bloccato.</a:t>
            </a:r>
            <a:endParaRPr lang="it-IT" sz="2400" i="1" dirty="0">
              <a:solidFill>
                <a:srgbClr val="222427"/>
              </a:solidFill>
            </a:endParaRPr>
          </a:p>
          <a:p>
            <a:endParaRPr lang="it-IT" sz="800" dirty="0">
              <a:solidFill>
                <a:srgbClr val="222427"/>
              </a:solidFill>
            </a:endParaRPr>
          </a:p>
          <a:p>
            <a:r>
              <a:rPr lang="it-IT" sz="2400" dirty="0" smtClean="0">
                <a:solidFill>
                  <a:srgbClr val="222427"/>
                </a:solidFill>
              </a:rPr>
              <a:t>Se </a:t>
            </a:r>
            <a:r>
              <a:rPr lang="it-IT" sz="2400" dirty="0">
                <a:solidFill>
                  <a:srgbClr val="222427"/>
                </a:solidFill>
              </a:rPr>
              <a:t>il codice PIN </a:t>
            </a:r>
            <a:r>
              <a:rPr lang="it-IT" sz="2400" dirty="0" smtClean="0">
                <a:solidFill>
                  <a:srgbClr val="222427"/>
                </a:solidFill>
              </a:rPr>
              <a:t>risulta bloccato, smarrito o dimenticato, lo si può resettare utilizzando </a:t>
            </a:r>
            <a:r>
              <a:rPr lang="it-IT" sz="2400" dirty="0">
                <a:solidFill>
                  <a:srgbClr val="222427"/>
                </a:solidFill>
              </a:rPr>
              <a:t>il </a:t>
            </a:r>
            <a:r>
              <a:rPr lang="it-IT" sz="2400" dirty="0" smtClean="0">
                <a:solidFill>
                  <a:srgbClr val="222427"/>
                </a:solidFill>
              </a:rPr>
              <a:t> codice </a:t>
            </a:r>
            <a:r>
              <a:rPr lang="it-IT" sz="2400" b="1" dirty="0" smtClean="0">
                <a:solidFill>
                  <a:srgbClr val="222427"/>
                </a:solidFill>
              </a:rPr>
              <a:t>PUK </a:t>
            </a:r>
            <a:r>
              <a:rPr lang="it-IT" sz="2400" b="1" dirty="0"/>
              <a:t> (Personal </a:t>
            </a:r>
            <a:r>
              <a:rPr lang="it-IT" sz="2400" b="1" dirty="0" err="1"/>
              <a:t>Unblock</a:t>
            </a:r>
            <a:r>
              <a:rPr lang="it-IT" sz="2400" b="1" dirty="0"/>
              <a:t> </a:t>
            </a:r>
            <a:r>
              <a:rPr lang="it-IT" sz="2400" b="1" dirty="0" err="1"/>
              <a:t>Key</a:t>
            </a:r>
            <a:r>
              <a:rPr lang="it-IT" sz="2400" b="1" dirty="0" smtClean="0"/>
              <a:t>)</a:t>
            </a:r>
            <a:r>
              <a:rPr lang="it-IT" sz="2400" dirty="0">
                <a:solidFill>
                  <a:srgbClr val="222427"/>
                </a:solidFill>
              </a:rPr>
              <a:t> </a:t>
            </a:r>
            <a:r>
              <a:rPr lang="it-IT" sz="2400" dirty="0" smtClean="0">
                <a:solidFill>
                  <a:srgbClr val="222427"/>
                </a:solidFill>
              </a:rPr>
              <a:t>ad esso associato. </a:t>
            </a:r>
            <a:br>
              <a:rPr lang="it-IT" sz="2400" dirty="0" smtClean="0">
                <a:solidFill>
                  <a:srgbClr val="222427"/>
                </a:solidFill>
              </a:rPr>
            </a:br>
            <a:r>
              <a:rPr lang="it-IT" sz="800" dirty="0" smtClean="0">
                <a:solidFill>
                  <a:srgbClr val="222427"/>
                </a:solidFill>
              </a:rPr>
              <a:t/>
            </a:r>
            <a:br>
              <a:rPr lang="it-IT" sz="800" dirty="0" smtClean="0">
                <a:solidFill>
                  <a:srgbClr val="222427"/>
                </a:solidFill>
              </a:rPr>
            </a:br>
            <a:r>
              <a:rPr lang="it-IT" sz="2400" dirty="0" smtClean="0">
                <a:solidFill>
                  <a:srgbClr val="222427"/>
                </a:solidFill>
              </a:rPr>
              <a:t>Attenzione perché </a:t>
            </a:r>
            <a:r>
              <a:rPr lang="it-IT" sz="2400" b="1" dirty="0" smtClean="0">
                <a:solidFill>
                  <a:srgbClr val="222427"/>
                </a:solidFill>
              </a:rPr>
              <a:t>sbagliando per </a:t>
            </a:r>
            <a:r>
              <a:rPr lang="it-IT" sz="2400" b="1" dirty="0">
                <a:solidFill>
                  <a:srgbClr val="222427"/>
                </a:solidFill>
              </a:rPr>
              <a:t>3 volte anche il PUK, il supporto di firma digitale sarà irrimediabilmente bloccato e non sarà possibile ripristinarlo in alcun modo</a:t>
            </a:r>
            <a:r>
              <a:rPr lang="it-IT" sz="2400" dirty="0">
                <a:solidFill>
                  <a:srgbClr val="222427"/>
                </a:solidFill>
              </a:rPr>
              <a:t>. Sarà quindi necessario procedere con l’acquisto di un nuovo </a:t>
            </a:r>
            <a:r>
              <a:rPr lang="it-IT" sz="2400" dirty="0" smtClean="0">
                <a:solidFill>
                  <a:srgbClr val="222427"/>
                </a:solidFill>
              </a:rPr>
              <a:t>certificato </a:t>
            </a:r>
            <a:r>
              <a:rPr lang="it-IT" sz="2400" dirty="0">
                <a:solidFill>
                  <a:srgbClr val="222427"/>
                </a:solidFill>
              </a:rPr>
              <a:t>di </a:t>
            </a:r>
            <a:r>
              <a:rPr lang="it-IT" sz="2400" dirty="0" smtClean="0">
                <a:solidFill>
                  <a:srgbClr val="222427"/>
                </a:solidFill>
              </a:rPr>
              <a:t>firma digitale.</a:t>
            </a:r>
            <a:endParaRPr lang="it-IT" sz="2400" dirty="0"/>
          </a:p>
        </p:txBody>
      </p:sp>
    </p:spTree>
    <p:extLst>
      <p:ext uri="{BB962C8B-B14F-4D97-AF65-F5344CB8AC3E}">
        <p14:creationId xmlns:p14="http://schemas.microsoft.com/office/powerpoint/2010/main" val="2691018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Assegnazione dei codici PIN e PUK</a:t>
            </a: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6" name="Rettangolo 5"/>
          <p:cNvSpPr/>
          <p:nvPr/>
        </p:nvSpPr>
        <p:spPr>
          <a:xfrm>
            <a:off x="342313" y="1227475"/>
            <a:ext cx="11507373" cy="4031873"/>
          </a:xfrm>
          <a:prstGeom prst="rect">
            <a:avLst/>
          </a:prstGeom>
        </p:spPr>
        <p:txBody>
          <a:bodyPr wrap="square">
            <a:spAutoFit/>
          </a:bodyPr>
          <a:lstStyle/>
          <a:p>
            <a:r>
              <a:rPr lang="it-IT" sz="2400" dirty="0" smtClean="0">
                <a:solidFill>
                  <a:srgbClr val="222427"/>
                </a:solidFill>
              </a:rPr>
              <a:t>I codici PIN e PUK vengono generati/associati durante il processo di emissione della Firma Digitale. Ad ogni certificato di Firma Digitale è associata in modo univoco una coppia di codici PIN e PUK. </a:t>
            </a:r>
          </a:p>
          <a:p>
            <a:endParaRPr lang="it-IT" sz="800" dirty="0">
              <a:solidFill>
                <a:srgbClr val="222427"/>
              </a:solidFill>
            </a:endParaRPr>
          </a:p>
          <a:p>
            <a:r>
              <a:rPr lang="it-IT" sz="2400" dirty="0" smtClean="0">
                <a:solidFill>
                  <a:srgbClr val="222427"/>
                </a:solidFill>
              </a:rPr>
              <a:t>Tali codici vengono trasferiti al Titolare della Firma Digitale secondo una di queste modalità:</a:t>
            </a:r>
          </a:p>
          <a:p>
            <a:endParaRPr lang="it-IT" sz="800" dirty="0">
              <a:solidFill>
                <a:srgbClr val="222427"/>
              </a:solidFill>
            </a:endParaRPr>
          </a:p>
          <a:p>
            <a:pPr marL="342900" indent="-342900">
              <a:buFont typeface="Arial" panose="020B0604020202020204" pitchFamily="34" charset="0"/>
              <a:buChar char="•"/>
            </a:pPr>
            <a:r>
              <a:rPr lang="it-IT" sz="2400" b="1" dirty="0">
                <a:solidFill>
                  <a:srgbClr val="222427"/>
                </a:solidFill>
              </a:rPr>
              <a:t>Tramite </a:t>
            </a:r>
            <a:r>
              <a:rPr lang="it-IT" sz="2400" b="1" dirty="0" smtClean="0">
                <a:solidFill>
                  <a:srgbClr val="222427"/>
                </a:solidFill>
              </a:rPr>
              <a:t>SCRATCH CARD</a:t>
            </a:r>
            <a:r>
              <a:rPr lang="it-IT" sz="2400" dirty="0">
                <a:solidFill>
                  <a:srgbClr val="222427"/>
                </a:solidFill>
              </a:rPr>
              <a:t>. </a:t>
            </a:r>
            <a:r>
              <a:rPr lang="it-IT" sz="2400" dirty="0" smtClean="0">
                <a:solidFill>
                  <a:srgbClr val="222427"/>
                </a:solidFill>
              </a:rPr>
              <a:t>Viene fornita al Titolare una </a:t>
            </a:r>
            <a:r>
              <a:rPr lang="it-IT" sz="2400" dirty="0">
                <a:solidFill>
                  <a:srgbClr val="222427"/>
                </a:solidFill>
              </a:rPr>
              <a:t>tesserina </a:t>
            </a:r>
            <a:r>
              <a:rPr lang="it-IT" sz="2400" dirty="0" smtClean="0">
                <a:solidFill>
                  <a:srgbClr val="222427"/>
                </a:solidFill>
              </a:rPr>
              <a:t>dal formato di una carta di </a:t>
            </a:r>
            <a:r>
              <a:rPr lang="it-IT" sz="2400" dirty="0">
                <a:solidFill>
                  <a:srgbClr val="222427"/>
                </a:solidFill>
              </a:rPr>
              <a:t>credito </a:t>
            </a:r>
            <a:r>
              <a:rPr lang="it-IT" sz="2400" dirty="0" smtClean="0">
                <a:solidFill>
                  <a:srgbClr val="222427"/>
                </a:solidFill>
              </a:rPr>
              <a:t>dotata </a:t>
            </a:r>
            <a:r>
              <a:rPr lang="it-IT" sz="2400" dirty="0">
                <a:solidFill>
                  <a:srgbClr val="222427"/>
                </a:solidFill>
              </a:rPr>
              <a:t>di una parte argentata removibile sotto la quale si trovano </a:t>
            </a:r>
            <a:r>
              <a:rPr lang="it-IT" sz="2400" dirty="0" smtClean="0">
                <a:solidFill>
                  <a:srgbClr val="222427"/>
                </a:solidFill>
              </a:rPr>
              <a:t>i codici PIN e PUK</a:t>
            </a:r>
          </a:p>
          <a:p>
            <a:pPr marL="342900" indent="-342900">
              <a:buFont typeface="Arial" panose="020B0604020202020204" pitchFamily="34" charset="0"/>
              <a:buChar char="•"/>
            </a:pPr>
            <a:r>
              <a:rPr lang="it-IT" sz="2400" b="1" dirty="0" smtClean="0">
                <a:solidFill>
                  <a:srgbClr val="222427"/>
                </a:solidFill>
              </a:rPr>
              <a:t>Tramite email/PEC</a:t>
            </a:r>
            <a:r>
              <a:rPr lang="it-IT" sz="2400" dirty="0" smtClean="0">
                <a:solidFill>
                  <a:srgbClr val="222427"/>
                </a:solidFill>
              </a:rPr>
              <a:t>. viene inviata al Titolare un’email contenente un </a:t>
            </a:r>
            <a:r>
              <a:rPr lang="it-IT" sz="2400" dirty="0">
                <a:solidFill>
                  <a:srgbClr val="222427"/>
                </a:solidFill>
              </a:rPr>
              <a:t>pdf </a:t>
            </a:r>
            <a:r>
              <a:rPr lang="it-IT" sz="2400" dirty="0" smtClean="0">
                <a:solidFill>
                  <a:srgbClr val="222427"/>
                </a:solidFill>
              </a:rPr>
              <a:t>crittografato dove </a:t>
            </a:r>
            <a:r>
              <a:rPr lang="it-IT" sz="2400" dirty="0">
                <a:solidFill>
                  <a:srgbClr val="222427"/>
                </a:solidFill>
              </a:rPr>
              <a:t>sono contenuti pin e </a:t>
            </a:r>
            <a:r>
              <a:rPr lang="it-IT" sz="2400" dirty="0" err="1" smtClean="0">
                <a:solidFill>
                  <a:srgbClr val="222427"/>
                </a:solidFill>
              </a:rPr>
              <a:t>puk</a:t>
            </a:r>
            <a:r>
              <a:rPr lang="it-IT" sz="2400" dirty="0">
                <a:solidFill>
                  <a:srgbClr val="222427"/>
                </a:solidFill>
              </a:rPr>
              <a:t>;</a:t>
            </a:r>
            <a:r>
              <a:rPr lang="it-IT" sz="2400" dirty="0" smtClean="0">
                <a:solidFill>
                  <a:srgbClr val="222427"/>
                </a:solidFill>
              </a:rPr>
              <a:t> nel corpo dell’email sono contenute le le istruzioni da seguire per decifrare il pdf allegato.</a:t>
            </a:r>
            <a:endParaRPr lang="it-IT" sz="2400" dirty="0">
              <a:solidFill>
                <a:srgbClr val="222427"/>
              </a:solidFill>
            </a:endParaRPr>
          </a:p>
        </p:txBody>
      </p:sp>
      <p:sp>
        <p:nvSpPr>
          <p:cNvPr id="4" name="CasellaDiTesto 3"/>
          <p:cNvSpPr txBox="1"/>
          <p:nvPr/>
        </p:nvSpPr>
        <p:spPr>
          <a:xfrm>
            <a:off x="661652" y="5484197"/>
            <a:ext cx="11188034" cy="830997"/>
          </a:xfrm>
          <a:prstGeom prst="rect">
            <a:avLst/>
          </a:prstGeom>
          <a:noFill/>
        </p:spPr>
        <p:txBody>
          <a:bodyPr wrap="square" rtlCol="0">
            <a:spAutoFit/>
          </a:bodyPr>
          <a:lstStyle/>
          <a:p>
            <a:r>
              <a:rPr lang="it-IT" sz="2400" dirty="0" smtClean="0"/>
              <a:t>Attenzione: a differenza della Firma Digitale su dispositivo Fisico, la Firma Digitale Remota è dotata di solo codice PIN</a:t>
            </a:r>
            <a:endParaRPr lang="it-IT" sz="2400" dirty="0"/>
          </a:p>
        </p:txBody>
      </p:sp>
    </p:spTree>
    <p:extLst>
      <p:ext uri="{BB962C8B-B14F-4D97-AF65-F5344CB8AC3E}">
        <p14:creationId xmlns:p14="http://schemas.microsoft.com/office/powerpoint/2010/main" val="3733723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10670222"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Come richiedere la Firma Digitale… </a:t>
            </a:r>
            <a:endParaRPr lang="it-IT" sz="3200" b="1" dirty="0">
              <a:solidFill>
                <a:schemeClr val="bg1"/>
              </a:solidFill>
              <a:latin typeface="Helvetica" panose="020B0604020202020204" pitchFamily="34" charset="0"/>
              <a:ea typeface="Times New Roman" panose="02020603050405020304" pitchFamily="18" charset="0"/>
            </a:endParaRPr>
          </a:p>
        </p:txBody>
      </p:sp>
      <p:sp>
        <p:nvSpPr>
          <p:cNvPr id="8" name="Rettangolo 7"/>
          <p:cNvSpPr/>
          <p:nvPr/>
        </p:nvSpPr>
        <p:spPr>
          <a:xfrm>
            <a:off x="839607" y="3269127"/>
            <a:ext cx="6405255" cy="461665"/>
          </a:xfrm>
          <a:prstGeom prst="rect">
            <a:avLst/>
          </a:prstGeom>
        </p:spPr>
        <p:txBody>
          <a:bodyPr wrap="square">
            <a:spAutoFit/>
          </a:bodyPr>
          <a:lstStyle/>
          <a:p>
            <a:endParaRPr lang="it-IT" sz="2400" dirty="0"/>
          </a:p>
        </p:txBody>
      </p:sp>
      <p:sp>
        <p:nvSpPr>
          <p:cNvPr id="7" name="CasellaDiTesto 6"/>
          <p:cNvSpPr txBox="1"/>
          <p:nvPr/>
        </p:nvSpPr>
        <p:spPr>
          <a:xfrm>
            <a:off x="2441105" y="6053489"/>
            <a:ext cx="6848720" cy="523220"/>
          </a:xfrm>
          <a:prstGeom prst="rect">
            <a:avLst/>
          </a:prstGeom>
          <a:noFill/>
        </p:spPr>
        <p:txBody>
          <a:bodyPr wrap="square" rtlCol="0">
            <a:spAutoFit/>
          </a:bodyPr>
          <a:lstStyle/>
          <a:p>
            <a:r>
              <a:rPr lang="it-IT" sz="2800" dirty="0" smtClean="0"/>
              <a:t>Processo di Attivazione di una Firma Digitale</a:t>
            </a:r>
            <a:endParaRPr lang="it-IT" sz="2800" dirty="0"/>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039" y="1812654"/>
            <a:ext cx="4025412" cy="4002277"/>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667" y="2896455"/>
            <a:ext cx="1906155" cy="1834674"/>
          </a:xfrm>
          <a:prstGeom prst="rect">
            <a:avLst/>
          </a:prstGeom>
        </p:spPr>
      </p:pic>
    </p:spTree>
    <p:extLst>
      <p:ext uri="{BB962C8B-B14F-4D97-AF65-F5344CB8AC3E}">
        <p14:creationId xmlns:p14="http://schemas.microsoft.com/office/powerpoint/2010/main" val="1621135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10670222"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Come richiedere la Firma Digitale… </a:t>
            </a:r>
          </a:p>
        </p:txBody>
      </p:sp>
      <p:sp>
        <p:nvSpPr>
          <p:cNvPr id="8" name="Rettangolo 7"/>
          <p:cNvSpPr/>
          <p:nvPr/>
        </p:nvSpPr>
        <p:spPr>
          <a:xfrm>
            <a:off x="839607" y="3269127"/>
            <a:ext cx="6405255" cy="461665"/>
          </a:xfrm>
          <a:prstGeom prst="rect">
            <a:avLst/>
          </a:prstGeom>
        </p:spPr>
        <p:txBody>
          <a:bodyPr wrap="square">
            <a:spAutoFit/>
          </a:bodyPr>
          <a:lstStyle/>
          <a:p>
            <a:endParaRPr lang="it-IT" sz="2400" dirty="0"/>
          </a:p>
        </p:txBody>
      </p:sp>
      <p:pic>
        <p:nvPicPr>
          <p:cNvPr id="5" name="Immagine 4"/>
          <p:cNvPicPr>
            <a:picLocks noChangeAspect="1"/>
          </p:cNvPicPr>
          <p:nvPr/>
        </p:nvPicPr>
        <p:blipFill>
          <a:blip r:embed="rId3"/>
          <a:stretch>
            <a:fillRect/>
          </a:stretch>
        </p:blipFill>
        <p:spPr>
          <a:xfrm>
            <a:off x="477724" y="2831575"/>
            <a:ext cx="2663590" cy="2831017"/>
          </a:xfrm>
          <a:prstGeom prst="rect">
            <a:avLst/>
          </a:prstGeom>
        </p:spPr>
      </p:pic>
      <p:sp>
        <p:nvSpPr>
          <p:cNvPr id="20" name="CasellaDiTesto 19"/>
          <p:cNvSpPr txBox="1"/>
          <p:nvPr/>
        </p:nvSpPr>
        <p:spPr>
          <a:xfrm>
            <a:off x="530354" y="5606772"/>
            <a:ext cx="2610960" cy="523220"/>
          </a:xfrm>
          <a:prstGeom prst="rect">
            <a:avLst/>
          </a:prstGeom>
          <a:solidFill>
            <a:schemeClr val="bg1"/>
          </a:solidFill>
        </p:spPr>
        <p:txBody>
          <a:bodyPr wrap="square" rtlCol="0">
            <a:spAutoFit/>
          </a:bodyPr>
          <a:lstStyle/>
          <a:p>
            <a:pPr marL="263525" indent="-263525"/>
            <a:r>
              <a:rPr lang="it-IT" sz="2800" dirty="0" smtClean="0"/>
              <a:t>Fase 1 </a:t>
            </a:r>
            <a:r>
              <a:rPr lang="it-IT" dirty="0" smtClean="0"/>
              <a:t>riconoscimento</a:t>
            </a:r>
            <a:endParaRPr lang="it-IT" dirty="0"/>
          </a:p>
        </p:txBody>
      </p:sp>
      <p:grpSp>
        <p:nvGrpSpPr>
          <p:cNvPr id="26" name="Gruppo 25"/>
          <p:cNvGrpSpPr/>
          <p:nvPr/>
        </p:nvGrpSpPr>
        <p:grpSpPr>
          <a:xfrm>
            <a:off x="1094091" y="1533326"/>
            <a:ext cx="8749728" cy="3939431"/>
            <a:chOff x="1094091" y="1533326"/>
            <a:chExt cx="8749728" cy="3939431"/>
          </a:xfrm>
        </p:grpSpPr>
        <p:sp>
          <p:nvSpPr>
            <p:cNvPr id="14" name="CasellaDiTesto 13"/>
            <p:cNvSpPr txBox="1"/>
            <p:nvPr/>
          </p:nvSpPr>
          <p:spPr>
            <a:xfrm>
              <a:off x="3368889" y="1533326"/>
              <a:ext cx="6474930" cy="2462213"/>
            </a:xfrm>
            <a:prstGeom prst="rect">
              <a:avLst/>
            </a:prstGeom>
            <a:solidFill>
              <a:schemeClr val="accent1">
                <a:lumMod val="20000"/>
                <a:lumOff val="80000"/>
              </a:schemeClr>
            </a:solidFill>
            <a:ln w="25400">
              <a:solidFill>
                <a:schemeClr val="accent1">
                  <a:lumMod val="50000"/>
                </a:schemeClr>
              </a:solidFill>
            </a:ln>
          </p:spPr>
          <p:txBody>
            <a:bodyPr wrap="square" rtlCol="0">
              <a:spAutoFit/>
            </a:bodyPr>
            <a:lstStyle/>
            <a:p>
              <a:r>
                <a:rPr lang="it-IT" sz="2200" dirty="0" smtClean="0"/>
                <a:t>Il richiedente (titolare) </a:t>
              </a:r>
              <a:r>
                <a:rPr lang="it-IT" sz="2200" u="sng" dirty="0" smtClean="0"/>
                <a:t>sceglie</a:t>
              </a:r>
              <a:r>
                <a:rPr lang="it-IT" sz="2200" dirty="0" smtClean="0"/>
                <a:t> l’</a:t>
              </a:r>
              <a:r>
                <a:rPr lang="it-IT" sz="2200" b="1" dirty="0" smtClean="0"/>
                <a:t>Ente Certificatore (CA) </a:t>
              </a:r>
              <a:r>
                <a:rPr lang="it-IT" sz="2200" dirty="0" smtClean="0"/>
                <a:t>presso il quale richiedere il certificato di Firma Digitale e successivamente si sottopone alla fase di riconoscimento: (A) recandosi presso uno sportello fisico dell’Ente Certificatore per </a:t>
              </a:r>
              <a:r>
                <a:rPr lang="it-IT" sz="2200" dirty="0"/>
                <a:t>il </a:t>
              </a:r>
              <a:r>
                <a:rPr lang="it-IT" sz="2200" b="1" dirty="0"/>
                <a:t>riconoscimento de </a:t>
              </a:r>
              <a:r>
                <a:rPr lang="it-IT" sz="2200" b="1" dirty="0" err="1"/>
                <a:t>visu</a:t>
              </a:r>
              <a:r>
                <a:rPr lang="it-IT" sz="2200" b="1" dirty="0"/>
                <a:t> </a:t>
              </a:r>
              <a:r>
                <a:rPr lang="it-IT" sz="2200" dirty="0" smtClean="0"/>
                <a:t>o (B) utilizzando </a:t>
              </a:r>
              <a:r>
                <a:rPr lang="it-IT" sz="2200" dirty="0"/>
                <a:t>una connessione </a:t>
              </a:r>
              <a:r>
                <a:rPr lang="it-IT" sz="2200" dirty="0" smtClean="0"/>
                <a:t>internet per il </a:t>
              </a:r>
              <a:r>
                <a:rPr lang="it-IT" sz="2200" b="1" dirty="0" smtClean="0"/>
                <a:t>riconoscimento da remoto.</a:t>
              </a:r>
              <a:endParaRPr lang="it-IT" sz="2200" b="1" dirty="0"/>
            </a:p>
          </p:txBody>
        </p:sp>
        <p:grpSp>
          <p:nvGrpSpPr>
            <p:cNvPr id="15" name="Gruppo 14"/>
            <p:cNvGrpSpPr/>
            <p:nvPr/>
          </p:nvGrpSpPr>
          <p:grpSpPr>
            <a:xfrm>
              <a:off x="1094091" y="1726087"/>
              <a:ext cx="1371523" cy="1463418"/>
              <a:chOff x="3441703" y="1735871"/>
              <a:chExt cx="1828489" cy="1735635"/>
            </a:xfrm>
          </p:grpSpPr>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398" y="1735871"/>
                <a:ext cx="922565" cy="1310043"/>
              </a:xfrm>
              <a:prstGeom prst="rect">
                <a:avLst/>
              </a:prstGeom>
            </p:spPr>
          </p:pic>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1703" y="2416981"/>
                <a:ext cx="990966" cy="557914"/>
              </a:xfrm>
              <a:prstGeom prst="rect">
                <a:avLst/>
              </a:prstGeom>
            </p:spPr>
          </p:pic>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8027" y="2846596"/>
                <a:ext cx="995080" cy="624910"/>
              </a:xfrm>
              <a:prstGeom prst="rect">
                <a:avLst/>
              </a:prstGeom>
            </p:spPr>
          </p:pic>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9128" y="2587109"/>
                <a:ext cx="1011064" cy="569229"/>
              </a:xfrm>
              <a:prstGeom prst="rect">
                <a:avLst/>
              </a:prstGeom>
            </p:spPr>
          </p:pic>
        </p:grpSp>
        <p:grpSp>
          <p:nvGrpSpPr>
            <p:cNvPr id="25" name="Gruppo 24"/>
            <p:cNvGrpSpPr/>
            <p:nvPr/>
          </p:nvGrpSpPr>
          <p:grpSpPr>
            <a:xfrm>
              <a:off x="3006535" y="4301390"/>
              <a:ext cx="1244296" cy="1171367"/>
              <a:chOff x="3218806" y="4634754"/>
              <a:chExt cx="1244296" cy="1171367"/>
            </a:xfrm>
          </p:grpSpPr>
          <p:pic>
            <p:nvPicPr>
              <p:cNvPr id="3" name="Immagine 2"/>
              <p:cNvPicPr>
                <a:picLocks noChangeAspect="1"/>
              </p:cNvPicPr>
              <p:nvPr/>
            </p:nvPicPr>
            <p:blipFill>
              <a:blip r:embed="rId8"/>
              <a:stretch>
                <a:fillRect/>
              </a:stretch>
            </p:blipFill>
            <p:spPr>
              <a:xfrm>
                <a:off x="3218806" y="4634754"/>
                <a:ext cx="697775" cy="549920"/>
              </a:xfrm>
              <a:prstGeom prst="rect">
                <a:avLst/>
              </a:prstGeom>
            </p:spPr>
          </p:pic>
          <p:pic>
            <p:nvPicPr>
              <p:cNvPr id="24" name="Immagine 23"/>
              <p:cNvPicPr>
                <a:picLocks noChangeAspect="1"/>
              </p:cNvPicPr>
              <p:nvPr/>
            </p:nvPicPr>
            <p:blipFill>
              <a:blip r:embed="rId9"/>
              <a:stretch>
                <a:fillRect/>
              </a:stretch>
            </p:blipFill>
            <p:spPr>
              <a:xfrm>
                <a:off x="3368889" y="5249242"/>
                <a:ext cx="745911" cy="556879"/>
              </a:xfrm>
              <a:prstGeom prst="rect">
                <a:avLst/>
              </a:prstGeom>
            </p:spPr>
          </p:pic>
          <p:pic>
            <p:nvPicPr>
              <p:cNvPr id="22" name="Immagine 21"/>
              <p:cNvPicPr>
                <a:picLocks noChangeAspect="1"/>
              </p:cNvPicPr>
              <p:nvPr/>
            </p:nvPicPr>
            <p:blipFill>
              <a:blip r:embed="rId10"/>
              <a:stretch>
                <a:fillRect/>
              </a:stretch>
            </p:blipFill>
            <p:spPr>
              <a:xfrm>
                <a:off x="3766498" y="5012946"/>
                <a:ext cx="696604" cy="453647"/>
              </a:xfrm>
              <a:prstGeom prst="rect">
                <a:avLst/>
              </a:prstGeom>
            </p:spPr>
          </p:pic>
        </p:grpSp>
      </p:grpSp>
    </p:spTree>
    <p:extLst>
      <p:ext uri="{BB962C8B-B14F-4D97-AF65-F5344CB8AC3E}">
        <p14:creationId xmlns:p14="http://schemas.microsoft.com/office/powerpoint/2010/main" val="392102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10670222"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Come richiedere la Firma Digitale… </a:t>
            </a:r>
          </a:p>
        </p:txBody>
      </p:sp>
      <p:sp>
        <p:nvSpPr>
          <p:cNvPr id="8" name="Rettangolo 7"/>
          <p:cNvSpPr/>
          <p:nvPr/>
        </p:nvSpPr>
        <p:spPr>
          <a:xfrm>
            <a:off x="839607" y="3269127"/>
            <a:ext cx="6405255" cy="461665"/>
          </a:xfrm>
          <a:prstGeom prst="rect">
            <a:avLst/>
          </a:prstGeom>
        </p:spPr>
        <p:txBody>
          <a:bodyPr wrap="square">
            <a:spAutoFit/>
          </a:bodyPr>
          <a:lstStyle/>
          <a:p>
            <a:endParaRPr lang="it-IT" sz="2400" dirty="0"/>
          </a:p>
        </p:txBody>
      </p:sp>
      <p:pic>
        <p:nvPicPr>
          <p:cNvPr id="5" name="Immagine 4"/>
          <p:cNvPicPr>
            <a:picLocks noChangeAspect="1"/>
          </p:cNvPicPr>
          <p:nvPr/>
        </p:nvPicPr>
        <p:blipFill>
          <a:blip r:embed="rId3"/>
          <a:stretch>
            <a:fillRect/>
          </a:stretch>
        </p:blipFill>
        <p:spPr>
          <a:xfrm>
            <a:off x="477724" y="2831575"/>
            <a:ext cx="2663590" cy="2831017"/>
          </a:xfrm>
          <a:prstGeom prst="rect">
            <a:avLst/>
          </a:prstGeom>
        </p:spPr>
      </p:pic>
      <p:sp>
        <p:nvSpPr>
          <p:cNvPr id="6" name="CasellaDiTesto 5"/>
          <p:cNvSpPr txBox="1"/>
          <p:nvPr/>
        </p:nvSpPr>
        <p:spPr>
          <a:xfrm>
            <a:off x="4620251" y="3766433"/>
            <a:ext cx="6474930" cy="2800767"/>
          </a:xfrm>
          <a:prstGeom prst="rect">
            <a:avLst/>
          </a:prstGeom>
          <a:solidFill>
            <a:schemeClr val="accent1">
              <a:lumMod val="20000"/>
              <a:lumOff val="80000"/>
            </a:schemeClr>
          </a:solidFill>
          <a:ln w="25400">
            <a:solidFill>
              <a:schemeClr val="accent1">
                <a:lumMod val="50000"/>
              </a:schemeClr>
            </a:solidFill>
          </a:ln>
        </p:spPr>
        <p:txBody>
          <a:bodyPr wrap="square" rtlCol="0">
            <a:spAutoFit/>
          </a:bodyPr>
          <a:lstStyle/>
          <a:p>
            <a:r>
              <a:rPr lang="it-IT" sz="2200" dirty="0" smtClean="0"/>
              <a:t>La creazione del profilo utente avviene subito dopo la verifica della validità dei documenti o del certificato digitale di identificazione (SPID, CIE, CNS). Durante tale fase si procede anche alla verifica e alla registrazione  di un indirizzo email e di un numero di telefonia mobile,  ad uso esclusivo del richiedente. </a:t>
            </a:r>
          </a:p>
          <a:p>
            <a:r>
              <a:rPr lang="it-IT" sz="2200" dirty="0" smtClean="0"/>
              <a:t>La registrazione si conclude con l’assegnazione di un </a:t>
            </a:r>
            <a:r>
              <a:rPr lang="it-IT" sz="2200" b="1" dirty="0" smtClean="0"/>
              <a:t>nome utente univoco</a:t>
            </a:r>
            <a:r>
              <a:rPr lang="it-IT" sz="2200" dirty="0" smtClean="0"/>
              <a:t>.</a:t>
            </a:r>
            <a:endParaRPr lang="it-IT" sz="2200" b="1" dirty="0"/>
          </a:p>
        </p:txBody>
      </p:sp>
      <p:sp>
        <p:nvSpPr>
          <p:cNvPr id="7" name="CasellaDiTesto 6"/>
          <p:cNvSpPr txBox="1"/>
          <p:nvPr/>
        </p:nvSpPr>
        <p:spPr>
          <a:xfrm>
            <a:off x="530353" y="5606772"/>
            <a:ext cx="2865989" cy="523220"/>
          </a:xfrm>
          <a:prstGeom prst="rect">
            <a:avLst/>
          </a:prstGeom>
          <a:solidFill>
            <a:schemeClr val="bg1"/>
          </a:solidFill>
        </p:spPr>
        <p:txBody>
          <a:bodyPr wrap="square" rtlCol="0">
            <a:spAutoFit/>
          </a:bodyPr>
          <a:lstStyle/>
          <a:p>
            <a:pPr marL="263525" indent="-263525"/>
            <a:r>
              <a:rPr lang="it-IT" sz="2800" dirty="0" smtClean="0"/>
              <a:t>Fase 1 </a:t>
            </a:r>
            <a:r>
              <a:rPr lang="it-IT" dirty="0" smtClean="0"/>
              <a:t>riconoscimento</a:t>
            </a:r>
            <a:endParaRPr lang="it-IT" dirty="0"/>
          </a:p>
        </p:txBody>
      </p:sp>
      <p:grpSp>
        <p:nvGrpSpPr>
          <p:cNvPr id="9" name="Gruppo 8"/>
          <p:cNvGrpSpPr/>
          <p:nvPr/>
        </p:nvGrpSpPr>
        <p:grpSpPr>
          <a:xfrm>
            <a:off x="2564467" y="1296995"/>
            <a:ext cx="5580727" cy="3030690"/>
            <a:chOff x="2564467" y="1296995"/>
            <a:chExt cx="5580727" cy="3030690"/>
          </a:xfrm>
        </p:grpSpPr>
        <p:grpSp>
          <p:nvGrpSpPr>
            <p:cNvPr id="10" name="Gruppo 9"/>
            <p:cNvGrpSpPr/>
            <p:nvPr/>
          </p:nvGrpSpPr>
          <p:grpSpPr>
            <a:xfrm>
              <a:off x="2564467" y="1296995"/>
              <a:ext cx="5580727" cy="3030690"/>
              <a:chOff x="2564467" y="1296995"/>
              <a:chExt cx="5580727" cy="3030690"/>
            </a:xfrm>
          </p:grpSpPr>
          <p:sp>
            <p:nvSpPr>
              <p:cNvPr id="12" name="CasellaDiTesto 11"/>
              <p:cNvSpPr txBox="1"/>
              <p:nvPr/>
            </p:nvSpPr>
            <p:spPr>
              <a:xfrm>
                <a:off x="4620251" y="3136881"/>
                <a:ext cx="3524943" cy="523220"/>
              </a:xfrm>
              <a:prstGeom prst="rect">
                <a:avLst/>
              </a:prstGeom>
              <a:solidFill>
                <a:schemeClr val="bg1"/>
              </a:solidFill>
            </p:spPr>
            <p:txBody>
              <a:bodyPr wrap="square" rtlCol="0">
                <a:spAutoFit/>
              </a:bodyPr>
              <a:lstStyle/>
              <a:p>
                <a:pPr marL="263525" indent="-263525"/>
                <a:r>
                  <a:rPr lang="it-IT" sz="2800" dirty="0" smtClean="0"/>
                  <a:t>Fase 2 </a:t>
                </a:r>
                <a:r>
                  <a:rPr lang="it-IT" dirty="0" smtClean="0"/>
                  <a:t>creazione profilo utente</a:t>
                </a:r>
                <a:endParaRPr lang="it-IT" dirty="0"/>
              </a:p>
            </p:txBody>
          </p:sp>
          <p:grpSp>
            <p:nvGrpSpPr>
              <p:cNvPr id="14" name="Gruppo 13"/>
              <p:cNvGrpSpPr/>
              <p:nvPr/>
            </p:nvGrpSpPr>
            <p:grpSpPr>
              <a:xfrm>
                <a:off x="2564467" y="1296995"/>
                <a:ext cx="4947939" cy="3030690"/>
                <a:chOff x="2564467" y="1296995"/>
                <a:chExt cx="4947939" cy="3030690"/>
              </a:xfrm>
            </p:grpSpPr>
            <p:grpSp>
              <p:nvGrpSpPr>
                <p:cNvPr id="15" name="Gruppo 14"/>
                <p:cNvGrpSpPr/>
                <p:nvPr/>
              </p:nvGrpSpPr>
              <p:grpSpPr>
                <a:xfrm>
                  <a:off x="4976585" y="1296995"/>
                  <a:ext cx="2535821" cy="1967652"/>
                  <a:chOff x="4672835" y="1563387"/>
                  <a:chExt cx="2535821" cy="1967652"/>
                </a:xfrm>
              </p:grpSpPr>
              <p:pic>
                <p:nvPicPr>
                  <p:cNvPr id="17" name="Immagine 16"/>
                  <p:cNvPicPr>
                    <a:picLocks noChangeAspect="1"/>
                  </p:cNvPicPr>
                  <p:nvPr/>
                </p:nvPicPr>
                <p:blipFill>
                  <a:blip r:embed="rId4"/>
                  <a:stretch>
                    <a:fillRect/>
                  </a:stretch>
                </p:blipFill>
                <p:spPr>
                  <a:xfrm>
                    <a:off x="4672835" y="1563387"/>
                    <a:ext cx="1732468" cy="1661196"/>
                  </a:xfrm>
                  <a:prstGeom prst="rect">
                    <a:avLst/>
                  </a:prstGeom>
                </p:spPr>
              </p:pic>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9911" y="2065834"/>
                    <a:ext cx="1648745" cy="1465205"/>
                  </a:xfrm>
                  <a:prstGeom prst="rect">
                    <a:avLst/>
                  </a:prstGeom>
                </p:spPr>
              </p:pic>
            </p:grpSp>
            <p:sp>
              <p:nvSpPr>
                <p:cNvPr id="16" name="Arco 15"/>
                <p:cNvSpPr/>
                <p:nvPr/>
              </p:nvSpPr>
              <p:spPr>
                <a:xfrm rot="9892696">
                  <a:off x="2564467" y="2281909"/>
                  <a:ext cx="2864870" cy="2045776"/>
                </a:xfrm>
                <a:prstGeom prst="arc">
                  <a:avLst>
                    <a:gd name="adj1" fmla="val 2232014"/>
                    <a:gd name="adj2" fmla="val 819553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pic>
          <p:nvPicPr>
            <p:cNvPr id="11" name="Immagin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7436" y="2420601"/>
              <a:ext cx="508263" cy="508263"/>
            </a:xfrm>
            <a:prstGeom prst="rect">
              <a:avLst/>
            </a:prstGeom>
          </p:spPr>
        </p:pic>
      </p:grpSp>
    </p:spTree>
    <p:extLst>
      <p:ext uri="{BB962C8B-B14F-4D97-AF65-F5344CB8AC3E}">
        <p14:creationId xmlns:p14="http://schemas.microsoft.com/office/powerpoint/2010/main" val="428290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10670222"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Come richiedere la Firma Digitale… </a:t>
            </a:r>
          </a:p>
        </p:txBody>
      </p:sp>
      <p:sp>
        <p:nvSpPr>
          <p:cNvPr id="8" name="Rettangolo 7"/>
          <p:cNvSpPr/>
          <p:nvPr/>
        </p:nvSpPr>
        <p:spPr>
          <a:xfrm>
            <a:off x="839607" y="3269127"/>
            <a:ext cx="6405255" cy="461665"/>
          </a:xfrm>
          <a:prstGeom prst="rect">
            <a:avLst/>
          </a:prstGeom>
        </p:spPr>
        <p:txBody>
          <a:bodyPr wrap="square">
            <a:spAutoFit/>
          </a:bodyPr>
          <a:lstStyle/>
          <a:p>
            <a:endParaRPr lang="it-IT" sz="2400" dirty="0"/>
          </a:p>
        </p:txBody>
      </p:sp>
      <p:pic>
        <p:nvPicPr>
          <p:cNvPr id="5" name="Immagine 4"/>
          <p:cNvPicPr>
            <a:picLocks noChangeAspect="1"/>
          </p:cNvPicPr>
          <p:nvPr/>
        </p:nvPicPr>
        <p:blipFill>
          <a:blip r:embed="rId3"/>
          <a:stretch>
            <a:fillRect/>
          </a:stretch>
        </p:blipFill>
        <p:spPr>
          <a:xfrm>
            <a:off x="477724" y="2831575"/>
            <a:ext cx="2663590" cy="2831017"/>
          </a:xfrm>
          <a:prstGeom prst="rect">
            <a:avLst/>
          </a:prstGeom>
        </p:spPr>
      </p:pic>
      <p:sp>
        <p:nvSpPr>
          <p:cNvPr id="6" name="CasellaDiTesto 5"/>
          <p:cNvSpPr txBox="1"/>
          <p:nvPr/>
        </p:nvSpPr>
        <p:spPr>
          <a:xfrm>
            <a:off x="530354" y="5606772"/>
            <a:ext cx="2610960" cy="523220"/>
          </a:xfrm>
          <a:prstGeom prst="rect">
            <a:avLst/>
          </a:prstGeom>
          <a:solidFill>
            <a:schemeClr val="bg1"/>
          </a:solidFill>
        </p:spPr>
        <p:txBody>
          <a:bodyPr wrap="square" rtlCol="0">
            <a:spAutoFit/>
          </a:bodyPr>
          <a:lstStyle/>
          <a:p>
            <a:pPr marL="263525" indent="-263525"/>
            <a:r>
              <a:rPr lang="it-IT" sz="2800" dirty="0" smtClean="0"/>
              <a:t>Fase 1 </a:t>
            </a:r>
            <a:r>
              <a:rPr lang="it-IT" dirty="0" smtClean="0"/>
              <a:t>riconoscimento</a:t>
            </a:r>
            <a:endParaRPr lang="it-IT" dirty="0"/>
          </a:p>
        </p:txBody>
      </p:sp>
      <p:grpSp>
        <p:nvGrpSpPr>
          <p:cNvPr id="7" name="Gruppo 6"/>
          <p:cNvGrpSpPr/>
          <p:nvPr/>
        </p:nvGrpSpPr>
        <p:grpSpPr>
          <a:xfrm>
            <a:off x="6806882" y="2594210"/>
            <a:ext cx="5287028" cy="2506814"/>
            <a:chOff x="6806882" y="2594210"/>
            <a:chExt cx="5287028" cy="2506814"/>
          </a:xfrm>
        </p:grpSpPr>
        <p:sp>
          <p:nvSpPr>
            <p:cNvPr id="9" name="CasellaDiTesto 8"/>
            <p:cNvSpPr txBox="1"/>
            <p:nvPr/>
          </p:nvSpPr>
          <p:spPr>
            <a:xfrm>
              <a:off x="7867604" y="4577804"/>
              <a:ext cx="4226306" cy="523220"/>
            </a:xfrm>
            <a:prstGeom prst="rect">
              <a:avLst/>
            </a:prstGeom>
            <a:solidFill>
              <a:schemeClr val="bg1"/>
            </a:solidFill>
          </p:spPr>
          <p:txBody>
            <a:bodyPr wrap="square" rtlCol="0">
              <a:spAutoFit/>
            </a:bodyPr>
            <a:lstStyle/>
            <a:p>
              <a:pPr marL="263525" indent="-263525"/>
              <a:r>
                <a:rPr lang="it-IT" sz="2800" dirty="0" smtClean="0"/>
                <a:t>Fase 3 </a:t>
              </a:r>
              <a:r>
                <a:rPr lang="it-IT" dirty="0" smtClean="0"/>
                <a:t>generazione della firma digitale</a:t>
              </a:r>
            </a:p>
          </p:txBody>
        </p:sp>
        <p:grpSp>
          <p:nvGrpSpPr>
            <p:cNvPr id="10" name="Gruppo 9"/>
            <p:cNvGrpSpPr/>
            <p:nvPr/>
          </p:nvGrpSpPr>
          <p:grpSpPr>
            <a:xfrm>
              <a:off x="6806882" y="2594210"/>
              <a:ext cx="4663510" cy="2098726"/>
              <a:chOff x="6806882" y="2594210"/>
              <a:chExt cx="4663510" cy="2098726"/>
            </a:xfrm>
          </p:grpSpPr>
          <p:sp>
            <p:nvSpPr>
              <p:cNvPr id="11" name="Arco 10"/>
              <p:cNvSpPr/>
              <p:nvPr/>
            </p:nvSpPr>
            <p:spPr>
              <a:xfrm rot="12783651">
                <a:off x="6806882" y="2594210"/>
                <a:ext cx="2864870" cy="2045776"/>
              </a:xfrm>
              <a:prstGeom prst="arc">
                <a:avLst>
                  <a:gd name="adj1" fmla="val 2232014"/>
                  <a:gd name="adj2" fmla="val 819553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0153" y="2761661"/>
                <a:ext cx="2680239" cy="1931275"/>
              </a:xfrm>
              <a:prstGeom prst="rect">
                <a:avLst/>
              </a:prstGeom>
            </p:spPr>
          </p:pic>
        </p:grpSp>
      </p:grpSp>
      <p:grpSp>
        <p:nvGrpSpPr>
          <p:cNvPr id="15" name="Gruppo 14"/>
          <p:cNvGrpSpPr/>
          <p:nvPr/>
        </p:nvGrpSpPr>
        <p:grpSpPr>
          <a:xfrm>
            <a:off x="2564467" y="1296995"/>
            <a:ext cx="5580727" cy="3030690"/>
            <a:chOff x="2564467" y="1296995"/>
            <a:chExt cx="5580727" cy="3030690"/>
          </a:xfrm>
        </p:grpSpPr>
        <p:grpSp>
          <p:nvGrpSpPr>
            <p:cNvPr id="16" name="Gruppo 15"/>
            <p:cNvGrpSpPr/>
            <p:nvPr/>
          </p:nvGrpSpPr>
          <p:grpSpPr>
            <a:xfrm>
              <a:off x="2564467" y="1296995"/>
              <a:ext cx="5580727" cy="3030690"/>
              <a:chOff x="2564467" y="1296995"/>
              <a:chExt cx="5580727" cy="3030690"/>
            </a:xfrm>
          </p:grpSpPr>
          <p:sp>
            <p:nvSpPr>
              <p:cNvPr id="18" name="CasellaDiTesto 17"/>
              <p:cNvSpPr txBox="1"/>
              <p:nvPr/>
            </p:nvSpPr>
            <p:spPr>
              <a:xfrm>
                <a:off x="4620251" y="3136881"/>
                <a:ext cx="3524943" cy="523220"/>
              </a:xfrm>
              <a:prstGeom prst="rect">
                <a:avLst/>
              </a:prstGeom>
              <a:solidFill>
                <a:schemeClr val="bg1"/>
              </a:solidFill>
            </p:spPr>
            <p:txBody>
              <a:bodyPr wrap="square" rtlCol="0">
                <a:spAutoFit/>
              </a:bodyPr>
              <a:lstStyle/>
              <a:p>
                <a:pPr marL="263525" indent="-263525"/>
                <a:r>
                  <a:rPr lang="it-IT" sz="2800" dirty="0" smtClean="0"/>
                  <a:t>Fase 2 </a:t>
                </a:r>
                <a:r>
                  <a:rPr lang="it-IT" dirty="0" smtClean="0"/>
                  <a:t>creazione profilo utente</a:t>
                </a:r>
                <a:endParaRPr lang="it-IT" dirty="0"/>
              </a:p>
            </p:txBody>
          </p:sp>
          <p:grpSp>
            <p:nvGrpSpPr>
              <p:cNvPr id="19" name="Gruppo 18"/>
              <p:cNvGrpSpPr/>
              <p:nvPr/>
            </p:nvGrpSpPr>
            <p:grpSpPr>
              <a:xfrm>
                <a:off x="2564467" y="1296995"/>
                <a:ext cx="4947939" cy="3030690"/>
                <a:chOff x="2564467" y="1296995"/>
                <a:chExt cx="4947939" cy="3030690"/>
              </a:xfrm>
            </p:grpSpPr>
            <p:grpSp>
              <p:nvGrpSpPr>
                <p:cNvPr id="20" name="Gruppo 19"/>
                <p:cNvGrpSpPr/>
                <p:nvPr/>
              </p:nvGrpSpPr>
              <p:grpSpPr>
                <a:xfrm>
                  <a:off x="4976585" y="1296995"/>
                  <a:ext cx="2535821" cy="1967652"/>
                  <a:chOff x="4672835" y="1563387"/>
                  <a:chExt cx="2535821" cy="1967652"/>
                </a:xfrm>
              </p:grpSpPr>
              <p:pic>
                <p:nvPicPr>
                  <p:cNvPr id="22" name="Immagine 21"/>
                  <p:cNvPicPr>
                    <a:picLocks noChangeAspect="1"/>
                  </p:cNvPicPr>
                  <p:nvPr/>
                </p:nvPicPr>
                <p:blipFill>
                  <a:blip r:embed="rId5"/>
                  <a:stretch>
                    <a:fillRect/>
                  </a:stretch>
                </p:blipFill>
                <p:spPr>
                  <a:xfrm>
                    <a:off x="4672835" y="1563387"/>
                    <a:ext cx="1732468" cy="1661196"/>
                  </a:xfrm>
                  <a:prstGeom prst="rect">
                    <a:avLst/>
                  </a:prstGeom>
                </p:spPr>
              </p:pic>
              <p:pic>
                <p:nvPicPr>
                  <p:cNvPr id="23" name="Immagin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9911" y="2065834"/>
                    <a:ext cx="1648745" cy="1465205"/>
                  </a:xfrm>
                  <a:prstGeom prst="rect">
                    <a:avLst/>
                  </a:prstGeom>
                </p:spPr>
              </p:pic>
            </p:grpSp>
            <p:sp>
              <p:nvSpPr>
                <p:cNvPr id="21" name="Arco 20"/>
                <p:cNvSpPr/>
                <p:nvPr/>
              </p:nvSpPr>
              <p:spPr>
                <a:xfrm rot="9892696">
                  <a:off x="2564467" y="2281909"/>
                  <a:ext cx="2864870" cy="2045776"/>
                </a:xfrm>
                <a:prstGeom prst="arc">
                  <a:avLst>
                    <a:gd name="adj1" fmla="val 2232014"/>
                    <a:gd name="adj2" fmla="val 819553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pic>
          <p:nvPicPr>
            <p:cNvPr id="17" name="Immagin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7436" y="2420601"/>
              <a:ext cx="508263" cy="508263"/>
            </a:xfrm>
            <a:prstGeom prst="rect">
              <a:avLst/>
            </a:prstGeom>
          </p:spPr>
        </p:pic>
      </p:grpSp>
      <p:sp>
        <p:nvSpPr>
          <p:cNvPr id="14" name="CasellaDiTesto 13"/>
          <p:cNvSpPr txBox="1"/>
          <p:nvPr/>
        </p:nvSpPr>
        <p:spPr>
          <a:xfrm>
            <a:off x="1436089" y="3780521"/>
            <a:ext cx="6431515" cy="2462213"/>
          </a:xfrm>
          <a:prstGeom prst="rect">
            <a:avLst/>
          </a:prstGeom>
          <a:solidFill>
            <a:schemeClr val="accent1">
              <a:lumMod val="20000"/>
              <a:lumOff val="80000"/>
            </a:schemeClr>
          </a:solidFill>
          <a:ln w="25400">
            <a:solidFill>
              <a:schemeClr val="accent1">
                <a:lumMod val="50000"/>
              </a:schemeClr>
            </a:solidFill>
          </a:ln>
        </p:spPr>
        <p:txBody>
          <a:bodyPr wrap="square" rtlCol="0">
            <a:spAutoFit/>
          </a:bodyPr>
          <a:lstStyle/>
          <a:p>
            <a:r>
              <a:rPr lang="it-IT" sz="2200" dirty="0" smtClean="0"/>
              <a:t>Durante questa fase viene generata la coppia di chiavi asimmetriche per la definizione del certificato di firma digitale, il codice PIN, il codice PUK (ove richiesto), una password temporanea da associare nome utente, un generatore di codici OTP (ove richiesto). </a:t>
            </a:r>
          </a:p>
          <a:p>
            <a:r>
              <a:rPr lang="it-IT" sz="2200" dirty="0" smtClean="0"/>
              <a:t>Il tutto è associato in modo inequivocabile al profilo utente del Titolare. </a:t>
            </a:r>
            <a:endParaRPr lang="it-IT" sz="2200" b="1" dirty="0"/>
          </a:p>
        </p:txBody>
      </p:sp>
    </p:spTree>
    <p:extLst>
      <p:ext uri="{BB962C8B-B14F-4D97-AF65-F5344CB8AC3E}">
        <p14:creationId xmlns:p14="http://schemas.microsoft.com/office/powerpoint/2010/main" val="15868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Cosa è la </a:t>
            </a:r>
            <a:r>
              <a:rPr lang="it-IT" sz="3200" b="1" dirty="0">
                <a:solidFill>
                  <a:schemeClr val="bg1"/>
                </a:solidFill>
                <a:latin typeface="Helvetica" panose="020B0604020202020204" pitchFamily="34" charset="0"/>
                <a:ea typeface="Times New Roman" panose="02020603050405020304" pitchFamily="18" charset="0"/>
              </a:rPr>
              <a:t>F</a:t>
            </a:r>
            <a:r>
              <a:rPr lang="it-IT" sz="3200" b="1" dirty="0" smtClean="0">
                <a:solidFill>
                  <a:schemeClr val="bg1"/>
                </a:solidFill>
                <a:latin typeface="Helvetica" panose="020B0604020202020204" pitchFamily="34" charset="0"/>
                <a:ea typeface="Times New Roman" panose="02020603050405020304" pitchFamily="18" charset="0"/>
              </a:rPr>
              <a:t>irma Digitale</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sp>
        <p:nvSpPr>
          <p:cNvPr id="5" name="CasellaDiTesto 4"/>
          <p:cNvSpPr txBox="1"/>
          <p:nvPr/>
        </p:nvSpPr>
        <p:spPr>
          <a:xfrm>
            <a:off x="530354" y="1804132"/>
            <a:ext cx="5015206" cy="3046988"/>
          </a:xfrm>
          <a:prstGeom prst="rect">
            <a:avLst/>
          </a:prstGeom>
          <a:noFill/>
        </p:spPr>
        <p:txBody>
          <a:bodyPr wrap="square" rtlCol="0">
            <a:spAutoFit/>
          </a:bodyPr>
          <a:lstStyle/>
          <a:p>
            <a:r>
              <a:rPr lang="it-IT" sz="2400" dirty="0"/>
              <a:t>La firma digitale è </a:t>
            </a:r>
            <a:r>
              <a:rPr lang="it-IT" sz="2400" dirty="0" smtClean="0"/>
              <a:t>una </a:t>
            </a:r>
            <a:r>
              <a:rPr lang="it-IT" sz="2400" dirty="0"/>
              <a:t>procedura informatica </a:t>
            </a:r>
            <a:r>
              <a:rPr lang="it-IT" sz="2400" dirty="0" smtClean="0"/>
              <a:t>che, mediante tecniche crittografiche, associa </a:t>
            </a:r>
            <a:r>
              <a:rPr lang="it-IT" sz="2400" dirty="0"/>
              <a:t>in modo </a:t>
            </a:r>
            <a:r>
              <a:rPr lang="it-IT" sz="2400" dirty="0" smtClean="0"/>
              <a:t>inscindibile una serie di informazioni riconducibili in modo inequivocabile al firmatario ad </a:t>
            </a:r>
            <a:r>
              <a:rPr lang="it-IT" sz="2400" dirty="0"/>
              <a:t>un documento </a:t>
            </a:r>
            <a:r>
              <a:rPr lang="it-IT" sz="2400" dirty="0" smtClean="0"/>
              <a:t>informatico che </a:t>
            </a:r>
            <a:r>
              <a:rPr lang="it-IT" sz="2400" dirty="0"/>
              <a:t>rappresenta fatti, atti o dati giuridicamente rilevanti</a:t>
            </a:r>
            <a:r>
              <a:rPr lang="it-IT" sz="2400" dirty="0" smtClean="0"/>
              <a:t>.</a:t>
            </a:r>
          </a:p>
        </p:txBody>
      </p:sp>
      <p:grpSp>
        <p:nvGrpSpPr>
          <p:cNvPr id="11" name="Gruppo 10"/>
          <p:cNvGrpSpPr/>
          <p:nvPr/>
        </p:nvGrpSpPr>
        <p:grpSpPr>
          <a:xfrm>
            <a:off x="5815033" y="1794303"/>
            <a:ext cx="5992061" cy="4048690"/>
            <a:chOff x="5815033" y="1794303"/>
            <a:chExt cx="5992061" cy="4048690"/>
          </a:xfrm>
        </p:grpSpPr>
        <p:pic>
          <p:nvPicPr>
            <p:cNvPr id="6" name="Immagine 5"/>
            <p:cNvPicPr>
              <a:picLocks noChangeAspect="1"/>
            </p:cNvPicPr>
            <p:nvPr/>
          </p:nvPicPr>
          <p:blipFill>
            <a:blip r:embed="rId3"/>
            <a:stretch>
              <a:fillRect/>
            </a:stretch>
          </p:blipFill>
          <p:spPr>
            <a:xfrm>
              <a:off x="5815033" y="1794303"/>
              <a:ext cx="5992061" cy="4048690"/>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4666" y="2897040"/>
              <a:ext cx="971802" cy="1373885"/>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4666" y="4106518"/>
              <a:ext cx="1053994" cy="526997"/>
            </a:xfrm>
            <a:prstGeom prst="rect">
              <a:avLst/>
            </a:prstGeom>
          </p:spPr>
        </p:pic>
      </p:grpSp>
      <p:sp>
        <p:nvSpPr>
          <p:cNvPr id="12" name="CasellaDiTesto 11"/>
          <p:cNvSpPr txBox="1"/>
          <p:nvPr/>
        </p:nvSpPr>
        <p:spPr>
          <a:xfrm>
            <a:off x="530354" y="5023289"/>
            <a:ext cx="5015206" cy="1569660"/>
          </a:xfrm>
          <a:prstGeom prst="rect">
            <a:avLst/>
          </a:prstGeom>
          <a:noFill/>
        </p:spPr>
        <p:txBody>
          <a:bodyPr wrap="square" rtlCol="0">
            <a:spAutoFit/>
          </a:bodyPr>
          <a:lstStyle/>
          <a:p>
            <a:r>
              <a:rPr lang="it-IT" sz="2400" dirty="0" smtClean="0"/>
              <a:t>Sia le informazioni riconducibili al firmatario che il documento sottoposto a firma, sono codificati con una sequenza di bit.</a:t>
            </a:r>
          </a:p>
        </p:txBody>
      </p:sp>
    </p:spTree>
    <p:extLst>
      <p:ext uri="{BB962C8B-B14F-4D97-AF65-F5344CB8AC3E}">
        <p14:creationId xmlns:p14="http://schemas.microsoft.com/office/powerpoint/2010/main" val="614047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10670222"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Come richiedere la Firma Digitale… </a:t>
            </a:r>
          </a:p>
        </p:txBody>
      </p:sp>
      <p:sp>
        <p:nvSpPr>
          <p:cNvPr id="8" name="Rettangolo 7"/>
          <p:cNvSpPr/>
          <p:nvPr/>
        </p:nvSpPr>
        <p:spPr>
          <a:xfrm>
            <a:off x="839607" y="3269127"/>
            <a:ext cx="6405255" cy="461665"/>
          </a:xfrm>
          <a:prstGeom prst="rect">
            <a:avLst/>
          </a:prstGeom>
        </p:spPr>
        <p:txBody>
          <a:bodyPr wrap="square">
            <a:spAutoFit/>
          </a:bodyPr>
          <a:lstStyle/>
          <a:p>
            <a:endParaRPr lang="it-IT" sz="2400" dirty="0"/>
          </a:p>
        </p:txBody>
      </p:sp>
      <p:pic>
        <p:nvPicPr>
          <p:cNvPr id="5" name="Immagine 4"/>
          <p:cNvPicPr>
            <a:picLocks noChangeAspect="1"/>
          </p:cNvPicPr>
          <p:nvPr/>
        </p:nvPicPr>
        <p:blipFill>
          <a:blip r:embed="rId3"/>
          <a:stretch>
            <a:fillRect/>
          </a:stretch>
        </p:blipFill>
        <p:spPr>
          <a:xfrm>
            <a:off x="477724" y="2831575"/>
            <a:ext cx="2663590" cy="2831017"/>
          </a:xfrm>
          <a:prstGeom prst="rect">
            <a:avLst/>
          </a:prstGeom>
        </p:spPr>
      </p:pic>
      <p:sp>
        <p:nvSpPr>
          <p:cNvPr id="6" name="CasellaDiTesto 5"/>
          <p:cNvSpPr txBox="1"/>
          <p:nvPr/>
        </p:nvSpPr>
        <p:spPr>
          <a:xfrm>
            <a:off x="530354" y="5606772"/>
            <a:ext cx="2858396" cy="523220"/>
          </a:xfrm>
          <a:prstGeom prst="rect">
            <a:avLst/>
          </a:prstGeom>
          <a:solidFill>
            <a:schemeClr val="bg1"/>
          </a:solidFill>
        </p:spPr>
        <p:txBody>
          <a:bodyPr wrap="square" rtlCol="0">
            <a:spAutoFit/>
          </a:bodyPr>
          <a:lstStyle/>
          <a:p>
            <a:pPr marL="263525" indent="-263525"/>
            <a:r>
              <a:rPr lang="it-IT" sz="2800" dirty="0" smtClean="0"/>
              <a:t>Fase 1 </a:t>
            </a:r>
            <a:r>
              <a:rPr lang="it-IT" dirty="0" smtClean="0"/>
              <a:t>riconoscimento</a:t>
            </a:r>
            <a:endParaRPr lang="it-IT" dirty="0"/>
          </a:p>
        </p:txBody>
      </p:sp>
      <p:sp>
        <p:nvSpPr>
          <p:cNvPr id="9" name="Arco 8"/>
          <p:cNvSpPr/>
          <p:nvPr/>
        </p:nvSpPr>
        <p:spPr>
          <a:xfrm rot="497908">
            <a:off x="1433804" y="3635439"/>
            <a:ext cx="7359058" cy="2045776"/>
          </a:xfrm>
          <a:prstGeom prst="arc">
            <a:avLst>
              <a:gd name="adj1" fmla="val 50259"/>
              <a:gd name="adj2" fmla="val 10600588"/>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36" name="Gruppo 35"/>
          <p:cNvGrpSpPr/>
          <p:nvPr/>
        </p:nvGrpSpPr>
        <p:grpSpPr>
          <a:xfrm>
            <a:off x="4703513" y="4455874"/>
            <a:ext cx="1806194" cy="1618128"/>
            <a:chOff x="4153561" y="4583443"/>
            <a:chExt cx="1806194" cy="1618128"/>
          </a:xfrm>
        </p:grpSpPr>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3561" y="4583443"/>
              <a:ext cx="1806194" cy="1618128"/>
            </a:xfrm>
            <a:prstGeom prst="rect">
              <a:avLst/>
            </a:prstGeom>
          </p:spPr>
        </p:pic>
        <p:sp>
          <p:nvSpPr>
            <p:cNvPr id="14" name="CasellaDiTesto 13"/>
            <p:cNvSpPr txBox="1"/>
            <p:nvPr/>
          </p:nvSpPr>
          <p:spPr>
            <a:xfrm>
              <a:off x="4628827" y="5171896"/>
              <a:ext cx="1188867" cy="207725"/>
            </a:xfrm>
            <a:prstGeom prst="rect">
              <a:avLst/>
            </a:prstGeom>
            <a:noFill/>
          </p:spPr>
          <p:txBody>
            <a:bodyPr wrap="square" rtlCol="0">
              <a:spAutoFit/>
            </a:bodyPr>
            <a:lstStyle/>
            <a:p>
              <a:r>
                <a:rPr lang="it-IT" sz="1100" b="1" dirty="0" smtClean="0"/>
                <a:t>Nome utente</a:t>
              </a:r>
            </a:p>
            <a:p>
              <a:r>
                <a:rPr lang="it-IT" sz="1100" b="1" dirty="0" smtClean="0"/>
                <a:t>Password</a:t>
              </a:r>
              <a:endParaRPr lang="it-IT" sz="1100" dirty="0"/>
            </a:p>
          </p:txBody>
        </p:sp>
      </p:grpSp>
      <p:sp>
        <p:nvSpPr>
          <p:cNvPr id="11" name="CasellaDiTesto 10"/>
          <p:cNvSpPr txBox="1"/>
          <p:nvPr/>
        </p:nvSpPr>
        <p:spPr>
          <a:xfrm>
            <a:off x="4256044" y="6222563"/>
            <a:ext cx="3889150" cy="523220"/>
          </a:xfrm>
          <a:prstGeom prst="rect">
            <a:avLst/>
          </a:prstGeom>
          <a:solidFill>
            <a:schemeClr val="bg1"/>
          </a:solidFill>
        </p:spPr>
        <p:txBody>
          <a:bodyPr wrap="square" rtlCol="0">
            <a:spAutoFit/>
          </a:bodyPr>
          <a:lstStyle/>
          <a:p>
            <a:pPr marL="263525" indent="-263525"/>
            <a:r>
              <a:rPr lang="it-IT" sz="2800" dirty="0" smtClean="0"/>
              <a:t>Fase 4 </a:t>
            </a:r>
            <a:r>
              <a:rPr lang="it-IT" dirty="0" smtClean="0"/>
              <a:t>consegna della firma digitale</a:t>
            </a:r>
            <a:endParaRPr lang="it-IT" dirty="0"/>
          </a:p>
        </p:txBody>
      </p:sp>
      <p:grpSp>
        <p:nvGrpSpPr>
          <p:cNvPr id="15" name="Gruppo 14"/>
          <p:cNvGrpSpPr/>
          <p:nvPr/>
        </p:nvGrpSpPr>
        <p:grpSpPr>
          <a:xfrm>
            <a:off x="6806882" y="2594210"/>
            <a:ext cx="5287028" cy="2506814"/>
            <a:chOff x="6806882" y="2594210"/>
            <a:chExt cx="5287028" cy="2506814"/>
          </a:xfrm>
        </p:grpSpPr>
        <p:sp>
          <p:nvSpPr>
            <p:cNvPr id="16" name="CasellaDiTesto 15"/>
            <p:cNvSpPr txBox="1"/>
            <p:nvPr/>
          </p:nvSpPr>
          <p:spPr>
            <a:xfrm>
              <a:off x="7867604" y="4577804"/>
              <a:ext cx="4226306" cy="523220"/>
            </a:xfrm>
            <a:prstGeom prst="rect">
              <a:avLst/>
            </a:prstGeom>
            <a:solidFill>
              <a:schemeClr val="bg1"/>
            </a:solidFill>
          </p:spPr>
          <p:txBody>
            <a:bodyPr wrap="square" rtlCol="0">
              <a:spAutoFit/>
            </a:bodyPr>
            <a:lstStyle/>
            <a:p>
              <a:pPr marL="263525" indent="-263525"/>
              <a:r>
                <a:rPr lang="it-IT" sz="2800" dirty="0" smtClean="0"/>
                <a:t>Fase 3 </a:t>
              </a:r>
              <a:r>
                <a:rPr lang="it-IT" dirty="0" smtClean="0"/>
                <a:t>generazione della firma digitale</a:t>
              </a:r>
            </a:p>
          </p:txBody>
        </p:sp>
        <p:grpSp>
          <p:nvGrpSpPr>
            <p:cNvPr id="17" name="Gruppo 16"/>
            <p:cNvGrpSpPr/>
            <p:nvPr/>
          </p:nvGrpSpPr>
          <p:grpSpPr>
            <a:xfrm>
              <a:off x="6806882" y="2594210"/>
              <a:ext cx="4663510" cy="2098726"/>
              <a:chOff x="6806882" y="2594210"/>
              <a:chExt cx="4663510" cy="2098726"/>
            </a:xfrm>
          </p:grpSpPr>
          <p:sp>
            <p:nvSpPr>
              <p:cNvPr id="18" name="Arco 17"/>
              <p:cNvSpPr/>
              <p:nvPr/>
            </p:nvSpPr>
            <p:spPr>
              <a:xfrm rot="12783651">
                <a:off x="6806882" y="2594210"/>
                <a:ext cx="2864870" cy="2045776"/>
              </a:xfrm>
              <a:prstGeom prst="arc">
                <a:avLst>
                  <a:gd name="adj1" fmla="val 2232014"/>
                  <a:gd name="adj2" fmla="val 819553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0153" y="2761661"/>
                <a:ext cx="2680239" cy="1931275"/>
              </a:xfrm>
              <a:prstGeom prst="rect">
                <a:avLst/>
              </a:prstGeom>
            </p:spPr>
          </p:pic>
        </p:grpSp>
      </p:grpSp>
      <p:grpSp>
        <p:nvGrpSpPr>
          <p:cNvPr id="20" name="Gruppo 19"/>
          <p:cNvGrpSpPr/>
          <p:nvPr/>
        </p:nvGrpSpPr>
        <p:grpSpPr>
          <a:xfrm>
            <a:off x="2564467" y="1296995"/>
            <a:ext cx="5580727" cy="3030690"/>
            <a:chOff x="2564467" y="1296995"/>
            <a:chExt cx="5580727" cy="3030690"/>
          </a:xfrm>
        </p:grpSpPr>
        <p:grpSp>
          <p:nvGrpSpPr>
            <p:cNvPr id="21" name="Gruppo 20"/>
            <p:cNvGrpSpPr/>
            <p:nvPr/>
          </p:nvGrpSpPr>
          <p:grpSpPr>
            <a:xfrm>
              <a:off x="2564467" y="1296995"/>
              <a:ext cx="5580727" cy="3030690"/>
              <a:chOff x="2564467" y="1296995"/>
              <a:chExt cx="5580727" cy="3030690"/>
            </a:xfrm>
          </p:grpSpPr>
          <p:sp>
            <p:nvSpPr>
              <p:cNvPr id="23" name="CasellaDiTesto 22"/>
              <p:cNvSpPr txBox="1"/>
              <p:nvPr/>
            </p:nvSpPr>
            <p:spPr>
              <a:xfrm>
                <a:off x="4620251" y="3136881"/>
                <a:ext cx="3524943" cy="523220"/>
              </a:xfrm>
              <a:prstGeom prst="rect">
                <a:avLst/>
              </a:prstGeom>
              <a:solidFill>
                <a:schemeClr val="bg1"/>
              </a:solidFill>
            </p:spPr>
            <p:txBody>
              <a:bodyPr wrap="square" rtlCol="0">
                <a:spAutoFit/>
              </a:bodyPr>
              <a:lstStyle/>
              <a:p>
                <a:pPr marL="263525" indent="-263525"/>
                <a:r>
                  <a:rPr lang="it-IT" sz="2800" dirty="0" smtClean="0"/>
                  <a:t>Fase 2 </a:t>
                </a:r>
                <a:r>
                  <a:rPr lang="it-IT" dirty="0" smtClean="0"/>
                  <a:t>creazione profilo utente</a:t>
                </a:r>
                <a:endParaRPr lang="it-IT" dirty="0"/>
              </a:p>
            </p:txBody>
          </p:sp>
          <p:grpSp>
            <p:nvGrpSpPr>
              <p:cNvPr id="24" name="Gruppo 23"/>
              <p:cNvGrpSpPr/>
              <p:nvPr/>
            </p:nvGrpSpPr>
            <p:grpSpPr>
              <a:xfrm>
                <a:off x="2564467" y="1296995"/>
                <a:ext cx="4947939" cy="3030690"/>
                <a:chOff x="2564467" y="1296995"/>
                <a:chExt cx="4947939" cy="3030690"/>
              </a:xfrm>
            </p:grpSpPr>
            <p:grpSp>
              <p:nvGrpSpPr>
                <p:cNvPr id="25" name="Gruppo 24"/>
                <p:cNvGrpSpPr/>
                <p:nvPr/>
              </p:nvGrpSpPr>
              <p:grpSpPr>
                <a:xfrm>
                  <a:off x="4976585" y="1296995"/>
                  <a:ext cx="2535821" cy="1967652"/>
                  <a:chOff x="4672835" y="1563387"/>
                  <a:chExt cx="2535821" cy="1967652"/>
                </a:xfrm>
              </p:grpSpPr>
              <p:pic>
                <p:nvPicPr>
                  <p:cNvPr id="27" name="Immagine 26"/>
                  <p:cNvPicPr>
                    <a:picLocks noChangeAspect="1"/>
                  </p:cNvPicPr>
                  <p:nvPr/>
                </p:nvPicPr>
                <p:blipFill>
                  <a:blip r:embed="rId6"/>
                  <a:stretch>
                    <a:fillRect/>
                  </a:stretch>
                </p:blipFill>
                <p:spPr>
                  <a:xfrm>
                    <a:off x="4672835" y="1563387"/>
                    <a:ext cx="1732468" cy="1661196"/>
                  </a:xfrm>
                  <a:prstGeom prst="rect">
                    <a:avLst/>
                  </a:prstGeom>
                </p:spPr>
              </p:pic>
              <p:pic>
                <p:nvPicPr>
                  <p:cNvPr id="28" name="Immagin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9911" y="2065834"/>
                    <a:ext cx="1648745" cy="1465205"/>
                  </a:xfrm>
                  <a:prstGeom prst="rect">
                    <a:avLst/>
                  </a:prstGeom>
                </p:spPr>
              </p:pic>
            </p:grpSp>
            <p:sp>
              <p:nvSpPr>
                <p:cNvPr id="26" name="Arco 25"/>
                <p:cNvSpPr/>
                <p:nvPr/>
              </p:nvSpPr>
              <p:spPr>
                <a:xfrm rot="9892696">
                  <a:off x="2564467" y="2281909"/>
                  <a:ext cx="2864870" cy="2045776"/>
                </a:xfrm>
                <a:prstGeom prst="arc">
                  <a:avLst>
                    <a:gd name="adj1" fmla="val 2232014"/>
                    <a:gd name="adj2" fmla="val 819553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pic>
          <p:nvPicPr>
            <p:cNvPr id="22" name="Immagin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7436" y="2420601"/>
              <a:ext cx="508263" cy="508263"/>
            </a:xfrm>
            <a:prstGeom prst="rect">
              <a:avLst/>
            </a:prstGeom>
          </p:spPr>
        </p:pic>
      </p:grpSp>
      <p:sp>
        <p:nvSpPr>
          <p:cNvPr id="29" name="CasellaDiTesto 28"/>
          <p:cNvSpPr txBox="1"/>
          <p:nvPr/>
        </p:nvSpPr>
        <p:spPr>
          <a:xfrm>
            <a:off x="3744729" y="1527539"/>
            <a:ext cx="7039834" cy="2492990"/>
          </a:xfrm>
          <a:prstGeom prst="rect">
            <a:avLst/>
          </a:prstGeom>
          <a:solidFill>
            <a:schemeClr val="accent1">
              <a:lumMod val="20000"/>
              <a:lumOff val="80000"/>
            </a:schemeClr>
          </a:solidFill>
          <a:ln w="25400">
            <a:solidFill>
              <a:schemeClr val="accent1">
                <a:lumMod val="50000"/>
              </a:schemeClr>
            </a:solidFill>
          </a:ln>
        </p:spPr>
        <p:txBody>
          <a:bodyPr wrap="square" rtlCol="0">
            <a:spAutoFit/>
          </a:bodyPr>
          <a:lstStyle/>
          <a:p>
            <a:r>
              <a:rPr lang="it-IT" sz="2200" dirty="0" smtClean="0"/>
              <a:t>Il processo si conclude con il trasferimento all’utente di una </a:t>
            </a:r>
          </a:p>
          <a:p>
            <a:r>
              <a:rPr lang="it-IT" sz="800" dirty="0" smtClean="0"/>
              <a:t>  </a:t>
            </a:r>
          </a:p>
          <a:p>
            <a:pPr marL="342900" indent="-342900">
              <a:buFont typeface="Arial" panose="020B0604020202020204" pitchFamily="34" charset="0"/>
              <a:buChar char="•"/>
            </a:pPr>
            <a:r>
              <a:rPr lang="it-IT" sz="2200" i="1" u="sng" dirty="0" smtClean="0"/>
              <a:t>Firma digitale remota </a:t>
            </a:r>
            <a:r>
              <a:rPr lang="it-IT" sz="2200" dirty="0" smtClean="0"/>
              <a:t>(</a:t>
            </a:r>
            <a:r>
              <a:rPr lang="it-IT" sz="2200" b="1" dirty="0" smtClean="0"/>
              <a:t>Nome utente, Password provvisoria, </a:t>
            </a:r>
            <a:r>
              <a:rPr lang="it-IT" sz="2200" dirty="0" smtClean="0"/>
              <a:t>codice </a:t>
            </a:r>
            <a:r>
              <a:rPr lang="it-IT" sz="2200" b="1" dirty="0" smtClean="0"/>
              <a:t>PIN</a:t>
            </a:r>
            <a:r>
              <a:rPr lang="it-IT" sz="2200" dirty="0" smtClean="0"/>
              <a:t>, generatore di codici </a:t>
            </a:r>
            <a:r>
              <a:rPr lang="it-IT" sz="2200" b="1" dirty="0" smtClean="0"/>
              <a:t>OTP</a:t>
            </a:r>
            <a:r>
              <a:rPr lang="it-IT" sz="2200" dirty="0" smtClean="0"/>
              <a:t>)</a:t>
            </a:r>
          </a:p>
          <a:p>
            <a:pPr marL="342900" indent="-342900">
              <a:buFont typeface="Arial" panose="020B0604020202020204" pitchFamily="34" charset="0"/>
              <a:buChar char="•"/>
            </a:pPr>
            <a:endParaRPr lang="it-IT" sz="800" b="1" dirty="0"/>
          </a:p>
          <a:p>
            <a:r>
              <a:rPr lang="it-IT" sz="2200" dirty="0" smtClean="0"/>
              <a:t>oppure di una</a:t>
            </a:r>
          </a:p>
          <a:p>
            <a:endParaRPr lang="it-IT" sz="800" dirty="0" smtClean="0"/>
          </a:p>
          <a:p>
            <a:pPr marL="342900" indent="-342900">
              <a:buFont typeface="Arial" panose="020B0604020202020204" pitchFamily="34" charset="0"/>
              <a:buChar char="•"/>
            </a:pPr>
            <a:r>
              <a:rPr lang="it-IT" sz="2200" i="1" u="sng" dirty="0" smtClean="0"/>
              <a:t>Firma digitale su dispositivo fisico </a:t>
            </a:r>
            <a:r>
              <a:rPr lang="it-IT" sz="2200" dirty="0" smtClean="0"/>
              <a:t>(</a:t>
            </a:r>
            <a:r>
              <a:rPr lang="it-IT" sz="2200" b="1" dirty="0" smtClean="0"/>
              <a:t>Smart Card </a:t>
            </a:r>
            <a:r>
              <a:rPr lang="it-IT" sz="2200" dirty="0" err="1" smtClean="0"/>
              <a:t>opure</a:t>
            </a:r>
            <a:r>
              <a:rPr lang="it-IT" sz="2200" dirty="0" smtClean="0"/>
              <a:t> </a:t>
            </a:r>
            <a:r>
              <a:rPr lang="it-IT" sz="2200" b="1" dirty="0" err="1" smtClean="0"/>
              <a:t>Sim</a:t>
            </a:r>
            <a:r>
              <a:rPr lang="it-IT" sz="2200" b="1" dirty="0" smtClean="0"/>
              <a:t> Card </a:t>
            </a:r>
            <a:r>
              <a:rPr lang="it-IT" sz="2200" dirty="0" smtClean="0"/>
              <a:t>e </a:t>
            </a:r>
            <a:r>
              <a:rPr lang="it-IT" sz="2200" b="1" dirty="0" err="1" smtClean="0"/>
              <a:t>token</a:t>
            </a:r>
            <a:r>
              <a:rPr lang="it-IT" sz="2200" b="1" dirty="0" smtClean="0"/>
              <a:t> USB codici PIN e PUK</a:t>
            </a:r>
            <a:r>
              <a:rPr lang="it-IT" sz="2200" dirty="0" smtClean="0"/>
              <a:t>)</a:t>
            </a:r>
          </a:p>
        </p:txBody>
      </p:sp>
      <p:pic>
        <p:nvPicPr>
          <p:cNvPr id="35" name="Immagin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0096" y="5354406"/>
            <a:ext cx="1141827" cy="737959"/>
          </a:xfrm>
          <a:prstGeom prst="rect">
            <a:avLst/>
          </a:prstGeom>
        </p:spPr>
      </p:pic>
      <p:pic>
        <p:nvPicPr>
          <p:cNvPr id="33" name="Immagine 32"/>
          <p:cNvPicPr>
            <a:picLocks noChangeAspect="1"/>
          </p:cNvPicPr>
          <p:nvPr/>
        </p:nvPicPr>
        <p:blipFill>
          <a:blip r:embed="rId10"/>
          <a:stretch>
            <a:fillRect/>
          </a:stretch>
        </p:blipFill>
        <p:spPr>
          <a:xfrm rot="20655681">
            <a:off x="6565850" y="5623698"/>
            <a:ext cx="1000740" cy="627793"/>
          </a:xfrm>
          <a:prstGeom prst="rect">
            <a:avLst/>
          </a:prstGeom>
        </p:spPr>
      </p:pic>
      <p:pic>
        <p:nvPicPr>
          <p:cNvPr id="30" name="Immagin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89894" y="4779155"/>
            <a:ext cx="842319" cy="842319"/>
          </a:xfrm>
          <a:prstGeom prst="rect">
            <a:avLst/>
          </a:prstGeom>
        </p:spPr>
      </p:pic>
    </p:spTree>
    <p:extLst>
      <p:ext uri="{BB962C8B-B14F-4D97-AF65-F5344CB8AC3E}">
        <p14:creationId xmlns:p14="http://schemas.microsoft.com/office/powerpoint/2010/main" val="258954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firmare con dispositivo fisico</a:t>
            </a:r>
          </a:p>
        </p:txBody>
      </p:sp>
      <p:sp>
        <p:nvSpPr>
          <p:cNvPr id="7" name="CasellaDiTesto 6"/>
          <p:cNvSpPr txBox="1"/>
          <p:nvPr/>
        </p:nvSpPr>
        <p:spPr>
          <a:xfrm>
            <a:off x="394366" y="1427908"/>
            <a:ext cx="11188034" cy="769441"/>
          </a:xfrm>
          <a:prstGeom prst="rect">
            <a:avLst/>
          </a:prstGeom>
          <a:noFill/>
        </p:spPr>
        <p:txBody>
          <a:bodyPr wrap="square" rtlCol="0">
            <a:spAutoFit/>
          </a:bodyPr>
          <a:lstStyle/>
          <a:p>
            <a:r>
              <a:rPr lang="it-IT" sz="2200" dirty="0" smtClean="0"/>
              <a:t>La firma digitale distribuita su un dispositivo fisico è caratterizzata dal fatto che il certificato di firma digitale è memorizzato su una </a:t>
            </a:r>
            <a:r>
              <a:rPr lang="it-IT" sz="2200" dirty="0" err="1" smtClean="0"/>
              <a:t>smart</a:t>
            </a:r>
            <a:r>
              <a:rPr lang="it-IT" sz="2200" dirty="0" smtClean="0"/>
              <a:t> card o su una </a:t>
            </a:r>
            <a:r>
              <a:rPr lang="it-IT" sz="2200" dirty="0" err="1" smtClean="0"/>
              <a:t>sim</a:t>
            </a:r>
            <a:r>
              <a:rPr lang="it-IT" sz="2200" dirty="0" smtClean="0"/>
              <a:t> card. </a:t>
            </a:r>
            <a:endParaRPr lang="it-IT" sz="2200" dirty="0"/>
          </a:p>
        </p:txBody>
      </p:sp>
      <p:sp>
        <p:nvSpPr>
          <p:cNvPr id="9" name="CasellaDiTesto 8"/>
          <p:cNvSpPr txBox="1"/>
          <p:nvPr/>
        </p:nvSpPr>
        <p:spPr>
          <a:xfrm>
            <a:off x="1761277" y="2779879"/>
            <a:ext cx="8454212" cy="1446550"/>
          </a:xfrm>
          <a:prstGeom prst="rect">
            <a:avLst/>
          </a:prstGeom>
          <a:noFill/>
        </p:spPr>
        <p:txBody>
          <a:bodyPr wrap="square" rtlCol="0">
            <a:spAutoFit/>
          </a:bodyPr>
          <a:lstStyle/>
          <a:p>
            <a:pPr marL="342900" indent="-342900">
              <a:buFont typeface="Arial" panose="020B0604020202020204" pitchFamily="34" charset="0"/>
              <a:buChar char="•"/>
            </a:pPr>
            <a:r>
              <a:rPr lang="it-IT" sz="2200" dirty="0" smtClean="0"/>
              <a:t>collegare il dispositivo di firma al computer, </a:t>
            </a:r>
          </a:p>
          <a:p>
            <a:pPr marL="342900" indent="-342900">
              <a:buFont typeface="Arial" panose="020B0604020202020204" pitchFamily="34" charset="0"/>
              <a:buChar char="•"/>
            </a:pPr>
            <a:r>
              <a:rPr lang="it-IT" sz="2200" dirty="0" smtClean="0"/>
              <a:t>avvia il software di firma presente sulla chiavette </a:t>
            </a:r>
            <a:r>
              <a:rPr lang="it-IT" sz="2200" dirty="0" err="1" smtClean="0"/>
              <a:t>usb</a:t>
            </a:r>
            <a:r>
              <a:rPr lang="it-IT" sz="2200" dirty="0" smtClean="0"/>
              <a:t> o sul computer, </a:t>
            </a:r>
          </a:p>
          <a:p>
            <a:pPr marL="342900" indent="-342900">
              <a:buFont typeface="Arial" panose="020B0604020202020204" pitchFamily="34" charset="0"/>
              <a:buChar char="•"/>
            </a:pPr>
            <a:r>
              <a:rPr lang="it-IT" sz="2200" dirty="0" smtClean="0"/>
              <a:t>seleziona il file da firmare</a:t>
            </a:r>
          </a:p>
          <a:p>
            <a:pPr marL="342900" indent="-342900">
              <a:buFont typeface="Arial" panose="020B0604020202020204" pitchFamily="34" charset="0"/>
              <a:buChar char="•"/>
            </a:pPr>
            <a:r>
              <a:rPr lang="it-IT" sz="2200" dirty="0" smtClean="0"/>
              <a:t>inserisce il codice PIN.</a:t>
            </a:r>
          </a:p>
        </p:txBody>
      </p:sp>
      <p:pic>
        <p:nvPicPr>
          <p:cNvPr id="1026" name="Picture 2" descr="https://encrypted-tbn0.gstatic.com/images?q=tbn:ANd9GcTKcMRuh_69fednK0WPKCVIehSa83Z4nOhlkPrPdiAPvHP7QsWLKiy2kbJ0STYUfwx7l38&amp;usqp=CA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6437" y="4436892"/>
            <a:ext cx="2466975"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RziRbJ0cPOKQvHONcfKwVziT19CknKK8BFsWEX0aacUnpqRX1mBNFA7DWUqmLxZ4S0YUE&amp;usqp=CA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5139" y="4473028"/>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712763" y="4473028"/>
            <a:ext cx="4112455" cy="1785104"/>
          </a:xfrm>
          <a:prstGeom prst="rect">
            <a:avLst/>
          </a:prstGeom>
        </p:spPr>
        <p:txBody>
          <a:bodyPr wrap="square">
            <a:spAutoFit/>
          </a:bodyPr>
          <a:lstStyle/>
          <a:p>
            <a:r>
              <a:rPr lang="it-IT" sz="2200" dirty="0"/>
              <a:t>il software di firma che si preoccuperà di accedere al </a:t>
            </a:r>
            <a:r>
              <a:rPr lang="it-IT" sz="2200" b="1" dirty="0"/>
              <a:t>certificato di firma sul dispositivo fisico </a:t>
            </a:r>
            <a:r>
              <a:rPr lang="it-IT" sz="2200" dirty="0"/>
              <a:t>per finalizzare la procedura. Tutto il processo avviene in locale.</a:t>
            </a:r>
          </a:p>
        </p:txBody>
      </p:sp>
      <p:sp>
        <p:nvSpPr>
          <p:cNvPr id="4" name="Rettangolo 3"/>
          <p:cNvSpPr/>
          <p:nvPr/>
        </p:nvSpPr>
        <p:spPr>
          <a:xfrm>
            <a:off x="432479" y="2225692"/>
            <a:ext cx="8045600" cy="430887"/>
          </a:xfrm>
          <a:prstGeom prst="rect">
            <a:avLst/>
          </a:prstGeom>
        </p:spPr>
        <p:txBody>
          <a:bodyPr wrap="none">
            <a:spAutoFit/>
          </a:bodyPr>
          <a:lstStyle/>
          <a:p>
            <a:r>
              <a:rPr lang="it-IT" sz="2200" dirty="0"/>
              <a:t>Per firmare un documento </a:t>
            </a:r>
            <a:r>
              <a:rPr lang="it-IT" sz="2200" dirty="0" smtClean="0"/>
              <a:t>informatico basta seguire i seguenti passi</a:t>
            </a:r>
            <a:r>
              <a:rPr lang="it-IT" sz="2200" dirty="0"/>
              <a:t>:</a:t>
            </a:r>
          </a:p>
        </p:txBody>
      </p:sp>
    </p:spTree>
    <p:extLst>
      <p:ext uri="{BB962C8B-B14F-4D97-AF65-F5344CB8AC3E}">
        <p14:creationId xmlns:p14="http://schemas.microsoft.com/office/powerpoint/2010/main" val="498304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stretch>
            <a:fillRect/>
          </a:stretch>
        </p:blipFill>
        <p:spPr>
          <a:xfrm>
            <a:off x="3439631" y="5452020"/>
            <a:ext cx="559722" cy="364818"/>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Firmare con dispositivo remoto - il codice OTP</a:t>
            </a:r>
          </a:p>
        </p:txBody>
      </p:sp>
      <p:sp>
        <p:nvSpPr>
          <p:cNvPr id="4" name="CasellaDiTesto 3"/>
          <p:cNvSpPr txBox="1"/>
          <p:nvPr/>
        </p:nvSpPr>
        <p:spPr>
          <a:xfrm>
            <a:off x="492980" y="3650547"/>
            <a:ext cx="11188034" cy="430887"/>
          </a:xfrm>
          <a:prstGeom prst="rect">
            <a:avLst/>
          </a:prstGeom>
          <a:noFill/>
        </p:spPr>
        <p:txBody>
          <a:bodyPr wrap="square" rtlCol="0">
            <a:spAutoFit/>
          </a:bodyPr>
          <a:lstStyle/>
          <a:p>
            <a:r>
              <a:rPr lang="it-IT" sz="2200" dirty="0" smtClean="0"/>
              <a:t>Per capirlo occorre confrontare la firma digitale su dispositivo fisico con la firma remota:</a:t>
            </a:r>
            <a:endParaRPr lang="it-IT" sz="2200" dirty="0"/>
          </a:p>
        </p:txBody>
      </p:sp>
      <p:sp>
        <p:nvSpPr>
          <p:cNvPr id="7" name="CasellaDiTesto 6"/>
          <p:cNvSpPr txBox="1"/>
          <p:nvPr/>
        </p:nvSpPr>
        <p:spPr>
          <a:xfrm>
            <a:off x="501983" y="2198757"/>
            <a:ext cx="11188034" cy="769441"/>
          </a:xfrm>
          <a:prstGeom prst="rect">
            <a:avLst/>
          </a:prstGeom>
          <a:noFill/>
        </p:spPr>
        <p:txBody>
          <a:bodyPr wrap="square" rtlCol="0">
            <a:spAutoFit/>
          </a:bodyPr>
          <a:lstStyle/>
          <a:p>
            <a:r>
              <a:rPr lang="it-IT" sz="2200" dirty="0" smtClean="0"/>
              <a:t>La generazione e l’utilizzo dei codici OTP permette di attuare una procedura di autenticazione di tipo forte che garantisce il riconoscimento in </a:t>
            </a:r>
            <a:r>
              <a:rPr lang="it-IT" sz="2200" dirty="0"/>
              <a:t>maniera incontestabile </a:t>
            </a:r>
            <a:r>
              <a:rPr lang="it-IT" sz="2200" dirty="0" smtClean="0"/>
              <a:t>della propria identità.</a:t>
            </a:r>
            <a:endParaRPr lang="it-IT" sz="2200" dirty="0"/>
          </a:p>
        </p:txBody>
      </p:sp>
      <p:sp>
        <p:nvSpPr>
          <p:cNvPr id="9" name="CasellaDiTesto 8"/>
          <p:cNvSpPr txBox="1"/>
          <p:nvPr/>
        </p:nvSpPr>
        <p:spPr>
          <a:xfrm>
            <a:off x="530354" y="3088605"/>
            <a:ext cx="11188034" cy="430887"/>
          </a:xfrm>
          <a:prstGeom prst="rect">
            <a:avLst/>
          </a:prstGeom>
          <a:noFill/>
        </p:spPr>
        <p:txBody>
          <a:bodyPr wrap="square" rtlCol="0">
            <a:spAutoFit/>
          </a:bodyPr>
          <a:lstStyle/>
          <a:p>
            <a:r>
              <a:rPr lang="it-IT" sz="2200" dirty="0" smtClean="0"/>
              <a:t>Cosa centra il codice OTP con la firma digitale remota?</a:t>
            </a:r>
            <a:endParaRPr lang="it-IT" sz="2200" dirty="0"/>
          </a:p>
        </p:txBody>
      </p:sp>
      <p:grpSp>
        <p:nvGrpSpPr>
          <p:cNvPr id="11" name="Gruppo 10"/>
          <p:cNvGrpSpPr/>
          <p:nvPr/>
        </p:nvGrpSpPr>
        <p:grpSpPr>
          <a:xfrm>
            <a:off x="1217377" y="4225483"/>
            <a:ext cx="1226046" cy="1685601"/>
            <a:chOff x="2829993" y="4444838"/>
            <a:chExt cx="1629466" cy="2191792"/>
          </a:xfrm>
        </p:grpSpPr>
        <p:pic>
          <p:nvPicPr>
            <p:cNvPr id="3" name="Immagine 2"/>
            <p:cNvPicPr>
              <a:picLocks noChangeAspect="1"/>
            </p:cNvPicPr>
            <p:nvPr/>
          </p:nvPicPr>
          <p:blipFill>
            <a:blip r:embed="rId4"/>
            <a:stretch>
              <a:fillRect/>
            </a:stretch>
          </p:blipFill>
          <p:spPr>
            <a:xfrm>
              <a:off x="2829993" y="4444838"/>
              <a:ext cx="1629466" cy="2191792"/>
            </a:xfrm>
            <a:prstGeom prst="rect">
              <a:avLst/>
            </a:prstGeom>
          </p:spPr>
        </p:pic>
        <p:pic>
          <p:nvPicPr>
            <p:cNvPr id="10" name="Immagine 9"/>
            <p:cNvPicPr>
              <a:picLocks noChangeAspect="1"/>
            </p:cNvPicPr>
            <p:nvPr/>
          </p:nvPicPr>
          <p:blipFill>
            <a:blip r:embed="rId5"/>
            <a:stretch>
              <a:fillRect/>
            </a:stretch>
          </p:blipFill>
          <p:spPr>
            <a:xfrm rot="20213121">
              <a:off x="3165743" y="5969636"/>
              <a:ext cx="529218" cy="367581"/>
            </a:xfrm>
            <a:prstGeom prst="rect">
              <a:avLst/>
            </a:prstGeom>
          </p:spPr>
        </p:pic>
      </p:grpSp>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7042" y="4412389"/>
            <a:ext cx="1184899" cy="1184899"/>
          </a:xfrm>
          <a:prstGeom prst="rect">
            <a:avLst/>
          </a:prstGeom>
        </p:spPr>
      </p:pic>
      <p:sp>
        <p:nvSpPr>
          <p:cNvPr id="15" name="CasellaDiTesto 14"/>
          <p:cNvSpPr txBox="1"/>
          <p:nvPr/>
        </p:nvSpPr>
        <p:spPr>
          <a:xfrm>
            <a:off x="986888" y="5964927"/>
            <a:ext cx="1479615" cy="276999"/>
          </a:xfrm>
          <a:prstGeom prst="rect">
            <a:avLst/>
          </a:prstGeom>
          <a:noFill/>
        </p:spPr>
        <p:txBody>
          <a:bodyPr wrap="square" rtlCol="0">
            <a:spAutoFit/>
          </a:bodyPr>
          <a:lstStyle/>
          <a:p>
            <a:r>
              <a:rPr lang="it-IT" sz="1200" dirty="0" err="1" smtClean="0"/>
              <a:t>smart</a:t>
            </a:r>
            <a:r>
              <a:rPr lang="it-IT" sz="1200" dirty="0" smtClean="0"/>
              <a:t> card + lettore</a:t>
            </a:r>
            <a:endParaRPr lang="it-IT" sz="1200" dirty="0"/>
          </a:p>
        </p:txBody>
      </p:sp>
      <p:sp>
        <p:nvSpPr>
          <p:cNvPr id="16" name="CasellaDiTesto 15"/>
          <p:cNvSpPr txBox="1"/>
          <p:nvPr/>
        </p:nvSpPr>
        <p:spPr>
          <a:xfrm>
            <a:off x="3127042" y="5964927"/>
            <a:ext cx="1479615" cy="276999"/>
          </a:xfrm>
          <a:prstGeom prst="rect">
            <a:avLst/>
          </a:prstGeom>
          <a:noFill/>
        </p:spPr>
        <p:txBody>
          <a:bodyPr wrap="square" rtlCol="0">
            <a:spAutoFit/>
          </a:bodyPr>
          <a:lstStyle/>
          <a:p>
            <a:r>
              <a:rPr lang="it-IT" sz="1200" dirty="0" err="1" smtClean="0"/>
              <a:t>sim</a:t>
            </a:r>
            <a:r>
              <a:rPr lang="it-IT" sz="1200" dirty="0" smtClean="0"/>
              <a:t> card + </a:t>
            </a:r>
            <a:r>
              <a:rPr lang="it-IT" sz="1200" dirty="0" err="1" smtClean="0"/>
              <a:t>token</a:t>
            </a:r>
            <a:r>
              <a:rPr lang="it-IT" sz="1200" dirty="0" smtClean="0"/>
              <a:t> </a:t>
            </a:r>
            <a:r>
              <a:rPr lang="it-IT" sz="1200" dirty="0" err="1" smtClean="0"/>
              <a:t>usb</a:t>
            </a:r>
            <a:endParaRPr lang="it-IT" sz="1200" dirty="0"/>
          </a:p>
        </p:txBody>
      </p:sp>
      <p:grpSp>
        <p:nvGrpSpPr>
          <p:cNvPr id="19" name="Gruppo 18"/>
          <p:cNvGrpSpPr/>
          <p:nvPr/>
        </p:nvGrpSpPr>
        <p:grpSpPr>
          <a:xfrm>
            <a:off x="5576466" y="4346494"/>
            <a:ext cx="2632875" cy="2385962"/>
            <a:chOff x="7367111" y="4383138"/>
            <a:chExt cx="2632875" cy="2385962"/>
          </a:xfrm>
        </p:grpSpPr>
        <p:pic>
          <p:nvPicPr>
            <p:cNvPr id="17" name="Immagin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7111" y="4383138"/>
              <a:ext cx="2234089" cy="2294314"/>
            </a:xfrm>
            <a:prstGeom prst="rect">
              <a:avLst/>
            </a:prstGeom>
          </p:spPr>
        </p:pic>
        <p:pic>
          <p:nvPicPr>
            <p:cNvPr id="18" name="Immagine 17"/>
            <p:cNvPicPr>
              <a:picLocks noChangeAspect="1"/>
            </p:cNvPicPr>
            <p:nvPr/>
          </p:nvPicPr>
          <p:blipFill>
            <a:blip r:embed="rId8"/>
            <a:stretch>
              <a:fillRect/>
            </a:stretch>
          </p:blipFill>
          <p:spPr>
            <a:xfrm>
              <a:off x="8740645" y="5963959"/>
              <a:ext cx="1259341" cy="805141"/>
            </a:xfrm>
            <a:prstGeom prst="rect">
              <a:avLst/>
            </a:prstGeom>
          </p:spPr>
        </p:pic>
      </p:grpSp>
      <p:sp>
        <p:nvSpPr>
          <p:cNvPr id="20" name="CasellaDiTesto 19"/>
          <p:cNvSpPr txBox="1"/>
          <p:nvPr/>
        </p:nvSpPr>
        <p:spPr>
          <a:xfrm>
            <a:off x="5953702" y="6052886"/>
            <a:ext cx="1762918" cy="276999"/>
          </a:xfrm>
          <a:prstGeom prst="rect">
            <a:avLst/>
          </a:prstGeom>
          <a:noFill/>
        </p:spPr>
        <p:txBody>
          <a:bodyPr wrap="square" rtlCol="0">
            <a:spAutoFit/>
          </a:bodyPr>
          <a:lstStyle/>
          <a:p>
            <a:r>
              <a:rPr lang="it-IT" sz="1200" dirty="0" smtClean="0"/>
              <a:t>Firma digitale remota</a:t>
            </a:r>
            <a:endParaRPr lang="it-IT" sz="1200" dirty="0"/>
          </a:p>
        </p:txBody>
      </p:sp>
      <p:sp>
        <p:nvSpPr>
          <p:cNvPr id="21" name="CasellaDiTesto 20"/>
          <p:cNvSpPr txBox="1"/>
          <p:nvPr/>
        </p:nvSpPr>
        <p:spPr>
          <a:xfrm>
            <a:off x="4795157" y="5042370"/>
            <a:ext cx="676223" cy="461665"/>
          </a:xfrm>
          <a:prstGeom prst="rect">
            <a:avLst/>
          </a:prstGeom>
          <a:noFill/>
        </p:spPr>
        <p:txBody>
          <a:bodyPr wrap="square" rtlCol="0">
            <a:spAutoFit/>
          </a:bodyPr>
          <a:lstStyle/>
          <a:p>
            <a:r>
              <a:rPr lang="it-IT" sz="2400" dirty="0" smtClean="0"/>
              <a:t>VS</a:t>
            </a:r>
            <a:endParaRPr lang="it-IT" sz="2400" dirty="0"/>
          </a:p>
        </p:txBody>
      </p:sp>
      <p:sp>
        <p:nvSpPr>
          <p:cNvPr id="22" name="CasellaDiTesto 21"/>
          <p:cNvSpPr txBox="1"/>
          <p:nvPr/>
        </p:nvSpPr>
        <p:spPr>
          <a:xfrm>
            <a:off x="8506135" y="4526128"/>
            <a:ext cx="3509047" cy="1200329"/>
          </a:xfrm>
          <a:prstGeom prst="rect">
            <a:avLst/>
          </a:prstGeom>
          <a:noFill/>
        </p:spPr>
        <p:txBody>
          <a:bodyPr wrap="square" rtlCol="0">
            <a:spAutoFit/>
          </a:bodyPr>
          <a:lstStyle/>
          <a:p>
            <a:r>
              <a:rPr lang="it-IT" sz="2400" b="1" dirty="0" smtClean="0"/>
              <a:t>la firma remota non è associata a nessun dispositivo fisico!!</a:t>
            </a:r>
            <a:endParaRPr lang="it-IT" sz="2400" b="1" dirty="0"/>
          </a:p>
        </p:txBody>
      </p:sp>
      <p:sp>
        <p:nvSpPr>
          <p:cNvPr id="23" name="CasellaDiTesto 22"/>
          <p:cNvSpPr txBox="1"/>
          <p:nvPr/>
        </p:nvSpPr>
        <p:spPr>
          <a:xfrm>
            <a:off x="492980" y="1303310"/>
            <a:ext cx="11188034" cy="769441"/>
          </a:xfrm>
          <a:prstGeom prst="rect">
            <a:avLst/>
          </a:prstGeom>
          <a:noFill/>
        </p:spPr>
        <p:txBody>
          <a:bodyPr wrap="square" rtlCol="0">
            <a:spAutoFit/>
          </a:bodyPr>
          <a:lstStyle/>
          <a:p>
            <a:r>
              <a:rPr lang="it-IT" sz="2200" dirty="0" smtClean="0"/>
              <a:t>L’uso della firma digitale remota è simile a quello della firma digitale distribuita su dispositivo fisico, però oltre al codice PIN avremo bisogno di un </a:t>
            </a:r>
            <a:r>
              <a:rPr lang="it-IT" sz="2200" b="1" dirty="0" smtClean="0"/>
              <a:t>codice OTP</a:t>
            </a:r>
            <a:r>
              <a:rPr lang="it-IT" sz="2200" dirty="0" smtClean="0"/>
              <a:t> </a:t>
            </a:r>
            <a:r>
              <a:rPr lang="it-IT" sz="2200" dirty="0"/>
              <a:t>(</a:t>
            </a:r>
            <a:r>
              <a:rPr lang="it-IT" sz="2200" dirty="0" err="1"/>
              <a:t>One</a:t>
            </a:r>
            <a:r>
              <a:rPr lang="it-IT" sz="2200" dirty="0"/>
              <a:t> Time Password) </a:t>
            </a:r>
          </a:p>
        </p:txBody>
      </p:sp>
    </p:spTree>
    <p:extLst>
      <p:ext uri="{BB962C8B-B14F-4D97-AF65-F5344CB8AC3E}">
        <p14:creationId xmlns:p14="http://schemas.microsoft.com/office/powerpoint/2010/main" val="149789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Firma digitale remota e codice OTP</a:t>
            </a:r>
          </a:p>
        </p:txBody>
      </p:sp>
      <p:sp>
        <p:nvSpPr>
          <p:cNvPr id="7" name="CasellaDiTesto 6"/>
          <p:cNvSpPr txBox="1"/>
          <p:nvPr/>
        </p:nvSpPr>
        <p:spPr>
          <a:xfrm>
            <a:off x="501983" y="2210112"/>
            <a:ext cx="11188034" cy="430887"/>
          </a:xfrm>
          <a:prstGeom prst="rect">
            <a:avLst/>
          </a:prstGeom>
          <a:noFill/>
        </p:spPr>
        <p:txBody>
          <a:bodyPr wrap="square" rtlCol="0">
            <a:spAutoFit/>
          </a:bodyPr>
          <a:lstStyle/>
          <a:p>
            <a:r>
              <a:rPr lang="it-IT" sz="2200" dirty="0" smtClean="0"/>
              <a:t>Il certificato è conservato in modo sicuro su un server della nostra </a:t>
            </a:r>
            <a:r>
              <a:rPr lang="it-IT" sz="2200" dirty="0" err="1" smtClean="0"/>
              <a:t>Certification</a:t>
            </a:r>
            <a:r>
              <a:rPr lang="it-IT" sz="2200" dirty="0" smtClean="0"/>
              <a:t> Authority</a:t>
            </a:r>
            <a:endParaRPr lang="it-IT" sz="2200" dirty="0"/>
          </a:p>
        </p:txBody>
      </p:sp>
      <p:sp>
        <p:nvSpPr>
          <p:cNvPr id="9" name="CasellaDiTesto 8"/>
          <p:cNvSpPr txBox="1"/>
          <p:nvPr/>
        </p:nvSpPr>
        <p:spPr>
          <a:xfrm>
            <a:off x="530354" y="2724871"/>
            <a:ext cx="11188034" cy="1785104"/>
          </a:xfrm>
          <a:prstGeom prst="rect">
            <a:avLst/>
          </a:prstGeom>
          <a:noFill/>
        </p:spPr>
        <p:txBody>
          <a:bodyPr wrap="square" rtlCol="0">
            <a:spAutoFit/>
          </a:bodyPr>
          <a:lstStyle/>
          <a:p>
            <a:r>
              <a:rPr lang="it-IT" sz="2200" dirty="0" smtClean="0"/>
              <a:t>Per utilizzare il proprio certificato di firma digitale il titolare deve configurare il software di firma presente sul suo </a:t>
            </a:r>
            <a:r>
              <a:rPr lang="it-IT" sz="2200" dirty="0" err="1" smtClean="0"/>
              <a:t>smartphone</a:t>
            </a:r>
            <a:r>
              <a:rPr lang="it-IT" sz="2200" dirty="0" smtClean="0"/>
              <a:t> o sul suo computer inserendo una tantum il proprio nome utente. In questo modo il software, collegandosi al server della CA, sarà in grado di recuperare il certificato corretto ogni volta che il titolare avrà necessità di firmare un documento informatico digitando il codice PIN.</a:t>
            </a:r>
          </a:p>
        </p:txBody>
      </p:sp>
      <p:sp>
        <p:nvSpPr>
          <p:cNvPr id="22" name="CasellaDiTesto 21"/>
          <p:cNvSpPr txBox="1"/>
          <p:nvPr/>
        </p:nvSpPr>
        <p:spPr>
          <a:xfrm>
            <a:off x="530354" y="4593847"/>
            <a:ext cx="11530360" cy="1107996"/>
          </a:xfrm>
          <a:prstGeom prst="rect">
            <a:avLst/>
          </a:prstGeom>
          <a:noFill/>
        </p:spPr>
        <p:txBody>
          <a:bodyPr wrap="square" rtlCol="0">
            <a:spAutoFit/>
          </a:bodyPr>
          <a:lstStyle/>
          <a:p>
            <a:r>
              <a:rPr lang="it-IT" sz="2200" dirty="0" smtClean="0"/>
              <a:t>Ben fatto?        Non proprio!! </a:t>
            </a:r>
            <a:br>
              <a:rPr lang="it-IT" sz="2200" dirty="0" smtClean="0"/>
            </a:br>
            <a:r>
              <a:rPr lang="it-IT" sz="2200" dirty="0" smtClean="0"/>
              <a:t>Cosa accade se un malintenzionato sottrae il nome utente e il codice PIN del titolare?    </a:t>
            </a:r>
          </a:p>
          <a:p>
            <a:r>
              <a:rPr lang="it-IT" sz="2200" dirty="0" smtClean="0"/>
              <a:t>Acquisisce appieno il potere di firma del titolare !!</a:t>
            </a:r>
            <a:endParaRPr lang="it-IT" sz="2200" dirty="0"/>
          </a:p>
        </p:txBody>
      </p:sp>
      <p:sp>
        <p:nvSpPr>
          <p:cNvPr id="23" name="CasellaDiTesto 22"/>
          <p:cNvSpPr txBox="1"/>
          <p:nvPr/>
        </p:nvSpPr>
        <p:spPr>
          <a:xfrm>
            <a:off x="530354" y="1379115"/>
            <a:ext cx="11188034" cy="769441"/>
          </a:xfrm>
          <a:prstGeom prst="rect">
            <a:avLst/>
          </a:prstGeom>
          <a:noFill/>
        </p:spPr>
        <p:txBody>
          <a:bodyPr wrap="square" rtlCol="0">
            <a:spAutoFit/>
          </a:bodyPr>
          <a:lstStyle/>
          <a:p>
            <a:r>
              <a:rPr lang="it-IT" sz="2200" dirty="0" smtClean="0"/>
              <a:t>Se la firma digitale remota non è associata a nessun dispositivo fisico, dove si trova il certificato di firma del titolare?</a:t>
            </a:r>
            <a:endParaRPr lang="it-IT" sz="2200" dirty="0"/>
          </a:p>
        </p:txBody>
      </p:sp>
      <p:sp>
        <p:nvSpPr>
          <p:cNvPr id="6" name="CasellaDiTesto 5"/>
          <p:cNvSpPr txBox="1"/>
          <p:nvPr/>
        </p:nvSpPr>
        <p:spPr>
          <a:xfrm>
            <a:off x="501983" y="5925458"/>
            <a:ext cx="7610346" cy="430887"/>
          </a:xfrm>
          <a:prstGeom prst="rect">
            <a:avLst/>
          </a:prstGeom>
          <a:noFill/>
        </p:spPr>
        <p:txBody>
          <a:bodyPr wrap="square" rtlCol="0">
            <a:spAutoFit/>
          </a:bodyPr>
          <a:lstStyle>
            <a:defPPr>
              <a:defRPr lang="it-IT"/>
            </a:defPPr>
            <a:lvl1pPr>
              <a:defRPr sz="2400"/>
            </a:lvl1pPr>
          </a:lstStyle>
          <a:p>
            <a:r>
              <a:rPr lang="it-IT" sz="2200" dirty="0" smtClean="0"/>
              <a:t>Come rimediare?     Utilizzando un generatore di codici OTP.</a:t>
            </a:r>
            <a:endParaRPr lang="it-IT" sz="2200" dirty="0"/>
          </a:p>
        </p:txBody>
      </p:sp>
    </p:spTree>
    <p:extLst>
      <p:ext uri="{BB962C8B-B14F-4D97-AF65-F5344CB8AC3E}">
        <p14:creationId xmlns:p14="http://schemas.microsoft.com/office/powerpoint/2010/main" val="1678988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Firma digitale remota e codice OTP</a:t>
            </a:r>
          </a:p>
        </p:txBody>
      </p:sp>
      <p:sp>
        <p:nvSpPr>
          <p:cNvPr id="3" name="CasellaDiTesto 2"/>
          <p:cNvSpPr txBox="1"/>
          <p:nvPr/>
        </p:nvSpPr>
        <p:spPr>
          <a:xfrm>
            <a:off x="337630" y="1375110"/>
            <a:ext cx="7114228" cy="1446550"/>
          </a:xfrm>
          <a:prstGeom prst="rect">
            <a:avLst/>
          </a:prstGeom>
          <a:noFill/>
        </p:spPr>
        <p:txBody>
          <a:bodyPr wrap="square" rtlCol="0">
            <a:spAutoFit/>
          </a:bodyPr>
          <a:lstStyle/>
          <a:p>
            <a:r>
              <a:rPr lang="it-IT" sz="2200" dirty="0" smtClean="0"/>
              <a:t>Il codice OTP è un codice </a:t>
            </a:r>
            <a:r>
              <a:rPr lang="it-IT" sz="2200" dirty="0"/>
              <a:t>temporaneo </a:t>
            </a:r>
            <a:r>
              <a:rPr lang="it-IT" sz="2200" dirty="0" smtClean="0"/>
              <a:t>inviato al Titolare </a:t>
            </a:r>
            <a:r>
              <a:rPr lang="it-IT" sz="2200" dirty="0"/>
              <a:t>tramite </a:t>
            </a:r>
            <a:r>
              <a:rPr lang="it-IT" sz="2200" dirty="0" smtClean="0"/>
              <a:t>un </a:t>
            </a:r>
            <a:r>
              <a:rPr lang="it-IT" sz="2200" b="1" dirty="0" smtClean="0"/>
              <a:t>canale sicuro</a:t>
            </a:r>
            <a:r>
              <a:rPr lang="it-IT" sz="2200" dirty="0" smtClean="0"/>
              <a:t> come </a:t>
            </a:r>
            <a:r>
              <a:rPr lang="it-IT" sz="2200" dirty="0"/>
              <a:t>SMS, email o </a:t>
            </a:r>
            <a:r>
              <a:rPr lang="it-IT" sz="2200" dirty="0" err="1" smtClean="0"/>
              <a:t>App</a:t>
            </a:r>
            <a:r>
              <a:rPr lang="it-IT" sz="2200" dirty="0" smtClean="0"/>
              <a:t> </a:t>
            </a:r>
            <a:r>
              <a:rPr lang="it-IT" sz="2200" dirty="0"/>
              <a:t>dedicate</a:t>
            </a:r>
            <a:r>
              <a:rPr lang="it-IT" sz="2200" dirty="0" smtClean="0"/>
              <a:t>. Il canale è da considerarsi sicuro perché il Titolare è l’unico che ha un accesso esclusivo a tale canale.</a:t>
            </a:r>
            <a:endParaRPr lang="it-IT" sz="2200" dirty="0"/>
          </a:p>
        </p:txBody>
      </p:sp>
      <p:pic>
        <p:nvPicPr>
          <p:cNvPr id="4" name="Immagine 3"/>
          <p:cNvPicPr>
            <a:picLocks noChangeAspect="1"/>
          </p:cNvPicPr>
          <p:nvPr/>
        </p:nvPicPr>
        <p:blipFill>
          <a:blip r:embed="rId3"/>
          <a:stretch>
            <a:fillRect/>
          </a:stretch>
        </p:blipFill>
        <p:spPr>
          <a:xfrm>
            <a:off x="8088194" y="1437635"/>
            <a:ext cx="1366023" cy="1516049"/>
          </a:xfrm>
          <a:prstGeom prst="rect">
            <a:avLst/>
          </a:prstGeom>
        </p:spPr>
      </p:pic>
      <p:pic>
        <p:nvPicPr>
          <p:cNvPr id="5" name="Immagine 4"/>
          <p:cNvPicPr>
            <a:picLocks noChangeAspect="1"/>
          </p:cNvPicPr>
          <p:nvPr/>
        </p:nvPicPr>
        <p:blipFill>
          <a:blip r:embed="rId4"/>
          <a:stretch>
            <a:fillRect/>
          </a:stretch>
        </p:blipFill>
        <p:spPr>
          <a:xfrm>
            <a:off x="9861449" y="1850074"/>
            <a:ext cx="1238381" cy="663419"/>
          </a:xfrm>
          <a:prstGeom prst="rect">
            <a:avLst/>
          </a:prstGeom>
        </p:spPr>
      </p:pic>
      <p:sp>
        <p:nvSpPr>
          <p:cNvPr id="7" name="Rettangolo 6"/>
          <p:cNvSpPr/>
          <p:nvPr/>
        </p:nvSpPr>
        <p:spPr>
          <a:xfrm>
            <a:off x="337630" y="2880661"/>
            <a:ext cx="11131764" cy="1107996"/>
          </a:xfrm>
          <a:prstGeom prst="rect">
            <a:avLst/>
          </a:prstGeom>
        </p:spPr>
        <p:txBody>
          <a:bodyPr wrap="square">
            <a:spAutoFit/>
          </a:bodyPr>
          <a:lstStyle/>
          <a:p>
            <a:r>
              <a:rPr lang="it-IT" sz="2200" dirty="0" smtClean="0"/>
              <a:t>Si tratta di una</a:t>
            </a:r>
            <a:r>
              <a:rPr lang="it-IT" sz="2200" dirty="0"/>
              <a:t> </a:t>
            </a:r>
            <a:r>
              <a:rPr lang="it-IT" sz="2200" b="1" dirty="0"/>
              <a:t>password valida una sola volta</a:t>
            </a:r>
            <a:r>
              <a:rPr lang="it-IT" sz="2200" dirty="0" smtClean="0"/>
              <a:t>, ed è utilizzabile in un tempo ristretto (tipicamente intorno ai 30 secondi o poco più), trascorso tale tempo il codice OTP diventa inutilizzabile e occorre richiedere o generare un altro codice OTP.</a:t>
            </a:r>
            <a:endParaRPr lang="it-IT" sz="2200" dirty="0"/>
          </a:p>
        </p:txBody>
      </p:sp>
      <p:sp>
        <p:nvSpPr>
          <p:cNvPr id="9" name="CasellaDiTesto 8"/>
          <p:cNvSpPr txBox="1"/>
          <p:nvPr/>
        </p:nvSpPr>
        <p:spPr>
          <a:xfrm>
            <a:off x="337630" y="4036341"/>
            <a:ext cx="11182675" cy="1785104"/>
          </a:xfrm>
          <a:prstGeom prst="rect">
            <a:avLst/>
          </a:prstGeom>
          <a:noFill/>
        </p:spPr>
        <p:txBody>
          <a:bodyPr wrap="square" rtlCol="0">
            <a:spAutoFit/>
          </a:bodyPr>
          <a:lstStyle/>
          <a:p>
            <a:r>
              <a:rPr lang="it-IT" sz="2200" dirty="0" smtClean="0"/>
              <a:t>Utilizzare un codice OTP per identificare in modo certo il titolare di un certificato di Firma Digitale Remota rispecchia i più elevati standard di sicurezza rispetto ad una tradizionale password o codice identificativo. Infatti se qualcuno è venuto a conoscenza del nome utente e del codice PIN del Titolare, senza la possibilità di utilizzare il codice OTP non potrà sottoscrivere nessun documento con la firma digitale remota.</a:t>
            </a:r>
            <a:endParaRPr lang="it-IT" sz="2200" dirty="0"/>
          </a:p>
        </p:txBody>
      </p:sp>
      <p:sp>
        <p:nvSpPr>
          <p:cNvPr id="11" name="Rettangolo 10"/>
          <p:cNvSpPr/>
          <p:nvPr/>
        </p:nvSpPr>
        <p:spPr>
          <a:xfrm>
            <a:off x="337630" y="5832933"/>
            <a:ext cx="10881913" cy="769441"/>
          </a:xfrm>
          <a:prstGeom prst="rect">
            <a:avLst/>
          </a:prstGeom>
          <a:noFill/>
        </p:spPr>
        <p:txBody>
          <a:bodyPr wrap="square" rtlCol="0">
            <a:spAutoFit/>
          </a:bodyPr>
          <a:lstStyle/>
          <a:p>
            <a:r>
              <a:rPr lang="it-IT" sz="2200" b="1" dirty="0" smtClean="0"/>
              <a:t>Questo metodo sfrutta </a:t>
            </a:r>
            <a:r>
              <a:rPr lang="it-IT" sz="2200" b="1" dirty="0"/>
              <a:t>la sicurezza di un sistema di autenticazione a due fattori (</a:t>
            </a:r>
            <a:r>
              <a:rPr lang="it-IT" sz="2200" b="1" dirty="0" err="1"/>
              <a:t>Two-factor</a:t>
            </a:r>
            <a:r>
              <a:rPr lang="it-IT" sz="2200" b="1" dirty="0"/>
              <a:t> </a:t>
            </a:r>
            <a:r>
              <a:rPr lang="it-IT" sz="2200" b="1" dirty="0" err="1"/>
              <a:t>Authentication</a:t>
            </a:r>
            <a:r>
              <a:rPr lang="it-IT" sz="2200" b="1" dirty="0"/>
              <a:t>), utilizzato ormai nella grande maggioranza dei servizi digitali.</a:t>
            </a:r>
          </a:p>
        </p:txBody>
      </p:sp>
    </p:spTree>
    <p:extLst>
      <p:ext uri="{BB962C8B-B14F-4D97-AF65-F5344CB8AC3E}">
        <p14:creationId xmlns:p14="http://schemas.microsoft.com/office/powerpoint/2010/main" val="3139874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Ciclo di vita e stati della Firma Digitale            </a:t>
            </a:r>
            <a:r>
              <a:rPr lang="it-IT" b="1" dirty="0" smtClean="0">
                <a:solidFill>
                  <a:schemeClr val="bg1"/>
                </a:solidFill>
                <a:latin typeface="Helvetica" panose="020B0604020202020204" pitchFamily="34" charset="0"/>
                <a:ea typeface="Times New Roman" panose="02020603050405020304" pitchFamily="18" charset="0"/>
              </a:rPr>
              <a:t>1.2   </a:t>
            </a:r>
            <a:endParaRPr lang="it-IT" b="1" dirty="0">
              <a:solidFill>
                <a:schemeClr val="bg1"/>
              </a:solidFill>
              <a:effectLst/>
              <a:latin typeface="Times New Roman" panose="02020603050405020304" pitchFamily="18" charset="0"/>
              <a:ea typeface="Times New Roman" panose="02020603050405020304" pitchFamily="18"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4" name="Rettangolo 3"/>
          <p:cNvSpPr/>
          <p:nvPr/>
        </p:nvSpPr>
        <p:spPr>
          <a:xfrm>
            <a:off x="7254638" y="1325352"/>
            <a:ext cx="4618494" cy="2462213"/>
          </a:xfrm>
          <a:prstGeom prst="rect">
            <a:avLst/>
          </a:prstGeom>
        </p:spPr>
        <p:txBody>
          <a:bodyPr wrap="square">
            <a:spAutoFit/>
          </a:bodyPr>
          <a:lstStyle/>
          <a:p>
            <a:r>
              <a:rPr lang="it-IT" sz="2200" dirty="0"/>
              <a:t>Durante il periodo di validità della Firma Digitale, cioè dal giorno di attivazione fine al giorno della sua scadenza, se non intervengono cambiamenti di stato il certificato di firma si trova nello stato </a:t>
            </a:r>
            <a:r>
              <a:rPr lang="it-IT" sz="2200" b="1" dirty="0"/>
              <a:t>ATTIVO</a:t>
            </a:r>
            <a:r>
              <a:rPr lang="it-IT" sz="2200" dirty="0"/>
              <a:t>. Tale stato indica la sua completa validità.</a:t>
            </a:r>
          </a:p>
        </p:txBody>
      </p:sp>
      <p:sp>
        <p:nvSpPr>
          <p:cNvPr id="6" name="Rettangolo 5"/>
          <p:cNvSpPr/>
          <p:nvPr/>
        </p:nvSpPr>
        <p:spPr>
          <a:xfrm>
            <a:off x="7220146" y="3787588"/>
            <a:ext cx="4652986" cy="1785104"/>
          </a:xfrm>
          <a:prstGeom prst="rect">
            <a:avLst/>
          </a:prstGeom>
        </p:spPr>
        <p:txBody>
          <a:bodyPr wrap="square">
            <a:spAutoFit/>
          </a:bodyPr>
          <a:lstStyle/>
          <a:p>
            <a:r>
              <a:rPr lang="it-IT" sz="2200" dirty="0"/>
              <a:t>In caso di possibile smarrimento o inutilizzo prolungato del dispositivo, è possibile sospenderne la validità portando il certificato di firma nello stato </a:t>
            </a:r>
            <a:r>
              <a:rPr lang="it-IT" sz="2200" b="1" dirty="0"/>
              <a:t>SOSPESO</a:t>
            </a:r>
            <a:r>
              <a:rPr lang="it-IT" sz="2200" dirty="0"/>
              <a:t>. </a:t>
            </a:r>
          </a:p>
        </p:txBody>
      </p:sp>
      <p:sp>
        <p:nvSpPr>
          <p:cNvPr id="7" name="Rettangolo 6"/>
          <p:cNvSpPr/>
          <p:nvPr/>
        </p:nvSpPr>
        <p:spPr>
          <a:xfrm>
            <a:off x="530354" y="5523758"/>
            <a:ext cx="11342778" cy="1107996"/>
          </a:xfrm>
          <a:prstGeom prst="rect">
            <a:avLst/>
          </a:prstGeom>
        </p:spPr>
        <p:txBody>
          <a:bodyPr wrap="square">
            <a:spAutoFit/>
          </a:bodyPr>
          <a:lstStyle/>
          <a:p>
            <a:r>
              <a:rPr lang="it-IT" sz="2200" dirty="0"/>
              <a:t>La </a:t>
            </a:r>
            <a:r>
              <a:rPr lang="it-IT" sz="2200" b="1" dirty="0"/>
              <a:t>sospensione</a:t>
            </a:r>
            <a:r>
              <a:rPr lang="it-IT" sz="2200" dirty="0"/>
              <a:t> è un'operazione con cui la </a:t>
            </a:r>
            <a:r>
              <a:rPr lang="it-IT" sz="2200" dirty="0" err="1"/>
              <a:t>Certification</a:t>
            </a:r>
            <a:r>
              <a:rPr lang="it-IT" sz="2200" dirty="0"/>
              <a:t> Authority annulla in maniera </a:t>
            </a:r>
            <a:r>
              <a:rPr lang="it-IT" sz="2200" b="1" dirty="0"/>
              <a:t>reversibile</a:t>
            </a:r>
            <a:r>
              <a:rPr lang="it-IT" sz="2200" dirty="0"/>
              <a:t> i certificati. La successiva operazione di </a:t>
            </a:r>
            <a:r>
              <a:rPr lang="it-IT" sz="2200" b="1" dirty="0"/>
              <a:t>riattivazione</a:t>
            </a:r>
            <a:r>
              <a:rPr lang="it-IT" sz="2200" dirty="0"/>
              <a:t> riporta il certificato di firma nello stato Attivo e ne consente il normale utilizzo.</a:t>
            </a:r>
          </a:p>
        </p:txBody>
      </p:sp>
      <p:pic>
        <p:nvPicPr>
          <p:cNvPr id="9" name="Immagine 8"/>
          <p:cNvPicPr>
            <a:picLocks noChangeAspect="1"/>
          </p:cNvPicPr>
          <p:nvPr/>
        </p:nvPicPr>
        <p:blipFill>
          <a:blip r:embed="rId3"/>
          <a:stretch>
            <a:fillRect/>
          </a:stretch>
        </p:blipFill>
        <p:spPr>
          <a:xfrm>
            <a:off x="969720" y="1726087"/>
            <a:ext cx="5811061" cy="3334215"/>
          </a:xfrm>
          <a:prstGeom prst="rect">
            <a:avLst/>
          </a:prstGeom>
        </p:spPr>
      </p:pic>
    </p:spTree>
    <p:extLst>
      <p:ext uri="{BB962C8B-B14F-4D97-AF65-F5344CB8AC3E}">
        <p14:creationId xmlns:p14="http://schemas.microsoft.com/office/powerpoint/2010/main" val="1111175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Ciclo di vita e stati della Firma Digitale            </a:t>
            </a:r>
            <a:r>
              <a:rPr lang="it-IT" b="1" dirty="0" smtClean="0">
                <a:solidFill>
                  <a:schemeClr val="bg1"/>
                </a:solidFill>
                <a:latin typeface="Helvetica" panose="020B0604020202020204" pitchFamily="34" charset="0"/>
                <a:ea typeface="Times New Roman" panose="02020603050405020304" pitchFamily="18" charset="0"/>
              </a:rPr>
              <a:t>1.2   </a:t>
            </a:r>
            <a:endParaRPr lang="it-IT" b="1" dirty="0">
              <a:solidFill>
                <a:schemeClr val="bg1"/>
              </a:solidFill>
              <a:effectLst/>
              <a:latin typeface="Times New Roman" panose="02020603050405020304" pitchFamily="18" charset="0"/>
              <a:ea typeface="Times New Roman" panose="02020603050405020304" pitchFamily="18"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10" name="Rettangolo 9"/>
          <p:cNvSpPr/>
          <p:nvPr/>
        </p:nvSpPr>
        <p:spPr>
          <a:xfrm>
            <a:off x="7244861" y="1429467"/>
            <a:ext cx="4270995" cy="3816429"/>
          </a:xfrm>
          <a:prstGeom prst="rect">
            <a:avLst/>
          </a:prstGeom>
        </p:spPr>
        <p:txBody>
          <a:bodyPr wrap="square">
            <a:spAutoFit/>
          </a:bodyPr>
          <a:lstStyle/>
          <a:p>
            <a:r>
              <a:rPr lang="it-IT" sz="2200" dirty="0" smtClean="0"/>
              <a:t>In </a:t>
            </a:r>
            <a:r>
              <a:rPr lang="it-IT" sz="2200" dirty="0"/>
              <a:t>caso di </a:t>
            </a:r>
            <a:r>
              <a:rPr lang="it-IT" sz="2200" dirty="0" smtClean="0"/>
              <a:t>conclamato smarrimento</a:t>
            </a:r>
            <a:r>
              <a:rPr lang="it-IT" sz="2200" dirty="0"/>
              <a:t>, sottrazione, rottura, blocco involontario o variazione dei dati riportati </a:t>
            </a:r>
            <a:r>
              <a:rPr lang="it-IT" sz="2200" dirty="0" smtClean="0"/>
              <a:t>nel certificato digitale </a:t>
            </a:r>
            <a:r>
              <a:rPr lang="it-IT" sz="2200" dirty="0"/>
              <a:t>è possibile </a:t>
            </a:r>
            <a:r>
              <a:rPr lang="it-IT" sz="2200" dirty="0" smtClean="0"/>
              <a:t>richiederne </a:t>
            </a:r>
            <a:r>
              <a:rPr lang="it-IT" sz="2200" dirty="0"/>
              <a:t>la </a:t>
            </a:r>
            <a:r>
              <a:rPr lang="it-IT" sz="2200" b="1" dirty="0" smtClean="0"/>
              <a:t>revoca</a:t>
            </a:r>
            <a:r>
              <a:rPr lang="it-IT" sz="2200" dirty="0" smtClean="0"/>
              <a:t>. </a:t>
            </a:r>
          </a:p>
          <a:p>
            <a:r>
              <a:rPr lang="it-IT" sz="2200" dirty="0" smtClean="0"/>
              <a:t>Con </a:t>
            </a:r>
            <a:r>
              <a:rPr lang="it-IT" sz="2200" dirty="0"/>
              <a:t>la revoca si annulla definitivamente la validità del certificato prima della naturale scadenza</a:t>
            </a:r>
            <a:r>
              <a:rPr lang="it-IT" sz="2200" dirty="0" smtClean="0"/>
              <a:t>. </a:t>
            </a:r>
          </a:p>
          <a:p>
            <a:r>
              <a:rPr lang="it-IT" sz="2200" dirty="0" smtClean="0"/>
              <a:t>Il suo stato passa </a:t>
            </a:r>
            <a:r>
              <a:rPr lang="it-IT" sz="2200" b="1" dirty="0" smtClean="0"/>
              <a:t>irreversibilmente</a:t>
            </a:r>
            <a:r>
              <a:rPr lang="it-IT" sz="2200" dirty="0" smtClean="0"/>
              <a:t> nello stato </a:t>
            </a:r>
            <a:r>
              <a:rPr lang="it-IT" sz="2200" b="1" dirty="0" smtClean="0"/>
              <a:t>REVOCATO</a:t>
            </a:r>
            <a:r>
              <a:rPr lang="it-IT" sz="2200" dirty="0" smtClean="0"/>
              <a:t>.</a:t>
            </a:r>
            <a:endParaRPr lang="it-IT" sz="2200" b="1" dirty="0"/>
          </a:p>
        </p:txBody>
      </p:sp>
      <p:sp>
        <p:nvSpPr>
          <p:cNvPr id="3" name="Rettangolo 2"/>
          <p:cNvSpPr/>
          <p:nvPr/>
        </p:nvSpPr>
        <p:spPr>
          <a:xfrm>
            <a:off x="769034" y="5245896"/>
            <a:ext cx="10653932" cy="1446550"/>
          </a:xfrm>
          <a:prstGeom prst="rect">
            <a:avLst/>
          </a:prstGeom>
        </p:spPr>
        <p:txBody>
          <a:bodyPr wrap="square">
            <a:spAutoFit/>
          </a:bodyPr>
          <a:lstStyle/>
          <a:p>
            <a:r>
              <a:rPr lang="it-IT" sz="2200" dirty="0" smtClean="0">
                <a:solidFill>
                  <a:srgbClr val="1F1F1F"/>
                </a:solidFill>
              </a:rPr>
              <a:t>Il certificato di </a:t>
            </a:r>
            <a:r>
              <a:rPr lang="it-IT" sz="2200" dirty="0">
                <a:solidFill>
                  <a:srgbClr val="1F1F1F"/>
                </a:solidFill>
              </a:rPr>
              <a:t>firma digitale, </a:t>
            </a:r>
            <a:r>
              <a:rPr lang="it-IT" sz="2200" dirty="0" smtClean="0">
                <a:solidFill>
                  <a:srgbClr val="1F1F1F"/>
                </a:solidFill>
              </a:rPr>
              <a:t>così come accade per </a:t>
            </a:r>
            <a:r>
              <a:rPr lang="it-IT" sz="2200" dirty="0">
                <a:solidFill>
                  <a:srgbClr val="1F1F1F"/>
                </a:solidFill>
              </a:rPr>
              <a:t>i documenti cartacei, ha una </a:t>
            </a:r>
            <a:r>
              <a:rPr lang="it-IT" sz="2200" dirty="0" smtClean="0">
                <a:solidFill>
                  <a:srgbClr val="1F1F1F"/>
                </a:solidFill>
              </a:rPr>
              <a:t>data di scadenza, trascorsa la quale passa </a:t>
            </a:r>
            <a:r>
              <a:rPr lang="it-IT" sz="2200" b="1" dirty="0" smtClean="0"/>
              <a:t>irreversibilmente </a:t>
            </a:r>
            <a:r>
              <a:rPr lang="it-IT" sz="2200" dirty="0" smtClean="0"/>
              <a:t>nello stato </a:t>
            </a:r>
            <a:r>
              <a:rPr lang="it-IT" sz="2200" b="1" dirty="0" smtClean="0"/>
              <a:t>SCADUTO. </a:t>
            </a:r>
          </a:p>
          <a:p>
            <a:r>
              <a:rPr lang="it-IT" sz="2200" dirty="0" smtClean="0">
                <a:solidFill>
                  <a:srgbClr val="1F1F1F"/>
                </a:solidFill>
              </a:rPr>
              <a:t>Di solito un certificato di </a:t>
            </a:r>
            <a:r>
              <a:rPr lang="it-IT" sz="2200" dirty="0">
                <a:solidFill>
                  <a:srgbClr val="1F1F1F"/>
                </a:solidFill>
              </a:rPr>
              <a:t>firma digitale </a:t>
            </a:r>
            <a:r>
              <a:rPr lang="it-IT" sz="2200" dirty="0" smtClean="0">
                <a:solidFill>
                  <a:srgbClr val="1F1F1F"/>
                </a:solidFill>
              </a:rPr>
              <a:t>ha </a:t>
            </a:r>
            <a:r>
              <a:rPr lang="it-IT" sz="2200" dirty="0">
                <a:solidFill>
                  <a:srgbClr val="1F1F1F"/>
                </a:solidFill>
              </a:rPr>
              <a:t>validità </a:t>
            </a:r>
            <a:r>
              <a:rPr lang="it-IT" sz="2200" dirty="0">
                <a:solidFill>
                  <a:srgbClr val="040C28"/>
                </a:solidFill>
              </a:rPr>
              <a:t>3 anni</a:t>
            </a:r>
            <a:r>
              <a:rPr lang="it-IT" sz="2200" dirty="0">
                <a:solidFill>
                  <a:srgbClr val="1F1F1F"/>
                </a:solidFill>
              </a:rPr>
              <a:t> e </a:t>
            </a:r>
            <a:r>
              <a:rPr lang="it-IT" sz="2200" dirty="0" smtClean="0">
                <a:solidFill>
                  <a:srgbClr val="1F1F1F"/>
                </a:solidFill>
              </a:rPr>
              <a:t>può essere rinnovato prima </a:t>
            </a:r>
            <a:r>
              <a:rPr lang="it-IT" sz="2200" dirty="0">
                <a:solidFill>
                  <a:srgbClr val="1F1F1F"/>
                </a:solidFill>
              </a:rPr>
              <a:t>della scadenza, per ulteriori 3 anni.</a:t>
            </a:r>
            <a:endParaRPr lang="it-IT" sz="2200" dirty="0"/>
          </a:p>
        </p:txBody>
      </p:sp>
      <p:pic>
        <p:nvPicPr>
          <p:cNvPr id="21" name="Immagine 20"/>
          <p:cNvPicPr>
            <a:picLocks noChangeAspect="1"/>
          </p:cNvPicPr>
          <p:nvPr/>
        </p:nvPicPr>
        <p:blipFill>
          <a:blip r:embed="rId3"/>
          <a:stretch>
            <a:fillRect/>
          </a:stretch>
        </p:blipFill>
        <p:spPr>
          <a:xfrm>
            <a:off x="969720" y="1726087"/>
            <a:ext cx="5811061" cy="3334215"/>
          </a:xfrm>
          <a:prstGeom prst="rect">
            <a:avLst/>
          </a:prstGeom>
        </p:spPr>
      </p:pic>
    </p:spTree>
    <p:extLst>
      <p:ext uri="{BB962C8B-B14F-4D97-AF65-F5344CB8AC3E}">
        <p14:creationId xmlns:p14="http://schemas.microsoft.com/office/powerpoint/2010/main" val="4078311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5" name="Rettangolo 4"/>
          <p:cNvSpPr/>
          <p:nvPr/>
        </p:nvSpPr>
        <p:spPr>
          <a:xfrm>
            <a:off x="445712" y="4024213"/>
            <a:ext cx="11300575" cy="2677656"/>
          </a:xfrm>
          <a:prstGeom prst="rect">
            <a:avLst/>
          </a:prstGeom>
        </p:spPr>
        <p:txBody>
          <a:bodyPr wrap="square">
            <a:spAutoFit/>
          </a:bodyPr>
          <a:lstStyle/>
          <a:p>
            <a:r>
              <a:rPr lang="it-IT" sz="2400" dirty="0" smtClean="0"/>
              <a:t>La </a:t>
            </a:r>
            <a:r>
              <a:rPr lang="it-IT" sz="2400" b="1" dirty="0"/>
              <a:t>revoca è definitiva</a:t>
            </a:r>
            <a:r>
              <a:rPr lang="it-IT" sz="2400" dirty="0"/>
              <a:t>, la </a:t>
            </a:r>
            <a:r>
              <a:rPr lang="it-IT" sz="2400" b="1" dirty="0"/>
              <a:t>sospensione è una condizione transitoria</a:t>
            </a:r>
            <a:r>
              <a:rPr lang="it-IT" sz="2400" dirty="0"/>
              <a:t> del certificato che può evolvere in revoca o annullamento della sospensione. </a:t>
            </a:r>
            <a:endParaRPr lang="it-IT" sz="2400" dirty="0" smtClean="0"/>
          </a:p>
          <a:p>
            <a:endParaRPr lang="it-IT" sz="2400" dirty="0"/>
          </a:p>
          <a:p>
            <a:r>
              <a:rPr lang="it-IT" sz="2400" dirty="0" smtClean="0"/>
              <a:t>La</a:t>
            </a:r>
            <a:r>
              <a:rPr lang="it-IT" sz="2400" dirty="0"/>
              <a:t> </a:t>
            </a:r>
            <a:r>
              <a:rPr lang="it-IT" sz="2400" b="1" dirty="0"/>
              <a:t>sospensione</a:t>
            </a:r>
            <a:r>
              <a:rPr lang="it-IT" sz="2400" dirty="0"/>
              <a:t> è un istituto a tutela del titolare: qualora il titolare non trovasse più il dispositivo di firma, ma non fosse certo della sua perdita o furto, può, in via cautelativa, sospendere il certificato per poi riattivarlo (annullamento della sospensione) o revocarlo a seconda del caso.</a:t>
            </a:r>
            <a:endParaRPr lang="it-IT" sz="2400" b="1" dirty="0"/>
          </a:p>
        </p:txBody>
      </p:sp>
      <p:sp>
        <p:nvSpPr>
          <p:cNvPr id="6" name="Rettangolo 5">
            <a:extLst>
              <a:ext uri="{FF2B5EF4-FFF2-40B4-BE49-F238E27FC236}">
                <a16:creationId xmlns:a16="http://schemas.microsoft.com/office/drawing/2014/main" id="{BA976663-D766-4704-80E3-C196615AC881}"/>
              </a:ext>
            </a:extLst>
          </p:cNvPr>
          <p:cNvSpPr/>
          <p:nvPr/>
        </p:nvSpPr>
        <p:spPr>
          <a:xfrm>
            <a:off x="530354" y="574484"/>
            <a:ext cx="9626520"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Ciclo di vita e stati della Firma Digitale            </a:t>
            </a:r>
            <a:r>
              <a:rPr lang="it-IT" b="1" dirty="0" smtClean="0">
                <a:solidFill>
                  <a:schemeClr val="bg1"/>
                </a:solidFill>
                <a:latin typeface="Helvetica" panose="020B0604020202020204" pitchFamily="34" charset="0"/>
                <a:ea typeface="Times New Roman" panose="02020603050405020304" pitchFamily="18" charset="0"/>
              </a:rPr>
              <a:t>2.2 </a:t>
            </a:r>
            <a:r>
              <a:rPr lang="it-IT" sz="3200" b="1" dirty="0" smtClean="0">
                <a:solidFill>
                  <a:schemeClr val="bg1"/>
                </a:solidFill>
                <a:latin typeface="Helvetica" panose="020B0604020202020204" pitchFamily="34" charset="0"/>
                <a:ea typeface="Times New Roman" panose="02020603050405020304" pitchFamily="18" charset="0"/>
              </a:rPr>
              <a:t>  </a:t>
            </a:r>
            <a:endParaRPr lang="it-IT" sz="3200" b="1" dirty="0">
              <a:solidFill>
                <a:schemeClr val="bg1"/>
              </a:solidFill>
              <a:latin typeface="Times New Roman" panose="02020603050405020304" pitchFamily="18" charset="0"/>
              <a:ea typeface="Times New Roman" panose="02020603050405020304" pitchFamily="18" charset="0"/>
            </a:endParaRPr>
          </a:p>
        </p:txBody>
      </p:sp>
      <p:sp>
        <p:nvSpPr>
          <p:cNvPr id="3" name="Rettangolo 2"/>
          <p:cNvSpPr/>
          <p:nvPr/>
        </p:nvSpPr>
        <p:spPr>
          <a:xfrm>
            <a:off x="2814858" y="1888096"/>
            <a:ext cx="8439296" cy="1569660"/>
          </a:xfrm>
          <a:prstGeom prst="rect">
            <a:avLst/>
          </a:prstGeom>
        </p:spPr>
        <p:txBody>
          <a:bodyPr wrap="square">
            <a:spAutoFit/>
          </a:bodyPr>
          <a:lstStyle/>
          <a:p>
            <a:r>
              <a:rPr lang="it-IT" sz="2400" b="1" dirty="0"/>
              <a:t>La scadenza, la revoca o la sospensione di un certificato hanno lo stesso effetto giuridico</a:t>
            </a:r>
            <a:r>
              <a:rPr lang="it-IT" sz="2400" dirty="0"/>
              <a:t>: le firme digitali generate sulla base di un certificato scaduto, revocato o sospeso non hanno alcun valore giuridico e quindi equivalgono a mancata sottoscrizione.</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61" y="1366039"/>
            <a:ext cx="1997271" cy="2490362"/>
          </a:xfrm>
          <a:prstGeom prst="rect">
            <a:avLst/>
          </a:prstGeom>
        </p:spPr>
      </p:pic>
    </p:spTree>
    <p:extLst>
      <p:ext uri="{BB962C8B-B14F-4D97-AF65-F5344CB8AC3E}">
        <p14:creationId xmlns:p14="http://schemas.microsoft.com/office/powerpoint/2010/main" val="1529763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fontAlgn="base">
              <a:spcBef>
                <a:spcPts val="750"/>
              </a:spcBef>
              <a:spcAft>
                <a:spcPts val="750"/>
              </a:spcAft>
            </a:pPr>
            <a:r>
              <a:rPr lang="it-IT" sz="3200" b="1" dirty="0" err="1" smtClean="0">
                <a:solidFill>
                  <a:schemeClr val="bg1"/>
                </a:solidFill>
                <a:latin typeface="Helvetica" panose="020B0604020202020204" pitchFamily="34" charset="0"/>
                <a:ea typeface="Times New Roman" panose="02020603050405020304" pitchFamily="18" charset="0"/>
              </a:rPr>
              <a:t>CAdES</a:t>
            </a:r>
            <a:r>
              <a:rPr lang="it-IT" sz="3200" b="1" dirty="0" smtClean="0">
                <a:solidFill>
                  <a:schemeClr val="bg1"/>
                </a:solidFill>
                <a:latin typeface="Helvetica" panose="020B0604020202020204" pitchFamily="34" charset="0"/>
                <a:ea typeface="Times New Roman" panose="02020603050405020304" pitchFamily="18" charset="0"/>
              </a:rPr>
              <a:t> e </a:t>
            </a:r>
            <a:r>
              <a:rPr lang="it-IT" sz="3200" b="1" dirty="0" err="1" smtClean="0">
                <a:solidFill>
                  <a:schemeClr val="bg1"/>
                </a:solidFill>
                <a:latin typeface="Helvetica" panose="020B0604020202020204" pitchFamily="34" charset="0"/>
                <a:ea typeface="Times New Roman" panose="02020603050405020304" pitchFamily="18" charset="0"/>
              </a:rPr>
              <a:t>PAdES</a:t>
            </a:r>
            <a:endParaRPr lang="it-IT" sz="1600" b="1" dirty="0">
              <a:solidFill>
                <a:schemeClr val="bg1"/>
              </a:solidFill>
              <a:effectLst/>
              <a:latin typeface="Times New Roman" panose="02020603050405020304" pitchFamily="18" charset="0"/>
              <a:ea typeface="Times New Roman" panose="02020603050405020304" pitchFamily="18" charset="0"/>
            </a:endParaRPr>
          </a:p>
        </p:txBody>
      </p:sp>
      <p:sp>
        <p:nvSpPr>
          <p:cNvPr id="3" name="CasellaDiTesto 2"/>
          <p:cNvSpPr txBox="1"/>
          <p:nvPr/>
        </p:nvSpPr>
        <p:spPr>
          <a:xfrm>
            <a:off x="530354" y="1471137"/>
            <a:ext cx="11272440" cy="769441"/>
          </a:xfrm>
          <a:prstGeom prst="rect">
            <a:avLst/>
          </a:prstGeom>
          <a:noFill/>
        </p:spPr>
        <p:txBody>
          <a:bodyPr wrap="square" rtlCol="0">
            <a:spAutoFit/>
          </a:bodyPr>
          <a:lstStyle/>
          <a:p>
            <a:r>
              <a:rPr lang="it-IT" sz="2200" dirty="0" smtClean="0"/>
              <a:t>Quando ci si trova a dover utilizzare la firma digitale per firmare un documento informatico ci si trova spesso di fronte a dover scegliere tra il formato </a:t>
            </a:r>
            <a:r>
              <a:rPr lang="it-IT" sz="2200" b="1" dirty="0" err="1" smtClean="0"/>
              <a:t>CAdES</a:t>
            </a:r>
            <a:r>
              <a:rPr lang="it-IT" sz="2200" dirty="0" smtClean="0"/>
              <a:t> e il formato </a:t>
            </a:r>
            <a:r>
              <a:rPr lang="it-IT" sz="2200" b="1" dirty="0" err="1" smtClean="0"/>
              <a:t>PAdES</a:t>
            </a:r>
            <a:endParaRPr lang="it-IT" sz="2200" b="1" dirty="0"/>
          </a:p>
        </p:txBody>
      </p:sp>
      <p:sp>
        <p:nvSpPr>
          <p:cNvPr id="4" name="Rettangolo 3"/>
          <p:cNvSpPr/>
          <p:nvPr/>
        </p:nvSpPr>
        <p:spPr>
          <a:xfrm>
            <a:off x="530354" y="2626760"/>
            <a:ext cx="10920748" cy="1785104"/>
          </a:xfrm>
          <a:prstGeom prst="rect">
            <a:avLst/>
          </a:prstGeom>
        </p:spPr>
        <p:txBody>
          <a:bodyPr wrap="square">
            <a:spAutoFit/>
          </a:bodyPr>
          <a:lstStyle/>
          <a:p>
            <a:r>
              <a:rPr lang="it-IT" sz="2200" dirty="0"/>
              <a:t>La firma </a:t>
            </a:r>
            <a:r>
              <a:rPr lang="it-IT" sz="2200" b="1" dirty="0" err="1"/>
              <a:t>CAdES</a:t>
            </a:r>
            <a:r>
              <a:rPr lang="it-IT" sz="2200" b="1" dirty="0"/>
              <a:t> (</a:t>
            </a:r>
            <a:r>
              <a:rPr lang="it-IT" sz="2200" b="1" dirty="0" err="1"/>
              <a:t>Cryptographic</a:t>
            </a:r>
            <a:r>
              <a:rPr lang="it-IT" sz="2200" b="1" dirty="0"/>
              <a:t> Message </a:t>
            </a:r>
            <a:r>
              <a:rPr lang="it-IT" sz="2200" b="1" dirty="0" err="1"/>
              <a:t>Syntax</a:t>
            </a:r>
            <a:r>
              <a:rPr lang="it-IT" sz="2200" b="1" dirty="0"/>
              <a:t> Advanced Electronic </a:t>
            </a:r>
            <a:r>
              <a:rPr lang="it-IT" sz="2200" b="1" dirty="0" err="1"/>
              <a:t>Signature</a:t>
            </a:r>
            <a:r>
              <a:rPr lang="it-IT" sz="2200" b="1" dirty="0"/>
              <a:t>)</a:t>
            </a:r>
            <a:r>
              <a:rPr lang="it-IT" sz="2200" dirty="0"/>
              <a:t> </a:t>
            </a:r>
            <a:r>
              <a:rPr lang="it-IT" sz="2200" dirty="0" smtClean="0"/>
              <a:t>è </a:t>
            </a:r>
            <a:r>
              <a:rPr lang="it-IT" sz="2200" dirty="0"/>
              <a:t>una firma digitale che può essere </a:t>
            </a:r>
            <a:r>
              <a:rPr lang="it-IT" sz="2200" dirty="0" smtClean="0"/>
              <a:t>utilizzata per firmare qualsiasi </a:t>
            </a:r>
            <a:r>
              <a:rPr lang="it-IT" sz="2200" dirty="0"/>
              <a:t>tipo di file. </a:t>
            </a:r>
            <a:r>
              <a:rPr lang="it-IT" sz="2200" dirty="0" smtClean="0"/>
              <a:t>Quindi si </a:t>
            </a:r>
            <a:r>
              <a:rPr lang="it-IT" sz="2200" dirty="0"/>
              <a:t>possono firmare file di testo comunque generati (Microsoft Word, </a:t>
            </a:r>
            <a:r>
              <a:rPr lang="it-IT" sz="2200" dirty="0" err="1"/>
              <a:t>OpenOffice</a:t>
            </a:r>
            <a:r>
              <a:rPr lang="it-IT" sz="2200" dirty="0"/>
              <a:t> Writer, semplici file di testo, etc.), fogli di calcolo  (Microsoft Excel, </a:t>
            </a:r>
            <a:r>
              <a:rPr lang="it-IT" sz="2200" dirty="0" err="1"/>
              <a:t>OpenOffice</a:t>
            </a:r>
            <a:r>
              <a:rPr lang="it-IT" sz="2200" dirty="0"/>
              <a:t> </a:t>
            </a:r>
            <a:r>
              <a:rPr lang="it-IT" sz="2200" dirty="0" err="1"/>
              <a:t>Calc</a:t>
            </a:r>
            <a:r>
              <a:rPr lang="it-IT" sz="2200" dirty="0"/>
              <a:t> ), file immagine (JPEG, GIF, PNG, etc.), </a:t>
            </a:r>
            <a:r>
              <a:rPr lang="it-IT" sz="2200" dirty="0" smtClean="0"/>
              <a:t>e ovviamente, </a:t>
            </a:r>
            <a:r>
              <a:rPr lang="it-IT" sz="2200" dirty="0"/>
              <a:t>è possibile firmare anche </a:t>
            </a:r>
            <a:r>
              <a:rPr lang="it-IT" sz="2200" dirty="0" smtClean="0"/>
              <a:t>file PDF</a:t>
            </a:r>
            <a:r>
              <a:rPr lang="it-IT" sz="2200" dirty="0"/>
              <a:t>. </a:t>
            </a:r>
            <a:r>
              <a:rPr lang="it-IT" sz="2200" dirty="0" smtClean="0"/>
              <a:t>Non ci sono limitazioni al tipo di file da firmare.</a:t>
            </a:r>
            <a:endParaRPr lang="it-IT" sz="2200" dirty="0"/>
          </a:p>
        </p:txBody>
      </p:sp>
      <p:sp>
        <p:nvSpPr>
          <p:cNvPr id="5" name="Rettangolo 4"/>
          <p:cNvSpPr/>
          <p:nvPr/>
        </p:nvSpPr>
        <p:spPr>
          <a:xfrm>
            <a:off x="600456" y="4643063"/>
            <a:ext cx="10961279" cy="1785104"/>
          </a:xfrm>
          <a:prstGeom prst="rect">
            <a:avLst/>
          </a:prstGeom>
        </p:spPr>
        <p:txBody>
          <a:bodyPr wrap="square">
            <a:spAutoFit/>
          </a:bodyPr>
          <a:lstStyle/>
          <a:p>
            <a:r>
              <a:rPr lang="it-IT" sz="2200" dirty="0"/>
              <a:t>L’apposizione di una firma </a:t>
            </a:r>
            <a:r>
              <a:rPr lang="it-IT" sz="2200" dirty="0" err="1"/>
              <a:t>CAdES</a:t>
            </a:r>
            <a:r>
              <a:rPr lang="it-IT" sz="2200" dirty="0"/>
              <a:t> su un qualsiasi file genera una busta crittografica contenente il file originale e il file ottenuto dall'associazione della firma digitale al </a:t>
            </a:r>
            <a:r>
              <a:rPr lang="it-IT" sz="2200" dirty="0" smtClean="0"/>
              <a:t>file originale. </a:t>
            </a:r>
            <a:r>
              <a:rPr lang="it-IT" sz="2200" dirty="0"/>
              <a:t>La busta crittografica si presenta come un file la cui estensione </a:t>
            </a:r>
            <a:r>
              <a:rPr lang="it-IT" sz="2200" dirty="0" smtClean="0"/>
              <a:t>è </a:t>
            </a:r>
            <a:r>
              <a:rPr lang="it-IT" sz="2200" b="1" dirty="0"/>
              <a:t>P7M</a:t>
            </a:r>
            <a:r>
              <a:rPr lang="it-IT" sz="2200" dirty="0" smtClean="0"/>
              <a:t>.</a:t>
            </a:r>
          </a:p>
          <a:p>
            <a:r>
              <a:rPr lang="it-IT" sz="2200" dirty="0" smtClean="0"/>
              <a:t>Il formato P7M può essere letto solo da particolari software capaci di leggere i file firmati in formato </a:t>
            </a:r>
            <a:r>
              <a:rPr lang="it-IT" sz="2200" dirty="0" err="1" smtClean="0"/>
              <a:t>CAdES</a:t>
            </a:r>
            <a:r>
              <a:rPr lang="it-IT" sz="2200" dirty="0" smtClean="0"/>
              <a:t>.</a:t>
            </a:r>
            <a:endParaRPr lang="it-IT" sz="2200" dirty="0"/>
          </a:p>
        </p:txBody>
      </p:sp>
    </p:spTree>
    <p:extLst>
      <p:ext uri="{BB962C8B-B14F-4D97-AF65-F5344CB8AC3E}">
        <p14:creationId xmlns:p14="http://schemas.microsoft.com/office/powerpoint/2010/main" val="24380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fontAlgn="base">
              <a:spcBef>
                <a:spcPts val="750"/>
              </a:spcBef>
              <a:spcAft>
                <a:spcPts val="750"/>
              </a:spcAft>
            </a:pPr>
            <a:r>
              <a:rPr lang="it-IT" sz="3200" b="1" dirty="0" err="1" smtClean="0">
                <a:solidFill>
                  <a:schemeClr val="bg1"/>
                </a:solidFill>
                <a:latin typeface="Helvetica" panose="020B0604020202020204" pitchFamily="34" charset="0"/>
                <a:ea typeface="Times New Roman" panose="02020603050405020304" pitchFamily="18" charset="0"/>
              </a:rPr>
              <a:t>CAdES</a:t>
            </a:r>
            <a:r>
              <a:rPr lang="it-IT" sz="3200" b="1" dirty="0" smtClean="0">
                <a:solidFill>
                  <a:schemeClr val="bg1"/>
                </a:solidFill>
                <a:latin typeface="Helvetica" panose="020B0604020202020204" pitchFamily="34" charset="0"/>
                <a:ea typeface="Times New Roman" panose="02020603050405020304" pitchFamily="18" charset="0"/>
              </a:rPr>
              <a:t> e </a:t>
            </a:r>
            <a:r>
              <a:rPr lang="it-IT" sz="3200" b="1" dirty="0" err="1" smtClean="0">
                <a:solidFill>
                  <a:schemeClr val="bg1"/>
                </a:solidFill>
                <a:latin typeface="Helvetica" panose="020B0604020202020204" pitchFamily="34" charset="0"/>
                <a:ea typeface="Times New Roman" panose="02020603050405020304" pitchFamily="18" charset="0"/>
              </a:rPr>
              <a:t>PAdES</a:t>
            </a:r>
            <a:endParaRPr lang="it-IT" sz="1600" b="1" dirty="0">
              <a:solidFill>
                <a:schemeClr val="bg1"/>
              </a:solidFill>
              <a:effectLst/>
              <a:latin typeface="Times New Roman" panose="02020603050405020304" pitchFamily="18" charset="0"/>
              <a:ea typeface="Times New Roman" panose="02020603050405020304" pitchFamily="18" charset="0"/>
            </a:endParaRPr>
          </a:p>
        </p:txBody>
      </p:sp>
      <p:sp>
        <p:nvSpPr>
          <p:cNvPr id="3" name="CasellaDiTesto 2"/>
          <p:cNvSpPr txBox="1"/>
          <p:nvPr/>
        </p:nvSpPr>
        <p:spPr>
          <a:xfrm>
            <a:off x="530354" y="1471137"/>
            <a:ext cx="11272440" cy="1785104"/>
          </a:xfrm>
          <a:prstGeom prst="rect">
            <a:avLst/>
          </a:prstGeom>
          <a:noFill/>
        </p:spPr>
        <p:txBody>
          <a:bodyPr wrap="square" rtlCol="0">
            <a:spAutoFit/>
          </a:bodyPr>
          <a:lstStyle/>
          <a:p>
            <a:r>
              <a:rPr lang="it-IT" sz="2200" dirty="0" smtClean="0"/>
              <a:t>La firma </a:t>
            </a:r>
            <a:r>
              <a:rPr lang="it-IT" sz="2200" b="1" dirty="0" err="1" smtClean="0"/>
              <a:t>PAdES</a:t>
            </a:r>
            <a:r>
              <a:rPr lang="it-IT" sz="2200" dirty="0" smtClean="0"/>
              <a:t> (</a:t>
            </a:r>
            <a:r>
              <a:rPr lang="it-IT" sz="2200" b="1" dirty="0" smtClean="0"/>
              <a:t>PDF </a:t>
            </a:r>
            <a:r>
              <a:rPr lang="it-IT" sz="2200" b="1" dirty="0"/>
              <a:t>Advanced Electronic </a:t>
            </a:r>
            <a:r>
              <a:rPr lang="it-IT" sz="2200" b="1" dirty="0" err="1" smtClean="0"/>
              <a:t>Signatures</a:t>
            </a:r>
            <a:r>
              <a:rPr lang="it-IT" sz="2200" dirty="0"/>
              <a:t>)</a:t>
            </a:r>
            <a:r>
              <a:rPr lang="it-IT" sz="2200" dirty="0" smtClean="0"/>
              <a:t> può </a:t>
            </a:r>
            <a:r>
              <a:rPr lang="it-IT" sz="2200" dirty="0"/>
              <a:t>essere applicata solo sui file in formato .</a:t>
            </a:r>
            <a:r>
              <a:rPr lang="it-IT" sz="2200" dirty="0" smtClean="0"/>
              <a:t>pdf; la firma </a:t>
            </a:r>
            <a:r>
              <a:rPr lang="it-IT" sz="2200" dirty="0" err="1" smtClean="0"/>
              <a:t>PAdES</a:t>
            </a:r>
            <a:r>
              <a:rPr lang="it-IT" sz="2200" dirty="0" smtClean="0"/>
              <a:t> </a:t>
            </a:r>
            <a:r>
              <a:rPr lang="it-IT" sz="2200" dirty="0"/>
              <a:t>produce una busta </a:t>
            </a:r>
            <a:r>
              <a:rPr lang="it-IT" sz="2200" dirty="0" smtClean="0"/>
              <a:t>crittografica </a:t>
            </a:r>
            <a:r>
              <a:rPr lang="it-IT" sz="2200" dirty="0"/>
              <a:t>con estensione .pdf che contiene il documento </a:t>
            </a:r>
            <a:r>
              <a:rPr lang="it-IT" sz="2200" dirty="0" smtClean="0"/>
              <a:t>sottoscritto e tutte le informazioni digitali relative alla firma. </a:t>
            </a:r>
          </a:p>
          <a:p>
            <a:r>
              <a:rPr lang="it-IT" sz="2200" dirty="0" smtClean="0"/>
              <a:t>Il </a:t>
            </a:r>
            <a:r>
              <a:rPr lang="it-IT" sz="2200" dirty="0"/>
              <a:t>file firmato tramite questa modalità </a:t>
            </a:r>
            <a:r>
              <a:rPr lang="it-IT" sz="2200" dirty="0" smtClean="0"/>
              <a:t>può </a:t>
            </a:r>
            <a:r>
              <a:rPr lang="it-IT" sz="2200" dirty="0"/>
              <a:t>essere aperto </a:t>
            </a:r>
            <a:r>
              <a:rPr lang="it-IT" sz="2200" dirty="0" smtClean="0"/>
              <a:t>letto e </a:t>
            </a:r>
            <a:r>
              <a:rPr lang="it-IT" sz="2200" dirty="0"/>
              <a:t>verificato </a:t>
            </a:r>
            <a:r>
              <a:rPr lang="it-IT" sz="2200" b="1" dirty="0"/>
              <a:t>con qualsiasi programma compatibile</a:t>
            </a:r>
            <a:r>
              <a:rPr lang="it-IT" sz="2200" dirty="0"/>
              <a:t> </a:t>
            </a:r>
            <a:r>
              <a:rPr lang="it-IT" sz="2200" dirty="0" smtClean="0"/>
              <a:t>con l’apertura dei file .pdf.</a:t>
            </a:r>
            <a:endParaRPr lang="it-IT" sz="2200" dirty="0"/>
          </a:p>
        </p:txBody>
      </p:sp>
      <p:graphicFrame>
        <p:nvGraphicFramePr>
          <p:cNvPr id="7" name="Tabella 6"/>
          <p:cNvGraphicFramePr>
            <a:graphicFrameLocks noGrp="1"/>
          </p:cNvGraphicFramePr>
          <p:nvPr>
            <p:extLst>
              <p:ext uri="{D42A27DB-BD31-4B8C-83A1-F6EECF244321}">
                <p14:modId xmlns:p14="http://schemas.microsoft.com/office/powerpoint/2010/main" val="3768658828"/>
              </p:ext>
            </p:extLst>
          </p:nvPr>
        </p:nvGraphicFramePr>
        <p:xfrm>
          <a:off x="1727382" y="3944608"/>
          <a:ext cx="7485682" cy="1135380"/>
        </p:xfrm>
        <a:graphic>
          <a:graphicData uri="http://schemas.openxmlformats.org/drawingml/2006/table">
            <a:tbl>
              <a:tblPr>
                <a:tableStyleId>{5C22544A-7EE6-4342-B048-85BDC9FD1C3A}</a:tableStyleId>
              </a:tblPr>
              <a:tblGrid>
                <a:gridCol w="1877290">
                  <a:extLst>
                    <a:ext uri="{9D8B030D-6E8A-4147-A177-3AD203B41FA5}">
                      <a16:colId xmlns:a16="http://schemas.microsoft.com/office/drawing/2014/main" val="2039369528"/>
                    </a:ext>
                  </a:extLst>
                </a:gridCol>
                <a:gridCol w="1780310">
                  <a:extLst>
                    <a:ext uri="{9D8B030D-6E8A-4147-A177-3AD203B41FA5}">
                      <a16:colId xmlns:a16="http://schemas.microsoft.com/office/drawing/2014/main" val="3956009318"/>
                    </a:ext>
                  </a:extLst>
                </a:gridCol>
                <a:gridCol w="3828082">
                  <a:extLst>
                    <a:ext uri="{9D8B030D-6E8A-4147-A177-3AD203B41FA5}">
                      <a16:colId xmlns:a16="http://schemas.microsoft.com/office/drawing/2014/main" val="2267920053"/>
                    </a:ext>
                  </a:extLst>
                </a:gridCol>
              </a:tblGrid>
              <a:tr h="190500">
                <a:tc>
                  <a:txBody>
                    <a:bodyPr/>
                    <a:lstStyle/>
                    <a:p>
                      <a:pPr algn="l" fontAlgn="b"/>
                      <a:endParaRPr lang="it-IT" sz="1800" b="0" i="0" u="none" strike="noStrike" dirty="0">
                        <a:solidFill>
                          <a:srgbClr val="000000"/>
                        </a:solidFill>
                        <a:effectLst/>
                        <a:latin typeface="+mn-lt"/>
                      </a:endParaRPr>
                    </a:p>
                  </a:txBody>
                  <a:tcPr marL="9525" marR="9525" marT="9525" marB="0" anchor="b">
                    <a:solidFill>
                      <a:schemeClr val="bg1"/>
                    </a:solidFill>
                  </a:tcPr>
                </a:tc>
                <a:tc>
                  <a:txBody>
                    <a:bodyPr/>
                    <a:lstStyle/>
                    <a:p>
                      <a:pPr algn="ctr" fontAlgn="b"/>
                      <a:r>
                        <a:rPr lang="it-IT" sz="1800" u="none" strike="noStrike" dirty="0" err="1">
                          <a:ln>
                            <a:noFill/>
                          </a:ln>
                          <a:effectLst/>
                          <a:latin typeface="+mn-lt"/>
                        </a:rPr>
                        <a:t>CAdES</a:t>
                      </a:r>
                      <a:endParaRPr lang="it-IT" sz="1800" b="0" i="0" u="none" strike="noStrike" dirty="0">
                        <a:ln>
                          <a:noFill/>
                        </a:ln>
                        <a:solidFill>
                          <a:srgbClr val="000000"/>
                        </a:solidFill>
                        <a:effectLst/>
                        <a:latin typeface="+mn-lt"/>
                      </a:endParaRPr>
                    </a:p>
                  </a:txBody>
                  <a:tcPr marL="9525" marR="9525" marT="9525" marB="0" anchor="b"/>
                </a:tc>
                <a:tc>
                  <a:txBody>
                    <a:bodyPr/>
                    <a:lstStyle/>
                    <a:p>
                      <a:pPr algn="ctr" fontAlgn="b"/>
                      <a:r>
                        <a:rPr lang="it-IT" sz="1800" u="none" strike="noStrike" dirty="0" err="1">
                          <a:ln>
                            <a:noFill/>
                          </a:ln>
                          <a:effectLst/>
                          <a:latin typeface="+mn-lt"/>
                        </a:rPr>
                        <a:t>PAdES</a:t>
                      </a:r>
                      <a:endParaRPr lang="it-IT" sz="1800" b="0" i="0" u="none" strike="noStrike" dirty="0">
                        <a:ln>
                          <a:noFill/>
                        </a:ln>
                        <a:solidFill>
                          <a:srgbClr val="000000"/>
                        </a:solidFill>
                        <a:effectLst/>
                        <a:latin typeface="+mn-lt"/>
                      </a:endParaRPr>
                    </a:p>
                  </a:txBody>
                  <a:tcPr marL="9525" marR="9525" marT="9525" marB="0" anchor="b"/>
                </a:tc>
                <a:extLst>
                  <a:ext uri="{0D108BD9-81ED-4DB2-BD59-A6C34878D82A}">
                    <a16:rowId xmlns:a16="http://schemas.microsoft.com/office/drawing/2014/main" val="1470771336"/>
                  </a:ext>
                </a:extLst>
              </a:tr>
              <a:tr h="209550">
                <a:tc>
                  <a:txBody>
                    <a:bodyPr/>
                    <a:lstStyle/>
                    <a:p>
                      <a:pPr algn="l" fontAlgn="b"/>
                      <a:r>
                        <a:rPr lang="it-IT" sz="1800" u="none" strike="noStrike" dirty="0">
                          <a:effectLst/>
                          <a:latin typeface="+mn-lt"/>
                        </a:rPr>
                        <a:t>file compatibili</a:t>
                      </a:r>
                      <a:endParaRPr lang="it-IT" sz="1800" b="0" i="0" u="none" strike="noStrike" dirty="0">
                        <a:solidFill>
                          <a:srgbClr val="000000"/>
                        </a:solidFill>
                        <a:effectLst/>
                        <a:latin typeface="+mn-lt"/>
                      </a:endParaRPr>
                    </a:p>
                  </a:txBody>
                  <a:tcPr marL="9525" marR="9525" marT="9525" marB="0" anchor="b"/>
                </a:tc>
                <a:tc>
                  <a:txBody>
                    <a:bodyPr/>
                    <a:lstStyle/>
                    <a:p>
                      <a:pPr algn="l" fontAlgn="b"/>
                      <a:r>
                        <a:rPr lang="it-IT" sz="1800" u="none" strike="noStrike" dirty="0">
                          <a:ln>
                            <a:noFill/>
                          </a:ln>
                          <a:effectLst/>
                          <a:latin typeface="+mn-lt"/>
                        </a:rPr>
                        <a:t>tutti i tipi di file</a:t>
                      </a:r>
                      <a:endParaRPr lang="it-IT" sz="1800" b="0" i="0" u="none" strike="noStrike" dirty="0">
                        <a:ln>
                          <a:noFill/>
                        </a:ln>
                        <a:solidFill>
                          <a:srgbClr val="000000"/>
                        </a:solidFill>
                        <a:effectLst/>
                        <a:latin typeface="+mn-lt"/>
                      </a:endParaRPr>
                    </a:p>
                  </a:txBody>
                  <a:tcPr marL="9525" marR="9525" marT="9525" marB="0" anchor="b">
                    <a:solidFill>
                      <a:schemeClr val="accent1">
                        <a:lumMod val="20000"/>
                        <a:lumOff val="80000"/>
                      </a:schemeClr>
                    </a:solidFill>
                  </a:tcPr>
                </a:tc>
                <a:tc>
                  <a:txBody>
                    <a:bodyPr/>
                    <a:lstStyle/>
                    <a:p>
                      <a:pPr algn="l" fontAlgn="b"/>
                      <a:r>
                        <a:rPr lang="it-IT" sz="1800" u="none" strike="noStrike" dirty="0">
                          <a:ln>
                            <a:noFill/>
                          </a:ln>
                          <a:effectLst/>
                          <a:latin typeface="+mn-lt"/>
                        </a:rPr>
                        <a:t>solo i file .pdf</a:t>
                      </a:r>
                      <a:endParaRPr lang="it-IT" sz="1800" b="0" i="0" u="none" strike="noStrike" dirty="0">
                        <a:ln>
                          <a:noFill/>
                        </a:ln>
                        <a:solidFill>
                          <a:srgbClr val="000000"/>
                        </a:solidFill>
                        <a:effectLst/>
                        <a:latin typeface="+mn-l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447221275"/>
                  </a:ext>
                </a:extLst>
              </a:tr>
              <a:tr h="208963">
                <a:tc>
                  <a:txBody>
                    <a:bodyPr/>
                    <a:lstStyle/>
                    <a:p>
                      <a:pPr algn="l" fontAlgn="b"/>
                      <a:r>
                        <a:rPr lang="it-IT" sz="1800" u="none" strike="noStrike">
                          <a:effectLst/>
                          <a:latin typeface="+mn-lt"/>
                        </a:rPr>
                        <a:t>busta crittografica</a:t>
                      </a:r>
                      <a:endParaRPr lang="it-IT" sz="1800" b="0" i="0" u="none" strike="noStrike">
                        <a:solidFill>
                          <a:srgbClr val="000000"/>
                        </a:solidFill>
                        <a:effectLst/>
                        <a:latin typeface="+mn-lt"/>
                      </a:endParaRPr>
                    </a:p>
                  </a:txBody>
                  <a:tcPr marL="9525" marR="9525" marT="9525" marB="0" anchor="b"/>
                </a:tc>
                <a:tc>
                  <a:txBody>
                    <a:bodyPr/>
                    <a:lstStyle/>
                    <a:p>
                      <a:pPr algn="l" fontAlgn="b"/>
                      <a:r>
                        <a:rPr lang="it-IT" sz="1800" u="none" strike="noStrike">
                          <a:ln>
                            <a:noFill/>
                          </a:ln>
                          <a:effectLst/>
                          <a:latin typeface="+mn-lt"/>
                        </a:rPr>
                        <a:t>formato .p7m</a:t>
                      </a:r>
                      <a:endParaRPr lang="it-IT" sz="1800" b="0" i="0" u="none" strike="noStrike">
                        <a:ln>
                          <a:noFill/>
                        </a:ln>
                        <a:solidFill>
                          <a:srgbClr val="000000"/>
                        </a:solidFill>
                        <a:effectLst/>
                        <a:latin typeface="+mn-lt"/>
                      </a:endParaRPr>
                    </a:p>
                  </a:txBody>
                  <a:tcPr marL="9525" marR="9525" marT="9525" marB="0" anchor="b">
                    <a:solidFill>
                      <a:schemeClr val="accent1">
                        <a:lumMod val="20000"/>
                        <a:lumOff val="80000"/>
                      </a:schemeClr>
                    </a:solidFill>
                  </a:tcPr>
                </a:tc>
                <a:tc>
                  <a:txBody>
                    <a:bodyPr/>
                    <a:lstStyle/>
                    <a:p>
                      <a:pPr algn="l" fontAlgn="b"/>
                      <a:r>
                        <a:rPr lang="it-IT" sz="1800" u="none" strike="noStrike" dirty="0">
                          <a:ln>
                            <a:noFill/>
                          </a:ln>
                          <a:effectLst/>
                          <a:latin typeface="+mn-lt"/>
                        </a:rPr>
                        <a:t>formato .pdf</a:t>
                      </a:r>
                      <a:endParaRPr lang="it-IT" sz="1800" b="0" i="0" u="none" strike="noStrike" dirty="0">
                        <a:ln>
                          <a:noFill/>
                        </a:ln>
                        <a:solidFill>
                          <a:srgbClr val="000000"/>
                        </a:solidFill>
                        <a:effectLst/>
                        <a:latin typeface="+mn-l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83171917"/>
                  </a:ext>
                </a:extLst>
              </a:tr>
              <a:tr h="178337">
                <a:tc>
                  <a:txBody>
                    <a:bodyPr/>
                    <a:lstStyle/>
                    <a:p>
                      <a:pPr algn="l" fontAlgn="b"/>
                      <a:r>
                        <a:rPr lang="it-IT" sz="1800" u="none" strike="noStrike" dirty="0">
                          <a:effectLst/>
                          <a:latin typeface="+mn-lt"/>
                        </a:rPr>
                        <a:t>apertura e verifica</a:t>
                      </a:r>
                      <a:endParaRPr lang="it-IT" sz="1800" b="0" i="0" u="none" strike="noStrike" dirty="0">
                        <a:solidFill>
                          <a:srgbClr val="000000"/>
                        </a:solidFill>
                        <a:effectLst/>
                        <a:latin typeface="+mn-lt"/>
                      </a:endParaRPr>
                    </a:p>
                  </a:txBody>
                  <a:tcPr marL="9525" marR="9525" marT="9525" marB="0" anchor="b"/>
                </a:tc>
                <a:tc>
                  <a:txBody>
                    <a:bodyPr/>
                    <a:lstStyle/>
                    <a:p>
                      <a:pPr algn="l" fontAlgn="b"/>
                      <a:r>
                        <a:rPr lang="it-IT" sz="1800" u="none" strike="noStrike">
                          <a:ln>
                            <a:noFill/>
                          </a:ln>
                          <a:effectLst/>
                          <a:latin typeface="+mn-lt"/>
                        </a:rPr>
                        <a:t>software ad hoc</a:t>
                      </a:r>
                      <a:endParaRPr lang="it-IT" sz="1800" b="0" i="0" u="none" strike="noStrike">
                        <a:ln>
                          <a:noFill/>
                        </a:ln>
                        <a:solidFill>
                          <a:srgbClr val="000000"/>
                        </a:solidFill>
                        <a:effectLst/>
                        <a:latin typeface="+mn-lt"/>
                      </a:endParaRPr>
                    </a:p>
                  </a:txBody>
                  <a:tcPr marL="9525" marR="9525" marT="9525" marB="0" anchor="b">
                    <a:solidFill>
                      <a:schemeClr val="accent1">
                        <a:lumMod val="20000"/>
                        <a:lumOff val="80000"/>
                      </a:schemeClr>
                    </a:solidFill>
                  </a:tcPr>
                </a:tc>
                <a:tc>
                  <a:txBody>
                    <a:bodyPr/>
                    <a:lstStyle/>
                    <a:p>
                      <a:pPr algn="l" fontAlgn="b"/>
                      <a:r>
                        <a:rPr lang="it-IT" sz="1800" u="none" strike="noStrike" dirty="0" smtClean="0">
                          <a:ln>
                            <a:noFill/>
                          </a:ln>
                          <a:effectLst/>
                          <a:latin typeface="+mn-lt"/>
                        </a:rPr>
                        <a:t>software per la lettura dei file </a:t>
                      </a:r>
                      <a:r>
                        <a:rPr lang="it-IT" sz="1800" u="none" strike="noStrike" dirty="0">
                          <a:ln>
                            <a:noFill/>
                          </a:ln>
                          <a:effectLst/>
                          <a:latin typeface="+mn-lt"/>
                        </a:rPr>
                        <a:t>.pdf</a:t>
                      </a:r>
                      <a:endParaRPr lang="it-IT" sz="1800" b="0" i="0" u="none" strike="noStrike" dirty="0">
                        <a:ln>
                          <a:noFill/>
                        </a:ln>
                        <a:solidFill>
                          <a:srgbClr val="000000"/>
                        </a:solidFill>
                        <a:effectLst/>
                        <a:latin typeface="+mn-l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980750941"/>
                  </a:ext>
                </a:extLst>
              </a:tr>
            </a:tbl>
          </a:graphicData>
        </a:graphic>
      </p:graphicFrame>
      <p:sp>
        <p:nvSpPr>
          <p:cNvPr id="8" name="CasellaDiTesto 7"/>
          <p:cNvSpPr txBox="1"/>
          <p:nvPr/>
        </p:nvSpPr>
        <p:spPr>
          <a:xfrm>
            <a:off x="4873360" y="3499903"/>
            <a:ext cx="1269065" cy="430887"/>
          </a:xfrm>
          <a:prstGeom prst="rect">
            <a:avLst/>
          </a:prstGeom>
          <a:noFill/>
        </p:spPr>
        <p:txBody>
          <a:bodyPr wrap="none" rtlCol="0">
            <a:spAutoFit/>
          </a:bodyPr>
          <a:lstStyle/>
          <a:p>
            <a:r>
              <a:rPr lang="it-IT" sz="2200" dirty="0" smtClean="0"/>
              <a:t>In sintesi:</a:t>
            </a:r>
            <a:endParaRPr lang="it-IT" sz="2200" dirty="0"/>
          </a:p>
        </p:txBody>
      </p:sp>
      <p:sp>
        <p:nvSpPr>
          <p:cNvPr id="10" name="CasellaDiTesto 9"/>
          <p:cNvSpPr txBox="1"/>
          <p:nvPr/>
        </p:nvSpPr>
        <p:spPr>
          <a:xfrm>
            <a:off x="783573" y="5768956"/>
            <a:ext cx="9259329" cy="430887"/>
          </a:xfrm>
          <a:prstGeom prst="rect">
            <a:avLst/>
          </a:prstGeom>
          <a:noFill/>
        </p:spPr>
        <p:txBody>
          <a:bodyPr wrap="square" rtlCol="0">
            <a:spAutoFit/>
          </a:bodyPr>
          <a:lstStyle/>
          <a:p>
            <a:r>
              <a:rPr lang="it-IT" sz="2200" dirty="0" smtClean="0"/>
              <a:t>Sia il formato </a:t>
            </a:r>
            <a:r>
              <a:rPr lang="it-IT" sz="2200" dirty="0" err="1" smtClean="0"/>
              <a:t>CAdES</a:t>
            </a:r>
            <a:r>
              <a:rPr lang="it-IT" sz="2200" dirty="0" smtClean="0"/>
              <a:t> che il formato </a:t>
            </a:r>
            <a:r>
              <a:rPr lang="it-IT" sz="2200" dirty="0" err="1" smtClean="0"/>
              <a:t>PAdES</a:t>
            </a:r>
            <a:r>
              <a:rPr lang="it-IT" sz="2200" dirty="0" smtClean="0"/>
              <a:t> hanno lo stesso valore legale!</a:t>
            </a:r>
            <a:endParaRPr lang="it-IT" sz="2200" dirty="0"/>
          </a:p>
        </p:txBody>
      </p:sp>
    </p:spTree>
    <p:extLst>
      <p:ext uri="{BB962C8B-B14F-4D97-AF65-F5344CB8AC3E}">
        <p14:creationId xmlns:p14="http://schemas.microsoft.com/office/powerpoint/2010/main" val="3745441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Quando usare la </a:t>
            </a:r>
            <a:r>
              <a:rPr lang="it-IT" sz="3200" b="1" dirty="0">
                <a:solidFill>
                  <a:schemeClr val="bg1"/>
                </a:solidFill>
                <a:latin typeface="Helvetica" panose="020B0604020202020204" pitchFamily="34" charset="0"/>
                <a:ea typeface="Times New Roman" panose="02020603050405020304" pitchFamily="18" charset="0"/>
              </a:rPr>
              <a:t>F</a:t>
            </a:r>
            <a:r>
              <a:rPr lang="it-IT" sz="3200" b="1" dirty="0" smtClean="0">
                <a:solidFill>
                  <a:schemeClr val="bg1"/>
                </a:solidFill>
                <a:latin typeface="Helvetica" panose="020B0604020202020204" pitchFamily="34" charset="0"/>
                <a:ea typeface="Times New Roman" panose="02020603050405020304" pitchFamily="18" charset="0"/>
              </a:rPr>
              <a:t>irma Digitale</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05" y="3423872"/>
            <a:ext cx="4191513" cy="2702983"/>
          </a:xfrm>
          <a:prstGeom prst="rect">
            <a:avLst/>
          </a:prstGeom>
        </p:spPr>
      </p:pic>
      <p:sp>
        <p:nvSpPr>
          <p:cNvPr id="6" name="Rettangolo 5"/>
          <p:cNvSpPr/>
          <p:nvPr/>
        </p:nvSpPr>
        <p:spPr>
          <a:xfrm>
            <a:off x="530354" y="1479325"/>
            <a:ext cx="10764129" cy="1107996"/>
          </a:xfrm>
          <a:prstGeom prst="rect">
            <a:avLst/>
          </a:prstGeom>
        </p:spPr>
        <p:txBody>
          <a:bodyPr wrap="square">
            <a:spAutoFit/>
          </a:bodyPr>
          <a:lstStyle/>
          <a:p>
            <a:r>
              <a:rPr lang="it-IT" sz="2200" dirty="0" smtClean="0"/>
              <a:t>La Firma Digitale è </a:t>
            </a:r>
            <a:r>
              <a:rPr lang="it-IT" sz="2200" dirty="0"/>
              <a:t>indispensabile per conferire validità legale ai documenti informatici in una serie di contesti come la </a:t>
            </a:r>
            <a:r>
              <a:rPr lang="it-IT" sz="2200" b="1" dirty="0"/>
              <a:t>sottoscrizione di contratti</a:t>
            </a:r>
            <a:r>
              <a:rPr lang="it-IT" sz="2200" dirty="0" smtClean="0"/>
              <a:t>, </a:t>
            </a:r>
            <a:r>
              <a:rPr lang="it-IT" sz="2200" b="1" dirty="0" smtClean="0"/>
              <a:t>dichiarazioni, documenti legali</a:t>
            </a:r>
            <a:r>
              <a:rPr lang="it-IT" sz="2200" dirty="0" smtClean="0"/>
              <a:t> </a:t>
            </a:r>
            <a:r>
              <a:rPr lang="it-IT" sz="2200" dirty="0"/>
              <a:t>o </a:t>
            </a:r>
            <a:r>
              <a:rPr lang="it-IT" sz="2200" b="1" dirty="0" smtClean="0"/>
              <a:t>atti </a:t>
            </a:r>
            <a:r>
              <a:rPr lang="it-IT" sz="2200" b="1" dirty="0"/>
              <a:t>amministrativi </a:t>
            </a:r>
            <a:r>
              <a:rPr lang="it-IT" sz="2200" dirty="0"/>
              <a:t>nel </a:t>
            </a:r>
            <a:r>
              <a:rPr lang="it-IT" sz="2200" b="1" dirty="0"/>
              <a:t>pubblico</a:t>
            </a:r>
            <a:r>
              <a:rPr lang="it-IT" sz="2200" dirty="0"/>
              <a:t> e nel </a:t>
            </a:r>
            <a:r>
              <a:rPr lang="it-IT" sz="2200" b="1" dirty="0"/>
              <a:t>privato</a:t>
            </a:r>
            <a:r>
              <a:rPr lang="it-IT" sz="2200" dirty="0"/>
              <a:t>. </a:t>
            </a:r>
            <a:endParaRPr lang="it-IT" sz="2200" dirty="0" smtClean="0"/>
          </a:p>
        </p:txBody>
      </p:sp>
      <p:sp>
        <p:nvSpPr>
          <p:cNvPr id="8" name="Rettangolo 7"/>
          <p:cNvSpPr/>
          <p:nvPr/>
        </p:nvSpPr>
        <p:spPr>
          <a:xfrm>
            <a:off x="530354" y="4478949"/>
            <a:ext cx="6405255" cy="2123658"/>
          </a:xfrm>
          <a:prstGeom prst="rect">
            <a:avLst/>
          </a:prstGeom>
        </p:spPr>
        <p:txBody>
          <a:bodyPr wrap="square">
            <a:spAutoFit/>
          </a:bodyPr>
          <a:lstStyle/>
          <a:p>
            <a:r>
              <a:rPr lang="it-IT" sz="2200" dirty="0" smtClean="0"/>
              <a:t>La </a:t>
            </a:r>
            <a:r>
              <a:rPr lang="it-IT" sz="2200" dirty="0"/>
              <a:t>Firma Digitale è </a:t>
            </a:r>
            <a:r>
              <a:rPr lang="it-IT" sz="2200" dirty="0" smtClean="0"/>
              <a:t>uno </a:t>
            </a:r>
            <a:r>
              <a:rPr lang="it-IT" sz="2200" dirty="0"/>
              <a:t>strumento che consente di firmare i documenti direttamente da </a:t>
            </a:r>
            <a:r>
              <a:rPr lang="it-IT" sz="2200" b="1" dirty="0"/>
              <a:t>PC</a:t>
            </a:r>
            <a:r>
              <a:rPr lang="it-IT" sz="2200" dirty="0"/>
              <a:t> </a:t>
            </a:r>
            <a:r>
              <a:rPr lang="it-IT" sz="2200" dirty="0" smtClean="0"/>
              <a:t>o da </a:t>
            </a:r>
            <a:r>
              <a:rPr lang="it-IT" sz="2200" b="1" dirty="0" err="1"/>
              <a:t>smartphone</a:t>
            </a:r>
            <a:r>
              <a:rPr lang="it-IT" sz="2200" dirty="0"/>
              <a:t> mantenendo </a:t>
            </a:r>
            <a:r>
              <a:rPr lang="it-IT" sz="2200" b="1" dirty="0"/>
              <a:t>lo stesso valore legale della tradizionale firma autografa</a:t>
            </a:r>
            <a:r>
              <a:rPr lang="it-IT" sz="2200" dirty="0"/>
              <a:t>. È una soluzione rapida ed efficace che promuove il processo di dematerializzazione della documentazione.</a:t>
            </a:r>
          </a:p>
        </p:txBody>
      </p:sp>
      <p:sp>
        <p:nvSpPr>
          <p:cNvPr id="4" name="Rettangolo 3"/>
          <p:cNvSpPr/>
          <p:nvPr/>
        </p:nvSpPr>
        <p:spPr>
          <a:xfrm>
            <a:off x="530354" y="2809860"/>
            <a:ext cx="6517560" cy="1446550"/>
          </a:xfrm>
          <a:prstGeom prst="rect">
            <a:avLst/>
          </a:prstGeom>
        </p:spPr>
        <p:txBody>
          <a:bodyPr wrap="square">
            <a:spAutoFit/>
          </a:bodyPr>
          <a:lstStyle/>
          <a:p>
            <a:r>
              <a:rPr lang="it-IT" sz="2200" dirty="0" smtClean="0"/>
              <a:t>In definitiva la Firma Digitale è utilizzata </a:t>
            </a:r>
            <a:r>
              <a:rPr lang="it-IT" sz="2200" dirty="0"/>
              <a:t>in contesti in cui è necessario garantire </a:t>
            </a:r>
            <a:r>
              <a:rPr lang="it-IT" sz="2200" b="1" dirty="0"/>
              <a:t>l'autenticità</a:t>
            </a:r>
            <a:r>
              <a:rPr lang="it-IT" sz="2200" dirty="0"/>
              <a:t>, </a:t>
            </a:r>
            <a:r>
              <a:rPr lang="it-IT" sz="2200" b="1" dirty="0"/>
              <a:t>l'integrità</a:t>
            </a:r>
            <a:r>
              <a:rPr lang="it-IT" sz="2200" dirty="0"/>
              <a:t> e la </a:t>
            </a:r>
            <a:r>
              <a:rPr lang="it-IT" sz="2200" b="1" dirty="0"/>
              <a:t>non ripudiabilità </a:t>
            </a:r>
            <a:r>
              <a:rPr lang="it-IT" sz="2200" dirty="0"/>
              <a:t>di un messaggio, un documento o una transazione.</a:t>
            </a:r>
          </a:p>
        </p:txBody>
      </p:sp>
    </p:spTree>
    <p:extLst>
      <p:ext uri="{BB962C8B-B14F-4D97-AF65-F5344CB8AC3E}">
        <p14:creationId xmlns:p14="http://schemas.microsoft.com/office/powerpoint/2010/main" val="236880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smtClean="0">
                <a:solidFill>
                  <a:schemeClr val="bg1"/>
                </a:solidFill>
                <a:latin typeface="Helvetica" panose="020B0604020202020204" pitchFamily="34" charset="0"/>
                <a:ea typeface="Times New Roman" panose="02020603050405020304" pitchFamily="18" charset="0"/>
              </a:rPr>
              <a:t>Costo della </a:t>
            </a:r>
            <a:r>
              <a:rPr lang="it-IT" sz="3200" b="1" dirty="0" smtClean="0">
                <a:solidFill>
                  <a:schemeClr val="bg1"/>
                </a:solidFill>
                <a:latin typeface="Helvetica" panose="020B0604020202020204" pitchFamily="34" charset="0"/>
                <a:ea typeface="Times New Roman" panose="02020603050405020304" pitchFamily="18" charset="0"/>
              </a:rPr>
              <a:t>Firma Digitale</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5" name="Rettangolo 4"/>
          <p:cNvSpPr/>
          <p:nvPr/>
        </p:nvSpPr>
        <p:spPr>
          <a:xfrm>
            <a:off x="839607" y="1980429"/>
            <a:ext cx="10263822" cy="3416320"/>
          </a:xfrm>
          <a:prstGeom prst="rect">
            <a:avLst/>
          </a:prstGeom>
        </p:spPr>
        <p:txBody>
          <a:bodyPr wrap="square">
            <a:spAutoFit/>
          </a:bodyPr>
          <a:lstStyle/>
          <a:p>
            <a:r>
              <a:rPr lang="it-IT" sz="2400" dirty="0" smtClean="0"/>
              <a:t>I costi della firma digitale variano da qualche decina di euro a molte decine di euro a seconda della tipologia di Firma scelta (su dispositivo fisico o remota), del tipo di riconoscimento effettuato (online o in presenza), dei servizi accessori forniti </a:t>
            </a:r>
            <a:r>
              <a:rPr lang="it-IT" sz="2400" dirty="0"/>
              <a:t>dalla </a:t>
            </a:r>
            <a:r>
              <a:rPr lang="it-IT" sz="2400" dirty="0" err="1"/>
              <a:t>Certification</a:t>
            </a:r>
            <a:r>
              <a:rPr lang="it-IT" sz="2400" dirty="0"/>
              <a:t> </a:t>
            </a:r>
            <a:r>
              <a:rPr lang="it-IT" sz="2400" dirty="0" smtClean="0"/>
              <a:t>Authority.</a:t>
            </a:r>
          </a:p>
          <a:p>
            <a:endParaRPr lang="it-IT" sz="2400" dirty="0"/>
          </a:p>
          <a:p>
            <a:endParaRPr lang="it-IT" sz="2400" dirty="0"/>
          </a:p>
          <a:p>
            <a:r>
              <a:rPr lang="it-IT" sz="2400" dirty="0" smtClean="0"/>
              <a:t>I </a:t>
            </a:r>
            <a:r>
              <a:rPr lang="it-IT" sz="2400" dirty="0"/>
              <a:t>certificati possono essere rinnovati </a:t>
            </a:r>
            <a:r>
              <a:rPr lang="it-IT" sz="2400" dirty="0" smtClean="0"/>
              <a:t>entro </a:t>
            </a:r>
            <a:r>
              <a:rPr lang="it-IT" sz="2400" dirty="0"/>
              <a:t>e non oltre il giorno </a:t>
            </a:r>
            <a:r>
              <a:rPr lang="it-IT" sz="2400" dirty="0" smtClean="0"/>
              <a:t>antecedente </a:t>
            </a:r>
            <a:r>
              <a:rPr lang="it-IT" sz="2400" dirty="0"/>
              <a:t>la data di scadenza. Dopo tale data, il loro rinnovo non è più possibile, ed è necessario procedere ad un nuovo rilascio.</a:t>
            </a:r>
            <a:endParaRPr lang="it-IT" sz="2400" dirty="0" smtClean="0"/>
          </a:p>
        </p:txBody>
      </p:sp>
    </p:spTree>
    <p:extLst>
      <p:ext uri="{BB962C8B-B14F-4D97-AF65-F5344CB8AC3E}">
        <p14:creationId xmlns:p14="http://schemas.microsoft.com/office/powerpoint/2010/main" val="1617862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La Firma Digitale per i cittadini lucani</a:t>
            </a:r>
            <a:endParaRPr lang="it-IT" sz="1400" b="1" dirty="0">
              <a:solidFill>
                <a:schemeClr val="bg1"/>
              </a:solidFill>
              <a:effectLst/>
              <a:latin typeface="Times New Roman" panose="02020603050405020304" pitchFamily="18" charset="0"/>
              <a:ea typeface="Times New Roman" panose="02020603050405020304" pitchFamily="18"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5" name="CasellaDiTesto 4"/>
          <p:cNvSpPr txBox="1"/>
          <p:nvPr/>
        </p:nvSpPr>
        <p:spPr>
          <a:xfrm>
            <a:off x="530354" y="2073773"/>
            <a:ext cx="5806753" cy="1569660"/>
          </a:xfrm>
          <a:prstGeom prst="rect">
            <a:avLst/>
          </a:prstGeom>
          <a:noFill/>
        </p:spPr>
        <p:txBody>
          <a:bodyPr wrap="square" rtlCol="0">
            <a:spAutoFit/>
          </a:bodyPr>
          <a:lstStyle/>
          <a:p>
            <a:r>
              <a:rPr lang="it-IT" sz="2400" b="1" dirty="0" smtClean="0">
                <a:latin typeface="Calibri" panose="020F0502020204030204" pitchFamily="34" charset="0"/>
                <a:ea typeface="Calibri" panose="020F0502020204030204" pitchFamily="34" charset="0"/>
                <a:cs typeface="Calibri" panose="020F0502020204030204" pitchFamily="34" charset="0"/>
              </a:rPr>
              <a:t>Regione </a:t>
            </a:r>
            <a:r>
              <a:rPr lang="it-IT" sz="2400" b="1" dirty="0">
                <a:latin typeface="Calibri" panose="020F0502020204030204" pitchFamily="34" charset="0"/>
                <a:ea typeface="Calibri" panose="020F0502020204030204" pitchFamily="34" charset="0"/>
                <a:cs typeface="Calibri" panose="020F0502020204030204" pitchFamily="34" charset="0"/>
              </a:rPr>
              <a:t>Basilicata fornisce ad ogni cittadino residente in </a:t>
            </a:r>
            <a:r>
              <a:rPr lang="it-IT" sz="2400" b="1" dirty="0" smtClean="0">
                <a:latin typeface="Calibri" panose="020F0502020204030204" pitchFamily="34" charset="0"/>
                <a:ea typeface="Calibri" panose="020F0502020204030204" pitchFamily="34" charset="0"/>
                <a:cs typeface="Calibri" panose="020F0502020204030204" pitchFamily="34" charset="0"/>
              </a:rPr>
              <a:t>Basilicata la possibilità di ottenere gratuitamente una Firma Digitale Remota</a:t>
            </a:r>
            <a:endParaRPr lang="it-IT" sz="24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CasellaDiTesto 5"/>
          <p:cNvSpPr txBox="1"/>
          <p:nvPr/>
        </p:nvSpPr>
        <p:spPr>
          <a:xfrm>
            <a:off x="530354" y="3838138"/>
            <a:ext cx="6126987" cy="1323439"/>
          </a:xfrm>
          <a:prstGeom prst="rect">
            <a:avLst/>
          </a:prstGeom>
          <a:noFill/>
        </p:spPr>
        <p:txBody>
          <a:bodyPr wrap="square" rtlCol="0">
            <a:spAutoFit/>
          </a:bodyPr>
          <a:lstStyle>
            <a:defPPr>
              <a:defRPr lang="en-US"/>
            </a:defPPr>
            <a:lvl1pPr>
              <a:defRPr sz="2400">
                <a:latin typeface="Calibri" panose="020F0502020204030204" pitchFamily="34" charset="0"/>
                <a:ea typeface="Calibri" panose="020F0502020204030204" pitchFamily="34" charset="0"/>
                <a:cs typeface="Calibri" panose="020F0502020204030204" pitchFamily="34" charset="0"/>
              </a:defRPr>
            </a:lvl1pPr>
          </a:lstStyle>
          <a:p>
            <a:r>
              <a:rPr lang="it-IT" dirty="0"/>
              <a:t>Per </a:t>
            </a:r>
            <a:r>
              <a:rPr lang="it-IT" dirty="0" smtClean="0"/>
              <a:t>poterla richiedere basta seguire le indicazioni riportate nella sezione SPID </a:t>
            </a:r>
            <a:r>
              <a:rPr lang="it-IT" dirty="0"/>
              <a:t>&amp; Firma </a:t>
            </a:r>
            <a:r>
              <a:rPr lang="it-IT" dirty="0" smtClean="0"/>
              <a:t>Digitale del portale di Regione Basilicata.</a:t>
            </a:r>
          </a:p>
          <a:p>
            <a:endParaRPr lang="it-IT" sz="800" dirty="0">
              <a:solidFill>
                <a:schemeClr val="tx2"/>
              </a:solidFill>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243" y="1348888"/>
            <a:ext cx="5391300" cy="5509112"/>
          </a:xfrm>
          <a:prstGeom prst="rect">
            <a:avLst/>
          </a:prstGeom>
        </p:spPr>
      </p:pic>
      <p:grpSp>
        <p:nvGrpSpPr>
          <p:cNvPr id="3" name="Gruppo 2"/>
          <p:cNvGrpSpPr/>
          <p:nvPr/>
        </p:nvGrpSpPr>
        <p:grpSpPr>
          <a:xfrm>
            <a:off x="3871626" y="2810751"/>
            <a:ext cx="10266405" cy="3802321"/>
            <a:chOff x="3871626" y="2810751"/>
            <a:chExt cx="10266405" cy="3802321"/>
          </a:xfrm>
        </p:grpSpPr>
        <p:sp>
          <p:nvSpPr>
            <p:cNvPr id="9" name="Rettangolo arrotondato 8"/>
            <p:cNvSpPr/>
            <p:nvPr/>
          </p:nvSpPr>
          <p:spPr>
            <a:xfrm>
              <a:off x="9964141" y="5992586"/>
              <a:ext cx="1149310" cy="6204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rco 9"/>
            <p:cNvSpPr/>
            <p:nvPr/>
          </p:nvSpPr>
          <p:spPr>
            <a:xfrm>
              <a:off x="5824025" y="2810751"/>
              <a:ext cx="8314006" cy="3675895"/>
            </a:xfrm>
            <a:prstGeom prst="arc">
              <a:avLst>
                <a:gd name="adj1" fmla="val 5622942"/>
                <a:gd name="adj2" fmla="val 10818333"/>
              </a:avLst>
            </a:prstGeom>
            <a:ln w="28575">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1" name="Connettore diritto 10"/>
            <p:cNvCxnSpPr/>
            <p:nvPr/>
          </p:nvCxnSpPr>
          <p:spPr>
            <a:xfrm flipV="1">
              <a:off x="3871626" y="4608401"/>
              <a:ext cx="2591617" cy="283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907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Firma Digitale</a:t>
            </a:r>
            <a:endParaRPr lang="it-IT" sz="1400" b="1" dirty="0">
              <a:solidFill>
                <a:schemeClr val="bg1"/>
              </a:solidFill>
              <a:effectLst/>
              <a:latin typeface="Times New Roman" panose="02020603050405020304" pitchFamily="18" charset="0"/>
              <a:ea typeface="Times New Roman" panose="02020603050405020304" pitchFamily="18"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5" name="Rettangolo 4"/>
          <p:cNvSpPr/>
          <p:nvPr/>
        </p:nvSpPr>
        <p:spPr>
          <a:xfrm>
            <a:off x="3078479" y="5026318"/>
            <a:ext cx="690723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0" b="0" i="0" u="none" strike="noStrike" kern="1200" cap="none" spc="0" normalizeH="0" baseline="0" noProof="0" dirty="0" smtClean="0">
                <a:ln>
                  <a:noFill/>
                </a:ln>
                <a:solidFill>
                  <a:prstClr val="black"/>
                </a:solidFill>
                <a:effectLst/>
                <a:uLnTx/>
                <a:uFillTx/>
                <a:latin typeface="Freestyle Script" panose="030804020302050B0404" pitchFamily="66" charset="0"/>
              </a:rPr>
              <a:t>Grazie</a:t>
            </a:r>
            <a:r>
              <a:rPr kumimoji="0" lang="it-IT" sz="8000" b="0" i="0" u="none" strike="noStrike" kern="1200" cap="none" spc="0" normalizeH="0" noProof="0" dirty="0" smtClean="0">
                <a:ln>
                  <a:noFill/>
                </a:ln>
                <a:solidFill>
                  <a:prstClr val="black"/>
                </a:solidFill>
                <a:effectLst/>
                <a:uLnTx/>
                <a:uFillTx/>
                <a:latin typeface="Freestyle Script" panose="030804020302050B0404" pitchFamily="66" charset="0"/>
              </a:rPr>
              <a:t> per l’attenzione</a:t>
            </a:r>
            <a:endParaRPr kumimoji="0" lang="it-IT" sz="8000" b="0" i="0" u="none" strike="noStrike" kern="1200" cap="none" spc="0" normalizeH="0" baseline="0" noProof="0" dirty="0">
              <a:ln>
                <a:noFill/>
              </a:ln>
              <a:solidFill>
                <a:prstClr val="black"/>
              </a:solidFill>
              <a:effectLst/>
              <a:uLnTx/>
              <a:uFillTx/>
              <a:latin typeface="Freestyle Script" panose="030804020302050B0404" pitchFamily="66"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789" y="1527649"/>
            <a:ext cx="6122670" cy="3498669"/>
          </a:xfrm>
          <a:prstGeom prst="rect">
            <a:avLst/>
          </a:prstGeom>
        </p:spPr>
      </p:pic>
    </p:spTree>
    <p:extLst>
      <p:ext uri="{BB962C8B-B14F-4D97-AF65-F5344CB8AC3E}">
        <p14:creationId xmlns:p14="http://schemas.microsoft.com/office/powerpoint/2010/main" val="3980153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Quanti tipi di Firme esistono?</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19" name="Tabella 18"/>
          <p:cNvGraphicFramePr>
            <a:graphicFrameLocks noGrp="1"/>
          </p:cNvGraphicFramePr>
          <p:nvPr>
            <p:extLst>
              <p:ext uri="{D42A27DB-BD31-4B8C-83A1-F6EECF244321}">
                <p14:modId xmlns:p14="http://schemas.microsoft.com/office/powerpoint/2010/main" val="2126170175"/>
              </p:ext>
            </p:extLst>
          </p:nvPr>
        </p:nvGraphicFramePr>
        <p:xfrm>
          <a:off x="487915" y="1586120"/>
          <a:ext cx="11216169" cy="5015865"/>
        </p:xfrm>
        <a:graphic>
          <a:graphicData uri="http://schemas.openxmlformats.org/drawingml/2006/table">
            <a:tbl>
              <a:tblPr/>
              <a:tblGrid>
                <a:gridCol w="1332958">
                  <a:extLst>
                    <a:ext uri="{9D8B030D-6E8A-4147-A177-3AD203B41FA5}">
                      <a16:colId xmlns:a16="http://schemas.microsoft.com/office/drawing/2014/main" val="3549830388"/>
                    </a:ext>
                  </a:extLst>
                </a:gridCol>
                <a:gridCol w="5142635">
                  <a:extLst>
                    <a:ext uri="{9D8B030D-6E8A-4147-A177-3AD203B41FA5}">
                      <a16:colId xmlns:a16="http://schemas.microsoft.com/office/drawing/2014/main" val="1750356298"/>
                    </a:ext>
                  </a:extLst>
                </a:gridCol>
                <a:gridCol w="2248523">
                  <a:extLst>
                    <a:ext uri="{9D8B030D-6E8A-4147-A177-3AD203B41FA5}">
                      <a16:colId xmlns:a16="http://schemas.microsoft.com/office/drawing/2014/main" val="1222171320"/>
                    </a:ext>
                  </a:extLst>
                </a:gridCol>
                <a:gridCol w="2492053">
                  <a:extLst>
                    <a:ext uri="{9D8B030D-6E8A-4147-A177-3AD203B41FA5}">
                      <a16:colId xmlns:a16="http://schemas.microsoft.com/office/drawing/2014/main" val="3145535422"/>
                    </a:ext>
                  </a:extLst>
                </a:gridCol>
              </a:tblGrid>
              <a:tr h="209550">
                <a:tc>
                  <a:txBody>
                    <a:bodyPr/>
                    <a:lstStyle/>
                    <a:p>
                      <a:pPr algn="ctr" fontAlgn="ctr"/>
                      <a:r>
                        <a:rPr lang="it-IT" sz="1800" b="1" i="0" u="none" strike="noStrike" dirty="0">
                          <a:solidFill>
                            <a:srgbClr val="000000"/>
                          </a:solidFill>
                          <a:effectLst/>
                          <a:latin typeface="Calibri" panose="020F0502020204030204" pitchFamily="34" charset="0"/>
                        </a:rPr>
                        <a:t>TIPO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it-IT" sz="1800" b="1" i="0" u="none" strike="noStrike" dirty="0">
                          <a:solidFill>
                            <a:srgbClr val="000000"/>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1800" b="1" i="0" u="none" strike="noStrike" dirty="0">
                          <a:solidFill>
                            <a:srgbClr val="000000"/>
                          </a:solidFill>
                          <a:effectLst/>
                          <a:latin typeface="Calibri" panose="020F0502020204030204" pitchFamily="34" charset="0"/>
                        </a:rPr>
                        <a:t>ESEMPI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it-IT" sz="1800" b="1" i="0" u="none" strike="noStrike" dirty="0">
                          <a:solidFill>
                            <a:srgbClr val="000000"/>
                          </a:solidFill>
                          <a:effectLst/>
                          <a:latin typeface="Calibri" panose="020F0502020204030204" pitchFamily="34" charset="0"/>
                        </a:rPr>
                        <a:t>VALORE PROBATORIO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545573006"/>
                  </a:ext>
                </a:extLst>
              </a:tr>
              <a:tr h="571500">
                <a:tc>
                  <a:txBody>
                    <a:bodyPr/>
                    <a:lstStyle/>
                    <a:p>
                      <a:pPr marL="84138" indent="0" algn="ctr" fontAlgn="ctr"/>
                      <a:r>
                        <a:rPr lang="it-IT" sz="1400" b="1" i="0" u="none" strike="noStrike" dirty="0">
                          <a:solidFill>
                            <a:srgbClr val="000000"/>
                          </a:solidFill>
                          <a:effectLst/>
                          <a:latin typeface="Calibri" panose="020F0502020204030204" pitchFamily="34" charset="0"/>
                        </a:rPr>
                        <a:t>Firma Elettronica Semplice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84138" indent="0" algn="l" fontAlgn="ctr"/>
                      <a:r>
                        <a:rPr lang="it-IT" sz="1400" b="0" i="0" u="none" strike="noStrike" dirty="0">
                          <a:solidFill>
                            <a:srgbClr val="000000"/>
                          </a:solidFill>
                          <a:effectLst/>
                          <a:latin typeface="Calibri" panose="020F0502020204030204" pitchFamily="34" charset="0"/>
                        </a:rPr>
                        <a:t>"dati in forma elettronica, acclusi oppure connessi tramite associazione logica ad altri dati elettronici e utilizzati dal firmatario per firmare"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84138" indent="0" algn="l" fontAlgn="ctr"/>
                      <a:r>
                        <a:rPr lang="it-IT" sz="1400" b="0" i="0" u="none" strike="noStrike" dirty="0">
                          <a:solidFill>
                            <a:srgbClr val="000000"/>
                          </a:solidFill>
                          <a:effectLst/>
                          <a:latin typeface="Calibri" panose="020F0502020204030204" pitchFamily="34" charset="0"/>
                        </a:rPr>
                        <a:t>Nome utente e password; PIN Bancomat;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84138" indent="0" algn="l" fontAlgn="ctr"/>
                      <a:r>
                        <a:rPr lang="it-IT" sz="1400" b="0" i="0" u="none" strike="noStrike" dirty="0">
                          <a:solidFill>
                            <a:srgbClr val="000000"/>
                          </a:solidFill>
                          <a:effectLst/>
                          <a:latin typeface="Calibri" panose="020F0502020204030204" pitchFamily="34" charset="0"/>
                        </a:rPr>
                        <a:t>Efficacia probatoria valutabile dal giudice caso per caso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519889409"/>
                  </a:ext>
                </a:extLst>
              </a:tr>
              <a:tr h="1400175">
                <a:tc>
                  <a:txBody>
                    <a:bodyPr/>
                    <a:lstStyle/>
                    <a:p>
                      <a:pPr marL="84138" indent="0" algn="ctr" fontAlgn="ctr"/>
                      <a:r>
                        <a:rPr lang="it-IT" sz="1400" b="1" i="0" u="none" strike="noStrike" dirty="0">
                          <a:solidFill>
                            <a:srgbClr val="000000"/>
                          </a:solidFill>
                          <a:effectLst/>
                          <a:latin typeface="Calibri" panose="020F0502020204030204" pitchFamily="34" charset="0"/>
                        </a:rPr>
                        <a:t>Firma Elettronica Avanzata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84138" indent="0" algn="l" fontAlgn="ctr"/>
                      <a:r>
                        <a:rPr lang="it-IT" sz="1400" b="0" i="0" u="none" strike="noStrike" dirty="0">
                          <a:solidFill>
                            <a:srgbClr val="000000"/>
                          </a:solidFill>
                          <a:effectLst/>
                          <a:latin typeface="Calibri" panose="020F0502020204030204" pitchFamily="34" charset="0"/>
                        </a:rPr>
                        <a:t>"insieme di dati in forma elettronica allegati oppure connessi a</a:t>
                      </a:r>
                      <a:br>
                        <a:rPr lang="it-IT" sz="1400" b="0" i="0" u="none" strike="noStrike" dirty="0">
                          <a:solidFill>
                            <a:srgbClr val="000000"/>
                          </a:solidFill>
                          <a:effectLst/>
                          <a:latin typeface="Calibri" panose="020F0502020204030204" pitchFamily="34" charset="0"/>
                        </a:rPr>
                      </a:br>
                      <a:r>
                        <a:rPr lang="it-IT" sz="1400" b="0" i="0" u="none" strike="noStrike" dirty="0">
                          <a:solidFill>
                            <a:srgbClr val="000000"/>
                          </a:solidFill>
                          <a:effectLst/>
                          <a:latin typeface="Calibri" panose="020F0502020204030204" pitchFamily="34" charset="0"/>
                        </a:rPr>
                        <a:t>un documento informatico che consentono l’identificazione del firmatario del documento e garantiscono la connessione univoca al firmatario, creati con mezzi sui quali il firmatario può conservare un controllo esclusivo, collegati ai dati ai quali detta firma si riferisce in</a:t>
                      </a:r>
                      <a:br>
                        <a:rPr lang="it-IT" sz="1400" b="0" i="0" u="none" strike="noStrike" dirty="0">
                          <a:solidFill>
                            <a:srgbClr val="000000"/>
                          </a:solidFill>
                          <a:effectLst/>
                          <a:latin typeface="Calibri" panose="020F0502020204030204" pitchFamily="34" charset="0"/>
                        </a:rPr>
                      </a:br>
                      <a:r>
                        <a:rPr lang="it-IT" sz="1400" b="0" i="0" u="none" strike="noStrike" dirty="0">
                          <a:solidFill>
                            <a:srgbClr val="000000"/>
                          </a:solidFill>
                          <a:effectLst/>
                          <a:latin typeface="Calibri" panose="020F0502020204030204" pitchFamily="34" charset="0"/>
                        </a:rPr>
                        <a:t>modo da consentire di rilevare se i dati stessi siano stati successivamente modificati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84138" indent="0" algn="l" fontAlgn="ctr"/>
                      <a:r>
                        <a:rPr lang="it-IT" sz="1400" b="0" i="0" u="none" strike="noStrike" dirty="0">
                          <a:solidFill>
                            <a:srgbClr val="000000"/>
                          </a:solidFill>
                          <a:effectLst/>
                          <a:latin typeface="Calibri" panose="020F0502020204030204" pitchFamily="34" charset="0"/>
                        </a:rPr>
                        <a:t>Firma su Tablet; Invio messaggio tramite PEC alla PA; Carta Nazionale dei servizi; Carta d'identità Elettronica.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84138" indent="0" algn="l" fontAlgn="ctr"/>
                      <a:r>
                        <a:rPr lang="it-IT" sz="1400" b="0" i="0" u="none" strike="noStrike" dirty="0" smtClean="0">
                          <a:solidFill>
                            <a:srgbClr val="000000"/>
                          </a:solidFill>
                          <a:effectLst/>
                          <a:latin typeface="Calibri" panose="020F0502020204030204" pitchFamily="34" charset="0"/>
                        </a:rPr>
                        <a:t>Efficacia </a:t>
                      </a:r>
                      <a:r>
                        <a:rPr lang="it-IT" sz="1400" b="0" i="0" u="none" strike="noStrike" dirty="0">
                          <a:solidFill>
                            <a:srgbClr val="000000"/>
                          </a:solidFill>
                          <a:effectLst/>
                          <a:latin typeface="Calibri" panose="020F0502020204030204" pitchFamily="34" charset="0"/>
                        </a:rPr>
                        <a:t>probatoria della scrittura privata integra la forma scritta </a:t>
                      </a:r>
                      <a:r>
                        <a:rPr lang="it-IT" sz="1400" b="0" i="1" u="none" strike="noStrike" dirty="0">
                          <a:solidFill>
                            <a:srgbClr val="000000"/>
                          </a:solidFill>
                          <a:effectLst/>
                          <a:latin typeface="Calibri" panose="020F0502020204030204" pitchFamily="34" charset="0"/>
                        </a:rPr>
                        <a:t>ad </a:t>
                      </a:r>
                      <a:r>
                        <a:rPr lang="it-IT" sz="1400" b="0" i="1" u="none" strike="noStrike" dirty="0" err="1">
                          <a:solidFill>
                            <a:srgbClr val="000000"/>
                          </a:solidFill>
                          <a:effectLst/>
                          <a:latin typeface="Calibri" panose="020F0502020204030204" pitchFamily="34" charset="0"/>
                        </a:rPr>
                        <a:t>substantiam</a:t>
                      </a:r>
                      <a:r>
                        <a:rPr lang="it-IT" sz="1400" b="0" i="0" u="none" strike="noStrike" dirty="0">
                          <a:solidFill>
                            <a:srgbClr val="000000"/>
                          </a:solidFill>
                          <a:effectLst/>
                          <a:latin typeface="Calibri" panose="020F0502020204030204" pitchFamily="34" charset="0"/>
                        </a:rPr>
                        <a:t> tranne che per i contratti immobiliari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354107134"/>
                  </a:ext>
                </a:extLst>
              </a:tr>
              <a:tr h="781050">
                <a:tc>
                  <a:txBody>
                    <a:bodyPr/>
                    <a:lstStyle/>
                    <a:p>
                      <a:pPr marL="84138" indent="0" algn="ctr" fontAlgn="ctr"/>
                      <a:r>
                        <a:rPr lang="it-IT" sz="1400" b="1" i="0" u="none" strike="noStrike" dirty="0">
                          <a:solidFill>
                            <a:srgbClr val="000000"/>
                          </a:solidFill>
                          <a:effectLst/>
                          <a:latin typeface="Calibri" panose="020F0502020204030204" pitchFamily="34" charset="0"/>
                        </a:rPr>
                        <a:t>Firma Elettronica Qualificata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84138" indent="0" algn="l" fontAlgn="ctr"/>
                      <a:r>
                        <a:rPr lang="it-IT" sz="1400" b="0" i="0" u="none" strike="noStrike" dirty="0">
                          <a:solidFill>
                            <a:srgbClr val="000000"/>
                          </a:solidFill>
                          <a:effectLst/>
                          <a:latin typeface="Calibri" panose="020F0502020204030204" pitchFamily="34" charset="0"/>
                        </a:rPr>
                        <a:t>"una firma elettronica avanzata creata da un dispositivo per la creazione di una firma elettronica qualificata e basata su un certificato qualificato per firme elettroniche"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84138" indent="0" algn="l" fontAlgn="ctr"/>
                      <a:r>
                        <a:rPr lang="it-IT" sz="1400" b="0" i="0" u="none" strike="noStrike" dirty="0">
                          <a:solidFill>
                            <a:srgbClr val="000000"/>
                          </a:solidFill>
                          <a:effectLst/>
                          <a:latin typeface="Calibri" panose="020F0502020204030204" pitchFamily="34" charset="0"/>
                        </a:rPr>
                        <a:t>Card con chip come la Tessera Sanitaria (contiene alcuni dati anagrafici utili al riconoscimento della persona)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84138" indent="0" algn="l" fontAlgn="ctr"/>
                      <a:r>
                        <a:rPr lang="it-IT" sz="1400" b="0" i="0" u="none" strike="noStrike" dirty="0" smtClean="0">
                          <a:solidFill>
                            <a:srgbClr val="000000"/>
                          </a:solidFill>
                          <a:effectLst/>
                          <a:latin typeface="Calibri" panose="020F0502020204030204" pitchFamily="34" charset="0"/>
                        </a:rPr>
                        <a:t>Efficacia </a:t>
                      </a:r>
                      <a:r>
                        <a:rPr lang="it-IT" sz="1400" b="0" i="0" u="none" strike="noStrike" dirty="0">
                          <a:solidFill>
                            <a:srgbClr val="000000"/>
                          </a:solidFill>
                          <a:effectLst/>
                          <a:latin typeface="Calibri" panose="020F0502020204030204" pitchFamily="34" charset="0"/>
                        </a:rPr>
                        <a:t>probatoria della scrittura privata integra la forma scritta </a:t>
                      </a:r>
                      <a:r>
                        <a:rPr lang="it-IT" sz="1400" b="0" i="1" u="none" strike="noStrike" dirty="0">
                          <a:solidFill>
                            <a:srgbClr val="000000"/>
                          </a:solidFill>
                          <a:effectLst/>
                          <a:latin typeface="Calibri" panose="020F0502020204030204" pitchFamily="34" charset="0"/>
                        </a:rPr>
                        <a:t>ad </a:t>
                      </a:r>
                      <a:r>
                        <a:rPr lang="it-IT" sz="1400" b="0" i="1" u="none" strike="noStrike" dirty="0" err="1">
                          <a:solidFill>
                            <a:srgbClr val="000000"/>
                          </a:solidFill>
                          <a:effectLst/>
                          <a:latin typeface="Calibri" panose="020F0502020204030204" pitchFamily="34" charset="0"/>
                        </a:rPr>
                        <a:t>substantiam</a:t>
                      </a:r>
                      <a:endParaRPr lang="it-IT"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006143587"/>
                  </a:ext>
                </a:extLst>
              </a:tr>
              <a:tr h="1333500">
                <a:tc>
                  <a:txBody>
                    <a:bodyPr/>
                    <a:lstStyle/>
                    <a:p>
                      <a:pPr marL="84138" indent="0" algn="ctr" fontAlgn="ctr"/>
                      <a:r>
                        <a:rPr lang="it-IT" sz="1400" b="1" i="0" u="none" strike="noStrike" dirty="0">
                          <a:solidFill>
                            <a:srgbClr val="000000"/>
                          </a:solidFill>
                          <a:effectLst/>
                          <a:latin typeface="Calibri" panose="020F0502020204030204" pitchFamily="34" charset="0"/>
                        </a:rPr>
                        <a:t>Firma Digitale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84138" indent="0" algn="l" fontAlgn="ctr"/>
                      <a:r>
                        <a:rPr lang="it-IT" sz="1400" b="0" i="0" u="none" strike="noStrike" dirty="0">
                          <a:solidFill>
                            <a:srgbClr val="000000"/>
                          </a:solidFill>
                          <a:effectLst/>
                          <a:latin typeface="Calibri" panose="020F0502020204030204" pitchFamily="34" charset="0"/>
                        </a:rPr>
                        <a:t>"un particolare tipo di firma elettronica qualificata basata su un sistema di chiavi crittografiche, una pubblica e una privata, correlate tra loro, che consente al titolare di firma elettronica tramite la chiave privata e a un soggetto terzo tramite la chiave pubblica, rispettivamente, di rendere manifesta e di verificare la provenienza e l'integrità di un documento informatico o di un insieme di documenti informatici"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84138" indent="0" algn="l" fontAlgn="ctr"/>
                      <a:r>
                        <a:rPr lang="it-IT" sz="1400" b="0" i="0" u="none" strike="noStrike" dirty="0">
                          <a:solidFill>
                            <a:srgbClr val="000000"/>
                          </a:solidFill>
                          <a:effectLst/>
                          <a:latin typeface="Calibri" panose="020F0502020204030204" pitchFamily="34" charset="0"/>
                        </a:rPr>
                        <a:t>Smart card da inserire in un apposito lettore, Business </a:t>
                      </a:r>
                      <a:r>
                        <a:rPr lang="it-IT" sz="1400" b="0" i="0" u="none" strike="noStrike" dirty="0" err="1">
                          <a:solidFill>
                            <a:srgbClr val="000000"/>
                          </a:solidFill>
                          <a:effectLst/>
                          <a:latin typeface="Calibri" panose="020F0502020204030204" pitchFamily="34" charset="0"/>
                        </a:rPr>
                        <a:t>key</a:t>
                      </a:r>
                      <a:r>
                        <a:rPr lang="it-IT" sz="1400" b="0" i="0" u="none" strike="noStrike" dirty="0">
                          <a:solidFill>
                            <a:srgbClr val="000000"/>
                          </a:solidFill>
                          <a:effectLst/>
                          <a:latin typeface="Calibri" panose="020F0502020204030204" pitchFamily="34" charset="0"/>
                        </a:rPr>
                        <a:t> o </a:t>
                      </a:r>
                      <a:r>
                        <a:rPr lang="it-IT" sz="1400" b="0" i="0" u="none" strike="noStrike" dirty="0" err="1">
                          <a:solidFill>
                            <a:srgbClr val="000000"/>
                          </a:solidFill>
                          <a:effectLst/>
                          <a:latin typeface="Calibri" panose="020F0502020204030204" pitchFamily="34" charset="0"/>
                        </a:rPr>
                        <a:t>Token</a:t>
                      </a:r>
                      <a:r>
                        <a:rPr lang="it-IT" sz="1400" b="0" i="0" u="none" strike="noStrike" dirty="0">
                          <a:solidFill>
                            <a:srgbClr val="000000"/>
                          </a:solidFill>
                          <a:effectLst/>
                          <a:latin typeface="Calibri" panose="020F0502020204030204" pitchFamily="34" charset="0"/>
                        </a:rPr>
                        <a:t> USB; firma remota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84138" indent="0" algn="l" fontAlgn="ctr"/>
                      <a:r>
                        <a:rPr lang="it-IT" sz="1400" b="0" i="0" u="none" strike="noStrike" dirty="0" smtClean="0">
                          <a:solidFill>
                            <a:srgbClr val="000000"/>
                          </a:solidFill>
                          <a:effectLst/>
                          <a:latin typeface="Calibri" panose="020F0502020204030204" pitchFamily="34" charset="0"/>
                        </a:rPr>
                        <a:t>Efficacia </a:t>
                      </a:r>
                      <a:r>
                        <a:rPr lang="it-IT" sz="1400" b="0" i="0" u="none" strike="noStrike" dirty="0">
                          <a:solidFill>
                            <a:srgbClr val="000000"/>
                          </a:solidFill>
                          <a:effectLst/>
                          <a:latin typeface="Calibri" panose="020F0502020204030204" pitchFamily="34" charset="0"/>
                        </a:rPr>
                        <a:t>probatoria della scrittura privata integra la forma scritta </a:t>
                      </a:r>
                      <a:r>
                        <a:rPr lang="it-IT" sz="1400" b="0" i="1" u="none" strike="noStrike" dirty="0">
                          <a:solidFill>
                            <a:srgbClr val="000000"/>
                          </a:solidFill>
                          <a:effectLst/>
                          <a:latin typeface="Calibri" panose="020F0502020204030204" pitchFamily="34" charset="0"/>
                        </a:rPr>
                        <a:t>ad </a:t>
                      </a:r>
                      <a:r>
                        <a:rPr lang="it-IT" sz="1400" b="0" i="1" u="none" strike="noStrike" dirty="0" err="1">
                          <a:solidFill>
                            <a:srgbClr val="000000"/>
                          </a:solidFill>
                          <a:effectLst/>
                          <a:latin typeface="Calibri" panose="020F0502020204030204" pitchFamily="34" charset="0"/>
                        </a:rPr>
                        <a:t>substantiam</a:t>
                      </a:r>
                      <a:endParaRPr lang="it-IT"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372321058"/>
                  </a:ext>
                </a:extLst>
              </a:tr>
            </a:tbl>
          </a:graphicData>
        </a:graphic>
      </p:graphicFrame>
    </p:spTree>
    <p:extLst>
      <p:ext uri="{BB962C8B-B14F-4D97-AF65-F5344CB8AC3E}">
        <p14:creationId xmlns:p14="http://schemas.microsoft.com/office/powerpoint/2010/main" val="3955708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Diffusione della Firma Digitale</a:t>
            </a:r>
            <a:endParaRPr lang="it-IT" sz="1400" b="1" dirty="0">
              <a:solidFill>
                <a:schemeClr val="bg1"/>
              </a:solidFill>
              <a:effectLst/>
              <a:latin typeface="Times New Roman" panose="02020603050405020304" pitchFamily="18" charset="0"/>
              <a:ea typeface="Times New Roman" panose="02020603050405020304" pitchFamily="18"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pic>
        <p:nvPicPr>
          <p:cNvPr id="4" name="Immagine 3"/>
          <p:cNvPicPr>
            <a:picLocks noChangeAspect="1"/>
          </p:cNvPicPr>
          <p:nvPr/>
        </p:nvPicPr>
        <p:blipFill>
          <a:blip r:embed="rId3"/>
          <a:stretch>
            <a:fillRect/>
          </a:stretch>
        </p:blipFill>
        <p:spPr>
          <a:xfrm>
            <a:off x="6969705" y="1585867"/>
            <a:ext cx="4639322" cy="4867954"/>
          </a:xfrm>
          <a:prstGeom prst="rect">
            <a:avLst/>
          </a:prstGeom>
        </p:spPr>
      </p:pic>
      <p:sp>
        <p:nvSpPr>
          <p:cNvPr id="6" name="Rettangolo 5"/>
          <p:cNvSpPr/>
          <p:nvPr/>
        </p:nvSpPr>
        <p:spPr>
          <a:xfrm>
            <a:off x="691222" y="1496057"/>
            <a:ext cx="6096000" cy="1446550"/>
          </a:xfrm>
          <a:prstGeom prst="rect">
            <a:avLst/>
          </a:prstGeom>
        </p:spPr>
        <p:txBody>
          <a:bodyPr>
            <a:spAutoFit/>
          </a:bodyPr>
          <a:lstStyle/>
          <a:p>
            <a:r>
              <a:rPr lang="it-IT" sz="2200" dirty="0"/>
              <a:t>La </a:t>
            </a:r>
            <a:r>
              <a:rPr lang="it-IT" sz="2200" dirty="0" smtClean="0"/>
              <a:t>tabella </a:t>
            </a:r>
            <a:r>
              <a:rPr lang="it-IT" sz="2200" dirty="0"/>
              <a:t>riporta informazioni relative al numero di certificati qualificati in corso di </a:t>
            </a:r>
            <a:r>
              <a:rPr lang="it-IT" sz="2200" dirty="0" smtClean="0"/>
              <a:t>validità. Tutte </a:t>
            </a:r>
            <a:r>
              <a:rPr lang="it-IT" sz="2200" dirty="0"/>
              <a:t>le informazioni </a:t>
            </a:r>
            <a:r>
              <a:rPr lang="it-IT" sz="2200" dirty="0" smtClean="0"/>
              <a:t>sono </a:t>
            </a:r>
            <a:r>
              <a:rPr lang="it-IT" sz="2200" dirty="0"/>
              <a:t>state dichiarate dai certificatori accreditati in Italia.</a:t>
            </a:r>
          </a:p>
        </p:txBody>
      </p:sp>
      <p:sp>
        <p:nvSpPr>
          <p:cNvPr id="7" name="CasellaDiTesto 6"/>
          <p:cNvSpPr txBox="1"/>
          <p:nvPr/>
        </p:nvSpPr>
        <p:spPr>
          <a:xfrm>
            <a:off x="691222" y="6453821"/>
            <a:ext cx="4779001" cy="369332"/>
          </a:xfrm>
          <a:prstGeom prst="rect">
            <a:avLst/>
          </a:prstGeom>
          <a:noFill/>
        </p:spPr>
        <p:txBody>
          <a:bodyPr wrap="none" rtlCol="0">
            <a:spAutoFit/>
          </a:bodyPr>
          <a:lstStyle/>
          <a:p>
            <a:r>
              <a:rPr lang="it-IT" dirty="0" smtClean="0"/>
              <a:t>Fonte dei dati: </a:t>
            </a:r>
            <a:r>
              <a:rPr lang="it-IT" dirty="0"/>
              <a:t>AGID - Agenzia per l'Italia Digitale</a:t>
            </a:r>
            <a:r>
              <a:rPr lang="it-IT" dirty="0" smtClean="0"/>
              <a:t> </a:t>
            </a:r>
            <a:endParaRPr lang="it-IT" dirty="0"/>
          </a:p>
        </p:txBody>
      </p:sp>
      <p:pic>
        <p:nvPicPr>
          <p:cNvPr id="9" name="Immagine 8"/>
          <p:cNvPicPr>
            <a:picLocks noChangeAspect="1"/>
          </p:cNvPicPr>
          <p:nvPr/>
        </p:nvPicPr>
        <p:blipFill>
          <a:blip r:embed="rId4"/>
          <a:stretch>
            <a:fillRect/>
          </a:stretch>
        </p:blipFill>
        <p:spPr>
          <a:xfrm>
            <a:off x="691222" y="2942607"/>
            <a:ext cx="5735733" cy="3414880"/>
          </a:xfrm>
          <a:prstGeom prst="rect">
            <a:avLst/>
          </a:prstGeom>
        </p:spPr>
      </p:pic>
    </p:spTree>
    <p:extLst>
      <p:ext uri="{BB962C8B-B14F-4D97-AF65-F5344CB8AC3E}">
        <p14:creationId xmlns:p14="http://schemas.microsoft.com/office/powerpoint/2010/main" val="2828375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Proprietà fondamentali della </a:t>
            </a:r>
            <a:r>
              <a:rPr lang="it-IT" sz="3200" b="1" dirty="0">
                <a:solidFill>
                  <a:schemeClr val="bg1"/>
                </a:solidFill>
                <a:latin typeface="Helvetica" panose="020B0604020202020204" pitchFamily="34" charset="0"/>
                <a:ea typeface="Times New Roman" panose="02020603050405020304" pitchFamily="18" charset="0"/>
              </a:rPr>
              <a:t>F</a:t>
            </a:r>
            <a:r>
              <a:rPr lang="it-IT" sz="3200" b="1" dirty="0" smtClean="0">
                <a:solidFill>
                  <a:schemeClr val="bg1"/>
                </a:solidFill>
                <a:latin typeface="Helvetica" panose="020B0604020202020204" pitchFamily="34" charset="0"/>
                <a:ea typeface="Times New Roman" panose="02020603050405020304" pitchFamily="18" charset="0"/>
              </a:rPr>
              <a:t>irma Digitale</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sp>
        <p:nvSpPr>
          <p:cNvPr id="4" name="Rettangolo 3"/>
          <p:cNvSpPr/>
          <p:nvPr/>
        </p:nvSpPr>
        <p:spPr>
          <a:xfrm>
            <a:off x="5363823" y="1659983"/>
            <a:ext cx="6363720" cy="1569660"/>
          </a:xfrm>
          <a:prstGeom prst="rect">
            <a:avLst/>
          </a:prstGeom>
        </p:spPr>
        <p:txBody>
          <a:bodyPr wrap="square">
            <a:spAutoFit/>
          </a:bodyPr>
          <a:lstStyle/>
          <a:p>
            <a:pPr fontAlgn="base">
              <a:spcBef>
                <a:spcPts val="750"/>
              </a:spcBef>
              <a:spcAft>
                <a:spcPts val="750"/>
              </a:spcAft>
            </a:pPr>
            <a:r>
              <a:rPr lang="it-IT" sz="2400" dirty="0">
                <a:latin typeface="Calibri" panose="020F0502020204030204" pitchFamily="34" charset="0"/>
                <a:ea typeface="Times New Roman" panose="02020603050405020304" pitchFamily="18" charset="0"/>
                <a:cs typeface="Calibri" panose="020F0502020204030204" pitchFamily="34" charset="0"/>
              </a:rPr>
              <a:t>La firma digitale </a:t>
            </a:r>
            <a:r>
              <a:rPr lang="it-IT" sz="2400" dirty="0" smtClean="0">
                <a:latin typeface="Calibri" panose="020F0502020204030204" pitchFamily="34" charset="0"/>
                <a:ea typeface="Times New Roman" panose="02020603050405020304" pitchFamily="18" charset="0"/>
                <a:cs typeface="Calibri" panose="020F0502020204030204" pitchFamily="34" charset="0"/>
              </a:rPr>
              <a:t>consente </a:t>
            </a:r>
            <a:r>
              <a:rPr lang="it-IT" sz="2400" dirty="0">
                <a:latin typeface="Calibri" panose="020F0502020204030204" pitchFamily="34" charset="0"/>
                <a:ea typeface="Times New Roman" panose="02020603050405020304" pitchFamily="18" charset="0"/>
                <a:cs typeface="Calibri" panose="020F0502020204030204" pitchFamily="34" charset="0"/>
              </a:rPr>
              <a:t>di scambiare </a:t>
            </a:r>
            <a:r>
              <a:rPr lang="it-IT" sz="2400" dirty="0" smtClean="0">
                <a:latin typeface="Calibri" panose="020F0502020204030204" pitchFamily="34" charset="0"/>
                <a:ea typeface="Times New Roman" panose="02020603050405020304" pitchFamily="18" charset="0"/>
                <a:cs typeface="Calibri" panose="020F0502020204030204" pitchFamily="34" charset="0"/>
              </a:rPr>
              <a:t>documenti informatici </a:t>
            </a:r>
            <a:r>
              <a:rPr lang="it-IT" sz="2400" dirty="0">
                <a:latin typeface="Calibri" panose="020F0502020204030204" pitchFamily="34" charset="0"/>
                <a:ea typeface="Times New Roman" panose="02020603050405020304" pitchFamily="18" charset="0"/>
                <a:cs typeface="Calibri" panose="020F0502020204030204" pitchFamily="34" charset="0"/>
              </a:rPr>
              <a:t>con piena validità </a:t>
            </a:r>
            <a:r>
              <a:rPr lang="it-IT" sz="2400" dirty="0" smtClean="0">
                <a:latin typeface="Calibri" panose="020F0502020204030204" pitchFamily="34" charset="0"/>
                <a:ea typeface="Times New Roman" panose="02020603050405020304" pitchFamily="18" charset="0"/>
                <a:cs typeface="Calibri" panose="020F0502020204030204" pitchFamily="34" charset="0"/>
              </a:rPr>
              <a:t>legale, </a:t>
            </a:r>
            <a:r>
              <a:rPr lang="it-IT" sz="2400" dirty="0">
                <a:latin typeface="Calibri" panose="020F0502020204030204" pitchFamily="34" charset="0"/>
                <a:ea typeface="Times New Roman" panose="02020603050405020304" pitchFamily="18" charset="0"/>
                <a:cs typeface="Calibri" panose="020F0502020204030204" pitchFamily="34" charset="0"/>
              </a:rPr>
              <a:t>pertanto conferisce a tali documenti le seguenti caratteristiche</a:t>
            </a:r>
            <a:r>
              <a:rPr lang="it-IT" sz="2400" dirty="0" smtClean="0">
                <a:latin typeface="Calibri" panose="020F0502020204030204" pitchFamily="34" charset="0"/>
                <a:ea typeface="Times New Roman" panose="02020603050405020304" pitchFamily="18" charset="0"/>
                <a:cs typeface="Calibri" panose="020F0502020204030204" pitchFamily="34" charset="0"/>
              </a:rPr>
              <a:t>: </a:t>
            </a:r>
          </a:p>
        </p:txBody>
      </p:sp>
      <p:sp>
        <p:nvSpPr>
          <p:cNvPr id="5" name="Rettangolo 4"/>
          <p:cNvSpPr/>
          <p:nvPr/>
        </p:nvSpPr>
        <p:spPr>
          <a:xfrm>
            <a:off x="7390899" y="3662151"/>
            <a:ext cx="3535680" cy="2164695"/>
          </a:xfrm>
          <a:prstGeom prst="rect">
            <a:avLst/>
          </a:prstGeom>
        </p:spPr>
        <p:txBody>
          <a:bodyPr wrap="square">
            <a:spAutoFit/>
          </a:bodyPr>
          <a:lstStyle/>
          <a:p>
            <a:pPr fontAlgn="base">
              <a:spcBef>
                <a:spcPts val="750"/>
              </a:spcBef>
              <a:spcAft>
                <a:spcPts val="750"/>
              </a:spcAft>
            </a:pPr>
            <a:r>
              <a:rPr lang="it-IT" sz="3600" b="1" dirty="0" smtClean="0">
                <a:solidFill>
                  <a:srgbClr val="323232"/>
                </a:solidFill>
                <a:latin typeface="Calibri" panose="020F0502020204030204" pitchFamily="34" charset="0"/>
                <a:cs typeface="Calibri" panose="020F0502020204030204" pitchFamily="34" charset="0"/>
              </a:rPr>
              <a:t>autenticità </a:t>
            </a:r>
            <a:endParaRPr lang="it-IT" sz="3600" b="1" dirty="0">
              <a:solidFill>
                <a:srgbClr val="323232"/>
              </a:solidFill>
              <a:latin typeface="Calibri" panose="020F0502020204030204" pitchFamily="34" charset="0"/>
              <a:cs typeface="Calibri" panose="020F0502020204030204" pitchFamily="34" charset="0"/>
            </a:endParaRPr>
          </a:p>
          <a:p>
            <a:pPr fontAlgn="base">
              <a:spcBef>
                <a:spcPts val="750"/>
              </a:spcBef>
              <a:spcAft>
                <a:spcPts val="750"/>
              </a:spcAft>
            </a:pPr>
            <a:r>
              <a:rPr lang="it-IT" sz="3600" b="1" dirty="0" smtClean="0">
                <a:solidFill>
                  <a:srgbClr val="323232"/>
                </a:solidFill>
                <a:latin typeface="Calibri" panose="020F0502020204030204" pitchFamily="34" charset="0"/>
                <a:cs typeface="Calibri" panose="020F0502020204030204" pitchFamily="34" charset="0"/>
              </a:rPr>
              <a:t>integrità</a:t>
            </a:r>
            <a:endParaRPr lang="it-IT" sz="3600" b="1" dirty="0">
              <a:solidFill>
                <a:srgbClr val="323232"/>
              </a:solidFill>
              <a:latin typeface="Calibri" panose="020F0502020204030204" pitchFamily="34" charset="0"/>
              <a:cs typeface="Calibri" panose="020F0502020204030204" pitchFamily="34" charset="0"/>
            </a:endParaRPr>
          </a:p>
          <a:p>
            <a:pPr fontAlgn="base">
              <a:spcBef>
                <a:spcPts val="750"/>
              </a:spcBef>
              <a:spcAft>
                <a:spcPts val="750"/>
              </a:spcAft>
            </a:pPr>
            <a:r>
              <a:rPr lang="it-IT" sz="3600" b="1" dirty="0">
                <a:solidFill>
                  <a:srgbClr val="323232"/>
                </a:solidFill>
                <a:latin typeface="Calibri" panose="020F0502020204030204" pitchFamily="34" charset="0"/>
                <a:cs typeface="Calibri" panose="020F0502020204030204" pitchFamily="34" charset="0"/>
              </a:rPr>
              <a:t>non </a:t>
            </a:r>
            <a:r>
              <a:rPr lang="it-IT" sz="3600" b="1" dirty="0" smtClean="0">
                <a:solidFill>
                  <a:srgbClr val="323232"/>
                </a:solidFill>
                <a:latin typeface="Calibri" panose="020F0502020204030204" pitchFamily="34" charset="0"/>
                <a:cs typeface="Calibri" panose="020F0502020204030204" pitchFamily="34" charset="0"/>
              </a:rPr>
              <a:t>ripudio</a:t>
            </a:r>
            <a:endParaRPr lang="it-IT" sz="3600" dirty="0">
              <a:solidFill>
                <a:srgbClr val="323232"/>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7641" y="3662151"/>
            <a:ext cx="573258" cy="573258"/>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9363" y="4463730"/>
            <a:ext cx="561536" cy="561536"/>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875" y="5208117"/>
            <a:ext cx="593192" cy="593192"/>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354" y="1726087"/>
            <a:ext cx="4599677" cy="4599677"/>
          </a:xfrm>
          <a:prstGeom prst="rect">
            <a:avLst/>
          </a:prstGeom>
        </p:spPr>
      </p:pic>
    </p:spTree>
    <p:extLst>
      <p:ext uri="{BB962C8B-B14F-4D97-AF65-F5344CB8AC3E}">
        <p14:creationId xmlns:p14="http://schemas.microsoft.com/office/powerpoint/2010/main" val="229815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Verifica dell'identità del mittente (Autenticità)</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3" name="Rettangolo 2"/>
          <p:cNvSpPr/>
          <p:nvPr/>
        </p:nvSpPr>
        <p:spPr>
          <a:xfrm>
            <a:off x="720149" y="1794303"/>
            <a:ext cx="10329905" cy="2215991"/>
          </a:xfrm>
          <a:prstGeom prst="rect">
            <a:avLst/>
          </a:prstGeom>
        </p:spPr>
        <p:txBody>
          <a:bodyPr wrap="square">
            <a:spAutoFit/>
          </a:bodyPr>
          <a:lstStyle/>
          <a:p>
            <a:pPr lvl="0" fontAlgn="base">
              <a:lnSpc>
                <a:spcPct val="115000"/>
              </a:lnSpc>
              <a:spcAft>
                <a:spcPts val="0"/>
              </a:spcAft>
              <a:buSzPts val="1000"/>
              <a:tabLst>
                <a:tab pos="457200" algn="l"/>
              </a:tabLst>
            </a:pPr>
            <a:r>
              <a:rPr lang="it-IT" sz="2400" dirty="0" smtClean="0">
                <a:latin typeface="Calibri" panose="020F0502020204030204" pitchFamily="34" charset="0"/>
                <a:cs typeface="Calibri" panose="020F0502020204030204" pitchFamily="34" charset="0"/>
              </a:rPr>
              <a:t>la </a:t>
            </a:r>
            <a:r>
              <a:rPr lang="it-IT" sz="2400" dirty="0">
                <a:latin typeface="Calibri" panose="020F0502020204030204" pitchFamily="34" charset="0"/>
                <a:cs typeface="Calibri" panose="020F0502020204030204" pitchFamily="34" charset="0"/>
              </a:rPr>
              <a:t>firma digitale garantisce l’identità del sottoscrittore del documento che si assume anche la responsabilità del suo </a:t>
            </a:r>
            <a:r>
              <a:rPr lang="it-IT" sz="2400" dirty="0" smtClean="0">
                <a:latin typeface="Calibri" panose="020F0502020204030204" pitchFamily="34" charset="0"/>
                <a:cs typeface="Calibri" panose="020F0502020204030204" pitchFamily="34" charset="0"/>
              </a:rPr>
              <a:t>contenuto.</a:t>
            </a:r>
          </a:p>
          <a:p>
            <a:pPr lvl="0" fontAlgn="base">
              <a:lnSpc>
                <a:spcPct val="115000"/>
              </a:lnSpc>
              <a:spcAft>
                <a:spcPts val="0"/>
              </a:spcAft>
              <a:buSzPts val="1000"/>
              <a:tabLst>
                <a:tab pos="457200" algn="l"/>
              </a:tabLst>
            </a:pPr>
            <a:r>
              <a:rPr lang="it-IT" sz="2400" dirty="0" smtClean="0">
                <a:latin typeface="Calibri" panose="020F0502020204030204" pitchFamily="34" charset="0"/>
                <a:cs typeface="Calibri" panose="020F0502020204030204" pitchFamily="34" charset="0"/>
              </a:rPr>
              <a:t>Un </a:t>
            </a:r>
            <a:r>
              <a:rPr lang="it-IT" sz="2400" dirty="0">
                <a:latin typeface="Calibri" panose="020F0502020204030204" pitchFamily="34" charset="0"/>
                <a:cs typeface="Calibri" panose="020F0502020204030204" pitchFamily="34" charset="0"/>
              </a:rPr>
              <a:t>documento </a:t>
            </a:r>
            <a:r>
              <a:rPr lang="it-IT" sz="2400" dirty="0" smtClean="0">
                <a:latin typeface="Calibri" panose="020F0502020204030204" pitchFamily="34" charset="0"/>
                <a:cs typeface="Calibri" panose="020F0502020204030204" pitchFamily="34" charset="0"/>
              </a:rPr>
              <a:t>(o </a:t>
            </a:r>
            <a:r>
              <a:rPr lang="it-IT" sz="2400" dirty="0">
                <a:latin typeface="Calibri" panose="020F0502020204030204" pitchFamily="34" charset="0"/>
                <a:cs typeface="Calibri" panose="020F0502020204030204" pitchFamily="34" charset="0"/>
              </a:rPr>
              <a:t>un </a:t>
            </a:r>
            <a:r>
              <a:rPr lang="it-IT" sz="2400" dirty="0" smtClean="0">
                <a:latin typeface="Calibri" panose="020F0502020204030204" pitchFamily="34" charset="0"/>
                <a:cs typeface="Calibri" panose="020F0502020204030204" pitchFamily="34" charset="0"/>
              </a:rPr>
              <a:t>messaggio) firmato digitalmente conferma che è </a:t>
            </a:r>
            <a:r>
              <a:rPr lang="it-IT" sz="2400" dirty="0">
                <a:latin typeface="Calibri" panose="020F0502020204030204" pitchFamily="34" charset="0"/>
                <a:cs typeface="Calibri" panose="020F0502020204030204" pitchFamily="34" charset="0"/>
              </a:rPr>
              <a:t>stato effettivamente inviato dal mittente </a:t>
            </a:r>
            <a:r>
              <a:rPr lang="it-IT" sz="2400" dirty="0" smtClean="0">
                <a:latin typeface="Calibri" panose="020F0502020204030204" pitchFamily="34" charset="0"/>
                <a:cs typeface="Calibri" panose="020F0502020204030204" pitchFamily="34" charset="0"/>
              </a:rPr>
              <a:t>dichiarato (</a:t>
            </a:r>
            <a:r>
              <a:rPr lang="it-IT" sz="2400" b="1" dirty="0" smtClean="0">
                <a:latin typeface="Calibri" panose="020F0502020204030204" pitchFamily="34" charset="0"/>
                <a:cs typeface="Calibri" panose="020F0502020204030204" pitchFamily="34" charset="0"/>
              </a:rPr>
              <a:t>autenticità</a:t>
            </a:r>
            <a:r>
              <a:rPr lang="it-IT" sz="2400" dirty="0" smtClean="0">
                <a:latin typeface="Calibri" panose="020F0502020204030204" pitchFamily="34" charset="0"/>
                <a:cs typeface="Calibri" panose="020F0502020204030204" pitchFamily="34" charset="0"/>
              </a:rPr>
              <a:t> del mittente), </a:t>
            </a:r>
            <a:r>
              <a:rPr lang="it-IT" sz="2400" dirty="0">
                <a:latin typeface="Calibri" panose="020F0502020204030204" pitchFamily="34" charset="0"/>
                <a:cs typeface="Calibri" panose="020F0502020204030204" pitchFamily="34" charset="0"/>
              </a:rPr>
              <a:t>senza possibilità di frode. </a:t>
            </a:r>
          </a:p>
        </p:txBody>
      </p:sp>
      <p:sp>
        <p:nvSpPr>
          <p:cNvPr id="6" name="Rettangolo 5"/>
          <p:cNvSpPr/>
          <p:nvPr/>
        </p:nvSpPr>
        <p:spPr>
          <a:xfrm>
            <a:off x="1106893" y="4437946"/>
            <a:ext cx="9556418" cy="1366528"/>
          </a:xfrm>
          <a:prstGeom prst="rect">
            <a:avLst/>
          </a:prstGeom>
        </p:spPr>
        <p:txBody>
          <a:bodyPr wrap="square">
            <a:spAutoFit/>
          </a:bodyPr>
          <a:lstStyle/>
          <a:p>
            <a:pPr marL="285750" lvl="0" indent="-285750" fontAlgn="base">
              <a:lnSpc>
                <a:spcPct val="115000"/>
              </a:lnSpc>
              <a:spcAft>
                <a:spcPts val="0"/>
              </a:spcAft>
              <a:buSzPts val="1000"/>
              <a:buFont typeface="Arial" panose="020B0604020202020204" pitchFamily="34" charset="0"/>
              <a:buChar char="•"/>
              <a:tabLst>
                <a:tab pos="457200" algn="l"/>
              </a:tabLst>
            </a:pPr>
            <a:r>
              <a:rPr lang="it-IT" sz="2400" b="1" dirty="0">
                <a:latin typeface="Calibri" panose="020F0502020204030204" pitchFamily="34" charset="0"/>
                <a:cs typeface="Calibri" panose="020F0502020204030204" pitchFamily="34" charset="0"/>
              </a:rPr>
              <a:t>Esempio</a:t>
            </a:r>
            <a:r>
              <a:rPr lang="it-IT" sz="2400" dirty="0">
                <a:latin typeface="Calibri" panose="020F0502020204030204" pitchFamily="34" charset="0"/>
                <a:cs typeface="Calibri" panose="020F0502020204030204" pitchFamily="34" charset="0"/>
              </a:rPr>
              <a:t>: Un'azienda invia un contratto elettronico a un cliente. La firma digitale del responsabile dell'azienda garantisce al cliente che il contratto proviene effettivamente dall'azienda e non da terzi.</a:t>
            </a:r>
          </a:p>
        </p:txBody>
      </p:sp>
    </p:spTree>
    <p:extLst>
      <p:ext uri="{BB962C8B-B14F-4D97-AF65-F5344CB8AC3E}">
        <p14:creationId xmlns:p14="http://schemas.microsoft.com/office/powerpoint/2010/main" val="898109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Garanzia dell'integrità </a:t>
            </a:r>
            <a:r>
              <a:rPr lang="it-IT" sz="3200" b="1" dirty="0">
                <a:solidFill>
                  <a:schemeClr val="bg1"/>
                </a:solidFill>
                <a:latin typeface="Helvetica" panose="020B0604020202020204" pitchFamily="34" charset="0"/>
                <a:ea typeface="Times New Roman" panose="02020603050405020304" pitchFamily="18" charset="0"/>
              </a:rPr>
              <a:t>dei dati</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sp>
        <p:nvSpPr>
          <p:cNvPr id="7" name="Rettangolo 6"/>
          <p:cNvSpPr/>
          <p:nvPr/>
        </p:nvSpPr>
        <p:spPr>
          <a:xfrm>
            <a:off x="927294" y="1794303"/>
            <a:ext cx="10523807" cy="1200329"/>
          </a:xfrm>
          <a:prstGeom prst="rect">
            <a:avLst/>
          </a:prstGeom>
        </p:spPr>
        <p:txBody>
          <a:bodyPr wrap="square">
            <a:spAutoFit/>
          </a:bodyPr>
          <a:lstStyle/>
          <a:p>
            <a:r>
              <a:rPr lang="it-IT" sz="2400" dirty="0" smtClean="0">
                <a:latin typeface="Calibri" panose="020F0502020204030204" pitchFamily="34" charset="0"/>
                <a:ea typeface="Calibri" panose="020F0502020204030204" pitchFamily="34" charset="0"/>
                <a:cs typeface="Calibri" panose="020F0502020204030204" pitchFamily="34" charset="0"/>
              </a:rPr>
              <a:t>La </a:t>
            </a:r>
            <a:r>
              <a:rPr lang="it-IT" sz="2400" dirty="0">
                <a:latin typeface="Calibri" panose="020F0502020204030204" pitchFamily="34" charset="0"/>
                <a:ea typeface="Calibri" panose="020F0502020204030204" pitchFamily="34" charset="0"/>
                <a:cs typeface="Calibri" panose="020F0502020204030204" pitchFamily="34" charset="0"/>
              </a:rPr>
              <a:t>firma digitale assicura che i dati non siano stati alterati dopo la </a:t>
            </a:r>
            <a:r>
              <a:rPr lang="it-IT" sz="2400" dirty="0" smtClean="0">
                <a:latin typeface="Calibri" panose="020F0502020204030204" pitchFamily="34" charset="0"/>
                <a:ea typeface="Calibri" panose="020F0502020204030204" pitchFamily="34" charset="0"/>
                <a:cs typeface="Calibri" panose="020F0502020204030204" pitchFamily="34" charset="0"/>
              </a:rPr>
              <a:t>firma (</a:t>
            </a:r>
            <a:r>
              <a:rPr lang="it-IT" sz="2400" b="1" dirty="0" smtClean="0">
                <a:latin typeface="Calibri" panose="020F0502020204030204" pitchFamily="34" charset="0"/>
                <a:ea typeface="Calibri" panose="020F0502020204030204" pitchFamily="34" charset="0"/>
                <a:cs typeface="Calibri" panose="020F0502020204030204" pitchFamily="34" charset="0"/>
              </a:rPr>
              <a:t>integrità</a:t>
            </a:r>
            <a:r>
              <a:rPr lang="it-IT" sz="2400" dirty="0" smtClean="0">
                <a:latin typeface="Calibri" panose="020F0502020204030204" pitchFamily="34" charset="0"/>
                <a:ea typeface="Calibri" panose="020F0502020204030204" pitchFamily="34" charset="0"/>
                <a:cs typeface="Calibri" panose="020F0502020204030204" pitchFamily="34" charset="0"/>
              </a:rPr>
              <a:t> dei dati). </a:t>
            </a:r>
          </a:p>
          <a:p>
            <a:r>
              <a:rPr lang="it-IT" sz="2400" dirty="0" smtClean="0">
                <a:latin typeface="Calibri" panose="020F0502020204030204" pitchFamily="34" charset="0"/>
                <a:ea typeface="Calibri" panose="020F0502020204030204" pitchFamily="34" charset="0"/>
                <a:cs typeface="Calibri" panose="020F0502020204030204" pitchFamily="34" charset="0"/>
              </a:rPr>
              <a:t>Qualsiasi </a:t>
            </a:r>
            <a:r>
              <a:rPr lang="it-IT" sz="2400" dirty="0">
                <a:latin typeface="Calibri" panose="020F0502020204030204" pitchFamily="34" charset="0"/>
                <a:ea typeface="Calibri" panose="020F0502020204030204" pitchFamily="34" charset="0"/>
                <a:cs typeface="Calibri" panose="020F0502020204030204" pitchFamily="34" charset="0"/>
              </a:rPr>
              <a:t>modifica al documento o al messaggio farebbe invalidare la firma.</a:t>
            </a:r>
          </a:p>
        </p:txBody>
      </p:sp>
      <p:sp>
        <p:nvSpPr>
          <p:cNvPr id="10" name="Rettangolo 9"/>
          <p:cNvSpPr/>
          <p:nvPr/>
        </p:nvSpPr>
        <p:spPr>
          <a:xfrm>
            <a:off x="1137138" y="3769194"/>
            <a:ext cx="9568376" cy="1200329"/>
          </a:xfrm>
          <a:prstGeom prst="rect">
            <a:avLst/>
          </a:prstGeom>
        </p:spPr>
        <p:txBody>
          <a:bodyPr wrap="square">
            <a:spAutoFit/>
          </a:bodyPr>
          <a:lstStyle/>
          <a:p>
            <a:pPr marL="342900" indent="-342900">
              <a:buFont typeface="Arial" panose="020B0604020202020204" pitchFamily="34" charset="0"/>
              <a:buChar char="•"/>
            </a:pPr>
            <a:r>
              <a:rPr lang="it-IT" sz="2400" b="1" dirty="0">
                <a:latin typeface="Calibri" panose="020F0502020204030204" pitchFamily="34" charset="0"/>
                <a:ea typeface="Calibri" panose="020F0502020204030204" pitchFamily="34" charset="0"/>
                <a:cs typeface="Calibri" panose="020F0502020204030204" pitchFamily="34" charset="0"/>
              </a:rPr>
              <a:t>Esempio</a:t>
            </a:r>
            <a:r>
              <a:rPr lang="it-IT" sz="2400" dirty="0">
                <a:latin typeface="Calibri" panose="020F0502020204030204" pitchFamily="34" charset="0"/>
                <a:ea typeface="Calibri" panose="020F0502020204030204" pitchFamily="34" charset="0"/>
                <a:cs typeface="Calibri" panose="020F0502020204030204" pitchFamily="34" charset="0"/>
              </a:rPr>
              <a:t>: Una banca invia un estratto conto elettronico firmato digitalmente a un cliente. Il cliente può essere sicuro che il documento non è stato modificato durante il transito.</a:t>
            </a:r>
          </a:p>
        </p:txBody>
      </p:sp>
    </p:spTree>
    <p:extLst>
      <p:ext uri="{BB962C8B-B14F-4D97-AF65-F5344CB8AC3E}">
        <p14:creationId xmlns:p14="http://schemas.microsoft.com/office/powerpoint/2010/main" val="2144904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429571"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Non ripudiabilità</a:t>
            </a:r>
            <a:endParaRPr lang="it-IT" sz="3200" b="1" dirty="0">
              <a:solidFill>
                <a:schemeClr val="bg1"/>
              </a:solidFill>
              <a:effectLst/>
              <a:latin typeface="Times New Roman" panose="02020603050405020304" pitchFamily="18" charset="0"/>
              <a:ea typeface="Times New Roman" panose="02020603050405020304" pitchFamily="18" charset="0"/>
            </a:endParaRPr>
          </a:p>
        </p:txBody>
      </p:sp>
      <p:sp>
        <p:nvSpPr>
          <p:cNvPr id="8" name="Rettangolo 7"/>
          <p:cNvSpPr/>
          <p:nvPr/>
        </p:nvSpPr>
        <p:spPr>
          <a:xfrm>
            <a:off x="839607" y="3226924"/>
            <a:ext cx="6405255" cy="461665"/>
          </a:xfrm>
          <a:prstGeom prst="rect">
            <a:avLst/>
          </a:prstGeom>
        </p:spPr>
        <p:txBody>
          <a:bodyPr wrap="square">
            <a:spAutoFit/>
          </a:bodyPr>
          <a:lstStyle/>
          <a:p>
            <a:endParaRPr lang="it-IT" sz="2400" dirty="0"/>
          </a:p>
        </p:txBody>
      </p:sp>
      <p:sp>
        <p:nvSpPr>
          <p:cNvPr id="7" name="Rettangolo 6"/>
          <p:cNvSpPr/>
          <p:nvPr/>
        </p:nvSpPr>
        <p:spPr>
          <a:xfrm>
            <a:off x="849220" y="1794303"/>
            <a:ext cx="10048788" cy="2062103"/>
          </a:xfrm>
          <a:prstGeom prst="rect">
            <a:avLst/>
          </a:prstGeom>
        </p:spPr>
        <p:txBody>
          <a:bodyPr wrap="square">
            <a:spAutoFit/>
          </a:bodyPr>
          <a:lstStyle/>
          <a:p>
            <a:r>
              <a:rPr lang="it-IT" sz="2400" dirty="0">
                <a:latin typeface="Calibri" panose="020F0502020204030204" pitchFamily="34" charset="0"/>
                <a:ea typeface="Calibri" panose="020F0502020204030204" pitchFamily="34" charset="0"/>
                <a:cs typeface="Calibri" panose="020F0502020204030204" pitchFamily="34" charset="0"/>
              </a:rPr>
              <a:t>La firma digitale impedisce al mittente di </a:t>
            </a:r>
            <a:r>
              <a:rPr lang="it-IT" sz="2400" dirty="0" smtClean="0">
                <a:latin typeface="Calibri" panose="020F0502020204030204" pitchFamily="34" charset="0"/>
                <a:ea typeface="Calibri" panose="020F0502020204030204" pitchFamily="34" charset="0"/>
                <a:cs typeface="Calibri" panose="020F0502020204030204" pitchFamily="34" charset="0"/>
              </a:rPr>
              <a:t>negare, </a:t>
            </a:r>
            <a:r>
              <a:rPr lang="it-IT" sz="2400" dirty="0">
                <a:latin typeface="Calibri" panose="020F0502020204030204" pitchFamily="34" charset="0"/>
                <a:ea typeface="Calibri" panose="020F0502020204030204" pitchFamily="34" charset="0"/>
                <a:cs typeface="Calibri" panose="020F0502020204030204" pitchFamily="34" charset="0"/>
              </a:rPr>
              <a:t>in </a:t>
            </a:r>
            <a:r>
              <a:rPr lang="it-IT" sz="2400" dirty="0" smtClean="0">
                <a:latin typeface="Calibri" panose="020F0502020204030204" pitchFamily="34" charset="0"/>
                <a:ea typeface="Calibri" panose="020F0502020204030204" pitchFamily="34" charset="0"/>
                <a:cs typeface="Calibri" panose="020F0502020204030204" pitchFamily="34" charset="0"/>
              </a:rPr>
              <a:t>seguito, </a:t>
            </a:r>
            <a:r>
              <a:rPr lang="it-IT" sz="2400" dirty="0">
                <a:latin typeface="Calibri" panose="020F0502020204030204" pitchFamily="34" charset="0"/>
                <a:ea typeface="Calibri" panose="020F0502020204030204" pitchFamily="34" charset="0"/>
                <a:cs typeface="Calibri" panose="020F0502020204030204" pitchFamily="34" charset="0"/>
              </a:rPr>
              <a:t>di aver firmato un documento o inviato un messaggio (cioè garantisce la </a:t>
            </a:r>
            <a:r>
              <a:rPr lang="it-IT" sz="2400" b="1" dirty="0">
                <a:latin typeface="Calibri" panose="020F0502020204030204" pitchFamily="34" charset="0"/>
                <a:ea typeface="Calibri" panose="020F0502020204030204" pitchFamily="34" charset="0"/>
                <a:cs typeface="Calibri" panose="020F0502020204030204" pitchFamily="34" charset="0"/>
              </a:rPr>
              <a:t>non ripudiabilità</a:t>
            </a:r>
            <a:r>
              <a:rPr lang="it-IT" sz="2400" dirty="0">
                <a:latin typeface="Calibri" panose="020F0502020204030204" pitchFamily="34" charset="0"/>
                <a:ea typeface="Calibri" panose="020F0502020204030204" pitchFamily="34" charset="0"/>
                <a:cs typeface="Calibri" panose="020F0502020204030204" pitchFamily="34" charset="0"/>
              </a:rPr>
              <a:t>). </a:t>
            </a:r>
            <a:endParaRPr lang="it-IT" sz="2400" dirty="0" smtClean="0">
              <a:latin typeface="Calibri" panose="020F0502020204030204" pitchFamily="34" charset="0"/>
              <a:ea typeface="Calibri" panose="020F0502020204030204" pitchFamily="34" charset="0"/>
              <a:cs typeface="Calibri" panose="020F0502020204030204" pitchFamily="34" charset="0"/>
            </a:endParaRPr>
          </a:p>
          <a:p>
            <a:r>
              <a:rPr lang="it-IT" sz="800" dirty="0" smtClean="0">
                <a:latin typeface="Calibri" panose="020F0502020204030204" pitchFamily="34" charset="0"/>
                <a:ea typeface="Calibri" panose="020F0502020204030204" pitchFamily="34" charset="0"/>
                <a:cs typeface="Calibri" panose="020F0502020204030204" pitchFamily="34" charset="0"/>
              </a:rPr>
              <a:t> </a:t>
            </a:r>
            <a:endParaRPr lang="it-IT" sz="800" dirty="0">
              <a:latin typeface="Calibri" panose="020F0502020204030204" pitchFamily="34" charset="0"/>
              <a:ea typeface="Calibri" panose="020F0502020204030204" pitchFamily="34" charset="0"/>
              <a:cs typeface="Calibri" panose="020F0502020204030204" pitchFamily="34" charset="0"/>
            </a:endParaRPr>
          </a:p>
          <a:p>
            <a:r>
              <a:rPr lang="it-IT" sz="2400" dirty="0" smtClean="0">
                <a:latin typeface="Calibri" panose="020F0502020204030204" pitchFamily="34" charset="0"/>
                <a:ea typeface="Calibri" panose="020F0502020204030204" pitchFamily="34" charset="0"/>
                <a:cs typeface="Calibri" panose="020F0502020204030204" pitchFamily="34" charset="0"/>
              </a:rPr>
              <a:t>Questo </a:t>
            </a:r>
            <a:r>
              <a:rPr lang="it-IT" sz="2400" dirty="0">
                <a:latin typeface="Calibri" panose="020F0502020204030204" pitchFamily="34" charset="0"/>
                <a:ea typeface="Calibri" panose="020F0502020204030204" pitchFamily="34" charset="0"/>
                <a:cs typeface="Calibri" panose="020F0502020204030204" pitchFamily="34" charset="0"/>
              </a:rPr>
              <a:t>è importante in molte transazioni legali e </a:t>
            </a:r>
            <a:r>
              <a:rPr lang="it-IT" sz="2400" dirty="0" smtClean="0">
                <a:latin typeface="Calibri" panose="020F0502020204030204" pitchFamily="34" charset="0"/>
                <a:ea typeface="Calibri" panose="020F0502020204030204" pitchFamily="34" charset="0"/>
                <a:cs typeface="Calibri" panose="020F0502020204030204" pitchFamily="34" charset="0"/>
              </a:rPr>
              <a:t>commerciali in quanto </a:t>
            </a:r>
            <a:r>
              <a:rPr lang="it-IT" sz="2400" dirty="0">
                <a:latin typeface="Calibri" panose="020F0502020204030204" pitchFamily="34" charset="0"/>
                <a:cs typeface="Calibri" panose="020F0502020204030204" pitchFamily="34" charset="0"/>
              </a:rPr>
              <a:t>la firma digitale attribuisce piena validità legale al documento, pertanto il documento non può essere ripudiato dal sottoscrittore</a:t>
            </a:r>
            <a:r>
              <a:rPr lang="it-IT" sz="2400" dirty="0" smtClean="0">
                <a:latin typeface="Calibri" panose="020F0502020204030204" pitchFamily="34" charset="0"/>
                <a:ea typeface="Calibri" panose="020F0502020204030204" pitchFamily="34" charset="0"/>
                <a:cs typeface="Calibri" panose="020F0502020204030204" pitchFamily="34" charset="0"/>
              </a:rPr>
              <a:t>.</a:t>
            </a:r>
            <a:endParaRPr lang="it-IT" sz="2400" dirty="0">
              <a:latin typeface="Calibri" panose="020F0502020204030204" pitchFamily="34" charset="0"/>
              <a:ea typeface="Calibri" panose="020F0502020204030204" pitchFamily="34" charset="0"/>
              <a:cs typeface="Calibri" panose="020F0502020204030204" pitchFamily="34" charset="0"/>
            </a:endParaRPr>
          </a:p>
        </p:txBody>
      </p:sp>
      <p:sp>
        <p:nvSpPr>
          <p:cNvPr id="9" name="Rettangolo 8"/>
          <p:cNvSpPr/>
          <p:nvPr/>
        </p:nvSpPr>
        <p:spPr>
          <a:xfrm>
            <a:off x="1041009" y="4528849"/>
            <a:ext cx="9594165" cy="1200329"/>
          </a:xfrm>
          <a:prstGeom prst="rect">
            <a:avLst/>
          </a:prstGeom>
        </p:spPr>
        <p:txBody>
          <a:bodyPr wrap="square">
            <a:spAutoFit/>
          </a:bodyPr>
          <a:lstStyle/>
          <a:p>
            <a:pPr marL="342900" indent="-342900">
              <a:buFont typeface="Arial" panose="020B0604020202020204" pitchFamily="34" charset="0"/>
              <a:buChar char="•"/>
            </a:pPr>
            <a:r>
              <a:rPr lang="it-IT" sz="2400" b="1" dirty="0">
                <a:latin typeface="Calibri" panose="020F0502020204030204" pitchFamily="34" charset="0"/>
                <a:ea typeface="Calibri" panose="020F0502020204030204" pitchFamily="34" charset="0"/>
                <a:cs typeface="Calibri" panose="020F0502020204030204" pitchFamily="34" charset="0"/>
              </a:rPr>
              <a:t>Esempio</a:t>
            </a:r>
            <a:r>
              <a:rPr lang="it-IT" sz="2400" dirty="0">
                <a:latin typeface="Calibri" panose="020F0502020204030204" pitchFamily="34" charset="0"/>
                <a:ea typeface="Calibri" panose="020F0502020204030204" pitchFamily="34" charset="0"/>
                <a:cs typeface="Calibri" panose="020F0502020204030204" pitchFamily="34" charset="0"/>
              </a:rPr>
              <a:t>: Un fornitore firma un contratto digitale con un cliente per la fornitura di beni. La firma digitale garantisce che il fornitore non possa in seguito negare di aver firmato l'accordo.</a:t>
            </a:r>
          </a:p>
        </p:txBody>
      </p:sp>
    </p:spTree>
    <p:extLst>
      <p:ext uri="{BB962C8B-B14F-4D97-AF65-F5344CB8AC3E}">
        <p14:creationId xmlns:p14="http://schemas.microsoft.com/office/powerpoint/2010/main" val="191354153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7833</TotalTime>
  <Words>3465</Words>
  <Application>Microsoft Office PowerPoint</Application>
  <PresentationFormat>Widescreen</PresentationFormat>
  <Paragraphs>201</Paragraphs>
  <Slides>32</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32</vt:i4>
      </vt:variant>
    </vt:vector>
  </HeadingPairs>
  <TitlesOfParts>
    <vt:vector size="43" baseType="lpstr">
      <vt:lpstr>Arial</vt:lpstr>
      <vt:lpstr>Arial Black</vt:lpstr>
      <vt:lpstr>Calibri</vt:lpstr>
      <vt:lpstr>Calibri Light</vt:lpstr>
      <vt:lpstr>Century Gothic</vt:lpstr>
      <vt:lpstr>Freestyle Script</vt:lpstr>
      <vt:lpstr>Helvetica</vt:lpstr>
      <vt:lpstr>Times New Roman</vt:lpstr>
      <vt:lpstr>Wingdings 3</vt:lpstr>
      <vt:lpstr>Tema di Office</vt:lpstr>
      <vt:lpstr>Sala riunioni ione</vt:lpstr>
      <vt:lpstr>Firma Digitale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Posta Elettronica</dc:title>
  <dc:creator>Francesco Caputi</dc:creator>
  <cp:lastModifiedBy>Francesco Caputi</cp:lastModifiedBy>
  <cp:revision>626</cp:revision>
  <dcterms:created xsi:type="dcterms:W3CDTF">2024-03-13T08:24:32Z</dcterms:created>
  <dcterms:modified xsi:type="dcterms:W3CDTF">2024-10-01T14:56:11Z</dcterms:modified>
</cp:coreProperties>
</file>