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290" r:id="rId23"/>
    <p:sldId id="293" r:id="rId24"/>
    <p:sldId id="277" r:id="rId25"/>
    <p:sldId id="291" r:id="rId26"/>
    <p:sldId id="288" r:id="rId27"/>
    <p:sldId id="286" r:id="rId28"/>
    <p:sldId id="294" r:id="rId29"/>
    <p:sldId id="295" r:id="rId30"/>
    <p:sldId id="296" r:id="rId31"/>
    <p:sldId id="297" r:id="rId32"/>
    <p:sldId id="302" r:id="rId33"/>
    <p:sldId id="301" r:id="rId34"/>
    <p:sldId id="298" r:id="rId35"/>
    <p:sldId id="300" r:id="rId36"/>
    <p:sldId id="287" r:id="rId37"/>
    <p:sldId id="289" r:id="rId38"/>
    <p:sldId id="273" r:id="rId3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4FA"/>
    <a:srgbClr val="FFF200"/>
    <a:srgbClr val="B7E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72" y="2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5B83D27-0059-4B78-A31E-2FE0D789A563}" type="datetimeFigureOut">
              <a:rPr lang="it-IT" smtClean="0"/>
              <a:t>23/04/2024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4577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83D27-0059-4B78-A31E-2FE0D789A563}" type="datetimeFigureOut">
              <a:rPr lang="it-IT" smtClean="0"/>
              <a:t>23/04/2024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506182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83D27-0059-4B78-A31E-2FE0D789A563}" type="datetimeFigureOut">
              <a:rPr lang="it-IT" smtClean="0"/>
              <a:t>23/04/2024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3539391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4/23/2024</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237177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7631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AAA073D-A903-47F8-8D16-77642FB0DF1F}" type="datetimeFigureOut">
              <a:rPr lang="en-US" dirty="0"/>
              <a:t>4/23/2024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43306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278012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4/23/2024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980401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Fare clic per modificare lo stile del titolo dello schema</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4/23/2024</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018615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4/23/2024</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32232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8E665CEB-0076-4E37-B880-BCEA9784DE0A}" type="datetimeFigureOut">
              <a:rPr lang="en-US" dirty="0"/>
              <a:t>4/23/2024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6483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5B83D27-0059-4B78-A31E-2FE0D789A563}" type="datetimeFigureOut">
              <a:rPr lang="it-IT" smtClean="0"/>
              <a:t>23/04/2024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1424316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A6149E5E-3896-4118-99A7-7B85668F1C5E}" type="datetimeFigureOut">
              <a:rPr lang="en-US" dirty="0"/>
              <a:t>4/23/2024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337879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40F4739-9812-4A9F-890D-2AD6BA5F6EE8}" type="datetimeFigureOut">
              <a:rPr lang="en-US" dirty="0"/>
              <a:t>4/23/2024</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715090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8845AC5-A3F8-44AA-BA8F-596CDCC976D3}" type="datetimeFigureOut">
              <a:rPr lang="en-US" dirty="0"/>
              <a:t>4/23/2024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121411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873B183-A821-4095-A363-9EC968635539}" type="datetimeFigureOut">
              <a:rPr lang="en-US" dirty="0"/>
              <a:t>4/23/2024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507825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174D01B4-0AA5-45E6-B2E6-5FA4078AEBCF}" type="datetimeFigureOut">
              <a:rPr lang="en-US" dirty="0"/>
              <a:t>4/23/2024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060921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4/23/2024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91917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4/23/2024</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631682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12762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4/23/2024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811246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75B83D27-0059-4B78-A31E-2FE0D789A563}" type="datetimeFigureOut">
              <a:rPr lang="it-IT" smtClean="0"/>
              <a:t>23/04/2024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684984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5B83D27-0059-4B78-A31E-2FE0D789A563}" type="datetimeFigureOut">
              <a:rPr lang="it-IT" smtClean="0"/>
              <a:t>23/04/2024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139120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5B83D27-0059-4B78-A31E-2FE0D789A563}" type="datetimeFigureOut">
              <a:rPr lang="it-IT" smtClean="0"/>
              <a:t>23/04/2024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2035900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5B83D27-0059-4B78-A31E-2FE0D789A563}" type="datetimeFigureOut">
              <a:rPr lang="it-IT" smtClean="0"/>
              <a:t>23/04/2024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125965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5B83D27-0059-4B78-A31E-2FE0D789A563}" type="datetimeFigureOut">
              <a:rPr lang="it-IT" smtClean="0"/>
              <a:t>23/04/2024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53384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5B83D27-0059-4B78-A31E-2FE0D789A563}" type="datetimeFigureOut">
              <a:rPr lang="it-IT" smtClean="0"/>
              <a:t>23/04/2024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3925474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75B83D27-0059-4B78-A31E-2FE0D789A563}" type="datetimeFigureOut">
              <a:rPr lang="it-IT" smtClean="0"/>
              <a:t>23/04/2024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860DD1-9CAA-4B69-A589-122E570C0231}" type="slidenum">
              <a:rPr lang="it-IT" smtClean="0"/>
              <a:t>‹N›</a:t>
            </a:fld>
            <a:endParaRPr lang="it-IT"/>
          </a:p>
        </p:txBody>
      </p:sp>
    </p:spTree>
    <p:extLst>
      <p:ext uri="{BB962C8B-B14F-4D97-AF65-F5344CB8AC3E}">
        <p14:creationId xmlns:p14="http://schemas.microsoft.com/office/powerpoint/2010/main" val="417392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B83D27-0059-4B78-A31E-2FE0D789A563}" type="datetimeFigureOut">
              <a:rPr lang="it-IT" smtClean="0"/>
              <a:t>23/04/2024</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860DD1-9CAA-4B69-A589-122E570C0231}" type="slidenum">
              <a:rPr lang="it-IT" smtClean="0"/>
              <a:t>‹N›</a:t>
            </a:fld>
            <a:endParaRPr lang="it-IT"/>
          </a:p>
        </p:txBody>
      </p:sp>
    </p:spTree>
    <p:extLst>
      <p:ext uri="{BB962C8B-B14F-4D97-AF65-F5344CB8AC3E}">
        <p14:creationId xmlns:p14="http://schemas.microsoft.com/office/powerpoint/2010/main" val="1731878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4/23/2024</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32687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image" Target="../media/image21.png"/><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6.jpg"/><Relationship Id="rId5" Type="http://schemas.openxmlformats.org/officeDocument/2006/relationships/image" Target="../media/image24.jpeg"/><Relationship Id="rId15" Type="http://schemas.openxmlformats.org/officeDocument/2006/relationships/image" Target="../media/image32.png"/><Relationship Id="rId10" Type="http://schemas.openxmlformats.org/officeDocument/2006/relationships/image" Target="../media/image7.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hyperlink" Target="https://www.spid.gov.it/cos-e-spid/dove-utilizzare-spi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jp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6.jp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2.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hyperlink" Target="https://www.agid.gov.it/" TargetMode="Externa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7.png"/><Relationship Id="rId7" Type="http://schemas.openxmlformats.org/officeDocument/2006/relationships/image" Target="../media/image59.jpe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jpg"/><Relationship Id="rId4" Type="http://schemas.openxmlformats.org/officeDocument/2006/relationships/image" Target="../media/image6.jp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60.png"/><Relationship Id="rId4" Type="http://schemas.openxmlformats.org/officeDocument/2006/relationships/image" Target="../media/image6.jp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Layout" Target="../slideLayouts/slideLayout1.xml"/><Relationship Id="rId5" Type="http://schemas.openxmlformats.org/officeDocument/2006/relationships/image" Target="../media/image62.png"/><Relationship Id="rId4" Type="http://schemas.openxmlformats.org/officeDocument/2006/relationships/image" Target="../media/image6.jp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3.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www.agid.gov.i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avanzamentodigitale.italia.it/"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spid.gov.it/" TargetMode="External"/><Relationship Id="rId3" Type="http://schemas.openxmlformats.org/officeDocument/2006/relationships/image" Target="../media/image6.jp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5044" y="1"/>
            <a:ext cx="720284" cy="1155940"/>
          </a:xfrm>
          <a:prstGeom prst="rect">
            <a:avLst/>
          </a:prstGeom>
        </p:spPr>
      </p:pic>
      <p:sp>
        <p:nvSpPr>
          <p:cNvPr id="2" name="Titolo 1">
            <a:extLst>
              <a:ext uri="{FF2B5EF4-FFF2-40B4-BE49-F238E27FC236}">
                <a16:creationId xmlns:a16="http://schemas.microsoft.com/office/drawing/2014/main" id="{6AD82A10-DB26-468C-8BF1-E053A3E04BBF}"/>
              </a:ext>
            </a:extLst>
          </p:cNvPr>
          <p:cNvSpPr>
            <a:spLocks noGrp="1"/>
          </p:cNvSpPr>
          <p:nvPr>
            <p:ph type="ctrTitle"/>
          </p:nvPr>
        </p:nvSpPr>
        <p:spPr>
          <a:xfrm>
            <a:off x="543456" y="5120640"/>
            <a:ext cx="2748383" cy="1192432"/>
          </a:xfrm>
        </p:spPr>
        <p:txBody>
          <a:bodyPr/>
          <a:lstStyle/>
          <a:p>
            <a:r>
              <a:rPr lang="it-IT" sz="7200" dirty="0" smtClean="0">
                <a:ln w="25400">
                  <a:noFill/>
                </a:ln>
                <a:solidFill>
                  <a:srgbClr val="CFE4FA"/>
                </a:solidFill>
                <a:latin typeface="Arial Black" panose="020B0A04020102020204" pitchFamily="34" charset="0"/>
                <a:cs typeface="Arial" panose="020B0604020202020204" pitchFamily="34" charset="0"/>
              </a:rPr>
              <a:t>SPID</a:t>
            </a:r>
            <a:endParaRPr lang="it-IT" sz="7200" dirty="0">
              <a:ln w="25400">
                <a:noFill/>
              </a:ln>
              <a:solidFill>
                <a:srgbClr val="CFE4FA"/>
              </a:solidFill>
              <a:latin typeface="Arial Black" panose="020B0A04020102020204" pitchFamily="34" charset="0"/>
              <a:cs typeface="Arial" panose="020B0604020202020204" pitchFamily="34" charset="0"/>
            </a:endParaRPr>
          </a:p>
        </p:txBody>
      </p:sp>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5044" y="0"/>
            <a:ext cx="720284" cy="1159779"/>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5044" y="0"/>
            <a:ext cx="720284" cy="1159779"/>
          </a:xfrm>
          <a:prstGeom prst="rect">
            <a:avLst/>
          </a:prstGeom>
        </p:spPr>
      </p:pic>
      <p:grpSp>
        <p:nvGrpSpPr>
          <p:cNvPr id="10" name="Gruppo 9"/>
          <p:cNvGrpSpPr/>
          <p:nvPr/>
        </p:nvGrpSpPr>
        <p:grpSpPr>
          <a:xfrm>
            <a:off x="3175195" y="0"/>
            <a:ext cx="8402515" cy="6228664"/>
            <a:chOff x="3175195" y="0"/>
            <a:chExt cx="8402515" cy="6228664"/>
          </a:xfrm>
        </p:grpSpPr>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195" y="626987"/>
              <a:ext cx="8402515" cy="5601677"/>
            </a:xfrm>
            <a:prstGeom prst="rect">
              <a:avLst/>
            </a:prstGeom>
          </p:spPr>
        </p:pic>
        <p:pic>
          <p:nvPicPr>
            <p:cNvPr id="6" name="Immagin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25044" y="0"/>
              <a:ext cx="717900" cy="1155941"/>
            </a:xfrm>
            <a:prstGeom prst="rect">
              <a:avLst/>
            </a:prstGeom>
          </p:spPr>
        </p:pic>
      </p:grpSp>
    </p:spTree>
    <p:extLst>
      <p:ext uri="{BB962C8B-B14F-4D97-AF65-F5344CB8AC3E}">
        <p14:creationId xmlns:p14="http://schemas.microsoft.com/office/powerpoint/2010/main" val="3587377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Le modalità di riconoscimento attive</a:t>
            </a:r>
          </a:p>
        </p:txBody>
      </p:sp>
      <p:sp>
        <p:nvSpPr>
          <p:cNvPr id="8" name="Rettangolo 7"/>
          <p:cNvSpPr/>
          <p:nvPr/>
        </p:nvSpPr>
        <p:spPr>
          <a:xfrm>
            <a:off x="860739" y="1393362"/>
            <a:ext cx="1047052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Per poter </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registrare la propria Identità digitale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e ottenere le credenziali SPID  è cruciale che ogni utente venga sottoposto ad un </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riconoscimento formale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che garantisca la sua identità. </a:t>
            </a:r>
            <a:endPar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endParaRPr>
          </a:p>
        </p:txBody>
      </p:sp>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53863" y="2759578"/>
            <a:ext cx="3564502" cy="3253592"/>
          </a:xfrm>
          <a:prstGeom prst="rect">
            <a:avLst/>
          </a:prstGeom>
        </p:spPr>
      </p:pic>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7261" y="2724683"/>
            <a:ext cx="3582933" cy="3288487"/>
          </a:xfrm>
          <a:prstGeom prst="rect">
            <a:avLst/>
          </a:prstGeom>
        </p:spPr>
      </p:pic>
      <p:sp>
        <p:nvSpPr>
          <p:cNvPr id="7" name="Rettangolo 6"/>
          <p:cNvSpPr/>
          <p:nvPr/>
        </p:nvSpPr>
        <p:spPr>
          <a:xfrm>
            <a:off x="1653863" y="6013170"/>
            <a:ext cx="3061607"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riconoscimento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de </a:t>
            </a:r>
            <a:r>
              <a:rPr kumimoji="0" lang="it-IT" sz="2400" b="0" i="0" u="none" strike="noStrike" kern="1200" cap="none" spc="0" normalizeH="0" baseline="0" noProof="0" dirty="0" err="1" smtClean="0">
                <a:ln>
                  <a:noFill/>
                </a:ln>
                <a:solidFill>
                  <a:srgbClr val="0D0D0D"/>
                </a:solidFill>
                <a:effectLst/>
                <a:uLnTx/>
                <a:uFillTx/>
                <a:latin typeface="Calibri" panose="020F0502020204030204"/>
                <a:ea typeface="+mn-ea"/>
                <a:cs typeface="+mn-cs"/>
              </a:rPr>
              <a:t>visu</a:t>
            </a:r>
            <a:endPar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(di persona) </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ttangolo 8"/>
          <p:cNvSpPr/>
          <p:nvPr/>
        </p:nvSpPr>
        <p:spPr>
          <a:xfrm>
            <a:off x="6972883" y="6041342"/>
            <a:ext cx="356591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riconoscimento da </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remoto.</a:t>
            </a:r>
          </a:p>
        </p:txBody>
      </p:sp>
    </p:spTree>
    <p:extLst>
      <p:ext uri="{BB962C8B-B14F-4D97-AF65-F5344CB8AC3E}">
        <p14:creationId xmlns:p14="http://schemas.microsoft.com/office/powerpoint/2010/main" val="1611642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Riconoscimento de </a:t>
            </a:r>
            <a:r>
              <a:rPr kumimoji="0" lang="it-IT" sz="3200" b="1" i="0" u="none" strike="noStrike" kern="1200" cap="none" spc="0" normalizeH="0" baseline="0" noProof="0" dirty="0" err="1" smtClean="0">
                <a:ln>
                  <a:noFill/>
                </a:ln>
                <a:solidFill>
                  <a:prstClr val="white"/>
                </a:solidFill>
                <a:effectLst/>
                <a:uLnTx/>
                <a:uFillTx/>
                <a:latin typeface="Helvetica" panose="020B0604020202020204" pitchFamily="34" charset="0"/>
                <a:ea typeface="Times New Roman" panose="02020603050405020304" pitchFamily="18" charset="0"/>
                <a:cs typeface="+mn-cs"/>
              </a:rPr>
              <a:t>visu</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8" name="Rettangolo 7"/>
          <p:cNvSpPr/>
          <p:nvPr/>
        </p:nvSpPr>
        <p:spPr>
          <a:xfrm>
            <a:off x="684971" y="1482232"/>
            <a:ext cx="10822057" cy="31700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Il </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riconoscimento de </a:t>
            </a:r>
            <a:r>
              <a:rPr kumimoji="0" lang="it-IT" sz="2400" b="1" i="0" u="none" strike="noStrike" kern="1200" cap="none" spc="0" normalizeH="0" baseline="0" noProof="0" dirty="0" err="1" smtClean="0">
                <a:ln>
                  <a:noFill/>
                </a:ln>
                <a:solidFill>
                  <a:srgbClr val="0D0D0D"/>
                </a:solidFill>
                <a:effectLst/>
                <a:uLnTx/>
                <a:uFillTx/>
                <a:latin typeface="Calibri" panose="020F0502020204030204"/>
                <a:ea typeface="+mn-ea"/>
                <a:cs typeface="+mn-cs"/>
              </a:rPr>
              <a:t>visu</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può essere fatto recandosi di persona presso le postazioni (di enti pubblici o privati</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in convenzione con i gestori di identità </a:t>
            </a:r>
            <a:endPar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endParaRPr>
          </a:p>
          <a:p>
            <a:pPr lvl="0">
              <a:defRPr/>
            </a:pPr>
            <a:r>
              <a:rPr kumimoji="0" lang="it-IT" sz="800" b="0" i="0" u="none" strike="noStrike" kern="1200" cap="none" spc="0" normalizeH="0" baseline="0" noProof="0" dirty="0" smtClean="0">
                <a:ln>
                  <a:noFill/>
                </a:ln>
                <a:solidFill>
                  <a:srgbClr val="0D0D0D"/>
                </a:solidFill>
                <a:effectLst/>
                <a:uLnTx/>
                <a:uFillTx/>
                <a:latin typeface="Calibri" panose="020F0502020204030204"/>
                <a:ea typeface="+mn-ea"/>
                <a:cs typeface="+mn-cs"/>
              </a:rPr>
              <a:t> </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r>
            <a:b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b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Il riconoscimento de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visu</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è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una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procedura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affidabile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di verifica dell'identità, eseguita attraverso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osservazione diretta della persona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 la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verifica dei suoi documenti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da parte di un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operatore autorizzato </a:t>
            </a:r>
            <a:r>
              <a:rPr lang="it-IT" sz="2400" dirty="0">
                <a:solidFill>
                  <a:prstClr val="black"/>
                </a:solidFill>
              </a:rPr>
              <a:t>(</a:t>
            </a:r>
            <a:r>
              <a:rPr lang="it-IT" sz="2400" dirty="0" err="1">
                <a:solidFill>
                  <a:prstClr val="black"/>
                </a:solidFill>
              </a:rPr>
              <a:t>Registration</a:t>
            </a:r>
            <a:r>
              <a:rPr lang="it-IT" sz="2400" dirty="0">
                <a:solidFill>
                  <a:prstClr val="black"/>
                </a:solidFill>
              </a:rPr>
              <a:t> Authority </a:t>
            </a:r>
            <a:r>
              <a:rPr lang="it-IT" sz="2400" dirty="0" err="1">
                <a:solidFill>
                  <a:prstClr val="black"/>
                </a:solidFill>
              </a:rPr>
              <a:t>Officer</a:t>
            </a:r>
            <a:r>
              <a:rPr lang="it-IT" sz="2400">
                <a:solidFill>
                  <a:prstClr val="black"/>
                </a:solidFill>
              </a:rPr>
              <a:t>, RAO). </a:t>
            </a:r>
            <a:r>
              <a:rPr lang="it-IT" sz="2400" smtClean="0">
                <a:solidFill>
                  <a:prstClr val="black"/>
                </a:solidFill>
              </a:rPr>
              <a:t> </a:t>
            </a:r>
            <a:endPar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 procedura prevede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diverse fasi</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grpSp>
        <p:nvGrpSpPr>
          <p:cNvPr id="11" name="Gruppo 10"/>
          <p:cNvGrpSpPr/>
          <p:nvPr/>
        </p:nvGrpSpPr>
        <p:grpSpPr>
          <a:xfrm>
            <a:off x="915222" y="5070044"/>
            <a:ext cx="10361554" cy="895992"/>
            <a:chOff x="786173" y="5548346"/>
            <a:chExt cx="10361554" cy="895992"/>
          </a:xfrm>
        </p:grpSpPr>
        <p:sp>
          <p:nvSpPr>
            <p:cNvPr id="5" name="Freccia a destra 4"/>
            <p:cNvSpPr/>
            <p:nvPr/>
          </p:nvSpPr>
          <p:spPr>
            <a:xfrm>
              <a:off x="3071592" y="5904852"/>
              <a:ext cx="294468" cy="247973"/>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p:cNvSpPr txBox="1"/>
            <p:nvPr/>
          </p:nvSpPr>
          <p:spPr>
            <a:xfrm>
              <a:off x="786173" y="5613341"/>
              <a:ext cx="2107769" cy="830997"/>
            </a:xfrm>
            <a:prstGeom prst="rect">
              <a:avLst/>
            </a:prstGeom>
            <a:solidFill>
              <a:schemeClr val="accent5">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Presentazione dei documenti</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asellaDiTesto 11"/>
            <p:cNvSpPr txBox="1"/>
            <p:nvPr/>
          </p:nvSpPr>
          <p:spPr>
            <a:xfrm>
              <a:off x="3564372" y="5613341"/>
              <a:ext cx="2107769" cy="830997"/>
            </a:xfrm>
            <a:prstGeom prst="rect">
              <a:avLst/>
            </a:prstGeom>
            <a:solidFill>
              <a:schemeClr val="accent5">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Controllo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dei documenti</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CasellaDiTesto 13"/>
            <p:cNvSpPr txBox="1"/>
            <p:nvPr/>
          </p:nvSpPr>
          <p:spPr>
            <a:xfrm>
              <a:off x="6197201" y="5597839"/>
              <a:ext cx="2107769" cy="830997"/>
            </a:xfrm>
            <a:prstGeom prst="rect">
              <a:avLst/>
            </a:prstGeom>
            <a:solidFill>
              <a:schemeClr val="accent5">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Confronto con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l'individuo</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CasellaDiTesto 14"/>
            <p:cNvSpPr txBox="1"/>
            <p:nvPr/>
          </p:nvSpPr>
          <p:spPr>
            <a:xfrm>
              <a:off x="9039958" y="5548346"/>
              <a:ext cx="2107769" cy="830997"/>
            </a:xfrm>
            <a:prstGeom prst="rect">
              <a:avLst/>
            </a:prstGeom>
            <a:solidFill>
              <a:schemeClr val="accent5">
                <a:lumMod val="20000"/>
                <a:lumOff val="8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Conferma dell'identità</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Freccia a destra 16"/>
            <p:cNvSpPr/>
            <p:nvPr/>
          </p:nvSpPr>
          <p:spPr>
            <a:xfrm>
              <a:off x="5801532" y="5904851"/>
              <a:ext cx="294468" cy="247973"/>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ccia a destra 17"/>
            <p:cNvSpPr/>
            <p:nvPr/>
          </p:nvSpPr>
          <p:spPr>
            <a:xfrm>
              <a:off x="8525230" y="5889350"/>
              <a:ext cx="294468" cy="247973"/>
            </a:xfrm>
            <a:prstGeom prst="rightArrow">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029265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Riconoscimento da Remoto </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8" name="Rettangolo 7"/>
          <p:cNvSpPr/>
          <p:nvPr/>
        </p:nvSpPr>
        <p:spPr>
          <a:xfrm>
            <a:off x="632088" y="1742157"/>
            <a:ext cx="10927823"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Il </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riconoscimento da remoto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può avvenire secondo diverse modalità, ogni Gestore mette a disposizione diverse procedure e gli utenti possono scegliere liberamente il Gestore a seconda del servizio di rilascio che meglio si adatta alle proprie preferenze. </a:t>
            </a:r>
          </a:p>
        </p:txBody>
      </p:sp>
      <p:sp>
        <p:nvSpPr>
          <p:cNvPr id="4" name="Rettangolo 3"/>
          <p:cNvSpPr/>
          <p:nvPr/>
        </p:nvSpPr>
        <p:spPr>
          <a:xfrm>
            <a:off x="2618418" y="3699543"/>
            <a:ext cx="5351446" cy="230832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via </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webcam</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endPar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c</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on un </a:t>
            </a:r>
            <a:r>
              <a:rPr kumimoji="0" lang="it-IT" sz="2400" b="1" i="0" u="none" strike="noStrike" kern="1200" cap="none" spc="0" normalizeH="0" baseline="0" noProof="0" dirty="0" err="1" smtClean="0">
                <a:ln>
                  <a:noFill/>
                </a:ln>
                <a:solidFill>
                  <a:srgbClr val="0D0D0D"/>
                </a:solidFill>
                <a:effectLst/>
                <a:uLnTx/>
                <a:uFillTx/>
                <a:latin typeface="Calibri" panose="020F0502020204030204"/>
                <a:ea typeface="+mn-ea"/>
                <a:cs typeface="+mn-cs"/>
              </a:rPr>
              <a:t>selfie</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 audio-video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con</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 Carta </a:t>
            </a:r>
            <a:r>
              <a:rPr kumimoji="0" lang="it-IT" sz="2400" b="1" i="0" u="none" strike="noStrike" kern="1200" cap="none" spc="0" normalizeH="0" baseline="0" noProof="0" dirty="0">
                <a:ln>
                  <a:noFill/>
                </a:ln>
                <a:solidFill>
                  <a:srgbClr val="0D0D0D"/>
                </a:solidFill>
                <a:effectLst/>
                <a:uLnTx/>
                <a:uFillTx/>
                <a:latin typeface="Calibri" panose="020F0502020204030204"/>
                <a:ea typeface="+mn-ea"/>
                <a:cs typeface="+mn-cs"/>
              </a:rPr>
              <a:t>d’Identità Elettronica </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a:t>
            </a:r>
            <a:r>
              <a:rPr kumimoji="0" lang="it-IT" sz="2400" b="1" i="0" u="none" strike="noStrike" kern="1200" cap="none" spc="0" normalizeH="0" baseline="0" noProof="0" dirty="0">
                <a:ln>
                  <a:noFill/>
                </a:ln>
                <a:solidFill>
                  <a:srgbClr val="0D0D0D"/>
                </a:solidFill>
                <a:effectLst/>
                <a:uLnTx/>
                <a:uFillTx/>
                <a:latin typeface="Calibri" panose="020F0502020204030204"/>
                <a:ea typeface="+mn-ea"/>
                <a:cs typeface="+mn-cs"/>
              </a:rPr>
              <a:t>CIE</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endPar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con</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 passaporto </a:t>
            </a:r>
            <a:r>
              <a:rPr kumimoji="0" lang="it-IT" sz="2400" b="1" i="0" u="none" strike="noStrike" kern="1200" cap="none" spc="0" normalizeH="0" baseline="0" noProof="0" dirty="0">
                <a:ln>
                  <a:noFill/>
                </a:ln>
                <a:solidFill>
                  <a:srgbClr val="0D0D0D"/>
                </a:solidFill>
                <a:effectLst/>
                <a:uLnTx/>
                <a:uFillTx/>
                <a:latin typeface="Calibri" panose="020F0502020204030204"/>
                <a:ea typeface="+mn-ea"/>
                <a:cs typeface="+mn-cs"/>
              </a:rPr>
              <a:t>elettronico</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endPar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con </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Carta </a:t>
            </a:r>
            <a:r>
              <a:rPr kumimoji="0" lang="it-IT" sz="2400" b="1" i="0" u="none" strike="noStrike" kern="1200" cap="none" spc="0" normalizeH="0" baseline="0" noProof="0" dirty="0">
                <a:ln>
                  <a:noFill/>
                </a:ln>
                <a:solidFill>
                  <a:srgbClr val="0D0D0D"/>
                </a:solidFill>
                <a:effectLst/>
                <a:uLnTx/>
                <a:uFillTx/>
                <a:latin typeface="Calibri" panose="020F0502020204030204"/>
                <a:ea typeface="+mn-ea"/>
                <a:cs typeface="+mn-cs"/>
              </a:rPr>
              <a:t>Nazionale dei Servizi</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r>
              <a:rPr kumimoji="0" lang="it-IT" sz="2400" b="1" i="0" u="none" strike="noStrike" kern="1200" cap="none" spc="0" normalizeH="0" baseline="0" noProof="0" dirty="0">
                <a:ln>
                  <a:noFill/>
                </a:ln>
                <a:solidFill>
                  <a:srgbClr val="0D0D0D"/>
                </a:solidFill>
                <a:effectLst/>
                <a:uLnTx/>
                <a:uFillTx/>
                <a:latin typeface="Calibri" panose="020F0502020204030204"/>
                <a:ea typeface="+mn-ea"/>
                <a:cs typeface="+mn-cs"/>
              </a:rPr>
              <a:t>CNS</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endPar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con </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firma </a:t>
            </a:r>
            <a:r>
              <a:rPr kumimoji="0" lang="it-IT" sz="2400" b="1" i="0" u="none" strike="noStrike" kern="1200" cap="none" spc="0" normalizeH="0" baseline="0" noProof="0" dirty="0">
                <a:ln>
                  <a:noFill/>
                </a:ln>
                <a:solidFill>
                  <a:srgbClr val="0D0D0D"/>
                </a:solidFill>
                <a:effectLst/>
                <a:uLnTx/>
                <a:uFillTx/>
                <a:latin typeface="Calibri" panose="020F0502020204030204"/>
                <a:ea typeface="+mn-ea"/>
                <a:cs typeface="+mn-cs"/>
              </a:rPr>
              <a:t>digitale</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p>
        </p:txBody>
      </p:sp>
      <p:sp>
        <p:nvSpPr>
          <p:cNvPr id="5" name="CasellaDiTesto 4"/>
          <p:cNvSpPr txBox="1"/>
          <p:nvPr/>
        </p:nvSpPr>
        <p:spPr>
          <a:xfrm>
            <a:off x="632088" y="3090182"/>
            <a:ext cx="297453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Procedure disponibili: </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410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Quanti SPID si possono avere</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7" name="Rettangolo 6"/>
          <p:cNvSpPr/>
          <p:nvPr/>
        </p:nvSpPr>
        <p:spPr>
          <a:xfrm>
            <a:off x="951913" y="2822796"/>
            <a:ext cx="1009122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Ogni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cittadino può richiedere più di una identità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digitale, magari con livelli di sicurezza differenti,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 patto che lo faccia rivolgersi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a Identity provider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diversi</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ttangolo 13"/>
          <p:cNvSpPr/>
          <p:nvPr/>
        </p:nvSpPr>
        <p:spPr>
          <a:xfrm>
            <a:off x="951913" y="1794303"/>
            <a:ext cx="1030478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La norma non pone limiti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al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numero di Identità Digitali SPID che si possono avere.</a:t>
            </a:r>
          </a:p>
        </p:txBody>
      </p:sp>
      <p:sp>
        <p:nvSpPr>
          <p:cNvPr id="17" name="Rettangolo 16"/>
          <p:cNvSpPr/>
          <p:nvPr/>
        </p:nvSpPr>
        <p:spPr>
          <a:xfrm>
            <a:off x="951913" y="4122460"/>
            <a:ext cx="10091224"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Da un punto di vista pratico gestire più SPID non comporta effettivi vantaggi e può essere addirittura problematico, infatti vi è la necessità di gestire più codici di accesso (uno per ogni gestore)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poiché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le procedure di attivazione non sono sempre gratuite,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avere più identità SPID potrebbe significare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dover sostenere più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costi</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519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Autenticazione a più </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fattori (MFA)</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8" name="Rettangolo 7"/>
          <p:cNvSpPr/>
          <p:nvPr/>
        </p:nvSpPr>
        <p:spPr>
          <a:xfrm>
            <a:off x="544185" y="1369769"/>
            <a:ext cx="11103628" cy="11079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rPr>
              <a:t>L'</a:t>
            </a:r>
            <a:r>
              <a:rPr kumimoji="0" lang="it-IT" sz="2200" b="1" i="0" u="none" strike="noStrike" kern="1200" cap="none" spc="0" normalizeH="0" baseline="0" noProof="0" dirty="0">
                <a:ln>
                  <a:noFill/>
                </a:ln>
                <a:solidFill>
                  <a:srgbClr val="0D0D0D"/>
                </a:solidFill>
                <a:effectLst/>
                <a:uLnTx/>
                <a:uFillTx/>
                <a:latin typeface="Calibri" panose="020F0502020204030204"/>
                <a:ea typeface="+mn-ea"/>
                <a:cs typeface="+mn-cs"/>
              </a:rPr>
              <a:t>autenticazione</a:t>
            </a:r>
            <a:r>
              <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rPr>
              <a:t> </a:t>
            </a:r>
            <a:r>
              <a:rPr kumimoji="0" lang="it-IT" sz="2200" b="1" i="0" u="none" strike="noStrike" kern="1200" cap="none" spc="0" normalizeH="0" baseline="0" noProof="0" dirty="0">
                <a:ln>
                  <a:noFill/>
                </a:ln>
                <a:solidFill>
                  <a:srgbClr val="0D0D0D"/>
                </a:solidFill>
                <a:effectLst/>
                <a:uLnTx/>
                <a:uFillTx/>
                <a:latin typeface="Calibri" panose="020F0502020204030204"/>
                <a:ea typeface="+mn-ea"/>
                <a:cs typeface="+mn-cs"/>
              </a:rPr>
              <a:t>a più fattori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(Multi-</a:t>
            </a:r>
            <a:r>
              <a:rPr kumimoji="0" lang="it-IT" sz="2200" b="0" i="0" u="none" strike="noStrike" kern="1200" cap="none" spc="0" normalizeH="0" baseline="0" noProof="0" dirty="0" err="1">
                <a:ln>
                  <a:noFill/>
                </a:ln>
                <a:solidFill>
                  <a:prstClr val="black"/>
                </a:solidFill>
                <a:effectLst/>
                <a:uLnTx/>
                <a:uFillTx/>
                <a:latin typeface="Calibri" panose="020F0502020204030204"/>
                <a:ea typeface="+mn-ea"/>
                <a:cs typeface="+mn-cs"/>
              </a:rPr>
              <a:t>Factor</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err="1">
                <a:ln>
                  <a:noFill/>
                </a:ln>
                <a:solidFill>
                  <a:prstClr val="black"/>
                </a:solidFill>
                <a:effectLst/>
                <a:uLnTx/>
                <a:uFillTx/>
                <a:latin typeface="Calibri" panose="020F0502020204030204"/>
                <a:ea typeface="+mn-ea"/>
                <a:cs typeface="+mn-cs"/>
              </a:rPr>
              <a:t>Authentication</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MFA</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smtClean="0">
                <a:ln>
                  <a:noFill/>
                </a:ln>
                <a:solidFill>
                  <a:srgbClr val="0D0D0D"/>
                </a:solidFill>
                <a:effectLst/>
                <a:uLnTx/>
                <a:uFillTx/>
                <a:latin typeface="Calibri" panose="020F0502020204030204"/>
                <a:ea typeface="+mn-ea"/>
                <a:cs typeface="+mn-cs"/>
              </a:rPr>
              <a:t>è </a:t>
            </a:r>
            <a:r>
              <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rPr>
              <a:t>un metodo di sicurezza informatica </a:t>
            </a:r>
            <a:r>
              <a:rPr kumimoji="0" lang="it-IT" sz="2200" b="0" i="0" u="none" strike="noStrike" kern="1200" cap="none" spc="0" normalizeH="0" baseline="0" noProof="0" dirty="0" smtClean="0">
                <a:ln>
                  <a:noFill/>
                </a:ln>
                <a:solidFill>
                  <a:srgbClr val="0D0D0D"/>
                </a:solidFill>
                <a:effectLst/>
                <a:uLnTx/>
                <a:uFillTx/>
                <a:latin typeface="Calibri" panose="020F0502020204030204"/>
                <a:ea typeface="+mn-ea"/>
                <a:cs typeface="+mn-cs"/>
              </a:rPr>
              <a:t>che </a:t>
            </a:r>
            <a:r>
              <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rPr>
              <a:t>al momento dell'accesso a un sistema o a un servizio </a:t>
            </a:r>
            <a:r>
              <a:rPr kumimoji="0" lang="it-IT" sz="2200" b="0" i="0" u="none" strike="noStrike" kern="1200" cap="none" spc="0" normalizeH="0" baseline="0" noProof="0" dirty="0" smtClean="0">
                <a:ln>
                  <a:noFill/>
                </a:ln>
                <a:solidFill>
                  <a:srgbClr val="0D0D0D"/>
                </a:solidFill>
                <a:effectLst/>
                <a:uLnTx/>
                <a:uFillTx/>
                <a:latin typeface="Calibri" panose="020F0502020204030204"/>
                <a:ea typeface="+mn-ea"/>
                <a:cs typeface="+mn-cs"/>
              </a:rPr>
              <a:t>online, </a:t>
            </a:r>
            <a:r>
              <a:rPr kumimoji="0" lang="it-IT" sz="2200" b="1" i="0" u="none" strike="noStrike" kern="1200" cap="none" spc="0" normalizeH="0" baseline="0" noProof="0" dirty="0">
                <a:ln>
                  <a:noFill/>
                </a:ln>
                <a:solidFill>
                  <a:srgbClr val="0D0D0D"/>
                </a:solidFill>
                <a:effectLst/>
                <a:uLnTx/>
                <a:uFillTx/>
                <a:latin typeface="Calibri" panose="020F0502020204030204"/>
                <a:ea typeface="+mn-ea"/>
                <a:cs typeface="+mn-cs"/>
              </a:rPr>
              <a:t>richiede più di un metodo di verifica</a:t>
            </a:r>
            <a:r>
              <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rPr>
              <a:t> dell'identità di un </a:t>
            </a:r>
            <a:r>
              <a:rPr kumimoji="0" lang="it-IT" sz="2200" b="0" i="0" u="none" strike="noStrike" kern="1200" cap="none" spc="0" normalizeH="0" baseline="0" noProof="0" dirty="0" smtClean="0">
                <a:ln>
                  <a:noFill/>
                </a:ln>
                <a:solidFill>
                  <a:srgbClr val="0D0D0D"/>
                </a:solidFill>
                <a:effectLst/>
                <a:uLnTx/>
                <a:uFillTx/>
                <a:latin typeface="Calibri" panose="020F0502020204030204"/>
                <a:ea typeface="+mn-ea"/>
                <a:cs typeface="+mn-cs"/>
              </a:rPr>
              <a:t>utente. </a:t>
            </a:r>
          </a:p>
        </p:txBody>
      </p:sp>
      <p:sp>
        <p:nvSpPr>
          <p:cNvPr id="9" name="Rettangolo 8"/>
          <p:cNvSpPr/>
          <p:nvPr/>
        </p:nvSpPr>
        <p:spPr>
          <a:xfrm>
            <a:off x="823628" y="3050946"/>
            <a:ext cx="10824185" cy="3662541"/>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srgbClr val="0D0D0D"/>
                </a:solidFill>
                <a:effectLst/>
                <a:uLnTx/>
                <a:uFillTx/>
                <a:latin typeface="Calibri" panose="020F0502020204030204"/>
                <a:ea typeface="+mn-ea"/>
                <a:cs typeface="+mn-cs"/>
              </a:rPr>
              <a:t>Qualcosa che si conosce (conoscenza):</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Questo può essere una password, un PIN o una risposta a una domanda segreta. È il metodo di autenticazione più comune e viene spesso utilizzato come primo fattore nell'MFA.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srgbClr val="0D0D0D"/>
                </a:solidFill>
                <a:effectLst/>
                <a:uLnTx/>
                <a:uFillTx/>
                <a:latin typeface="Calibri" panose="020F0502020204030204"/>
                <a:ea typeface="+mn-ea"/>
                <a:cs typeface="+mn-cs"/>
              </a:rPr>
              <a:t>Qualcosa che si possiede (possesso):</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Questo può essere un dispositivo fisico, come uno </a:t>
            </a:r>
            <a:r>
              <a:rPr kumimoji="0" lang="it-IT" sz="2000" b="0" i="0" u="none" strike="noStrike" kern="1200" cap="none" spc="0" normalizeH="0" baseline="0" noProof="0" dirty="0" err="1">
                <a:ln>
                  <a:noFill/>
                </a:ln>
                <a:solidFill>
                  <a:srgbClr val="0D0D0D"/>
                </a:solidFill>
                <a:effectLst/>
                <a:uLnTx/>
                <a:uFillTx/>
                <a:latin typeface="Calibri" panose="020F0502020204030204"/>
                <a:ea typeface="+mn-ea"/>
                <a:cs typeface="+mn-cs"/>
              </a:rPr>
              <a:t>smartphone</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 un </a:t>
            </a:r>
            <a:r>
              <a:rPr kumimoji="0" lang="it-IT" sz="2000" b="0" i="0" u="none" strike="noStrike" kern="1200" cap="none" spc="0" normalizeH="0" baseline="0" noProof="0" dirty="0" err="1">
                <a:ln>
                  <a:noFill/>
                </a:ln>
                <a:solidFill>
                  <a:srgbClr val="0D0D0D"/>
                </a:solidFill>
                <a:effectLst/>
                <a:uLnTx/>
                <a:uFillTx/>
                <a:latin typeface="Calibri" panose="020F0502020204030204"/>
                <a:ea typeface="+mn-ea"/>
                <a:cs typeface="+mn-cs"/>
              </a:rPr>
              <a:t>token</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 hardware o una </a:t>
            </a:r>
            <a:r>
              <a:rPr kumimoji="0" lang="it-IT" sz="2000" b="0" i="0" u="none" strike="noStrike" kern="1200" cap="none" spc="0" normalizeH="0" baseline="0" noProof="0" dirty="0" err="1">
                <a:ln>
                  <a:noFill/>
                </a:ln>
                <a:solidFill>
                  <a:srgbClr val="0D0D0D"/>
                </a:solidFill>
                <a:effectLst/>
                <a:uLnTx/>
                <a:uFillTx/>
                <a:latin typeface="Calibri" panose="020F0502020204030204"/>
                <a:ea typeface="+mn-ea"/>
                <a:cs typeface="+mn-cs"/>
              </a:rPr>
              <a:t>smart</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card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certificato digitale)</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 Nel caso di </a:t>
            </a:r>
            <a:r>
              <a:rPr kumimoji="0" lang="it-IT" sz="2000" b="0" i="0" u="none" strike="noStrike" kern="1200" cap="none" spc="0" normalizeH="0" baseline="0" noProof="0" dirty="0" err="1" smtClean="0">
                <a:ln>
                  <a:noFill/>
                </a:ln>
                <a:solidFill>
                  <a:srgbClr val="0D0D0D"/>
                </a:solidFill>
                <a:effectLst/>
                <a:uLnTx/>
                <a:uFillTx/>
                <a:latin typeface="Calibri" panose="020F0502020204030204"/>
                <a:ea typeface="+mn-ea"/>
                <a:cs typeface="+mn-cs"/>
              </a:rPr>
              <a:t>smartphone</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 o </a:t>
            </a:r>
            <a:r>
              <a:rPr kumimoji="0" lang="it-IT" sz="2000" b="0" i="0" u="none" strike="noStrike" kern="1200" cap="none" spc="0" normalizeH="0" baseline="0" noProof="0" dirty="0" err="1" smtClean="0">
                <a:ln>
                  <a:noFill/>
                </a:ln>
                <a:solidFill>
                  <a:srgbClr val="0D0D0D"/>
                </a:solidFill>
                <a:effectLst/>
                <a:uLnTx/>
                <a:uFillTx/>
                <a:latin typeface="Calibri" panose="020F0502020204030204"/>
                <a:ea typeface="+mn-ea"/>
                <a:cs typeface="+mn-cs"/>
              </a:rPr>
              <a:t>token</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 </a:t>
            </a:r>
            <a:r>
              <a:rPr kumimoji="0" lang="it-IT" sz="2000" b="0" i="0" u="none" strike="noStrike" kern="1200" cap="none" spc="0" normalizeH="0" baseline="0" noProof="0" dirty="0" err="1" smtClean="0">
                <a:ln>
                  <a:noFill/>
                </a:ln>
                <a:solidFill>
                  <a:srgbClr val="0D0D0D"/>
                </a:solidFill>
                <a:effectLst/>
                <a:uLnTx/>
                <a:uFillTx/>
                <a:latin typeface="Calibri" panose="020F0502020204030204"/>
                <a:ea typeface="+mn-ea"/>
                <a:cs typeface="+mn-cs"/>
              </a:rPr>
              <a:t>hadware</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 il </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dispositivo genera un codice di verifica </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valido per un breve intervallo di tempo o </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riceve una notifica </a:t>
            </a:r>
            <a:r>
              <a:rPr kumimoji="0" lang="it-IT" sz="2000" b="0" i="0" u="none" strike="noStrike" kern="1200" cap="none" spc="0" normalizeH="0" baseline="0" noProof="0" dirty="0" err="1" smtClean="0">
                <a:ln>
                  <a:noFill/>
                </a:ln>
                <a:solidFill>
                  <a:srgbClr val="0D0D0D"/>
                </a:solidFill>
                <a:effectLst/>
                <a:uLnTx/>
                <a:uFillTx/>
                <a:latin typeface="Calibri" panose="020F0502020204030204"/>
                <a:ea typeface="+mn-ea"/>
                <a:cs typeface="+mn-cs"/>
              </a:rPr>
              <a:t>push</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 anche questa temporanea, che </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conferma l'identità </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dell'utente. Spesso questo tipo di verifica viene indicata come </a:t>
            </a:r>
            <a:r>
              <a:rPr kumimoji="0" lang="it-IT" sz="2000" b="0" i="0" u="none" strike="noStrike" kern="1200" cap="none" spc="0" normalizeH="0" baseline="0" noProof="0" dirty="0" err="1" smtClean="0">
                <a:ln>
                  <a:noFill/>
                </a:ln>
                <a:solidFill>
                  <a:srgbClr val="0D0D0D"/>
                </a:solidFill>
                <a:effectLst/>
                <a:uLnTx/>
                <a:uFillTx/>
                <a:latin typeface="Calibri" panose="020F0502020204030204"/>
                <a:ea typeface="+mn-ea"/>
                <a:cs typeface="+mn-cs"/>
              </a:rPr>
              <a:t>One</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 </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Time </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Password (OTP).</a:t>
            </a:r>
            <a:endPar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2400" b="1" i="0" u="none" strike="noStrike" kern="1200" cap="none" spc="0" normalizeH="0" baseline="0" noProof="0" dirty="0">
                <a:ln>
                  <a:noFill/>
                </a:ln>
                <a:solidFill>
                  <a:srgbClr val="0D0D0D"/>
                </a:solidFill>
                <a:effectLst/>
                <a:uLnTx/>
                <a:uFillTx/>
                <a:latin typeface="Calibri" panose="020F0502020204030204"/>
                <a:ea typeface="+mn-ea"/>
                <a:cs typeface="+mn-cs"/>
              </a:rPr>
              <a:t>Qualcosa che si è (biometrico):</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Questo </a:t>
            </a:r>
            <a:r>
              <a:rPr kumimoji="0" lang="it-IT" sz="2000" b="0" i="0" u="none" strike="noStrike" kern="1200" cap="none" spc="0" normalizeH="0" baseline="0" noProof="0" dirty="0" smtClean="0">
                <a:ln>
                  <a:noFill/>
                </a:ln>
                <a:solidFill>
                  <a:srgbClr val="0D0D0D"/>
                </a:solidFill>
                <a:effectLst/>
                <a:uLnTx/>
                <a:uFillTx/>
                <a:latin typeface="Calibri" panose="020F0502020204030204"/>
                <a:ea typeface="+mn-ea"/>
                <a:cs typeface="+mn-cs"/>
              </a:rPr>
              <a:t>è un fattore biometrico che si basa sulle caratteristiche fisiche di un individuo come </a:t>
            </a:r>
            <a:r>
              <a:rPr kumimoji="0" lang="it-IT" sz="2000" b="0" i="0" u="none" strike="noStrike" kern="1200" cap="none" spc="0" normalizeH="0" baseline="0" noProof="0" dirty="0">
                <a:ln>
                  <a:noFill/>
                </a:ln>
                <a:solidFill>
                  <a:srgbClr val="0D0D0D"/>
                </a:solidFill>
                <a:effectLst/>
                <a:uLnTx/>
                <a:uFillTx/>
                <a:latin typeface="Calibri" panose="020F0502020204030204"/>
                <a:ea typeface="+mn-ea"/>
                <a:cs typeface="+mn-cs"/>
              </a:rPr>
              <a:t>l'impronta digitale, il riconoscimento facciale, la scansione dell'iride o il riconoscimento vocale. </a:t>
            </a:r>
          </a:p>
        </p:txBody>
      </p:sp>
      <p:sp>
        <p:nvSpPr>
          <p:cNvPr id="4" name="Rettangolo 3"/>
          <p:cNvSpPr/>
          <p:nvPr/>
        </p:nvSpPr>
        <p:spPr>
          <a:xfrm>
            <a:off x="544185" y="2549719"/>
            <a:ext cx="5360994"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rPr>
              <a:t>I </a:t>
            </a:r>
            <a:r>
              <a:rPr kumimoji="0" lang="it-IT" sz="2200" b="0" i="0" u="none" strike="noStrike" kern="1200" cap="none" spc="0" normalizeH="0" baseline="0" noProof="0" dirty="0" smtClean="0">
                <a:ln>
                  <a:noFill/>
                </a:ln>
                <a:solidFill>
                  <a:srgbClr val="0D0D0D"/>
                </a:solidFill>
                <a:effectLst/>
                <a:uLnTx/>
                <a:uFillTx/>
                <a:latin typeface="Calibri" panose="020F0502020204030204"/>
                <a:ea typeface="+mn-ea"/>
                <a:cs typeface="+mn-cs"/>
              </a:rPr>
              <a:t>fattori a cui di solito si fa riferimento sono</a:t>
            </a:r>
            <a:r>
              <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40565572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0"/>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MFA e i livelli di sicurezza SPID</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4" name="Rettangolo 3"/>
          <p:cNvSpPr/>
          <p:nvPr/>
        </p:nvSpPr>
        <p:spPr>
          <a:xfrm>
            <a:off x="662805" y="1563470"/>
            <a:ext cx="1038033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SPID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prevede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3 livelli di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sicurezza</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ogni livello è basato su un’autenticazione ad uno o due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fattori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two-factor</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authentication</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2FA).</a:t>
            </a:r>
          </a:p>
        </p:txBody>
      </p:sp>
      <p:sp>
        <p:nvSpPr>
          <p:cNvPr id="5" name="Rettangolo 4"/>
          <p:cNvSpPr/>
          <p:nvPr/>
        </p:nvSpPr>
        <p:spPr>
          <a:xfrm>
            <a:off x="778360" y="2573765"/>
            <a:ext cx="10478336"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livello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1</a:t>
            </a:r>
            <a:r>
              <a:rPr kumimoji="0" lang="it-IT"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err="1">
                <a:ln>
                  <a:noFill/>
                </a:ln>
                <a:solidFill>
                  <a:prstClr val="black"/>
                </a:solidFill>
                <a:effectLst/>
                <a:uLnTx/>
                <a:uFillTx/>
                <a:latin typeface="Calibri" panose="020F0502020204030204"/>
                <a:ea typeface="+mn-ea"/>
                <a:cs typeface="+mn-cs"/>
              </a:rPr>
              <a:t>userID</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e password)</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Questo livello  viene utilizzato in tutti quei casi in cui il rischio di utilizzo indebito dell’identità digitale può causare un danno che ha un basso impatto per le attività del cittadino/impresa/amministrazione.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livello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2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err="1">
                <a:ln>
                  <a:noFill/>
                </a:ln>
                <a:solidFill>
                  <a:prstClr val="black"/>
                </a:solidFill>
                <a:effectLst/>
                <a:uLnTx/>
                <a:uFillTx/>
                <a:latin typeface="Calibri" panose="020F0502020204030204"/>
                <a:ea typeface="+mn-ea"/>
                <a:cs typeface="+mn-cs"/>
              </a:rPr>
              <a:t>userID</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password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OTP).</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P</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ermette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l’accesso con le credenziali SPID di livello 1 e la generazione di un codice temporaneo di accesso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OTP.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Garantisce un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alto grado di affidabilità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dell’identità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accertata nel corso dell’attività di autenticazione. </a:t>
            </a: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Livello 3</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err="1">
                <a:ln>
                  <a:noFill/>
                </a:ln>
                <a:solidFill>
                  <a:prstClr val="black"/>
                </a:solidFill>
                <a:effectLst/>
                <a:uLnTx/>
                <a:uFillTx/>
                <a:latin typeface="Calibri" panose="020F0502020204030204"/>
                <a:ea typeface="+mn-ea"/>
                <a:cs typeface="+mn-cs"/>
              </a:rPr>
              <a:t>userID</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password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fattore di autenticazione basato su certificati digitali).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Oltre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al nome utente e la password, richiede un supporto fisico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(Smart Card) per la gestione di chiavi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crittografiche</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Garantisce un altissimo grado di affidabilità.</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9162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0"/>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Scenario SPID livello 1</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5" name="Rettangolo 4"/>
          <p:cNvSpPr/>
          <p:nvPr/>
        </p:nvSpPr>
        <p:spPr>
          <a:xfrm>
            <a:off x="778360" y="1555785"/>
            <a:ext cx="10478336"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credenziali SPID di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livello 1</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possono essere sufficienti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per accedere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 servizi online che richiedono un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livello di sicurezza relativamente basso</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e che non comportano rischi significativi per l'utente 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per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informazioni sensibili</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sng" strike="noStrike" kern="1200" cap="none" spc="0" normalizeH="0" baseline="0" noProof="0" dirty="0" smtClean="0">
                <a:ln>
                  <a:noFill/>
                </a:ln>
                <a:solidFill>
                  <a:prstClr val="black"/>
                </a:solidFill>
                <a:effectLst/>
                <a:uLnTx/>
                <a:uFillTx/>
                <a:latin typeface="Calibri" panose="020F0502020204030204"/>
                <a:ea typeface="+mn-ea"/>
                <a:cs typeface="+mn-cs"/>
              </a:rPr>
              <a:t>Scenario</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l'accesso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 un portale </a:t>
            </a:r>
            <a:r>
              <a:rPr lang="it-IT" sz="2200" dirty="0" smtClean="0">
                <a:solidFill>
                  <a:prstClr val="black"/>
                </a:solidFill>
                <a:latin typeface="Calibri" panose="020F0502020204030204"/>
              </a:rPr>
              <a:t>web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per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consultare informazioni pubbliche o per effettuare operazioni di basso valore, come la prenotazione di un appuntamento presso un ufficio pubblico o la compilazione di un modulo online per richiedere un certificato.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In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questo scenario, le credenziali SPID di livello 1, costituite da un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nome utente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e una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password</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possono essere sufficienti per autenticare l'utente e consentirgli di accedere al servizio desiderato. Poiché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si tratta di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operazioni semplici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che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non comportano rischi significativi di frode o abusi, un livello di autenticazione di base come quello offerto dalle credenziali SPID di livello 1 può essere adeguato.</a:t>
            </a:r>
          </a:p>
        </p:txBody>
      </p:sp>
    </p:spTree>
    <p:extLst>
      <p:ext uri="{BB962C8B-B14F-4D97-AF65-F5344CB8AC3E}">
        <p14:creationId xmlns:p14="http://schemas.microsoft.com/office/powerpoint/2010/main" val="1592894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0"/>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Scenario SPID livello 2</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5" name="Rettangolo 4"/>
          <p:cNvSpPr/>
          <p:nvPr/>
        </p:nvSpPr>
        <p:spPr>
          <a:xfrm>
            <a:off x="778359" y="1555785"/>
            <a:ext cx="10700877"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credenziali SPID di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livello 2</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sono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necessarie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quando si vuole accedere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 servizi online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che comportano un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livello moderato di rischio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e che richiedono una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maggiore sicurezza rispetto ai servizi di base.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sng" strike="noStrike" kern="1200" cap="none" spc="0" normalizeH="0" baseline="0" noProof="0" dirty="0" smtClean="0">
                <a:ln>
                  <a:noFill/>
                </a:ln>
                <a:solidFill>
                  <a:prstClr val="black"/>
                </a:solidFill>
                <a:effectLst/>
                <a:uLnTx/>
                <a:uFillTx/>
                <a:latin typeface="Calibri" panose="020F0502020204030204"/>
                <a:ea typeface="+mn-ea"/>
                <a:cs typeface="+mn-cs"/>
              </a:rPr>
              <a:t>Scenario:</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l'accesso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 un portale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web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per effettuare operazioni più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delicate,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come la presentazione di dichiarazioni fiscali online, l'accesso a dati personali sensibili o la richiesta di prestazioni sociali.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In questo scenario, le credenziali SPID di livello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2 sono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necessarie per garantire un livello di sicurezza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aggiuntivo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identificazione a due fattori con OTP</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Il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secondo fattore di autenticazione rende più difficile per i potenziali malintenzionati accedere all'account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dell’utente anche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se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questi sono riusciti ad entrare in possesso della sua la password.</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5431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0"/>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Scenario SPID livello 3</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5" name="Rettangolo 4"/>
          <p:cNvSpPr/>
          <p:nvPr/>
        </p:nvSpPr>
        <p:spPr>
          <a:xfrm>
            <a:off x="778359" y="1555785"/>
            <a:ext cx="10911893"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credenziali SPID di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livello 3</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sono necessarie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quando si accede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 servizi online che comportano un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alto livello di rischio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e che richiedono la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massima sicurezza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nell’autenticazione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degli utenti</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sng" strike="noStrike" kern="1200" cap="none" spc="0" normalizeH="0" baseline="0" noProof="0" dirty="0" smtClean="0">
                <a:ln>
                  <a:noFill/>
                </a:ln>
                <a:solidFill>
                  <a:prstClr val="black"/>
                </a:solidFill>
                <a:effectLst/>
                <a:uLnTx/>
                <a:uFillTx/>
                <a:latin typeface="Calibri" panose="020F0502020204030204"/>
                <a:ea typeface="+mn-ea"/>
                <a:cs typeface="+mn-cs"/>
              </a:rPr>
              <a:t>Scenario</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un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portale online gestito da un ospedale o da un servizio sanitario regionale,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dove sono riportati i dati dei pazienti (anagrafiche, contatti, risultati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degli esami di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laboratorio, patologie, prescrizioni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di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farmaci, …) e dove solo il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personale medico autorizzato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può accedervi. Questo è un tipico scenario in cui le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credenziali SPID di livello 3 sono fondamentali per garantire un'</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autenticazione</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robusta</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e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sicura</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degli utenti,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poiché si tratta di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accedere a informazioni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personali e sensibili che richiedono la massima protezione</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In questo scenario le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credenziali SPID di livello 3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sono essenziali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oiché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la protezione dei dati sanitari è fondamentale per la privacy e la sicurezza dei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pazienti.</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3582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Quanto costa attivare SPID? </a:t>
            </a:r>
          </a:p>
        </p:txBody>
      </p:sp>
      <p:sp>
        <p:nvSpPr>
          <p:cNvPr id="4" name="Rettangolo 3"/>
          <p:cNvSpPr/>
          <p:nvPr/>
        </p:nvSpPr>
        <p:spPr>
          <a:xfrm>
            <a:off x="916942" y="1794303"/>
            <a:ext cx="10339754" cy="423192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SPID Personale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è sostanzialmente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gratuito</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infatti una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volta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ottenuto non verrà richiesto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nessun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canone periodico. È bene però tener presente che in alcuni casi vi possono essere modalità di attivazione a pagamento.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5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65125"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Di solito, presso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gli uffici dei gestori di identità digitale 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presso gli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sportelli delle pubbliche amministrazioni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convenzionate, il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riconoscimento de </a:t>
            </a:r>
            <a:r>
              <a:rPr kumimoji="0" lang="it-IT" sz="2200" b="0" i="0" u="none" strike="noStrike" kern="1200" cap="none" spc="0" normalizeH="0" baseline="0" noProof="0" dirty="0" err="1">
                <a:ln>
                  <a:noFill/>
                </a:ln>
                <a:solidFill>
                  <a:prstClr val="black"/>
                </a:solidFill>
                <a:effectLst/>
                <a:uLnTx/>
                <a:uFillTx/>
                <a:latin typeface="Calibri" panose="020F0502020204030204"/>
                <a:ea typeface="+mn-ea"/>
                <a:cs typeface="+mn-cs"/>
              </a:rPr>
              <a:t>visu</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e</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l’attivazione SPID sono gratuiti; invece lo stesso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servizio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erogato presso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le attività commerciali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privati in convenzione con i gestori di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identità è a pagamento.</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Lo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SPID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Professionale/Aziendale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è soggetto ad un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canone</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annuale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biennale.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Gli Identity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Provider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possono richiedere un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pagamento</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per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servizi aggiuntivi,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ad esempio per inviare i codici OTP via SMS.</a:t>
            </a:r>
          </a:p>
        </p:txBody>
      </p:sp>
    </p:spTree>
    <p:extLst>
      <p:ext uri="{BB962C8B-B14F-4D97-AF65-F5344CB8AC3E}">
        <p14:creationId xmlns:p14="http://schemas.microsoft.com/office/powerpoint/2010/main" val="2281216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5" y="574484"/>
            <a:ext cx="8880434"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Cos’è significa SPID</a:t>
            </a:r>
            <a:endParaRPr kumimoji="0" lang="it-IT"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5" name="CasellaDiTesto 4"/>
          <p:cNvSpPr txBox="1"/>
          <p:nvPr/>
        </p:nvSpPr>
        <p:spPr>
          <a:xfrm>
            <a:off x="5364925" y="1859775"/>
            <a:ext cx="57485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SPID</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è l'acronimo di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Sistema Pubblico di Identità Digitale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Si tratta di un sistema di autenticazione digitale che consente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ai</a:t>
            </a:r>
          </a:p>
        </p:txBody>
      </p:sp>
      <p:pic>
        <p:nvPicPr>
          <p:cNvPr id="9" name="Immagine 8"/>
          <p:cNvPicPr>
            <a:picLocks noChangeAspect="1"/>
          </p:cNvPicPr>
          <p:nvPr/>
        </p:nvPicPr>
        <p:blipFill>
          <a:blip r:embed="rId4"/>
          <a:stretch>
            <a:fillRect/>
          </a:stretch>
        </p:blipFill>
        <p:spPr>
          <a:xfrm>
            <a:off x="904404" y="1859775"/>
            <a:ext cx="3934882" cy="906517"/>
          </a:xfrm>
          <a:prstGeom prst="rect">
            <a:avLst/>
          </a:prstGeom>
        </p:spPr>
      </p:pic>
      <p:sp>
        <p:nvSpPr>
          <p:cNvPr id="12" name="Rettangolo 11"/>
          <p:cNvSpPr/>
          <p:nvPr/>
        </p:nvSpPr>
        <p:spPr>
          <a:xfrm>
            <a:off x="904404" y="4030891"/>
            <a:ext cx="10209073"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Lo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SPID è stato introdotto in Italia per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semplificare il processo di accesso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ai servizi digitali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migliorandone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la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sicurezza.</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In pratica, lo SPID fornisce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un'identità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digitale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certificata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utilizzabile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per accedere a una vasta gamma di servizi online senza dover creare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di volta in volta account differenti per servizi differenti.</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ttangolo 13"/>
          <p:cNvSpPr/>
          <p:nvPr/>
        </p:nvSpPr>
        <p:spPr>
          <a:xfrm>
            <a:off x="904404" y="2998261"/>
            <a:ext cx="977297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Cittadini (utenti) di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accedere in modo sicuro ai servizi online offerti dalle pubbliche amministrazioni 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dagli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enti privati convenzionati.</a:t>
            </a:r>
          </a:p>
        </p:txBody>
      </p:sp>
    </p:spTree>
    <p:extLst>
      <p:ext uri="{BB962C8B-B14F-4D97-AF65-F5344CB8AC3E}">
        <p14:creationId xmlns:p14="http://schemas.microsoft.com/office/powerpoint/2010/main" val="38671550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5" name="CasellaDiTesto 4"/>
          <p:cNvSpPr txBox="1"/>
          <p:nvPr/>
        </p:nvSpPr>
        <p:spPr>
          <a:xfrm>
            <a:off x="530354" y="1592673"/>
            <a:ext cx="11201863"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SPID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può essere richiesto da coloro che abbiano compiuto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18 anni di età</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L’Agenzia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per l’Italia Digitale ha pubblicato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le Linee guida operative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per il rilascio dell’identità digitale in favore dei minori d’età e la fruizione dei servizi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online</a:t>
            </a:r>
            <a:b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b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Nella</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fascia di età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da 5 a 13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anni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SPID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consentirà di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accedere ai servizi online erogati dagli Istituti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Scolastici,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dai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14 anni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permetterà si chiedere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l’accesso anche agli altri servizi on line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abilitati per i minorenni.</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Il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rilascio</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e la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gestione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dello</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 SPID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avverrà sempre sotto la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supervisione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del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genitore/tutore,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che dovrà essere già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dotato di credenziali SPID di livello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Per avere maggiori informazioni sull’attivazione dello SPID per minorenni occorre contattare il gestore d’identità prescelto per verificare se il servizio è fruibile e in che misura.</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err="1" smtClean="0">
                <a:ln>
                  <a:noFill/>
                </a:ln>
                <a:solidFill>
                  <a:prstClr val="white"/>
                </a:solidFill>
                <a:effectLst/>
                <a:uLnTx/>
                <a:uFillTx/>
                <a:latin typeface="Helvetica" panose="020B0604020202020204" pitchFamily="34" charset="0"/>
                <a:ea typeface="Times New Roman" panose="02020603050405020304" pitchFamily="18" charset="0"/>
                <a:cs typeface="+mn-cs"/>
              </a:rPr>
              <a:t>Spid</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 ai minorenni ?	</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Tree>
    <p:extLst>
      <p:ext uri="{BB962C8B-B14F-4D97-AF65-F5344CB8AC3E}">
        <p14:creationId xmlns:p14="http://schemas.microsoft.com/office/powerpoint/2010/main" val="230307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477724" y="2831575"/>
            <a:ext cx="2663590" cy="3362116"/>
            <a:chOff x="477724" y="2831575"/>
            <a:chExt cx="2663590" cy="3362116"/>
          </a:xfrm>
        </p:grpSpPr>
        <p:pic>
          <p:nvPicPr>
            <p:cNvPr id="4" name="Immagine 3"/>
            <p:cNvPicPr>
              <a:picLocks noChangeAspect="1"/>
            </p:cNvPicPr>
            <p:nvPr/>
          </p:nvPicPr>
          <p:blipFill>
            <a:blip r:embed="rId2"/>
            <a:stretch>
              <a:fillRect/>
            </a:stretch>
          </p:blipFill>
          <p:spPr>
            <a:xfrm>
              <a:off x="477724" y="2831575"/>
              <a:ext cx="2663590" cy="2831017"/>
            </a:xfrm>
            <a:prstGeom prst="rect">
              <a:avLst/>
            </a:prstGeom>
          </p:spPr>
        </p:pic>
        <p:sp>
          <p:nvSpPr>
            <p:cNvPr id="17" name="CasellaDiTesto 16"/>
            <p:cNvSpPr txBox="1"/>
            <p:nvPr/>
          </p:nvSpPr>
          <p:spPr>
            <a:xfrm>
              <a:off x="530354" y="5670471"/>
              <a:ext cx="2566214" cy="523220"/>
            </a:xfrm>
            <a:prstGeom prst="rect">
              <a:avLst/>
            </a:prstGeom>
            <a:solidFill>
              <a:schemeClr val="bg1"/>
            </a:solidFill>
          </p:spPr>
          <p:txBody>
            <a:bodyPr wrap="square" rtlCol="0">
              <a:spAutoFit/>
            </a:bodyPr>
            <a:lstStyle/>
            <a:p>
              <a:pPr marL="263525" indent="-263525"/>
              <a:r>
                <a:rPr lang="it-IT" sz="2800" dirty="0" smtClean="0"/>
                <a:t>Fase 1 </a:t>
              </a:r>
              <a:r>
                <a:rPr lang="it-IT" dirty="0" smtClean="0"/>
                <a:t>Identificazione</a:t>
              </a:r>
              <a:endParaRPr lang="it-IT" dirty="0"/>
            </a:p>
          </p:txBody>
        </p:sp>
      </p:grpSp>
      <p:grpSp>
        <p:nvGrpSpPr>
          <p:cNvPr id="32" name="Gruppo 31"/>
          <p:cNvGrpSpPr/>
          <p:nvPr/>
        </p:nvGrpSpPr>
        <p:grpSpPr>
          <a:xfrm>
            <a:off x="1306363" y="1533326"/>
            <a:ext cx="8537456" cy="3862180"/>
            <a:chOff x="1306363" y="1533326"/>
            <a:chExt cx="8537456" cy="3862180"/>
          </a:xfrm>
        </p:grpSpPr>
        <p:grpSp>
          <p:nvGrpSpPr>
            <p:cNvPr id="18" name="Gruppo 17"/>
            <p:cNvGrpSpPr/>
            <p:nvPr/>
          </p:nvGrpSpPr>
          <p:grpSpPr>
            <a:xfrm>
              <a:off x="1306363" y="1533326"/>
              <a:ext cx="8537456" cy="2123658"/>
              <a:chOff x="1306363" y="1533326"/>
              <a:chExt cx="8537456" cy="2123658"/>
            </a:xfrm>
          </p:grpSpPr>
          <p:sp>
            <p:nvSpPr>
              <p:cNvPr id="15" name="CasellaDiTesto 14"/>
              <p:cNvSpPr txBox="1"/>
              <p:nvPr/>
            </p:nvSpPr>
            <p:spPr>
              <a:xfrm>
                <a:off x="3368889" y="1533326"/>
                <a:ext cx="6474930" cy="2123658"/>
              </a:xfrm>
              <a:prstGeom prst="rect">
                <a:avLst/>
              </a:prstGeom>
              <a:solidFill>
                <a:schemeClr val="accent1">
                  <a:lumMod val="20000"/>
                  <a:lumOff val="80000"/>
                </a:schemeClr>
              </a:solidFill>
              <a:ln w="25400">
                <a:solidFill>
                  <a:schemeClr val="accent1">
                    <a:lumMod val="50000"/>
                  </a:schemeClr>
                </a:solidFill>
              </a:ln>
            </p:spPr>
            <p:txBody>
              <a:bodyPr wrap="square" rtlCol="0">
                <a:spAutoFit/>
              </a:bodyPr>
              <a:lstStyle/>
              <a:p>
                <a:r>
                  <a:rPr lang="it-IT" sz="2200" dirty="0" smtClean="0"/>
                  <a:t>Il cittadino </a:t>
                </a:r>
                <a:r>
                  <a:rPr lang="it-IT" sz="2200" b="1" dirty="0" smtClean="0"/>
                  <a:t>sceglie</a:t>
                </a:r>
                <a:r>
                  <a:rPr lang="it-IT" sz="2200" dirty="0" smtClean="0"/>
                  <a:t> il </a:t>
                </a:r>
                <a:r>
                  <a:rPr lang="it-IT" sz="2200" b="1" dirty="0" smtClean="0"/>
                  <a:t>Gestore di Identità Digitale  </a:t>
                </a:r>
                <a:r>
                  <a:rPr lang="it-IT" sz="2200" dirty="0" smtClean="0"/>
                  <a:t>presso il quale registrare la propria identità e si sottopone alla fase di riconoscimento: A) recandosi presso uno sportello fisico del Gestore </a:t>
                </a:r>
                <a:r>
                  <a:rPr lang="it-IT" sz="2200" dirty="0"/>
                  <a:t>per il </a:t>
                </a:r>
                <a:r>
                  <a:rPr lang="it-IT" sz="2200" b="1" dirty="0"/>
                  <a:t>riconoscimento de </a:t>
                </a:r>
                <a:r>
                  <a:rPr lang="it-IT" sz="2200" b="1" dirty="0" err="1"/>
                  <a:t>visu</a:t>
                </a:r>
                <a:r>
                  <a:rPr lang="it-IT" sz="2200" b="1" dirty="0"/>
                  <a:t> </a:t>
                </a:r>
                <a:r>
                  <a:rPr lang="it-IT" sz="2200" dirty="0" smtClean="0"/>
                  <a:t>o B) utilizzando </a:t>
                </a:r>
                <a:r>
                  <a:rPr lang="it-IT" sz="2200" dirty="0"/>
                  <a:t>una connessione </a:t>
                </a:r>
                <a:r>
                  <a:rPr lang="it-IT" sz="2200" dirty="0" smtClean="0"/>
                  <a:t>internet per il </a:t>
                </a:r>
                <a:r>
                  <a:rPr lang="it-IT" sz="2200" b="1" dirty="0" smtClean="0"/>
                  <a:t>riconoscimento da remoto.</a:t>
                </a:r>
                <a:endParaRPr lang="it-IT" sz="2200" b="1" dirty="0"/>
              </a:p>
            </p:txBody>
          </p:sp>
          <p:grpSp>
            <p:nvGrpSpPr>
              <p:cNvPr id="13" name="Gruppo 12"/>
              <p:cNvGrpSpPr/>
              <p:nvPr/>
            </p:nvGrpSpPr>
            <p:grpSpPr>
              <a:xfrm>
                <a:off x="1306363" y="2207060"/>
                <a:ext cx="935433" cy="1050661"/>
                <a:chOff x="3441703" y="1735871"/>
                <a:chExt cx="1828489" cy="1735635"/>
              </a:xfrm>
            </p:grpSpPr>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7398" y="1735871"/>
                  <a:ext cx="922565" cy="1310043"/>
                </a:xfrm>
                <a:prstGeom prst="rect">
                  <a:avLst/>
                </a:prstGeom>
              </p:spPr>
            </p:pic>
            <p:pic>
              <p:nvPicPr>
                <p:cNvPr id="12" name="Immagin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1703" y="2416981"/>
                  <a:ext cx="990966" cy="557914"/>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027" y="2846596"/>
                  <a:ext cx="995080" cy="624910"/>
                </a:xfrm>
                <a:prstGeom prst="rect">
                  <a:avLst/>
                </a:prstGeom>
              </p:spPr>
            </p:pic>
            <p:pic>
              <p:nvPicPr>
                <p:cNvPr id="5" name="Immagin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9128" y="2587109"/>
                  <a:ext cx="1011064" cy="569229"/>
                </a:xfrm>
                <a:prstGeom prst="rect">
                  <a:avLst/>
                </a:prstGeom>
              </p:spPr>
            </p:pic>
          </p:grpSp>
        </p:grpSp>
        <p:grpSp>
          <p:nvGrpSpPr>
            <p:cNvPr id="31" name="Gruppo 30"/>
            <p:cNvGrpSpPr/>
            <p:nvPr/>
          </p:nvGrpSpPr>
          <p:grpSpPr>
            <a:xfrm>
              <a:off x="3083682" y="4384824"/>
              <a:ext cx="832489" cy="1010682"/>
              <a:chOff x="3083682" y="4384824"/>
              <a:chExt cx="832489" cy="1010682"/>
            </a:xfrm>
          </p:grpSpPr>
          <p:pic>
            <p:nvPicPr>
              <p:cNvPr id="27" name="Immagin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83682" y="4384824"/>
                <a:ext cx="595332" cy="595332"/>
              </a:xfrm>
              <a:prstGeom prst="rect">
                <a:avLst/>
              </a:prstGeom>
            </p:spPr>
          </p:pic>
          <p:pic>
            <p:nvPicPr>
              <p:cNvPr id="28" name="Immagine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41857" y="4662390"/>
                <a:ext cx="474314" cy="474314"/>
              </a:xfrm>
              <a:prstGeom prst="rect">
                <a:avLst/>
              </a:prstGeom>
            </p:spPr>
          </p:pic>
          <p:pic>
            <p:nvPicPr>
              <p:cNvPr id="29" name="Immagin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96568" y="4927938"/>
                <a:ext cx="467568" cy="467568"/>
              </a:xfrm>
              <a:prstGeom prst="rect">
                <a:avLst/>
              </a:prstGeom>
            </p:spPr>
          </p:pic>
        </p:grpSp>
      </p:grpSp>
      <p:sp>
        <p:nvSpPr>
          <p:cNvPr id="30" name="CasellaDiTesto 29"/>
          <p:cNvSpPr txBox="1"/>
          <p:nvPr/>
        </p:nvSpPr>
        <p:spPr>
          <a:xfrm>
            <a:off x="5001852" y="3863060"/>
            <a:ext cx="6474930" cy="2462213"/>
          </a:xfrm>
          <a:prstGeom prst="rect">
            <a:avLst/>
          </a:prstGeom>
          <a:solidFill>
            <a:schemeClr val="accent1">
              <a:lumMod val="20000"/>
              <a:lumOff val="80000"/>
            </a:schemeClr>
          </a:solidFill>
          <a:ln w="25400">
            <a:solidFill>
              <a:schemeClr val="accent1">
                <a:lumMod val="50000"/>
              </a:schemeClr>
            </a:solidFill>
          </a:ln>
        </p:spPr>
        <p:txBody>
          <a:bodyPr wrap="square" rtlCol="0">
            <a:spAutoFit/>
          </a:bodyPr>
          <a:lstStyle/>
          <a:p>
            <a:r>
              <a:rPr lang="it-IT" sz="2200" dirty="0" smtClean="0"/>
              <a:t>L’operatore </a:t>
            </a:r>
            <a:r>
              <a:rPr lang="it-IT" sz="2200" dirty="0"/>
              <a:t>incaricato (</a:t>
            </a:r>
            <a:r>
              <a:rPr lang="it-IT" sz="2200" dirty="0" err="1"/>
              <a:t>Registration</a:t>
            </a:r>
            <a:r>
              <a:rPr lang="it-IT" sz="2200" dirty="0"/>
              <a:t> Authority </a:t>
            </a:r>
            <a:r>
              <a:rPr lang="it-IT" sz="2200" dirty="0" err="1" smtClean="0"/>
              <a:t>Officer</a:t>
            </a:r>
            <a:r>
              <a:rPr lang="it-IT" sz="2200" dirty="0" smtClean="0"/>
              <a:t>, RAO) verifica la validità e l’integrità dei documenti, verifica la loro corrispondenza con l’utente, acquisisce l’indirizzo email e il numero di telefonia mobile e registra tutte queste informazioni in un database creando un nuovo profilo anagrafico a cui viene associato un </a:t>
            </a:r>
            <a:r>
              <a:rPr lang="it-IT" sz="2200" b="1" dirty="0" smtClean="0"/>
              <a:t>nome utente </a:t>
            </a:r>
            <a:r>
              <a:rPr lang="it-IT" sz="2200" dirty="0" smtClean="0"/>
              <a:t>univoco.</a:t>
            </a:r>
            <a:endParaRPr lang="it-IT" sz="2200" b="1" dirty="0"/>
          </a:p>
        </p:txBody>
      </p:sp>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Attivazione SPID… </a:t>
            </a:r>
            <a:r>
              <a:rPr lang="it-IT" sz="3200" b="1" dirty="0">
                <a:solidFill>
                  <a:schemeClr val="bg1"/>
                </a:solidFill>
                <a:latin typeface="Helvetica" panose="020B0604020202020204" pitchFamily="34" charset="0"/>
                <a:ea typeface="Times New Roman" panose="02020603050405020304" pitchFamily="18" charset="0"/>
              </a:rPr>
              <a:t>in semplici passi</a:t>
            </a:r>
          </a:p>
        </p:txBody>
      </p:sp>
      <p:grpSp>
        <p:nvGrpSpPr>
          <p:cNvPr id="44" name="Gruppo 43"/>
          <p:cNvGrpSpPr/>
          <p:nvPr/>
        </p:nvGrpSpPr>
        <p:grpSpPr>
          <a:xfrm>
            <a:off x="1433804" y="3635439"/>
            <a:ext cx="7359058" cy="3110344"/>
            <a:chOff x="1433804" y="3635439"/>
            <a:chExt cx="7359058" cy="3110344"/>
          </a:xfrm>
        </p:grpSpPr>
        <p:sp>
          <p:nvSpPr>
            <p:cNvPr id="36" name="Arco 35"/>
            <p:cNvSpPr/>
            <p:nvPr/>
          </p:nvSpPr>
          <p:spPr>
            <a:xfrm rot="497908">
              <a:off x="1433804" y="3635439"/>
              <a:ext cx="7359058" cy="2045776"/>
            </a:xfrm>
            <a:prstGeom prst="arc">
              <a:avLst>
                <a:gd name="adj1" fmla="val 50259"/>
                <a:gd name="adj2" fmla="val 10600588"/>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nvGrpSpPr>
            <p:cNvPr id="38" name="Gruppo 37"/>
            <p:cNvGrpSpPr/>
            <p:nvPr/>
          </p:nvGrpSpPr>
          <p:grpSpPr>
            <a:xfrm>
              <a:off x="4503480" y="4364645"/>
              <a:ext cx="2152630" cy="2053980"/>
              <a:chOff x="5311560" y="4425239"/>
              <a:chExt cx="2152630" cy="2053980"/>
            </a:xfrm>
          </p:grpSpPr>
          <p:pic>
            <p:nvPicPr>
              <p:cNvPr id="37" name="Immagin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11560" y="4425239"/>
                <a:ext cx="2053980" cy="2053980"/>
              </a:xfrm>
              <a:prstGeom prst="rect">
                <a:avLst/>
              </a:prstGeom>
            </p:spPr>
          </p:pic>
          <p:sp>
            <p:nvSpPr>
              <p:cNvPr id="25" name="CasellaDiTesto 24"/>
              <p:cNvSpPr txBox="1"/>
              <p:nvPr/>
            </p:nvSpPr>
            <p:spPr>
              <a:xfrm>
                <a:off x="5942871" y="5233347"/>
                <a:ext cx="1521319" cy="296707"/>
              </a:xfrm>
              <a:prstGeom prst="rect">
                <a:avLst/>
              </a:prstGeom>
              <a:noFill/>
            </p:spPr>
            <p:txBody>
              <a:bodyPr wrap="square" rtlCol="0">
                <a:spAutoFit/>
              </a:bodyPr>
              <a:lstStyle/>
              <a:p>
                <a:r>
                  <a:rPr lang="it-IT" sz="1100" b="1" dirty="0" smtClean="0"/>
                  <a:t>Nome utente</a:t>
                </a:r>
              </a:p>
              <a:p>
                <a:r>
                  <a:rPr lang="it-IT" sz="1100" b="1" dirty="0" smtClean="0"/>
                  <a:t>Password</a:t>
                </a:r>
                <a:endParaRPr lang="it-IT" sz="1100" dirty="0"/>
              </a:p>
            </p:txBody>
          </p:sp>
        </p:grpSp>
        <p:sp>
          <p:nvSpPr>
            <p:cNvPr id="40" name="CasellaDiTesto 39"/>
            <p:cNvSpPr txBox="1"/>
            <p:nvPr/>
          </p:nvSpPr>
          <p:spPr>
            <a:xfrm>
              <a:off x="4256044" y="6222563"/>
              <a:ext cx="3256362" cy="523220"/>
            </a:xfrm>
            <a:prstGeom prst="rect">
              <a:avLst/>
            </a:prstGeom>
            <a:solidFill>
              <a:schemeClr val="bg1"/>
            </a:solidFill>
          </p:spPr>
          <p:txBody>
            <a:bodyPr wrap="square" rtlCol="0">
              <a:spAutoFit/>
            </a:bodyPr>
            <a:lstStyle/>
            <a:p>
              <a:pPr marL="263525" indent="-263525"/>
              <a:r>
                <a:rPr lang="it-IT" sz="2800" dirty="0" smtClean="0"/>
                <a:t>Fase 4 </a:t>
              </a:r>
              <a:r>
                <a:rPr lang="it-IT" dirty="0" smtClean="0"/>
                <a:t>Invio delle credenziali</a:t>
              </a:r>
              <a:endParaRPr lang="it-IT" dirty="0"/>
            </a:p>
          </p:txBody>
        </p:sp>
      </p:grpSp>
      <p:grpSp>
        <p:nvGrpSpPr>
          <p:cNvPr id="43" name="Gruppo 42"/>
          <p:cNvGrpSpPr/>
          <p:nvPr/>
        </p:nvGrpSpPr>
        <p:grpSpPr>
          <a:xfrm>
            <a:off x="6806882" y="2594210"/>
            <a:ext cx="5287028" cy="2506814"/>
            <a:chOff x="6806882" y="2594210"/>
            <a:chExt cx="5287028" cy="2506814"/>
          </a:xfrm>
        </p:grpSpPr>
        <p:sp>
          <p:nvSpPr>
            <p:cNvPr id="23" name="CasellaDiTesto 22"/>
            <p:cNvSpPr txBox="1"/>
            <p:nvPr/>
          </p:nvSpPr>
          <p:spPr>
            <a:xfrm>
              <a:off x="7867604" y="4577804"/>
              <a:ext cx="4226306" cy="523220"/>
            </a:xfrm>
            <a:prstGeom prst="rect">
              <a:avLst/>
            </a:prstGeom>
            <a:solidFill>
              <a:schemeClr val="bg1"/>
            </a:solidFill>
          </p:spPr>
          <p:txBody>
            <a:bodyPr wrap="square" rtlCol="0">
              <a:spAutoFit/>
            </a:bodyPr>
            <a:lstStyle/>
            <a:p>
              <a:pPr marL="263525" indent="-263525"/>
              <a:r>
                <a:rPr lang="it-IT" sz="2800" dirty="0" smtClean="0"/>
                <a:t>Fase 3 </a:t>
              </a:r>
              <a:r>
                <a:rPr lang="it-IT" dirty="0" smtClean="0"/>
                <a:t>produzione dell’identità digitale</a:t>
              </a:r>
            </a:p>
          </p:txBody>
        </p:sp>
        <p:grpSp>
          <p:nvGrpSpPr>
            <p:cNvPr id="35" name="Gruppo 34"/>
            <p:cNvGrpSpPr/>
            <p:nvPr/>
          </p:nvGrpSpPr>
          <p:grpSpPr>
            <a:xfrm>
              <a:off x="6806882" y="2594210"/>
              <a:ext cx="4663510" cy="2098726"/>
              <a:chOff x="6806882" y="2594210"/>
              <a:chExt cx="4663510" cy="2098726"/>
            </a:xfrm>
          </p:grpSpPr>
          <p:sp>
            <p:nvSpPr>
              <p:cNvPr id="45" name="Arco 44"/>
              <p:cNvSpPr/>
              <p:nvPr/>
            </p:nvSpPr>
            <p:spPr>
              <a:xfrm rot="12783651">
                <a:off x="6806882" y="2594210"/>
                <a:ext cx="2864870" cy="2045776"/>
              </a:xfrm>
              <a:prstGeom prst="arc">
                <a:avLst>
                  <a:gd name="adj1" fmla="val 2232014"/>
                  <a:gd name="adj2" fmla="val 819553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34" name="Immagine 3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90153" y="2761661"/>
                <a:ext cx="2680239" cy="1931275"/>
              </a:xfrm>
              <a:prstGeom prst="rect">
                <a:avLst/>
              </a:prstGeom>
            </p:spPr>
          </p:pic>
        </p:grpSp>
      </p:grpSp>
      <p:sp>
        <p:nvSpPr>
          <p:cNvPr id="46" name="CasellaDiTesto 45"/>
          <p:cNvSpPr txBox="1"/>
          <p:nvPr/>
        </p:nvSpPr>
        <p:spPr>
          <a:xfrm>
            <a:off x="1328185" y="3840569"/>
            <a:ext cx="6474930" cy="1785104"/>
          </a:xfrm>
          <a:prstGeom prst="rect">
            <a:avLst/>
          </a:prstGeom>
          <a:solidFill>
            <a:schemeClr val="accent1">
              <a:lumMod val="20000"/>
              <a:lumOff val="80000"/>
            </a:schemeClr>
          </a:solidFill>
          <a:ln w="25400">
            <a:solidFill>
              <a:schemeClr val="accent1">
                <a:lumMod val="50000"/>
              </a:schemeClr>
            </a:solidFill>
          </a:ln>
        </p:spPr>
        <p:txBody>
          <a:bodyPr wrap="square" rtlCol="0">
            <a:spAutoFit/>
          </a:bodyPr>
          <a:lstStyle/>
          <a:p>
            <a:r>
              <a:rPr lang="it-IT" sz="2200" dirty="0" smtClean="0"/>
              <a:t>L’utente prende </a:t>
            </a:r>
            <a:r>
              <a:rPr lang="it-IT" sz="2200" dirty="0"/>
              <a:t>visione dell’informativa </a:t>
            </a:r>
            <a:r>
              <a:rPr lang="it-IT" sz="2200" dirty="0" smtClean="0"/>
              <a:t>sulla privacy </a:t>
            </a:r>
            <a:r>
              <a:rPr lang="it-IT" sz="2200" dirty="0"/>
              <a:t>(trattamento dei dati) e delle condizioni generali </a:t>
            </a:r>
            <a:r>
              <a:rPr lang="it-IT" sz="2200" dirty="0" smtClean="0"/>
              <a:t>del contratto da sottoscrivere. Il RAO approva la richiesta di credenziali SPID e finalizza il processo di produzione dell’identità digitale.</a:t>
            </a:r>
            <a:endParaRPr lang="it-IT" sz="2200" b="1" dirty="0"/>
          </a:p>
        </p:txBody>
      </p:sp>
      <p:grpSp>
        <p:nvGrpSpPr>
          <p:cNvPr id="49" name="Gruppo 48"/>
          <p:cNvGrpSpPr/>
          <p:nvPr/>
        </p:nvGrpSpPr>
        <p:grpSpPr>
          <a:xfrm>
            <a:off x="2564467" y="1296995"/>
            <a:ext cx="5580727" cy="3030690"/>
            <a:chOff x="2564467" y="1296995"/>
            <a:chExt cx="5580727" cy="3030690"/>
          </a:xfrm>
        </p:grpSpPr>
        <p:grpSp>
          <p:nvGrpSpPr>
            <p:cNvPr id="42" name="Gruppo 41"/>
            <p:cNvGrpSpPr/>
            <p:nvPr/>
          </p:nvGrpSpPr>
          <p:grpSpPr>
            <a:xfrm>
              <a:off x="2564467" y="1296995"/>
              <a:ext cx="5580727" cy="3030690"/>
              <a:chOff x="2564467" y="1296995"/>
              <a:chExt cx="5580727" cy="3030690"/>
            </a:xfrm>
          </p:grpSpPr>
          <p:sp>
            <p:nvSpPr>
              <p:cNvPr id="21" name="CasellaDiTesto 20"/>
              <p:cNvSpPr txBox="1"/>
              <p:nvPr/>
            </p:nvSpPr>
            <p:spPr>
              <a:xfrm>
                <a:off x="4620251" y="3136881"/>
                <a:ext cx="3524943" cy="523220"/>
              </a:xfrm>
              <a:prstGeom prst="rect">
                <a:avLst/>
              </a:prstGeom>
              <a:solidFill>
                <a:schemeClr val="bg1"/>
              </a:solidFill>
            </p:spPr>
            <p:txBody>
              <a:bodyPr wrap="square" rtlCol="0">
                <a:spAutoFit/>
              </a:bodyPr>
              <a:lstStyle/>
              <a:p>
                <a:pPr marL="263525" indent="-263525"/>
                <a:r>
                  <a:rPr lang="it-IT" sz="2800" dirty="0" smtClean="0"/>
                  <a:t>Fase 2 </a:t>
                </a:r>
                <a:r>
                  <a:rPr lang="it-IT" dirty="0" smtClean="0"/>
                  <a:t>creazione profilo utente</a:t>
                </a:r>
                <a:endParaRPr lang="it-IT" dirty="0"/>
              </a:p>
            </p:txBody>
          </p:sp>
          <p:grpSp>
            <p:nvGrpSpPr>
              <p:cNvPr id="19" name="Gruppo 18"/>
              <p:cNvGrpSpPr/>
              <p:nvPr/>
            </p:nvGrpSpPr>
            <p:grpSpPr>
              <a:xfrm>
                <a:off x="2564467" y="1296995"/>
                <a:ext cx="4947939" cy="3030690"/>
                <a:chOff x="2564467" y="1296995"/>
                <a:chExt cx="4947939" cy="3030690"/>
              </a:xfrm>
            </p:grpSpPr>
            <p:grpSp>
              <p:nvGrpSpPr>
                <p:cNvPr id="24" name="Gruppo 23"/>
                <p:cNvGrpSpPr/>
                <p:nvPr/>
              </p:nvGrpSpPr>
              <p:grpSpPr>
                <a:xfrm>
                  <a:off x="4976585" y="1296995"/>
                  <a:ext cx="2535821" cy="1967652"/>
                  <a:chOff x="4672835" y="1563387"/>
                  <a:chExt cx="2535821" cy="1967652"/>
                </a:xfrm>
              </p:grpSpPr>
              <p:pic>
                <p:nvPicPr>
                  <p:cNvPr id="20" name="Immagine 19"/>
                  <p:cNvPicPr>
                    <a:picLocks noChangeAspect="1"/>
                  </p:cNvPicPr>
                  <p:nvPr/>
                </p:nvPicPr>
                <p:blipFill>
                  <a:blip r:embed="rId14"/>
                  <a:stretch>
                    <a:fillRect/>
                  </a:stretch>
                </p:blipFill>
                <p:spPr>
                  <a:xfrm>
                    <a:off x="4672835" y="1563387"/>
                    <a:ext cx="1732468" cy="1661196"/>
                  </a:xfrm>
                  <a:prstGeom prst="rect">
                    <a:avLst/>
                  </a:prstGeom>
                </p:spPr>
              </p:pic>
              <p:pic>
                <p:nvPicPr>
                  <p:cNvPr id="16" name="Immagin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59911" y="2065834"/>
                    <a:ext cx="1648745" cy="1465205"/>
                  </a:xfrm>
                  <a:prstGeom prst="rect">
                    <a:avLst/>
                  </a:prstGeom>
                </p:spPr>
              </p:pic>
            </p:grpSp>
            <p:sp>
              <p:nvSpPr>
                <p:cNvPr id="41" name="Arco 40"/>
                <p:cNvSpPr/>
                <p:nvPr/>
              </p:nvSpPr>
              <p:spPr>
                <a:xfrm rot="9892696">
                  <a:off x="2564467" y="2281909"/>
                  <a:ext cx="2864870" cy="2045776"/>
                </a:xfrm>
                <a:prstGeom prst="arc">
                  <a:avLst>
                    <a:gd name="adj1" fmla="val 2232014"/>
                    <a:gd name="adj2" fmla="val 8195531"/>
                  </a:avLst>
                </a:prstGeom>
                <a:ln w="825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grpSp>
        <p:pic>
          <p:nvPicPr>
            <p:cNvPr id="48" name="Immagine 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77436" y="2420601"/>
              <a:ext cx="508263" cy="508263"/>
            </a:xfrm>
            <a:prstGeom prst="rect">
              <a:avLst/>
            </a:prstGeom>
          </p:spPr>
        </p:pic>
      </p:grpSp>
      <p:sp>
        <p:nvSpPr>
          <p:cNvPr id="50" name="CasellaDiTesto 49"/>
          <p:cNvSpPr txBox="1"/>
          <p:nvPr/>
        </p:nvSpPr>
        <p:spPr>
          <a:xfrm>
            <a:off x="3714446" y="1963415"/>
            <a:ext cx="6474930" cy="2462213"/>
          </a:xfrm>
          <a:prstGeom prst="rect">
            <a:avLst/>
          </a:prstGeom>
          <a:solidFill>
            <a:schemeClr val="accent1">
              <a:lumMod val="20000"/>
              <a:lumOff val="80000"/>
            </a:schemeClr>
          </a:solidFill>
          <a:ln w="25400">
            <a:solidFill>
              <a:schemeClr val="accent1">
                <a:lumMod val="50000"/>
              </a:schemeClr>
            </a:solidFill>
          </a:ln>
        </p:spPr>
        <p:txBody>
          <a:bodyPr wrap="square" rtlCol="0">
            <a:spAutoFit/>
          </a:bodyPr>
          <a:lstStyle/>
          <a:p>
            <a:r>
              <a:rPr lang="it-IT" sz="2200" dirty="0" smtClean="0"/>
              <a:t>Il processo si conclude con l’invio di un’email all’utente contente le sue nuove credenziali SPID : </a:t>
            </a:r>
          </a:p>
          <a:p>
            <a:pPr marL="342900" indent="-342900">
              <a:buFont typeface="Arial" panose="020B0604020202020204" pitchFamily="34" charset="0"/>
              <a:buChar char="•"/>
            </a:pPr>
            <a:r>
              <a:rPr lang="it-IT" sz="2200" b="1" dirty="0" smtClean="0"/>
              <a:t>Nome utente</a:t>
            </a:r>
          </a:p>
          <a:p>
            <a:pPr marL="342900" indent="-342900">
              <a:buFont typeface="Arial" panose="020B0604020202020204" pitchFamily="34" charset="0"/>
              <a:buChar char="•"/>
            </a:pPr>
            <a:r>
              <a:rPr lang="it-IT" sz="2200" b="1" dirty="0" smtClean="0"/>
              <a:t>Password provvisoria </a:t>
            </a:r>
            <a:r>
              <a:rPr lang="it-IT" sz="2200" dirty="0" smtClean="0"/>
              <a:t>da modificare al primo utilizzo con una nuova password</a:t>
            </a:r>
          </a:p>
          <a:p>
            <a:pPr marL="342900" indent="-342900">
              <a:buFont typeface="Arial" panose="020B0604020202020204" pitchFamily="34" charset="0"/>
              <a:buChar char="•"/>
            </a:pPr>
            <a:r>
              <a:rPr lang="it-IT" sz="2200" dirty="0" smtClean="0"/>
              <a:t>Indicazioni su come utilizzare il generatore di codici </a:t>
            </a:r>
            <a:r>
              <a:rPr lang="it-IT" sz="2200" b="1" dirty="0" smtClean="0"/>
              <a:t>OTP</a:t>
            </a:r>
            <a:r>
              <a:rPr lang="it-IT" sz="2200" dirty="0" smtClean="0"/>
              <a:t> (</a:t>
            </a:r>
            <a:r>
              <a:rPr lang="it-IT" sz="2200" dirty="0" err="1"/>
              <a:t>A</a:t>
            </a:r>
            <a:r>
              <a:rPr lang="it-IT" sz="2200" dirty="0" err="1" smtClean="0"/>
              <a:t>pp</a:t>
            </a:r>
            <a:r>
              <a:rPr lang="it-IT" sz="2200" dirty="0" smtClean="0"/>
              <a:t> su </a:t>
            </a:r>
            <a:r>
              <a:rPr lang="it-IT" sz="2200" dirty="0" err="1" smtClean="0"/>
              <a:t>smartphone</a:t>
            </a:r>
            <a:r>
              <a:rPr lang="it-IT" sz="2200" dirty="0"/>
              <a:t>,</a:t>
            </a:r>
            <a:r>
              <a:rPr lang="it-IT" sz="2200" dirty="0" smtClean="0"/>
              <a:t> SMS, </a:t>
            </a:r>
            <a:r>
              <a:rPr lang="it-IT" sz="2200" dirty="0" err="1" smtClean="0"/>
              <a:t>Token</a:t>
            </a:r>
            <a:r>
              <a:rPr lang="it-IT" sz="2200" dirty="0" smtClean="0"/>
              <a:t> hardware)</a:t>
            </a:r>
            <a:endParaRPr lang="it-IT" sz="2200" dirty="0"/>
          </a:p>
        </p:txBody>
      </p:sp>
      <p:pic>
        <p:nvPicPr>
          <p:cNvPr id="9" name="Immagine 8"/>
          <p:cNvPicPr>
            <a:picLocks noChangeAspect="1"/>
          </p:cNvPicPr>
          <p:nvPr/>
        </p:nvPicPr>
        <p:blipFill>
          <a:blip r:embed="rId17"/>
          <a:stretch>
            <a:fillRect/>
          </a:stretch>
        </p:blipFill>
        <p:spPr>
          <a:xfrm>
            <a:off x="2368393" y="1549370"/>
            <a:ext cx="7657240" cy="4974767"/>
          </a:xfrm>
          <a:prstGeom prst="rect">
            <a:avLst/>
          </a:prstGeom>
        </p:spPr>
      </p:pic>
    </p:spTree>
    <p:extLst>
      <p:ext uri="{BB962C8B-B14F-4D97-AF65-F5344CB8AC3E}">
        <p14:creationId xmlns:p14="http://schemas.microsoft.com/office/powerpoint/2010/main" val="89552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xit" presetSubtype="0" fill="hold" nodeType="withEffect">
                                  <p:stCondLst>
                                    <p:cond delay="0"/>
                                  </p:stCondLst>
                                  <p:childTnLst>
                                    <p:animEffect transition="out" filter="fade">
                                      <p:cBhvr>
                                        <p:cTn id="22" dur="500"/>
                                        <p:tgtEl>
                                          <p:spTgt spid="32"/>
                                        </p:tgtEl>
                                      </p:cBhvr>
                                    </p:animEffect>
                                    <p:set>
                                      <p:cBhvr>
                                        <p:cTn id="23" dur="1" fill="hold">
                                          <p:stCondLst>
                                            <p:cond delay="499"/>
                                          </p:stCondLst>
                                        </p:cTn>
                                        <p:tgtEl>
                                          <p:spTgt spid="32"/>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xit" presetSubtype="0" fill="hold" grpId="1" nodeType="withEffect">
                                  <p:stCondLst>
                                    <p:cond delay="0"/>
                                  </p:stCondLst>
                                  <p:childTnLst>
                                    <p:animEffect transition="out" filter="fade">
                                      <p:cBhvr>
                                        <p:cTn id="34" dur="500"/>
                                        <p:tgtEl>
                                          <p:spTgt spid="30"/>
                                        </p:tgtEl>
                                      </p:cBhvr>
                                    </p:animEffect>
                                    <p:set>
                                      <p:cBhvr>
                                        <p:cTn id="35" dur="1" fill="hold">
                                          <p:stCondLst>
                                            <p:cond delay="499"/>
                                          </p:stCondLst>
                                        </p:cTn>
                                        <p:tgtEl>
                                          <p:spTgt spid="30"/>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500"/>
                                        <p:tgtEl>
                                          <p:spTgt spid="44"/>
                                        </p:tgtEl>
                                      </p:cBhvr>
                                    </p:animEffect>
                                  </p:childTnLst>
                                </p:cTn>
                              </p:par>
                              <p:par>
                                <p:cTn id="45" presetID="10" presetClass="exit" presetSubtype="0" fill="hold" grpId="1" nodeType="withEffect">
                                  <p:stCondLst>
                                    <p:cond delay="0"/>
                                  </p:stCondLst>
                                  <p:childTnLst>
                                    <p:animEffect transition="out" filter="fade">
                                      <p:cBhvr>
                                        <p:cTn id="46" dur="500"/>
                                        <p:tgtEl>
                                          <p:spTgt spid="46"/>
                                        </p:tgtEl>
                                      </p:cBhvr>
                                    </p:animEffect>
                                    <p:set>
                                      <p:cBhvr>
                                        <p:cTn id="47" dur="1" fill="hold">
                                          <p:stCondLst>
                                            <p:cond delay="499"/>
                                          </p:stCondLst>
                                        </p:cTn>
                                        <p:tgtEl>
                                          <p:spTgt spid="46"/>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50"/>
                                        </p:tgtEl>
                                      </p:cBhvr>
                                    </p:animEffect>
                                    <p:set>
                                      <p:cBhvr>
                                        <p:cTn id="56"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46" grpId="0" animBg="1"/>
      <p:bldP spid="46" grpId="1" animBg="1"/>
      <p:bldP spid="50" grpId="0" animBg="1"/>
      <p:bldP spid="5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Ciclo di vita dello </a:t>
            </a:r>
            <a:r>
              <a:rPr lang="it-IT" sz="3200" b="1" dirty="0" smtClean="0">
                <a:solidFill>
                  <a:schemeClr val="bg1"/>
                </a:solidFill>
                <a:latin typeface="Helvetica" panose="020B0604020202020204" pitchFamily="34" charset="0"/>
                <a:ea typeface="Times New Roman" panose="02020603050405020304" pitchFamily="18" charset="0"/>
              </a:rPr>
              <a:t>SPID: gestione del profilo</a:t>
            </a:r>
            <a:endParaRPr lang="it-IT" sz="3200" b="1" dirty="0">
              <a:solidFill>
                <a:schemeClr val="bg1"/>
              </a:solidFill>
              <a:latin typeface="Helvetica" panose="020B0604020202020204" pitchFamily="34" charset="0"/>
              <a:ea typeface="Times New Roman" panose="02020603050405020304" pitchFamily="18" charset="0"/>
            </a:endParaRPr>
          </a:p>
        </p:txBody>
      </p:sp>
      <p:sp>
        <p:nvSpPr>
          <p:cNvPr id="8" name="CasellaDiTesto 7"/>
          <p:cNvSpPr txBox="1"/>
          <p:nvPr/>
        </p:nvSpPr>
        <p:spPr>
          <a:xfrm>
            <a:off x="422032" y="1330528"/>
            <a:ext cx="5844945" cy="5109091"/>
          </a:xfrm>
          <a:prstGeom prst="rect">
            <a:avLst/>
          </a:prstGeom>
          <a:noFill/>
        </p:spPr>
        <p:txBody>
          <a:bodyPr wrap="square" rtlCol="0">
            <a:spAutoFit/>
          </a:bodyPr>
          <a:lstStyle/>
          <a:p>
            <a:r>
              <a:rPr lang="it-IT" sz="2200" dirty="0" smtClean="0"/>
              <a:t>Ogni Identity Provider mette a disposizione dei propri utenti un </a:t>
            </a:r>
            <a:r>
              <a:rPr lang="it-IT" sz="2200" b="1" dirty="0" smtClean="0"/>
              <a:t>portale</a:t>
            </a:r>
            <a:r>
              <a:rPr lang="it-IT" sz="2200" dirty="0" smtClean="0"/>
              <a:t> per la gestione del proprio profilo e del ciclo di vita dell’identità digitale.</a:t>
            </a:r>
          </a:p>
          <a:p>
            <a:endParaRPr lang="it-IT" sz="800" dirty="0" smtClean="0"/>
          </a:p>
          <a:p>
            <a:r>
              <a:rPr lang="it-IT" sz="2200" dirty="0" smtClean="0"/>
              <a:t>Gli utenti accedono al portale tramite le proprie credenziali SPID.</a:t>
            </a:r>
          </a:p>
          <a:p>
            <a:endParaRPr lang="it-IT" sz="800" dirty="0" smtClean="0"/>
          </a:p>
          <a:p>
            <a:endParaRPr lang="it-IT" sz="800" dirty="0"/>
          </a:p>
          <a:p>
            <a:r>
              <a:rPr lang="it-IT" sz="2200" dirty="0" smtClean="0"/>
              <a:t>Le </a:t>
            </a:r>
            <a:r>
              <a:rPr lang="it-IT" sz="2200" b="1" dirty="0" smtClean="0"/>
              <a:t>tipiche operazioni </a:t>
            </a:r>
            <a:r>
              <a:rPr lang="it-IT" sz="2200" dirty="0" smtClean="0"/>
              <a:t>che possono essere fatte sul proprio profilo sono: </a:t>
            </a:r>
            <a:r>
              <a:rPr lang="it-IT" sz="2200" b="1" dirty="0" smtClean="0"/>
              <a:t>cambio password</a:t>
            </a:r>
            <a:r>
              <a:rPr lang="it-IT" sz="2200" dirty="0" smtClean="0"/>
              <a:t>, </a:t>
            </a:r>
            <a:r>
              <a:rPr lang="it-IT" sz="2200" b="1" dirty="0" smtClean="0"/>
              <a:t>aggiornamento contatti e document</a:t>
            </a:r>
            <a:r>
              <a:rPr lang="it-IT" sz="2200" dirty="0" smtClean="0"/>
              <a:t>i.</a:t>
            </a:r>
          </a:p>
          <a:p>
            <a:r>
              <a:rPr lang="it-IT" sz="800" dirty="0" smtClean="0"/>
              <a:t> </a:t>
            </a:r>
          </a:p>
          <a:p>
            <a:endParaRPr lang="it-IT" sz="800" dirty="0" smtClean="0"/>
          </a:p>
          <a:p>
            <a:r>
              <a:rPr lang="it-IT" sz="2200" dirty="0" smtClean="0"/>
              <a:t>È di </a:t>
            </a:r>
            <a:r>
              <a:rPr lang="it-IT" sz="2200" b="1" dirty="0" smtClean="0"/>
              <a:t>fondamentale importanza per la validità dello SPID </a:t>
            </a:r>
            <a:r>
              <a:rPr lang="it-IT" sz="2200" dirty="0" smtClean="0"/>
              <a:t>che i contatti (telefono e email) e i documenti (TS, CIE, patente o passaporto) siano sempre aggiornati e in corso di validità.</a:t>
            </a:r>
          </a:p>
        </p:txBody>
      </p:sp>
      <p:pic>
        <p:nvPicPr>
          <p:cNvPr id="9" name="Immagin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6977" y="1386800"/>
            <a:ext cx="5925023" cy="5239292"/>
          </a:xfrm>
          <a:prstGeom prst="rect">
            <a:avLst/>
          </a:prstGeom>
        </p:spPr>
      </p:pic>
    </p:spTree>
    <p:extLst>
      <p:ext uri="{BB962C8B-B14F-4D97-AF65-F5344CB8AC3E}">
        <p14:creationId xmlns:p14="http://schemas.microsoft.com/office/powerpoint/2010/main" val="4711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Ciclo di vita dello SPID: gestione dell’identità	</a:t>
            </a:r>
            <a:endParaRPr lang="it-IT" sz="3200" b="1" dirty="0">
              <a:solidFill>
                <a:schemeClr val="bg1"/>
              </a:solidFill>
              <a:latin typeface="Helvetica" panose="020B0604020202020204" pitchFamily="34" charset="0"/>
              <a:ea typeface="Times New Roman" panose="02020603050405020304" pitchFamily="18" charset="0"/>
            </a:endParaRPr>
          </a:p>
        </p:txBody>
      </p:sp>
      <p:sp>
        <p:nvSpPr>
          <p:cNvPr id="4" name="Rettangolo 3"/>
          <p:cNvSpPr/>
          <p:nvPr/>
        </p:nvSpPr>
        <p:spPr>
          <a:xfrm>
            <a:off x="429997" y="1397599"/>
            <a:ext cx="5745719" cy="1446550"/>
          </a:xfrm>
          <a:prstGeom prst="rect">
            <a:avLst/>
          </a:prstGeom>
        </p:spPr>
        <p:txBody>
          <a:bodyPr wrap="square">
            <a:spAutoFit/>
          </a:bodyPr>
          <a:lstStyle/>
          <a:p>
            <a:r>
              <a:rPr lang="it-IT" sz="2200" dirty="0" smtClean="0"/>
              <a:t>Lo SPID è </a:t>
            </a:r>
            <a:r>
              <a:rPr lang="it-IT" sz="2200" b="1" dirty="0"/>
              <a:t>valido per 2 anni </a:t>
            </a:r>
            <a:r>
              <a:rPr lang="it-IT" sz="2200" dirty="0"/>
              <a:t>a partire dalla sua </a:t>
            </a:r>
            <a:r>
              <a:rPr lang="it-IT" sz="2200" dirty="0" smtClean="0"/>
              <a:t>attivazione e si rinnova gratuitamente ogni 2 anni (di solito è richiesto un semplice cambio password)</a:t>
            </a:r>
            <a:endParaRPr lang="it-IT" sz="2200" dirty="0"/>
          </a:p>
        </p:txBody>
      </p:sp>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733" y="1378804"/>
            <a:ext cx="5910267" cy="5303687"/>
          </a:xfrm>
          <a:prstGeom prst="rect">
            <a:avLst/>
          </a:prstGeom>
        </p:spPr>
      </p:pic>
      <p:pic>
        <p:nvPicPr>
          <p:cNvPr id="13" name="Immagin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2734" y="4559563"/>
            <a:ext cx="3048264" cy="871804"/>
          </a:xfrm>
          <a:prstGeom prst="rect">
            <a:avLst/>
          </a:prstGeom>
        </p:spPr>
      </p:pic>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2734" y="5986196"/>
            <a:ext cx="3048264" cy="871804"/>
          </a:xfrm>
          <a:prstGeom prst="rect">
            <a:avLst/>
          </a:prstGeom>
        </p:spPr>
      </p:pic>
      <p:sp>
        <p:nvSpPr>
          <p:cNvPr id="16" name="Rettangolo 15"/>
          <p:cNvSpPr/>
          <p:nvPr/>
        </p:nvSpPr>
        <p:spPr>
          <a:xfrm>
            <a:off x="429996" y="3087180"/>
            <a:ext cx="5645363" cy="1785104"/>
          </a:xfrm>
          <a:prstGeom prst="rect">
            <a:avLst/>
          </a:prstGeom>
        </p:spPr>
        <p:txBody>
          <a:bodyPr wrap="square">
            <a:spAutoFit/>
          </a:bodyPr>
          <a:lstStyle/>
          <a:p>
            <a:r>
              <a:rPr lang="it-IT" sz="2200" dirty="0" smtClean="0"/>
              <a:t>Ogni </a:t>
            </a:r>
            <a:r>
              <a:rPr lang="it-IT" sz="2200" dirty="0"/>
              <a:t>utente </a:t>
            </a:r>
            <a:r>
              <a:rPr lang="it-IT" sz="2200" dirty="0" smtClean="0"/>
              <a:t>può decidere di </a:t>
            </a:r>
            <a:r>
              <a:rPr lang="it-IT" sz="2200" b="1" dirty="0" smtClean="0"/>
              <a:t>sospendere</a:t>
            </a:r>
            <a:r>
              <a:rPr lang="it-IT" sz="2200" dirty="0" smtClean="0"/>
              <a:t> temporaneamente </a:t>
            </a:r>
            <a:r>
              <a:rPr lang="it-IT" sz="2200" dirty="0"/>
              <a:t>la </a:t>
            </a:r>
            <a:r>
              <a:rPr lang="it-IT" sz="2200" dirty="0" smtClean="0"/>
              <a:t>sua </a:t>
            </a:r>
            <a:r>
              <a:rPr lang="it-IT" sz="2200" dirty="0"/>
              <a:t>identità </a:t>
            </a:r>
            <a:r>
              <a:rPr lang="it-IT" sz="2200" dirty="0" smtClean="0"/>
              <a:t>digitale. Durante il periodo di sospensione le credenziali SPID non saranno più </a:t>
            </a:r>
            <a:r>
              <a:rPr lang="it-IT" sz="2200" smtClean="0"/>
              <a:t>valide e saranno </a:t>
            </a:r>
            <a:r>
              <a:rPr lang="it-IT" sz="2200" dirty="0" smtClean="0"/>
              <a:t>riattivate al termine del periodo di sospensione.</a:t>
            </a:r>
            <a:endParaRPr lang="it-IT" sz="2200" dirty="0"/>
          </a:p>
        </p:txBody>
      </p:sp>
      <p:sp>
        <p:nvSpPr>
          <p:cNvPr id="17" name="Rettangolo 16"/>
          <p:cNvSpPr/>
          <p:nvPr/>
        </p:nvSpPr>
        <p:spPr>
          <a:xfrm>
            <a:off x="429995" y="5004208"/>
            <a:ext cx="5645363" cy="1446550"/>
          </a:xfrm>
          <a:prstGeom prst="rect">
            <a:avLst/>
          </a:prstGeom>
        </p:spPr>
        <p:txBody>
          <a:bodyPr wrap="square">
            <a:spAutoFit/>
          </a:bodyPr>
          <a:lstStyle/>
          <a:p>
            <a:r>
              <a:rPr lang="it-IT" sz="2200" dirty="0" smtClean="0"/>
              <a:t>Se un utente decide di </a:t>
            </a:r>
            <a:r>
              <a:rPr lang="it-IT" sz="2200" b="1" dirty="0" smtClean="0"/>
              <a:t>revocare</a:t>
            </a:r>
            <a:r>
              <a:rPr lang="it-IT" sz="2200" dirty="0" smtClean="0"/>
              <a:t> </a:t>
            </a:r>
            <a:r>
              <a:rPr lang="it-IT" sz="2200" dirty="0"/>
              <a:t>la sua identità </a:t>
            </a:r>
            <a:r>
              <a:rPr lang="it-IT" sz="2200" dirty="0" smtClean="0"/>
              <a:t>digitale, questa verrà definitivamente cancellata e non potrà essere riattivata. In caso di ripensamenti occorrerà richiederne una nuova.</a:t>
            </a:r>
            <a:endParaRPr lang="it-IT" sz="2200" dirty="0"/>
          </a:p>
        </p:txBody>
      </p:sp>
    </p:spTree>
    <p:extLst>
      <p:ext uri="{BB962C8B-B14F-4D97-AF65-F5344CB8AC3E}">
        <p14:creationId xmlns:p14="http://schemas.microsoft.com/office/powerpoint/2010/main" val="14988121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Quali servizi possono essere utilizzati con </a:t>
            </a:r>
            <a:r>
              <a:rPr lang="it-IT" sz="3200" b="1" dirty="0">
                <a:solidFill>
                  <a:schemeClr val="bg1"/>
                </a:solidFill>
                <a:latin typeface="Helvetica" panose="020B0604020202020204" pitchFamily="34" charset="0"/>
                <a:ea typeface="Times New Roman" panose="02020603050405020304" pitchFamily="18" charset="0"/>
              </a:rPr>
              <a:t>SPID</a:t>
            </a:r>
            <a:r>
              <a:rPr lang="it-IT" sz="3200" b="1" dirty="0" smtClean="0">
                <a:solidFill>
                  <a:schemeClr val="bg1"/>
                </a:solidFill>
                <a:latin typeface="Helvetica" panose="020B0604020202020204" pitchFamily="34" charset="0"/>
                <a:ea typeface="Times New Roman" panose="02020603050405020304" pitchFamily="18" charset="0"/>
              </a:rPr>
              <a:t>	</a:t>
            </a:r>
            <a:endParaRPr lang="it-IT" sz="3200" b="1" dirty="0">
              <a:solidFill>
                <a:schemeClr val="bg1"/>
              </a:solidFill>
              <a:latin typeface="Helvetica" panose="020B0604020202020204" pitchFamily="34" charset="0"/>
              <a:ea typeface="Times New Roman" panose="02020603050405020304" pitchFamily="18" charset="0"/>
            </a:endParaRPr>
          </a:p>
        </p:txBody>
      </p:sp>
      <p:pic>
        <p:nvPicPr>
          <p:cNvPr id="5" name="Immagine 4"/>
          <p:cNvPicPr>
            <a:picLocks noChangeAspect="1"/>
          </p:cNvPicPr>
          <p:nvPr/>
        </p:nvPicPr>
        <p:blipFill>
          <a:blip r:embed="rId4"/>
          <a:stretch>
            <a:fillRect/>
          </a:stretch>
        </p:blipFill>
        <p:spPr>
          <a:xfrm>
            <a:off x="1916790" y="2230446"/>
            <a:ext cx="8188105" cy="4627554"/>
          </a:xfrm>
          <a:prstGeom prst="rect">
            <a:avLst/>
          </a:prstGeom>
        </p:spPr>
      </p:pic>
      <p:sp>
        <p:nvSpPr>
          <p:cNvPr id="8" name="CasellaDiTesto 7"/>
          <p:cNvSpPr txBox="1"/>
          <p:nvPr/>
        </p:nvSpPr>
        <p:spPr>
          <a:xfrm>
            <a:off x="712921" y="1565103"/>
            <a:ext cx="11050291" cy="1569660"/>
          </a:xfrm>
          <a:prstGeom prst="rect">
            <a:avLst/>
          </a:prstGeom>
          <a:noFill/>
        </p:spPr>
        <p:txBody>
          <a:bodyPr wrap="square" rtlCol="0">
            <a:spAutoFit/>
          </a:bodyPr>
          <a:lstStyle/>
          <a:p>
            <a:r>
              <a:rPr lang="it-IT" sz="2400" dirty="0"/>
              <a:t>Con SPID si può accedere ad un ampio numero di servizi online messi a disposizione da amministrazioni locali e centrali, enti pubblici e </a:t>
            </a:r>
            <a:r>
              <a:rPr lang="it-IT" sz="2400" dirty="0" smtClean="0"/>
              <a:t>agenzie. </a:t>
            </a:r>
          </a:p>
          <a:p>
            <a:endParaRPr lang="it-IT" sz="2400" dirty="0"/>
          </a:p>
          <a:p>
            <a:r>
              <a:rPr lang="it-IT" sz="2400" dirty="0" smtClean="0"/>
              <a:t>Eccone alcuni:</a:t>
            </a:r>
            <a:endParaRPr lang="it-IT" sz="2400" dirty="0"/>
          </a:p>
        </p:txBody>
      </p:sp>
    </p:spTree>
    <p:extLst>
      <p:ext uri="{BB962C8B-B14F-4D97-AF65-F5344CB8AC3E}">
        <p14:creationId xmlns:p14="http://schemas.microsoft.com/office/powerpoint/2010/main" val="2389901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Dove </a:t>
            </a:r>
            <a:r>
              <a:rPr lang="it-IT" sz="3200" b="1" dirty="0" smtClean="0">
                <a:solidFill>
                  <a:schemeClr val="bg1"/>
                </a:solidFill>
                <a:latin typeface="Helvetica" panose="020B0604020202020204" pitchFamily="34" charset="0"/>
                <a:ea typeface="Times New Roman" panose="02020603050405020304" pitchFamily="18" charset="0"/>
              </a:rPr>
              <a:t>cercare i servizi utilizzabili con </a:t>
            </a:r>
            <a:r>
              <a:rPr lang="it-IT" sz="3200" b="1" dirty="0">
                <a:solidFill>
                  <a:schemeClr val="bg1"/>
                </a:solidFill>
                <a:latin typeface="Helvetica" panose="020B0604020202020204" pitchFamily="34" charset="0"/>
                <a:ea typeface="Times New Roman" panose="02020603050405020304" pitchFamily="18" charset="0"/>
              </a:rPr>
              <a:t>SPID</a:t>
            </a:r>
            <a:r>
              <a:rPr lang="it-IT" sz="3200" b="1" dirty="0" smtClean="0">
                <a:solidFill>
                  <a:schemeClr val="bg1"/>
                </a:solidFill>
                <a:latin typeface="Helvetica" panose="020B0604020202020204" pitchFamily="34" charset="0"/>
                <a:ea typeface="Times New Roman" panose="02020603050405020304" pitchFamily="18" charset="0"/>
              </a:rPr>
              <a:t>	</a:t>
            </a:r>
            <a:endParaRPr lang="it-IT" sz="3200" b="1" dirty="0">
              <a:solidFill>
                <a:schemeClr val="bg1"/>
              </a:solidFill>
              <a:latin typeface="Helvetica" panose="020B0604020202020204" pitchFamily="34" charset="0"/>
              <a:ea typeface="Times New Roman" panose="02020603050405020304" pitchFamily="18" charset="0"/>
            </a:endParaRPr>
          </a:p>
        </p:txBody>
      </p:sp>
      <p:sp>
        <p:nvSpPr>
          <p:cNvPr id="12" name="Rettangolo 11"/>
          <p:cNvSpPr/>
          <p:nvPr/>
        </p:nvSpPr>
        <p:spPr>
          <a:xfrm>
            <a:off x="530354" y="1726087"/>
            <a:ext cx="6676358" cy="4154984"/>
          </a:xfrm>
          <a:prstGeom prst="rect">
            <a:avLst/>
          </a:prstGeom>
        </p:spPr>
        <p:txBody>
          <a:bodyPr wrap="square">
            <a:spAutoFit/>
          </a:bodyPr>
          <a:lstStyle/>
          <a:p>
            <a:r>
              <a:rPr lang="it-IT" sz="2200" dirty="0" smtClean="0">
                <a:solidFill>
                  <a:srgbClr val="0D0D0D"/>
                </a:solidFill>
              </a:rPr>
              <a:t>I </a:t>
            </a:r>
            <a:r>
              <a:rPr lang="it-IT" sz="2200" dirty="0">
                <a:solidFill>
                  <a:srgbClr val="0D0D0D"/>
                </a:solidFill>
              </a:rPr>
              <a:t>servizi utilizzabili con SPID </a:t>
            </a:r>
            <a:r>
              <a:rPr lang="it-IT" sz="2200" dirty="0" smtClean="0">
                <a:solidFill>
                  <a:srgbClr val="0D0D0D"/>
                </a:solidFill>
              </a:rPr>
              <a:t>possono essere trovati </a:t>
            </a:r>
            <a:r>
              <a:rPr lang="it-IT" sz="2200" b="1" dirty="0" smtClean="0">
                <a:solidFill>
                  <a:srgbClr val="0D0D0D"/>
                </a:solidFill>
              </a:rPr>
              <a:t>visitando </a:t>
            </a:r>
            <a:r>
              <a:rPr lang="it-IT" sz="2200" b="1" dirty="0">
                <a:solidFill>
                  <a:srgbClr val="0D0D0D"/>
                </a:solidFill>
              </a:rPr>
              <a:t>i siti web </a:t>
            </a:r>
            <a:r>
              <a:rPr lang="it-IT" sz="2200" dirty="0">
                <a:solidFill>
                  <a:srgbClr val="0D0D0D"/>
                </a:solidFill>
              </a:rPr>
              <a:t>delle pubbliche amministrazioni, delle istituzioni finanziarie, delle aziende private e di altri enti che offrono servizi </a:t>
            </a:r>
            <a:r>
              <a:rPr lang="it-IT" sz="2200" dirty="0" smtClean="0">
                <a:solidFill>
                  <a:srgbClr val="0D0D0D"/>
                </a:solidFill>
              </a:rPr>
              <a:t>online.</a:t>
            </a:r>
          </a:p>
          <a:p>
            <a:endParaRPr lang="it-IT" sz="2200" dirty="0">
              <a:solidFill>
                <a:srgbClr val="0D0D0D"/>
              </a:solidFill>
            </a:endParaRPr>
          </a:p>
          <a:p>
            <a:r>
              <a:rPr lang="it-IT" sz="2200" dirty="0" smtClean="0">
                <a:solidFill>
                  <a:srgbClr val="0D0D0D"/>
                </a:solidFill>
              </a:rPr>
              <a:t>Alla pagina</a:t>
            </a:r>
          </a:p>
          <a:p>
            <a:r>
              <a:rPr lang="it-IT" sz="2200" dirty="0" smtClean="0">
                <a:solidFill>
                  <a:srgbClr val="0D0D0D"/>
                </a:solidFill>
                <a:hlinkClick r:id="rId4"/>
              </a:rPr>
              <a:t>https</a:t>
            </a:r>
            <a:r>
              <a:rPr lang="it-IT" sz="2200" dirty="0">
                <a:solidFill>
                  <a:srgbClr val="0D0D0D"/>
                </a:solidFill>
                <a:hlinkClick r:id="rId4"/>
              </a:rPr>
              <a:t>://www.spid.gov.it/cos-e-spid/dove-utilizzare-spid</a:t>
            </a:r>
            <a:r>
              <a:rPr lang="it-IT" sz="2200" dirty="0" smtClean="0">
                <a:solidFill>
                  <a:srgbClr val="0D0D0D"/>
                </a:solidFill>
                <a:hlinkClick r:id="rId4"/>
              </a:rPr>
              <a:t>/</a:t>
            </a:r>
            <a:endParaRPr lang="it-IT" sz="2200" dirty="0" smtClean="0">
              <a:solidFill>
                <a:srgbClr val="0D0D0D"/>
              </a:solidFill>
            </a:endParaRPr>
          </a:p>
          <a:p>
            <a:r>
              <a:rPr lang="it-IT" sz="2200" dirty="0"/>
              <a:t>s</a:t>
            </a:r>
            <a:r>
              <a:rPr lang="it-IT" sz="2200" dirty="0" smtClean="0"/>
              <a:t>i può trovare un </a:t>
            </a:r>
            <a:r>
              <a:rPr lang="it-IT" sz="2200" b="1" dirty="0" smtClean="0"/>
              <a:t>elenco di servizi</a:t>
            </a:r>
            <a:r>
              <a:rPr lang="it-IT" sz="2200" dirty="0" smtClean="0"/>
              <a:t> utilizzabili tramite SPID catalogati </a:t>
            </a:r>
            <a:r>
              <a:rPr lang="it-IT" sz="2200" b="1" dirty="0" smtClean="0"/>
              <a:t>per categoria </a:t>
            </a:r>
            <a:r>
              <a:rPr lang="it-IT" sz="2200" dirty="0" smtClean="0"/>
              <a:t>di servizio o </a:t>
            </a:r>
            <a:r>
              <a:rPr lang="it-IT" sz="2200" b="1" dirty="0" smtClean="0"/>
              <a:t>per territorio</a:t>
            </a:r>
            <a:r>
              <a:rPr lang="it-IT" sz="2200" dirty="0" smtClean="0"/>
              <a:t>.</a:t>
            </a:r>
          </a:p>
          <a:p>
            <a:endParaRPr lang="it-IT" sz="2200" dirty="0"/>
          </a:p>
          <a:p>
            <a:r>
              <a:rPr lang="it-IT" sz="2200" dirty="0" smtClean="0"/>
              <a:t>Una ricerca sul territorio lucano restituisce più di 100 servizi messi a disposizione dagli enti locali</a:t>
            </a:r>
            <a:endParaRPr lang="it-IT" sz="2200" dirty="0"/>
          </a:p>
        </p:txBody>
      </p:sp>
      <p:pic>
        <p:nvPicPr>
          <p:cNvPr id="16" name="Immagine 15"/>
          <p:cNvPicPr>
            <a:picLocks noChangeAspect="1"/>
          </p:cNvPicPr>
          <p:nvPr/>
        </p:nvPicPr>
        <p:blipFill>
          <a:blip r:embed="rId5"/>
          <a:stretch>
            <a:fillRect/>
          </a:stretch>
        </p:blipFill>
        <p:spPr>
          <a:xfrm>
            <a:off x="7478046" y="1421720"/>
            <a:ext cx="4713954" cy="1368567"/>
          </a:xfrm>
          <a:prstGeom prst="rect">
            <a:avLst/>
          </a:prstGeom>
        </p:spPr>
      </p:pic>
      <p:pic>
        <p:nvPicPr>
          <p:cNvPr id="17" name="Immagine 16"/>
          <p:cNvPicPr>
            <a:picLocks noChangeAspect="1"/>
          </p:cNvPicPr>
          <p:nvPr/>
        </p:nvPicPr>
        <p:blipFill>
          <a:blip r:embed="rId6"/>
          <a:stretch>
            <a:fillRect/>
          </a:stretch>
        </p:blipFill>
        <p:spPr>
          <a:xfrm>
            <a:off x="8467438" y="2790287"/>
            <a:ext cx="3724562" cy="3791371"/>
          </a:xfrm>
          <a:prstGeom prst="rect">
            <a:avLst/>
          </a:prstGeom>
        </p:spPr>
      </p:pic>
    </p:spTree>
    <p:extLst>
      <p:ext uri="{BB962C8B-B14F-4D97-AF65-F5344CB8AC3E}">
        <p14:creationId xmlns:p14="http://schemas.microsoft.com/office/powerpoint/2010/main" val="786501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Esempio: accesso al sito INPS con SPID</a:t>
            </a:r>
          </a:p>
        </p:txBody>
      </p:sp>
      <p:pic>
        <p:nvPicPr>
          <p:cNvPr id="25" name="Immagine 24"/>
          <p:cNvPicPr>
            <a:picLocks noChangeAspect="1"/>
          </p:cNvPicPr>
          <p:nvPr/>
        </p:nvPicPr>
        <p:blipFill>
          <a:blip r:embed="rId4"/>
          <a:stretch>
            <a:fillRect/>
          </a:stretch>
        </p:blipFill>
        <p:spPr>
          <a:xfrm>
            <a:off x="810564" y="1346903"/>
            <a:ext cx="10347658" cy="5412621"/>
          </a:xfrm>
          <a:prstGeom prst="rect">
            <a:avLst/>
          </a:prstGeom>
        </p:spPr>
      </p:pic>
      <p:pic>
        <p:nvPicPr>
          <p:cNvPr id="4" name="Immagine 3"/>
          <p:cNvPicPr>
            <a:picLocks noChangeAspect="1"/>
          </p:cNvPicPr>
          <p:nvPr/>
        </p:nvPicPr>
        <p:blipFill>
          <a:blip r:embed="rId5"/>
          <a:stretch>
            <a:fillRect/>
          </a:stretch>
        </p:blipFill>
        <p:spPr>
          <a:xfrm>
            <a:off x="1992985" y="1726087"/>
            <a:ext cx="1200318" cy="190527"/>
          </a:xfrm>
          <a:prstGeom prst="rect">
            <a:avLst/>
          </a:prstGeom>
        </p:spPr>
      </p:pic>
      <p:grpSp>
        <p:nvGrpSpPr>
          <p:cNvPr id="18" name="Gruppo 17"/>
          <p:cNvGrpSpPr/>
          <p:nvPr/>
        </p:nvGrpSpPr>
        <p:grpSpPr>
          <a:xfrm>
            <a:off x="1992985" y="1653040"/>
            <a:ext cx="3252115" cy="1353104"/>
            <a:chOff x="1992985" y="1653040"/>
            <a:chExt cx="3252115" cy="1353104"/>
          </a:xfrm>
        </p:grpSpPr>
        <p:sp>
          <p:nvSpPr>
            <p:cNvPr id="19" name="CasellaDiTesto 18"/>
            <p:cNvSpPr txBox="1"/>
            <p:nvPr/>
          </p:nvSpPr>
          <p:spPr>
            <a:xfrm>
              <a:off x="1992985" y="1653040"/>
              <a:ext cx="1232816" cy="358726"/>
            </a:xfrm>
            <a:prstGeom prst="rect">
              <a:avLst/>
            </a:prstGeom>
            <a:noFill/>
            <a:ln w="22225">
              <a:solidFill>
                <a:srgbClr val="FF0000"/>
              </a:solidFill>
            </a:ln>
          </p:spPr>
          <p:txBody>
            <a:bodyPr wrap="square" rtlCol="0">
              <a:spAutoFit/>
            </a:bodyPr>
            <a:lstStyle/>
            <a:p>
              <a:endParaRPr lang="it-IT" dirty="0"/>
            </a:p>
          </p:txBody>
        </p:sp>
        <p:sp>
          <p:nvSpPr>
            <p:cNvPr id="20" name="CasellaDiTesto 19"/>
            <p:cNvSpPr txBox="1"/>
            <p:nvPr/>
          </p:nvSpPr>
          <p:spPr>
            <a:xfrm>
              <a:off x="3828758" y="2359813"/>
              <a:ext cx="1416342" cy="646331"/>
            </a:xfrm>
            <a:prstGeom prst="rect">
              <a:avLst/>
            </a:prstGeom>
            <a:solidFill>
              <a:schemeClr val="bg1"/>
            </a:solidFill>
            <a:ln w="22225">
              <a:solidFill>
                <a:srgbClr val="FF0000"/>
              </a:solidFill>
            </a:ln>
          </p:spPr>
          <p:txBody>
            <a:bodyPr wrap="square" rtlCol="0">
              <a:spAutoFit/>
            </a:bodyPr>
            <a:lstStyle/>
            <a:p>
              <a:r>
                <a:rPr lang="it-IT" dirty="0" smtClean="0"/>
                <a:t>Indirizzo del sito dell’INPS</a:t>
              </a:r>
              <a:endParaRPr lang="it-IT" dirty="0"/>
            </a:p>
          </p:txBody>
        </p:sp>
        <p:cxnSp>
          <p:nvCxnSpPr>
            <p:cNvPr id="21" name="Connettore 2 20"/>
            <p:cNvCxnSpPr>
              <a:stCxn id="20" idx="1"/>
            </p:cNvCxnSpPr>
            <p:nvPr/>
          </p:nvCxnSpPr>
          <p:spPr>
            <a:xfrm flipH="1" flipV="1">
              <a:off x="3225802" y="2011767"/>
              <a:ext cx="602956" cy="671212"/>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2" name="Immagine 21"/>
          <p:cNvPicPr>
            <a:picLocks noChangeAspect="1"/>
          </p:cNvPicPr>
          <p:nvPr/>
        </p:nvPicPr>
        <p:blipFill>
          <a:blip r:embed="rId6"/>
          <a:stretch>
            <a:fillRect/>
          </a:stretch>
        </p:blipFill>
        <p:spPr>
          <a:xfrm>
            <a:off x="847794" y="1357161"/>
            <a:ext cx="10268222" cy="5401945"/>
          </a:xfrm>
          <a:prstGeom prst="rect">
            <a:avLst/>
          </a:prstGeom>
        </p:spPr>
      </p:pic>
      <p:grpSp>
        <p:nvGrpSpPr>
          <p:cNvPr id="23" name="Gruppo 22"/>
          <p:cNvGrpSpPr/>
          <p:nvPr/>
        </p:nvGrpSpPr>
        <p:grpSpPr>
          <a:xfrm>
            <a:off x="6284152" y="2011766"/>
            <a:ext cx="4229202" cy="1096337"/>
            <a:chOff x="6438900" y="2011766"/>
            <a:chExt cx="4229202" cy="1096337"/>
          </a:xfrm>
        </p:grpSpPr>
        <p:sp>
          <p:nvSpPr>
            <p:cNvPr id="26" name="CasellaDiTesto 25"/>
            <p:cNvSpPr txBox="1"/>
            <p:nvPr/>
          </p:nvSpPr>
          <p:spPr>
            <a:xfrm>
              <a:off x="9537216" y="2011766"/>
              <a:ext cx="1130886" cy="358726"/>
            </a:xfrm>
            <a:prstGeom prst="rect">
              <a:avLst/>
            </a:prstGeom>
            <a:noFill/>
            <a:ln w="22225">
              <a:solidFill>
                <a:srgbClr val="FF0000"/>
              </a:solidFill>
            </a:ln>
          </p:spPr>
          <p:txBody>
            <a:bodyPr wrap="square" rtlCol="0">
              <a:spAutoFit/>
            </a:bodyPr>
            <a:lstStyle/>
            <a:p>
              <a:endParaRPr lang="it-IT" dirty="0"/>
            </a:p>
          </p:txBody>
        </p:sp>
        <p:sp>
          <p:nvSpPr>
            <p:cNvPr id="27" name="CasellaDiTesto 26"/>
            <p:cNvSpPr txBox="1"/>
            <p:nvPr/>
          </p:nvSpPr>
          <p:spPr>
            <a:xfrm>
              <a:off x="6438900" y="2738771"/>
              <a:ext cx="2487936" cy="369332"/>
            </a:xfrm>
            <a:prstGeom prst="rect">
              <a:avLst/>
            </a:prstGeom>
            <a:solidFill>
              <a:schemeClr val="bg1"/>
            </a:solidFill>
            <a:ln w="22225">
              <a:solidFill>
                <a:srgbClr val="FF0000"/>
              </a:solidFill>
            </a:ln>
          </p:spPr>
          <p:txBody>
            <a:bodyPr wrap="square" rtlCol="0">
              <a:spAutoFit/>
            </a:bodyPr>
            <a:lstStyle/>
            <a:p>
              <a:r>
                <a:rPr lang="it-IT" dirty="0" smtClean="0"/>
                <a:t>Accesso area personale</a:t>
              </a:r>
              <a:endParaRPr lang="it-IT" dirty="0"/>
            </a:p>
          </p:txBody>
        </p:sp>
        <p:cxnSp>
          <p:nvCxnSpPr>
            <p:cNvPr id="28" name="Connettore 2 27"/>
            <p:cNvCxnSpPr>
              <a:stCxn id="27" idx="3"/>
            </p:cNvCxnSpPr>
            <p:nvPr/>
          </p:nvCxnSpPr>
          <p:spPr>
            <a:xfrm flipV="1">
              <a:off x="8926836" y="2359813"/>
              <a:ext cx="610380" cy="56362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5" name="Immagin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72708" y="2214835"/>
            <a:ext cx="542687" cy="542687"/>
          </a:xfrm>
          <a:prstGeom prst="rect">
            <a:avLst/>
          </a:prstGeom>
        </p:spPr>
      </p:pic>
    </p:spTree>
    <p:extLst>
      <p:ext uri="{BB962C8B-B14F-4D97-AF65-F5344CB8AC3E}">
        <p14:creationId xmlns:p14="http://schemas.microsoft.com/office/powerpoint/2010/main" val="38575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xit" presetSubtype="0" fill="hold" nodeType="with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0" presetClass="exit" presetSubtype="0" fill="hold"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17"/>
          <p:cNvPicPr>
            <a:picLocks noChangeAspect="1"/>
          </p:cNvPicPr>
          <p:nvPr/>
        </p:nvPicPr>
        <p:blipFill>
          <a:blip r:embed="rId2"/>
          <a:stretch>
            <a:fillRect/>
          </a:stretch>
        </p:blipFill>
        <p:spPr>
          <a:xfrm>
            <a:off x="834616" y="1400041"/>
            <a:ext cx="10310428" cy="5400700"/>
          </a:xfrm>
          <a:prstGeom prst="rect">
            <a:avLst/>
          </a:prstGeom>
        </p:spPr>
      </p:pic>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Esempio: accesso al sito INPS con SPID</a:t>
            </a:r>
          </a:p>
        </p:txBody>
      </p:sp>
      <p:grpSp>
        <p:nvGrpSpPr>
          <p:cNvPr id="28" name="Gruppo 27"/>
          <p:cNvGrpSpPr/>
          <p:nvPr/>
        </p:nvGrpSpPr>
        <p:grpSpPr>
          <a:xfrm>
            <a:off x="3171944" y="3031797"/>
            <a:ext cx="7539599" cy="1019918"/>
            <a:chOff x="3171944" y="3031797"/>
            <a:chExt cx="7539599" cy="1019918"/>
          </a:xfrm>
        </p:grpSpPr>
        <p:sp>
          <p:nvSpPr>
            <p:cNvPr id="9" name="CasellaDiTesto 8"/>
            <p:cNvSpPr txBox="1"/>
            <p:nvPr/>
          </p:nvSpPr>
          <p:spPr>
            <a:xfrm>
              <a:off x="3171944" y="3508490"/>
              <a:ext cx="3693314" cy="543225"/>
            </a:xfrm>
            <a:prstGeom prst="rect">
              <a:avLst/>
            </a:prstGeom>
            <a:noFill/>
            <a:ln w="22225">
              <a:solidFill>
                <a:srgbClr val="FF0000"/>
              </a:solidFill>
            </a:ln>
          </p:spPr>
          <p:txBody>
            <a:bodyPr wrap="square" rtlCol="0">
              <a:spAutoFit/>
            </a:bodyPr>
            <a:lstStyle/>
            <a:p>
              <a:endParaRPr lang="it-IT" dirty="0"/>
            </a:p>
          </p:txBody>
        </p:sp>
        <p:sp>
          <p:nvSpPr>
            <p:cNvPr id="10" name="CasellaDiTesto 9"/>
            <p:cNvSpPr txBox="1"/>
            <p:nvPr/>
          </p:nvSpPr>
          <p:spPr>
            <a:xfrm>
              <a:off x="8075309" y="3031797"/>
              <a:ext cx="2636234" cy="646331"/>
            </a:xfrm>
            <a:prstGeom prst="rect">
              <a:avLst/>
            </a:prstGeom>
            <a:solidFill>
              <a:schemeClr val="bg1"/>
            </a:solidFill>
            <a:ln w="22225">
              <a:solidFill>
                <a:srgbClr val="FF0000"/>
              </a:solidFill>
            </a:ln>
          </p:spPr>
          <p:txBody>
            <a:bodyPr wrap="square" rtlCol="0">
              <a:spAutoFit/>
            </a:bodyPr>
            <a:lstStyle/>
            <a:p>
              <a:r>
                <a:rPr lang="it-IT" dirty="0" smtClean="0"/>
                <a:t>Metodi di autenticazione disponibili</a:t>
              </a:r>
              <a:endParaRPr lang="it-IT" dirty="0"/>
            </a:p>
          </p:txBody>
        </p:sp>
        <p:cxnSp>
          <p:nvCxnSpPr>
            <p:cNvPr id="12" name="Connettore 2 11"/>
            <p:cNvCxnSpPr>
              <a:stCxn id="10" idx="1"/>
              <a:endCxn id="9" idx="3"/>
            </p:cNvCxnSpPr>
            <p:nvPr/>
          </p:nvCxnSpPr>
          <p:spPr>
            <a:xfrm flipH="1">
              <a:off x="6865258" y="3354963"/>
              <a:ext cx="1210051" cy="42514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uppo 28"/>
          <p:cNvGrpSpPr/>
          <p:nvPr/>
        </p:nvGrpSpPr>
        <p:grpSpPr>
          <a:xfrm>
            <a:off x="2801511" y="5555661"/>
            <a:ext cx="5457117" cy="923330"/>
            <a:chOff x="2801511" y="5555661"/>
            <a:chExt cx="5457117" cy="923330"/>
          </a:xfrm>
        </p:grpSpPr>
        <p:sp>
          <p:nvSpPr>
            <p:cNvPr id="15" name="CasellaDiTesto 14"/>
            <p:cNvSpPr txBox="1"/>
            <p:nvPr/>
          </p:nvSpPr>
          <p:spPr>
            <a:xfrm>
              <a:off x="6441115" y="5555661"/>
              <a:ext cx="1817513" cy="496795"/>
            </a:xfrm>
            <a:prstGeom prst="rect">
              <a:avLst/>
            </a:prstGeom>
            <a:noFill/>
            <a:ln w="22225">
              <a:solidFill>
                <a:srgbClr val="FF0000"/>
              </a:solidFill>
            </a:ln>
          </p:spPr>
          <p:txBody>
            <a:bodyPr wrap="square" rtlCol="0">
              <a:spAutoFit/>
            </a:bodyPr>
            <a:lstStyle/>
            <a:p>
              <a:endParaRPr lang="it-IT" dirty="0"/>
            </a:p>
          </p:txBody>
        </p:sp>
        <p:sp>
          <p:nvSpPr>
            <p:cNvPr id="16" name="CasellaDiTesto 15"/>
            <p:cNvSpPr txBox="1"/>
            <p:nvPr/>
          </p:nvSpPr>
          <p:spPr>
            <a:xfrm>
              <a:off x="2801511" y="5555661"/>
              <a:ext cx="2487936" cy="923330"/>
            </a:xfrm>
            <a:prstGeom prst="rect">
              <a:avLst/>
            </a:prstGeom>
            <a:solidFill>
              <a:schemeClr val="bg1"/>
            </a:solidFill>
            <a:ln w="22225">
              <a:solidFill>
                <a:srgbClr val="FF0000"/>
              </a:solidFill>
            </a:ln>
          </p:spPr>
          <p:txBody>
            <a:bodyPr wrap="square" rtlCol="0">
              <a:spAutoFit/>
            </a:bodyPr>
            <a:lstStyle/>
            <a:p>
              <a:r>
                <a:rPr lang="it-IT" dirty="0" smtClean="0"/>
                <a:t>Pulsante per attivare l’autenticazione tramite SPID</a:t>
              </a:r>
              <a:endParaRPr lang="it-IT" dirty="0"/>
            </a:p>
          </p:txBody>
        </p:sp>
        <p:cxnSp>
          <p:nvCxnSpPr>
            <p:cNvPr id="17" name="Connettore 2 16"/>
            <p:cNvCxnSpPr>
              <a:stCxn id="16" idx="3"/>
              <a:endCxn id="15" idx="1"/>
            </p:cNvCxnSpPr>
            <p:nvPr/>
          </p:nvCxnSpPr>
          <p:spPr>
            <a:xfrm flipV="1">
              <a:off x="5289447" y="5804059"/>
              <a:ext cx="1151668" cy="213267"/>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30" name="Immagin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8715" y="5820323"/>
            <a:ext cx="658668" cy="658668"/>
          </a:xfrm>
          <a:prstGeom prst="rect">
            <a:avLst/>
          </a:prstGeom>
        </p:spPr>
      </p:pic>
    </p:spTree>
    <p:extLst>
      <p:ext uri="{BB962C8B-B14F-4D97-AF65-F5344CB8AC3E}">
        <p14:creationId xmlns:p14="http://schemas.microsoft.com/office/powerpoint/2010/main" val="216444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xit" presetSubtype="0" fill="hold" nodeType="withEffect">
                                  <p:stCondLst>
                                    <p:cond delay="0"/>
                                  </p:stCondLst>
                                  <p:childTnLst>
                                    <p:animEffect transition="out" filter="fade">
                                      <p:cBhvr>
                                        <p:cTn id="14" dur="500"/>
                                        <p:tgtEl>
                                          <p:spTgt spid="28"/>
                                        </p:tgtEl>
                                      </p:cBhvr>
                                    </p:animEffect>
                                    <p:set>
                                      <p:cBhvr>
                                        <p:cTn id="15" dur="1" fill="hold">
                                          <p:stCondLst>
                                            <p:cond delay="499"/>
                                          </p:stCondLst>
                                        </p:cTn>
                                        <p:tgtEl>
                                          <p:spTgt spid="2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xit" presetSubtype="0" fill="hold" nodeType="with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o 12"/>
          <p:cNvGrpSpPr/>
          <p:nvPr/>
        </p:nvGrpSpPr>
        <p:grpSpPr>
          <a:xfrm>
            <a:off x="834616" y="1400041"/>
            <a:ext cx="10310428" cy="5400700"/>
            <a:chOff x="834616" y="1400041"/>
            <a:chExt cx="10310428" cy="5400700"/>
          </a:xfrm>
        </p:grpSpPr>
        <p:pic>
          <p:nvPicPr>
            <p:cNvPr id="18" name="Immagine 17"/>
            <p:cNvPicPr>
              <a:picLocks noChangeAspect="1"/>
            </p:cNvPicPr>
            <p:nvPr/>
          </p:nvPicPr>
          <p:blipFill>
            <a:blip r:embed="rId2"/>
            <a:stretch>
              <a:fillRect/>
            </a:stretch>
          </p:blipFill>
          <p:spPr>
            <a:xfrm>
              <a:off x="834616" y="1400041"/>
              <a:ext cx="10310428" cy="5400700"/>
            </a:xfrm>
            <a:prstGeom prst="rect">
              <a:avLst/>
            </a:prstGeom>
          </p:spPr>
        </p:pic>
        <p:pic>
          <p:nvPicPr>
            <p:cNvPr id="4" name="Immagine 3"/>
            <p:cNvPicPr>
              <a:picLocks noChangeAspect="1"/>
            </p:cNvPicPr>
            <p:nvPr/>
          </p:nvPicPr>
          <p:blipFill>
            <a:blip r:embed="rId3"/>
            <a:stretch>
              <a:fillRect/>
            </a:stretch>
          </p:blipFill>
          <p:spPr>
            <a:xfrm>
              <a:off x="6648547" y="1516155"/>
              <a:ext cx="1379894" cy="4079101"/>
            </a:xfrm>
            <a:prstGeom prst="rect">
              <a:avLst/>
            </a:prstGeom>
          </p:spPr>
        </p:pic>
      </p:grpSp>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Esempio utilizzo SPID: accesso al sito INPS</a:t>
            </a:r>
          </a:p>
        </p:txBody>
      </p:sp>
      <p:grpSp>
        <p:nvGrpSpPr>
          <p:cNvPr id="14" name="Gruppo 13"/>
          <p:cNvGrpSpPr/>
          <p:nvPr/>
        </p:nvGrpSpPr>
        <p:grpSpPr>
          <a:xfrm>
            <a:off x="2842007" y="1400041"/>
            <a:ext cx="5303187" cy="4297374"/>
            <a:chOff x="2842007" y="1400041"/>
            <a:chExt cx="5303187" cy="4297374"/>
          </a:xfrm>
        </p:grpSpPr>
        <p:sp>
          <p:nvSpPr>
            <p:cNvPr id="16" name="CasellaDiTesto 15"/>
            <p:cNvSpPr txBox="1"/>
            <p:nvPr/>
          </p:nvSpPr>
          <p:spPr>
            <a:xfrm>
              <a:off x="2842007" y="4387083"/>
              <a:ext cx="2487936" cy="646331"/>
            </a:xfrm>
            <a:prstGeom prst="rect">
              <a:avLst/>
            </a:prstGeom>
            <a:solidFill>
              <a:schemeClr val="bg1"/>
            </a:solidFill>
            <a:ln w="22225">
              <a:solidFill>
                <a:srgbClr val="FF0000"/>
              </a:solidFill>
            </a:ln>
          </p:spPr>
          <p:txBody>
            <a:bodyPr wrap="square" rtlCol="0">
              <a:spAutoFit/>
            </a:bodyPr>
            <a:lstStyle/>
            <a:p>
              <a:r>
                <a:rPr lang="it-IT" dirty="0" smtClean="0"/>
                <a:t>Elenco dei Gestori di Identità Digitale</a:t>
              </a:r>
              <a:endParaRPr lang="it-IT" dirty="0"/>
            </a:p>
          </p:txBody>
        </p:sp>
        <p:cxnSp>
          <p:nvCxnSpPr>
            <p:cNvPr id="17" name="Connettore 2 16"/>
            <p:cNvCxnSpPr>
              <a:endCxn id="5" idx="1"/>
            </p:cNvCxnSpPr>
            <p:nvPr/>
          </p:nvCxnSpPr>
          <p:spPr>
            <a:xfrm flipV="1">
              <a:off x="5329944" y="3548728"/>
              <a:ext cx="1183398" cy="109361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ttangolo 4"/>
            <p:cNvSpPr/>
            <p:nvPr/>
          </p:nvSpPr>
          <p:spPr>
            <a:xfrm>
              <a:off x="6513342" y="1400041"/>
              <a:ext cx="1631852" cy="4297374"/>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9" name="Immagin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3483" y="2674032"/>
            <a:ext cx="443410" cy="443410"/>
          </a:xfrm>
          <a:prstGeom prst="rect">
            <a:avLst/>
          </a:prstGeom>
        </p:spPr>
      </p:pic>
    </p:spTree>
    <p:extLst>
      <p:ext uri="{BB962C8B-B14F-4D97-AF65-F5344CB8AC3E}">
        <p14:creationId xmlns:p14="http://schemas.microsoft.com/office/powerpoint/2010/main" val="70748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xit" presetSubtype="0" fill="hold"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834616" y="1400041"/>
            <a:ext cx="10253067" cy="5400700"/>
          </a:xfrm>
          <a:prstGeom prst="rect">
            <a:avLst/>
          </a:prstGeom>
        </p:spPr>
      </p:pic>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Esempio utilizzo SPID: accesso al sito INPS</a:t>
            </a:r>
          </a:p>
        </p:txBody>
      </p:sp>
      <p:grpSp>
        <p:nvGrpSpPr>
          <p:cNvPr id="33" name="Gruppo 32"/>
          <p:cNvGrpSpPr/>
          <p:nvPr/>
        </p:nvGrpSpPr>
        <p:grpSpPr>
          <a:xfrm>
            <a:off x="4209143" y="3031797"/>
            <a:ext cx="6502400" cy="3543174"/>
            <a:chOff x="4209143" y="3031797"/>
            <a:chExt cx="6502400" cy="3543174"/>
          </a:xfrm>
        </p:grpSpPr>
        <p:sp>
          <p:nvSpPr>
            <p:cNvPr id="21" name="CasellaDiTesto 20"/>
            <p:cNvSpPr txBox="1"/>
            <p:nvPr/>
          </p:nvSpPr>
          <p:spPr>
            <a:xfrm>
              <a:off x="8075309" y="3031797"/>
              <a:ext cx="2636234" cy="369332"/>
            </a:xfrm>
            <a:prstGeom prst="rect">
              <a:avLst/>
            </a:prstGeom>
            <a:solidFill>
              <a:schemeClr val="bg1"/>
            </a:solidFill>
            <a:ln w="22225">
              <a:solidFill>
                <a:srgbClr val="FF0000"/>
              </a:solidFill>
            </a:ln>
          </p:spPr>
          <p:txBody>
            <a:bodyPr wrap="square" rtlCol="0">
              <a:spAutoFit/>
            </a:bodyPr>
            <a:lstStyle/>
            <a:p>
              <a:r>
                <a:rPr lang="it-IT" dirty="0" smtClean="0"/>
                <a:t>Richiesta credenziali SPID</a:t>
              </a:r>
              <a:endParaRPr lang="it-IT" dirty="0"/>
            </a:p>
          </p:txBody>
        </p:sp>
        <p:cxnSp>
          <p:nvCxnSpPr>
            <p:cNvPr id="22" name="Connettore 2 21"/>
            <p:cNvCxnSpPr>
              <a:stCxn id="21" idx="2"/>
            </p:cNvCxnSpPr>
            <p:nvPr/>
          </p:nvCxnSpPr>
          <p:spPr>
            <a:xfrm flipH="1">
              <a:off x="7699169" y="3401129"/>
              <a:ext cx="1694257" cy="1586921"/>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Rettangolo 28"/>
            <p:cNvSpPr/>
            <p:nvPr/>
          </p:nvSpPr>
          <p:spPr>
            <a:xfrm>
              <a:off x="4209143" y="3401129"/>
              <a:ext cx="3490026" cy="317384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34" name="Immagine 33"/>
          <p:cNvPicPr>
            <a:picLocks noChangeAspect="1"/>
          </p:cNvPicPr>
          <p:nvPr/>
        </p:nvPicPr>
        <p:blipFill>
          <a:blip r:embed="rId5"/>
          <a:stretch>
            <a:fillRect/>
          </a:stretch>
        </p:blipFill>
        <p:spPr>
          <a:xfrm>
            <a:off x="4637503" y="3995826"/>
            <a:ext cx="790685" cy="238158"/>
          </a:xfrm>
          <a:prstGeom prst="rect">
            <a:avLst/>
          </a:prstGeom>
        </p:spPr>
      </p:pic>
      <p:pic>
        <p:nvPicPr>
          <p:cNvPr id="35" name="Immagine 34"/>
          <p:cNvPicPr>
            <a:picLocks noChangeAspect="1"/>
          </p:cNvPicPr>
          <p:nvPr/>
        </p:nvPicPr>
        <p:blipFill>
          <a:blip r:embed="rId6"/>
          <a:stretch>
            <a:fillRect/>
          </a:stretch>
        </p:blipFill>
        <p:spPr>
          <a:xfrm>
            <a:off x="4642647" y="4632718"/>
            <a:ext cx="1362265" cy="152421"/>
          </a:xfrm>
          <a:prstGeom prst="rect">
            <a:avLst/>
          </a:prstGeom>
        </p:spPr>
      </p:pic>
      <p:pic>
        <p:nvPicPr>
          <p:cNvPr id="36" name="Immagin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04650" y="5517717"/>
            <a:ext cx="499011" cy="499011"/>
          </a:xfrm>
          <a:prstGeom prst="rect">
            <a:avLst/>
          </a:prstGeom>
        </p:spPr>
      </p:pic>
    </p:spTree>
    <p:extLst>
      <p:ext uri="{BB962C8B-B14F-4D97-AF65-F5344CB8AC3E}">
        <p14:creationId xmlns:p14="http://schemas.microsoft.com/office/powerpoint/2010/main" val="3585888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strips(downLeft)">
                                      <p:cBhvr>
                                        <p:cTn id="12" dur="500"/>
                                        <p:tgtEl>
                                          <p:spTgt spid="34"/>
                                        </p:tgtEl>
                                      </p:cBhvr>
                                    </p:animEffect>
                                  </p:childTnLst>
                                </p:cTn>
                              </p:par>
                              <p:par>
                                <p:cTn id="13" presetID="10" presetClass="exit" presetSubtype="0" fill="hold" nodeType="withEffect">
                                  <p:stCondLst>
                                    <p:cond delay="0"/>
                                  </p:stCondLst>
                                  <p:childTnLst>
                                    <p:animEffect transition="out" filter="fade">
                                      <p:cBhvr>
                                        <p:cTn id="14" dur="500"/>
                                        <p:tgtEl>
                                          <p:spTgt spid="33"/>
                                        </p:tgtEl>
                                      </p:cBhvr>
                                    </p:animEffect>
                                    <p:set>
                                      <p:cBhvr>
                                        <p:cTn id="15" dur="1" fill="hold">
                                          <p:stCondLst>
                                            <p:cond delay="499"/>
                                          </p:stCondLst>
                                        </p:cTn>
                                        <p:tgtEl>
                                          <p:spTgt spid="3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strips(down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5" y="574484"/>
            <a:ext cx="8880434"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SPID e </a:t>
            </a:r>
            <a:r>
              <a:rPr kumimoji="0" lang="it-IT" sz="3200" b="1" i="0" u="none" strike="noStrike" kern="1200" cap="none" spc="0" normalizeH="0" baseline="0" noProof="0" dirty="0" err="1" smtClean="0">
                <a:ln>
                  <a:noFill/>
                </a:ln>
                <a:solidFill>
                  <a:prstClr val="white"/>
                </a:solidFill>
                <a:effectLst/>
                <a:uLnTx/>
                <a:uFillTx/>
                <a:latin typeface="Helvetica" panose="020B0604020202020204" pitchFamily="34" charset="0"/>
                <a:ea typeface="Times New Roman" panose="02020603050405020304" pitchFamily="18" charset="0"/>
                <a:cs typeface="+mn-cs"/>
              </a:rPr>
              <a:t>AgID</a:t>
            </a:r>
            <a:endParaRPr kumimoji="0" lang="it-IT" sz="3200" b="1" i="0" u="none" strike="noStrike" kern="120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sp>
        <p:nvSpPr>
          <p:cNvPr id="8" name="Rettangolo 7"/>
          <p:cNvSpPr/>
          <p:nvPr/>
        </p:nvSpPr>
        <p:spPr>
          <a:xfrm>
            <a:off x="874776" y="4660508"/>
            <a:ext cx="10677998"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Tra i compiti dell’</a:t>
            </a:r>
            <a:r>
              <a:rPr kumimoji="0" lang="it-IT" sz="2400" b="1" i="0" u="none" strike="noStrike" kern="1200" cap="none" spc="0" normalizeH="0" baseline="0" noProof="0" dirty="0" err="1" smtClean="0">
                <a:ln>
                  <a:noFill/>
                </a:ln>
                <a:solidFill>
                  <a:srgbClr val="0D0D0D"/>
                </a:solidFill>
                <a:effectLst/>
                <a:uLnTx/>
                <a:uFillTx/>
                <a:latin typeface="Calibri" panose="020F0502020204030204"/>
                <a:ea typeface="+mn-ea"/>
                <a:cs typeface="+mn-cs"/>
              </a:rPr>
              <a:t>Agid</a:t>
            </a:r>
            <a:r>
              <a:rPr kumimoji="0" lang="it-IT" sz="2400" b="1" i="0" u="none" strike="noStrike" kern="1200" cap="none" spc="0" normalizeH="0" baseline="0" noProof="0" dirty="0" smtClean="0">
                <a:ln>
                  <a:noFill/>
                </a:ln>
                <a:solidFill>
                  <a:srgbClr val="0D0D0D"/>
                </a:solidFill>
                <a:effectLst/>
                <a:uLnTx/>
                <a:uFillTx/>
                <a:latin typeface="Calibri" panose="020F0502020204030204"/>
                <a:ea typeface="+mn-ea"/>
                <a:cs typeface="+mn-cs"/>
              </a:rPr>
              <a:t> vi è quello di promuovere </a:t>
            </a:r>
            <a:r>
              <a:rPr kumimoji="0" lang="it-IT" sz="2400" b="1" i="0" u="none" strike="noStrike" kern="1200" cap="none" spc="0" normalizeH="0" baseline="0" noProof="0" dirty="0" smtClean="0">
                <a:ln>
                  <a:noFill/>
                </a:ln>
                <a:solidFill>
                  <a:prstClr val="black"/>
                </a:solidFill>
                <a:effectLst/>
                <a:uLnTx/>
                <a:uFillTx/>
                <a:latin typeface="Calibri" panose="020F0502020204030204"/>
                <a:ea typeface="+mn-ea"/>
                <a:cs typeface="+mn-cs"/>
              </a:rPr>
              <a:t>supervisionare e coordinare l’uso dello </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SPID</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garantendo sicurezza</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trasparenza, conformità agli standard, efficienza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interoperabilità dell’intero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sistema. </a:t>
            </a:r>
          </a:p>
        </p:txBody>
      </p:sp>
      <p:pic>
        <p:nvPicPr>
          <p:cNvPr id="10" name="Immagine 9"/>
          <p:cNvPicPr>
            <a:picLocks noChangeAspect="1"/>
          </p:cNvPicPr>
          <p:nvPr/>
        </p:nvPicPr>
        <p:blipFill>
          <a:blip r:embed="rId4"/>
          <a:stretch>
            <a:fillRect/>
          </a:stretch>
        </p:blipFill>
        <p:spPr>
          <a:xfrm>
            <a:off x="874776" y="2000695"/>
            <a:ext cx="3894172" cy="960208"/>
          </a:xfrm>
          <a:prstGeom prst="rect">
            <a:avLst/>
          </a:prstGeom>
        </p:spPr>
      </p:pic>
      <p:sp>
        <p:nvSpPr>
          <p:cNvPr id="7" name="Rettangolo 6"/>
          <p:cNvSpPr/>
          <p:nvPr/>
        </p:nvSpPr>
        <p:spPr>
          <a:xfrm>
            <a:off x="5092503" y="1863630"/>
            <a:ext cx="6460271"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L'</a:t>
            </a:r>
            <a:r>
              <a:rPr kumimoji="0" lang="it-IT" sz="2400" b="1" i="0" u="none" strike="noStrike" kern="1200" cap="none" spc="0" normalizeH="0" baseline="0" noProof="0" dirty="0" err="1" smtClean="0">
                <a:ln>
                  <a:noFill/>
                </a:ln>
                <a:solidFill>
                  <a:prstClr val="black"/>
                </a:solidFill>
                <a:effectLst/>
                <a:uLnTx/>
                <a:uFillTx/>
                <a:latin typeface="Calibri" panose="020F0502020204030204"/>
                <a:ea typeface="+mn-ea"/>
                <a:cs typeface="+mn-cs"/>
              </a:rPr>
              <a:t>AgID</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Agenzia per l'Italia Digitale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r>
              <a:rPr kumimoji="0" lang="it-IT" sz="2400" b="0" i="1" u="none" strike="noStrike" kern="1200" cap="none" spc="0" normalizeH="0" baseline="0" noProof="0" dirty="0" smtClean="0">
                <a:ln>
                  <a:noFill/>
                </a:ln>
                <a:solidFill>
                  <a:prstClr val="black"/>
                </a:solidFill>
                <a:effectLst/>
                <a:uLnTx/>
                <a:uFillTx/>
                <a:latin typeface="Calibri" panose="020F0502020204030204"/>
                <a:ea typeface="+mn-ea"/>
                <a:cs typeface="+mn-cs"/>
              </a:rPr>
              <a:t>’è </a:t>
            </a: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l’agenzia tecnica della Presidenza del Consiglio che ha il compito di garantire la realizzazione degli obiettivi dell’Agenda digitale italiana e contribuire </a:t>
            </a:r>
            <a:r>
              <a:rPr kumimoji="0" lang="it-IT" sz="2400" b="0" i="1" u="none" strike="noStrike" kern="1200" cap="none" spc="0" normalizeH="0" baseline="0" noProof="0" dirty="0" smtClean="0">
                <a:ln>
                  <a:noFill/>
                </a:ln>
                <a:solidFill>
                  <a:prstClr val="black"/>
                </a:solidFill>
                <a:effectLst/>
                <a:uLnTx/>
                <a:uFillTx/>
                <a:latin typeface="Calibri" panose="020F0502020204030204"/>
                <a:ea typeface="+mn-ea"/>
                <a:cs typeface="+mn-cs"/>
              </a:rPr>
              <a:t>alla</a:t>
            </a:r>
            <a:endParaRPr kumimoji="0" lang="it-IT" sz="24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ttangolo 4"/>
          <p:cNvSpPr/>
          <p:nvPr/>
        </p:nvSpPr>
        <p:spPr>
          <a:xfrm>
            <a:off x="874776" y="3318624"/>
            <a:ext cx="102741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1" u="none" strike="noStrike" kern="1200" cap="none" spc="0" normalizeH="0" baseline="0" noProof="0" dirty="0">
                <a:ln>
                  <a:noFill/>
                </a:ln>
                <a:solidFill>
                  <a:prstClr val="black"/>
                </a:solidFill>
                <a:effectLst/>
                <a:uLnTx/>
                <a:uFillTx/>
                <a:latin typeface="Calibri" panose="020F0502020204030204"/>
                <a:ea typeface="+mn-ea"/>
                <a:cs typeface="+mn-cs"/>
              </a:rPr>
              <a:t>diffusione dell'utilizzo delle tecnologie dell'informazione e della comunicazione, favorendo l'innovazione e la crescita economica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dal sito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5"/>
              </a:rPr>
              <a:t>www.agid.gov.it</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8929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859661" y="1375563"/>
            <a:ext cx="10285383" cy="5440764"/>
          </a:xfrm>
          <a:prstGeom prst="rect">
            <a:avLst/>
          </a:prstGeom>
        </p:spPr>
      </p:pic>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Esempio utilizzo SPID: accesso al sito INPS</a:t>
            </a:r>
          </a:p>
        </p:txBody>
      </p:sp>
      <p:grpSp>
        <p:nvGrpSpPr>
          <p:cNvPr id="14" name="Gruppo 13"/>
          <p:cNvGrpSpPr/>
          <p:nvPr/>
        </p:nvGrpSpPr>
        <p:grpSpPr>
          <a:xfrm>
            <a:off x="4120567" y="640498"/>
            <a:ext cx="4428347" cy="6175829"/>
            <a:chOff x="3598053" y="0"/>
            <a:chExt cx="4995894" cy="6858000"/>
          </a:xfrm>
        </p:grpSpPr>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4543" y="116114"/>
              <a:ext cx="2769400" cy="6084464"/>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98053" y="0"/>
              <a:ext cx="4995894" cy="6858000"/>
            </a:xfrm>
            <a:prstGeom prst="rect">
              <a:avLst/>
            </a:prstGeom>
          </p:spPr>
        </p:pic>
      </p:grpSp>
      <p:pic>
        <p:nvPicPr>
          <p:cNvPr id="15" name="Immagin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6535" y="1794303"/>
            <a:ext cx="1190664" cy="1190664"/>
          </a:xfrm>
          <a:prstGeom prst="rect">
            <a:avLst/>
          </a:prstGeom>
        </p:spPr>
      </p:pic>
    </p:spTree>
    <p:extLst>
      <p:ext uri="{BB962C8B-B14F-4D97-AF65-F5344CB8AC3E}">
        <p14:creationId xmlns:p14="http://schemas.microsoft.com/office/powerpoint/2010/main" val="4493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859661" y="1375563"/>
            <a:ext cx="10285383" cy="5440764"/>
          </a:xfrm>
          <a:prstGeom prst="rect">
            <a:avLst/>
          </a:prstGeom>
        </p:spPr>
      </p:pic>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Esempio utilizzo SPID: accesso al sito INPS</a:t>
            </a:r>
          </a:p>
        </p:txBody>
      </p:sp>
      <p:pic>
        <p:nvPicPr>
          <p:cNvPr id="16" name="Immagin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0504" y="798286"/>
            <a:ext cx="2500454" cy="5421037"/>
          </a:xfrm>
          <a:prstGeom prst="rect">
            <a:avLst/>
          </a:prstGeom>
        </p:spPr>
      </p:pic>
      <p:pic>
        <p:nvPicPr>
          <p:cNvPr id="4" name="Immagin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1981" y="3264427"/>
            <a:ext cx="523106" cy="476054"/>
          </a:xfrm>
          <a:prstGeom prst="rect">
            <a:avLst/>
          </a:prstGeom>
        </p:spPr>
      </p:pic>
      <p:pic>
        <p:nvPicPr>
          <p:cNvPr id="10" name="Immagin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9178" y="3252358"/>
            <a:ext cx="523106" cy="476054"/>
          </a:xfrm>
          <a:prstGeom prst="rect">
            <a:avLst/>
          </a:prstGeom>
        </p:spPr>
      </p:pic>
      <p:pic>
        <p:nvPicPr>
          <p:cNvPr id="11" name="Immagin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51981" y="4095945"/>
            <a:ext cx="523106" cy="476054"/>
          </a:xfrm>
          <a:prstGeom prst="rect">
            <a:avLst/>
          </a:prstGeom>
        </p:spPr>
      </p:pic>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9178" y="3673951"/>
            <a:ext cx="523106" cy="476054"/>
          </a:xfrm>
          <a:prstGeom prst="rect">
            <a:avLst/>
          </a:prstGeom>
        </p:spPr>
      </p:pic>
      <p:pic>
        <p:nvPicPr>
          <p:cNvPr id="14" name="Immagin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6375" y="4091948"/>
            <a:ext cx="523106" cy="476054"/>
          </a:xfrm>
          <a:prstGeom prst="rect">
            <a:avLst/>
          </a:prstGeom>
        </p:spPr>
      </p:pic>
      <p:pic>
        <p:nvPicPr>
          <p:cNvPr id="15" name="Immagin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5388" y="4528639"/>
            <a:ext cx="523106" cy="476054"/>
          </a:xfrm>
          <a:prstGeom prst="rect">
            <a:avLst/>
          </a:prstGeom>
        </p:spPr>
      </p:pic>
      <p:sp>
        <p:nvSpPr>
          <p:cNvPr id="9" name="Ovale 8"/>
          <p:cNvSpPr/>
          <p:nvPr/>
        </p:nvSpPr>
        <p:spPr>
          <a:xfrm>
            <a:off x="5288280" y="3079021"/>
            <a:ext cx="142875" cy="15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Ovale 19"/>
          <p:cNvSpPr/>
          <p:nvPr/>
        </p:nvSpPr>
        <p:spPr>
          <a:xfrm>
            <a:off x="5547049" y="3079021"/>
            <a:ext cx="142875" cy="15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5799445" y="3079021"/>
            <a:ext cx="142875" cy="15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6046787" y="3076947"/>
            <a:ext cx="142875" cy="15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Ovale 22"/>
          <p:cNvSpPr/>
          <p:nvPr/>
        </p:nvSpPr>
        <p:spPr>
          <a:xfrm>
            <a:off x="6300479" y="3076947"/>
            <a:ext cx="142875" cy="15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Ovale 23"/>
          <p:cNvSpPr/>
          <p:nvPr/>
        </p:nvSpPr>
        <p:spPr>
          <a:xfrm>
            <a:off x="6552967" y="3080642"/>
            <a:ext cx="142875" cy="15001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5" name="Immagin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0504" y="807740"/>
            <a:ext cx="2500454" cy="5421038"/>
          </a:xfrm>
          <a:prstGeom prst="rect">
            <a:avLst/>
          </a:prstGeom>
        </p:spPr>
      </p:pic>
      <p:pic>
        <p:nvPicPr>
          <p:cNvPr id="12" name="Immagin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20567" y="640498"/>
            <a:ext cx="4428347" cy="6175829"/>
          </a:xfrm>
          <a:prstGeom prst="rect">
            <a:avLst/>
          </a:prstGeom>
        </p:spPr>
      </p:pic>
      <p:grpSp>
        <p:nvGrpSpPr>
          <p:cNvPr id="18" name="Gruppo 17"/>
          <p:cNvGrpSpPr/>
          <p:nvPr/>
        </p:nvGrpSpPr>
        <p:grpSpPr>
          <a:xfrm>
            <a:off x="3820413" y="1359941"/>
            <a:ext cx="3322205" cy="3901636"/>
            <a:chOff x="3820413" y="1359941"/>
            <a:chExt cx="3322205" cy="3901636"/>
          </a:xfrm>
        </p:grpSpPr>
        <p:pic>
          <p:nvPicPr>
            <p:cNvPr id="8" name="Immagin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94354" y="1359941"/>
              <a:ext cx="3048264" cy="871804"/>
            </a:xfrm>
            <a:prstGeom prst="rect">
              <a:avLst/>
            </a:prstGeom>
          </p:spPr>
        </p:pic>
        <p:sp>
          <p:nvSpPr>
            <p:cNvPr id="17" name="Arco 16"/>
            <p:cNvSpPr/>
            <p:nvPr/>
          </p:nvSpPr>
          <p:spPr>
            <a:xfrm rot="18146130">
              <a:off x="2865986" y="2444455"/>
              <a:ext cx="3771549" cy="1862695"/>
            </a:xfrm>
            <a:prstGeom prst="arc">
              <a:avLst>
                <a:gd name="adj1" fmla="val 12092150"/>
                <a:gd name="adj2" fmla="val 19679283"/>
              </a:avLst>
            </a:prstGeom>
            <a:ln w="44450">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spTree>
    <p:extLst>
      <p:ext uri="{BB962C8B-B14F-4D97-AF65-F5344CB8AC3E}">
        <p14:creationId xmlns:p14="http://schemas.microsoft.com/office/powerpoint/2010/main" val="16195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par>
                                <p:cTn id="12" presetID="10" presetClass="exit" presetSubtype="0" fill="hold" nodeType="with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xit" presetSubtype="0" fill="hold" nodeType="with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xit" presetSubtype="0" fill="hold"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xit" presetSubtype="0" fill="hold" nodeType="withEffect">
                                  <p:stCondLst>
                                    <p:cond delay="0"/>
                                  </p:stCondLst>
                                  <p:childTnLst>
                                    <p:animEffect transition="out" filter="fade">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25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xit" presetSubtype="0" fill="hold" nodeType="withEffect">
                                  <p:stCondLst>
                                    <p:cond delay="0"/>
                                  </p:stCondLst>
                                  <p:childTnLst>
                                    <p:animEffect transition="out" filter="fade">
                                      <p:cBhvr>
                                        <p:cTn id="53" dur="500"/>
                                        <p:tgtEl>
                                          <p:spTgt spid="11"/>
                                        </p:tgtEl>
                                      </p:cBhvr>
                                    </p:animEffect>
                                    <p:set>
                                      <p:cBhvr>
                                        <p:cTn id="54" dur="1" fill="hold">
                                          <p:stCondLst>
                                            <p:cond delay="499"/>
                                          </p:stCondLst>
                                        </p:cTn>
                                        <p:tgtEl>
                                          <p:spTgt spid="11"/>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3000"/>
                            </p:stCondLst>
                            <p:childTnLst>
                              <p:par>
                                <p:cTn id="59" presetID="10" presetClass="exit" presetSubtype="0" fill="hold" nodeType="after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859661" y="1375563"/>
            <a:ext cx="10285383" cy="5440764"/>
          </a:xfrm>
          <a:prstGeom prst="rect">
            <a:avLst/>
          </a:prstGeom>
        </p:spPr>
      </p:pic>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Esempio utilizzo SPID: accesso al sito INPS</a:t>
            </a:r>
          </a:p>
        </p:txBody>
      </p:sp>
      <p:sp>
        <p:nvSpPr>
          <p:cNvPr id="4" name="CasellaDiTesto 3"/>
          <p:cNvSpPr txBox="1"/>
          <p:nvPr/>
        </p:nvSpPr>
        <p:spPr>
          <a:xfrm>
            <a:off x="2775856" y="4347921"/>
            <a:ext cx="1064623" cy="369332"/>
          </a:xfrm>
          <a:prstGeom prst="rect">
            <a:avLst/>
          </a:prstGeom>
          <a:noFill/>
        </p:spPr>
        <p:txBody>
          <a:bodyPr wrap="square" rtlCol="0">
            <a:spAutoFit/>
          </a:bodyPr>
          <a:lstStyle/>
          <a:p>
            <a:r>
              <a:rPr lang="it-IT" b="1" dirty="0" smtClean="0"/>
              <a:t>460322</a:t>
            </a:r>
            <a:endParaRPr lang="it-IT" b="1" dirty="0"/>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2005" y="5312001"/>
            <a:ext cx="534573" cy="534573"/>
          </a:xfrm>
          <a:prstGeom prst="rect">
            <a:avLst/>
          </a:prstGeom>
        </p:spPr>
      </p:pic>
    </p:spTree>
    <p:extLst>
      <p:ext uri="{BB962C8B-B14F-4D97-AF65-F5344CB8AC3E}">
        <p14:creationId xmlns:p14="http://schemas.microsoft.com/office/powerpoint/2010/main" val="85319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a:picLocks noChangeAspect="1"/>
          </p:cNvPicPr>
          <p:nvPr/>
        </p:nvPicPr>
        <p:blipFill>
          <a:blip r:embed="rId2"/>
          <a:stretch>
            <a:fillRect/>
          </a:stretch>
        </p:blipFill>
        <p:spPr>
          <a:xfrm>
            <a:off x="834616" y="1384934"/>
            <a:ext cx="10310428" cy="5415807"/>
          </a:xfrm>
          <a:prstGeom prst="rect">
            <a:avLst/>
          </a:prstGeom>
        </p:spPr>
      </p:pic>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Esempio utilizzo SPID: accesso al sito INPS</a:t>
            </a:r>
          </a:p>
        </p:txBody>
      </p:sp>
      <p:pic>
        <p:nvPicPr>
          <p:cNvPr id="5" name="Immagin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476" y="5830212"/>
            <a:ext cx="578189" cy="578189"/>
          </a:xfrm>
          <a:prstGeom prst="rect">
            <a:avLst/>
          </a:prstGeom>
        </p:spPr>
      </p:pic>
    </p:spTree>
    <p:extLst>
      <p:ext uri="{BB962C8B-B14F-4D97-AF65-F5344CB8AC3E}">
        <p14:creationId xmlns:p14="http://schemas.microsoft.com/office/powerpoint/2010/main" val="212866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616" y="1408153"/>
            <a:ext cx="10249687" cy="5392588"/>
          </a:xfrm>
          <a:prstGeom prst="rect">
            <a:avLst/>
          </a:prstGeom>
        </p:spPr>
      </p:pic>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Esempio utilizzo SPID: accesso al sito INPS</a:t>
            </a:r>
          </a:p>
        </p:txBody>
      </p:sp>
      <p:sp>
        <p:nvSpPr>
          <p:cNvPr id="8" name="Rettangolo arrotondato 7"/>
          <p:cNvSpPr/>
          <p:nvPr/>
        </p:nvSpPr>
        <p:spPr>
          <a:xfrm>
            <a:off x="1406769" y="3868615"/>
            <a:ext cx="2381460" cy="73604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arrotondato 10"/>
          <p:cNvSpPr/>
          <p:nvPr/>
        </p:nvSpPr>
        <p:spPr>
          <a:xfrm>
            <a:off x="6766600" y="3785063"/>
            <a:ext cx="3601766" cy="1902816"/>
          </a:xfrm>
          <a:prstGeom prst="roundRect">
            <a:avLst>
              <a:gd name="adj" fmla="val 6893"/>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arrotondato 13"/>
          <p:cNvSpPr/>
          <p:nvPr/>
        </p:nvSpPr>
        <p:spPr>
          <a:xfrm>
            <a:off x="8653725" y="2095425"/>
            <a:ext cx="1714641" cy="33780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7607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La diffusione e l'utilizzo effettivo dello SPID</a:t>
            </a:r>
            <a:endParaRPr lang="it-IT" sz="3200" b="1" dirty="0" smtClean="0">
              <a:solidFill>
                <a:schemeClr val="bg1"/>
              </a:solidFill>
              <a:latin typeface="Helvetica" panose="020B0604020202020204" pitchFamily="34" charset="0"/>
              <a:ea typeface="Times New Roman" panose="02020603050405020304" pitchFamily="18" charset="0"/>
            </a:endParaRPr>
          </a:p>
        </p:txBody>
      </p:sp>
      <p:sp>
        <p:nvSpPr>
          <p:cNvPr id="9" name="CasellaDiTesto 8"/>
          <p:cNvSpPr txBox="1"/>
          <p:nvPr/>
        </p:nvSpPr>
        <p:spPr>
          <a:xfrm>
            <a:off x="4843017" y="6460753"/>
            <a:ext cx="6826036" cy="338554"/>
          </a:xfrm>
          <a:prstGeom prst="rect">
            <a:avLst/>
          </a:prstGeom>
          <a:noFill/>
        </p:spPr>
        <p:txBody>
          <a:bodyPr wrap="none" rtlCol="0">
            <a:spAutoFit/>
          </a:bodyPr>
          <a:lstStyle/>
          <a:p>
            <a:r>
              <a:rPr lang="it-IT" sz="1600" dirty="0" smtClean="0"/>
              <a:t>Dati aggiornati a marzo 2024 e pubblicati sul sito </a:t>
            </a:r>
            <a:r>
              <a:rPr lang="it-IT" sz="1600" dirty="0" err="1" smtClean="0"/>
              <a:t>Agid</a:t>
            </a:r>
            <a:r>
              <a:rPr lang="it-IT" sz="1600" dirty="0"/>
              <a:t> </a:t>
            </a:r>
            <a:r>
              <a:rPr lang="it-IT" sz="1600" dirty="0">
                <a:hlinkClick r:id="rId4"/>
              </a:rPr>
              <a:t>https://www.agid.gov.it</a:t>
            </a:r>
            <a:r>
              <a:rPr lang="it-IT" sz="1600" dirty="0" smtClean="0">
                <a:hlinkClick r:id="rId4"/>
              </a:rPr>
              <a:t>/</a:t>
            </a:r>
            <a:r>
              <a:rPr lang="it-IT" sz="1600" dirty="0" smtClean="0"/>
              <a:t>  </a:t>
            </a:r>
          </a:p>
        </p:txBody>
      </p:sp>
      <p:grpSp>
        <p:nvGrpSpPr>
          <p:cNvPr id="16" name="Gruppo 15"/>
          <p:cNvGrpSpPr/>
          <p:nvPr/>
        </p:nvGrpSpPr>
        <p:grpSpPr>
          <a:xfrm>
            <a:off x="604912" y="1822347"/>
            <a:ext cx="11466894" cy="4098006"/>
            <a:chOff x="604912" y="1822347"/>
            <a:chExt cx="11466894" cy="4098006"/>
          </a:xfrm>
        </p:grpSpPr>
        <p:grpSp>
          <p:nvGrpSpPr>
            <p:cNvPr id="12" name="Gruppo 11"/>
            <p:cNvGrpSpPr/>
            <p:nvPr/>
          </p:nvGrpSpPr>
          <p:grpSpPr>
            <a:xfrm>
              <a:off x="604912" y="1822347"/>
              <a:ext cx="11466894" cy="3926524"/>
              <a:chOff x="682402" y="1822347"/>
              <a:chExt cx="11466894" cy="3926524"/>
            </a:xfrm>
          </p:grpSpPr>
          <p:pic>
            <p:nvPicPr>
              <p:cNvPr id="4" name="Immagine 3"/>
              <p:cNvPicPr>
                <a:picLocks noChangeAspect="1"/>
              </p:cNvPicPr>
              <p:nvPr/>
            </p:nvPicPr>
            <p:blipFill>
              <a:blip r:embed="rId5"/>
              <a:stretch>
                <a:fillRect/>
              </a:stretch>
            </p:blipFill>
            <p:spPr>
              <a:xfrm>
                <a:off x="766190" y="1890563"/>
                <a:ext cx="5060084" cy="3837137"/>
              </a:xfrm>
              <a:prstGeom prst="rect">
                <a:avLst/>
              </a:prstGeom>
            </p:spPr>
          </p:pic>
          <p:pic>
            <p:nvPicPr>
              <p:cNvPr id="8" name="Immagine 7"/>
              <p:cNvPicPr>
                <a:picLocks noChangeAspect="1"/>
              </p:cNvPicPr>
              <p:nvPr/>
            </p:nvPicPr>
            <p:blipFill>
              <a:blip r:embed="rId6"/>
              <a:stretch>
                <a:fillRect/>
              </a:stretch>
            </p:blipFill>
            <p:spPr>
              <a:xfrm>
                <a:off x="6260028" y="1896911"/>
                <a:ext cx="5889268" cy="3851960"/>
              </a:xfrm>
              <a:prstGeom prst="rect">
                <a:avLst/>
              </a:prstGeom>
            </p:spPr>
          </p:pic>
          <p:sp>
            <p:nvSpPr>
              <p:cNvPr id="11" name="Rettangolo 10"/>
              <p:cNvSpPr/>
              <p:nvPr/>
            </p:nvSpPr>
            <p:spPr>
              <a:xfrm>
                <a:off x="682402" y="1822347"/>
                <a:ext cx="11390778" cy="5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 name="CasellaDiTesto 4"/>
            <p:cNvSpPr txBox="1"/>
            <p:nvPr/>
          </p:nvSpPr>
          <p:spPr>
            <a:xfrm>
              <a:off x="727155" y="1991524"/>
              <a:ext cx="4975040" cy="369332"/>
            </a:xfrm>
            <a:prstGeom prst="rect">
              <a:avLst/>
            </a:prstGeom>
            <a:noFill/>
          </p:spPr>
          <p:txBody>
            <a:bodyPr wrap="square" rtlCol="0">
              <a:spAutoFit/>
            </a:bodyPr>
            <a:lstStyle/>
            <a:p>
              <a:r>
                <a:rPr lang="it-IT" dirty="0" smtClean="0"/>
                <a:t>Media </a:t>
              </a:r>
              <a:r>
                <a:rPr lang="it-IT" b="1" dirty="0" smtClean="0"/>
                <a:t>settimanale</a:t>
              </a:r>
              <a:r>
                <a:rPr lang="it-IT" dirty="0" smtClean="0"/>
                <a:t> delle identità rilasciate:</a:t>
              </a:r>
              <a:endParaRPr lang="it-IT" dirty="0"/>
            </a:p>
          </p:txBody>
        </p:sp>
        <p:sp>
          <p:nvSpPr>
            <p:cNvPr id="10" name="CasellaDiTesto 9"/>
            <p:cNvSpPr txBox="1"/>
            <p:nvPr/>
          </p:nvSpPr>
          <p:spPr>
            <a:xfrm>
              <a:off x="6221088" y="1969116"/>
              <a:ext cx="4975040" cy="369332"/>
            </a:xfrm>
            <a:prstGeom prst="rect">
              <a:avLst/>
            </a:prstGeom>
            <a:noFill/>
          </p:spPr>
          <p:txBody>
            <a:bodyPr wrap="square" rtlCol="0">
              <a:spAutoFit/>
            </a:bodyPr>
            <a:lstStyle/>
            <a:p>
              <a:r>
                <a:rPr lang="it-IT" dirty="0" smtClean="0"/>
                <a:t>Accessi in rete tramite SPID:</a:t>
              </a:r>
              <a:endParaRPr lang="it-IT" dirty="0"/>
            </a:p>
          </p:txBody>
        </p:sp>
        <p:sp>
          <p:nvSpPr>
            <p:cNvPr id="13" name="Rettangolo 12"/>
            <p:cNvSpPr/>
            <p:nvPr/>
          </p:nvSpPr>
          <p:spPr>
            <a:xfrm>
              <a:off x="688700" y="2370987"/>
              <a:ext cx="5098045" cy="3549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6220499" y="2338448"/>
              <a:ext cx="5098045" cy="35493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18110812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La diffusione e l'utilizzo effettivo dello SPID</a:t>
            </a:r>
            <a:endParaRPr lang="it-IT" sz="3200" b="1" dirty="0" smtClean="0">
              <a:solidFill>
                <a:schemeClr val="bg1"/>
              </a:solidFill>
              <a:latin typeface="Helvetica" panose="020B0604020202020204" pitchFamily="34" charset="0"/>
              <a:ea typeface="Times New Roman" panose="02020603050405020304" pitchFamily="18" charset="0"/>
            </a:endParaRPr>
          </a:p>
        </p:txBody>
      </p:sp>
      <p:sp>
        <p:nvSpPr>
          <p:cNvPr id="9" name="CasellaDiTesto 8"/>
          <p:cNvSpPr txBox="1"/>
          <p:nvPr/>
        </p:nvSpPr>
        <p:spPr>
          <a:xfrm>
            <a:off x="127000" y="6416010"/>
            <a:ext cx="11696701" cy="338554"/>
          </a:xfrm>
          <a:prstGeom prst="rect">
            <a:avLst/>
          </a:prstGeom>
          <a:noFill/>
        </p:spPr>
        <p:txBody>
          <a:bodyPr wrap="square" rtlCol="0">
            <a:spAutoFit/>
          </a:bodyPr>
          <a:lstStyle/>
          <a:p>
            <a:r>
              <a:rPr lang="it-IT" sz="1600" dirty="0" smtClean="0"/>
              <a:t>Dati aggiornati a marzo 2024 e pubblicati sul </a:t>
            </a:r>
            <a:r>
              <a:rPr lang="it-IT" sz="1600" dirty="0"/>
              <a:t>sito </a:t>
            </a:r>
            <a:r>
              <a:rPr lang="it-IT" sz="1600" dirty="0">
                <a:hlinkClick r:id="rId4"/>
              </a:rPr>
              <a:t>https://</a:t>
            </a:r>
            <a:r>
              <a:rPr lang="it-IT" sz="1600" dirty="0" smtClean="0">
                <a:hlinkClick r:id="rId4"/>
              </a:rPr>
              <a:t>avanzamentodigitale.italia.it</a:t>
            </a:r>
            <a:r>
              <a:rPr lang="it-IT" sz="1600" dirty="0"/>
              <a:t> </a:t>
            </a:r>
            <a:r>
              <a:rPr lang="it-IT" sz="1600" dirty="0" smtClean="0"/>
              <a:t> </a:t>
            </a:r>
            <a:r>
              <a:rPr lang="it-IT" sz="1600" dirty="0"/>
              <a:t>per il monitoraggio della trasformazione </a:t>
            </a:r>
            <a:r>
              <a:rPr lang="it-IT" sz="1600" dirty="0" smtClean="0"/>
              <a:t>digitale</a:t>
            </a:r>
            <a:endParaRPr lang="it-IT" sz="1600" dirty="0"/>
          </a:p>
        </p:txBody>
      </p:sp>
      <p:pic>
        <p:nvPicPr>
          <p:cNvPr id="5" name="Immagine 4"/>
          <p:cNvPicPr>
            <a:picLocks noChangeAspect="1"/>
          </p:cNvPicPr>
          <p:nvPr/>
        </p:nvPicPr>
        <p:blipFill>
          <a:blip r:embed="rId5"/>
          <a:stretch>
            <a:fillRect/>
          </a:stretch>
        </p:blipFill>
        <p:spPr>
          <a:xfrm>
            <a:off x="799855" y="2065727"/>
            <a:ext cx="3546615" cy="3045463"/>
          </a:xfrm>
          <a:prstGeom prst="rect">
            <a:avLst/>
          </a:prstGeom>
        </p:spPr>
      </p:pic>
      <p:pic>
        <p:nvPicPr>
          <p:cNvPr id="10" name="Immagine 9"/>
          <p:cNvPicPr>
            <a:picLocks noChangeAspect="1"/>
          </p:cNvPicPr>
          <p:nvPr/>
        </p:nvPicPr>
        <p:blipFill>
          <a:blip r:embed="rId6"/>
          <a:stretch>
            <a:fillRect/>
          </a:stretch>
        </p:blipFill>
        <p:spPr>
          <a:xfrm>
            <a:off x="4453468" y="2091127"/>
            <a:ext cx="7573432" cy="3448531"/>
          </a:xfrm>
          <a:prstGeom prst="rect">
            <a:avLst/>
          </a:prstGeom>
        </p:spPr>
      </p:pic>
      <p:sp>
        <p:nvSpPr>
          <p:cNvPr id="11" name="CasellaDiTesto 10"/>
          <p:cNvSpPr txBox="1"/>
          <p:nvPr/>
        </p:nvSpPr>
        <p:spPr>
          <a:xfrm>
            <a:off x="8051800" y="3187700"/>
            <a:ext cx="1257300" cy="338554"/>
          </a:xfrm>
          <a:prstGeom prst="rect">
            <a:avLst/>
          </a:prstGeom>
          <a:noFill/>
        </p:spPr>
        <p:txBody>
          <a:bodyPr wrap="square" rtlCol="0">
            <a:spAutoFit/>
          </a:bodyPr>
          <a:lstStyle/>
          <a:p>
            <a:r>
              <a:rPr lang="it-IT" sz="1600" dirty="0" smtClean="0"/>
              <a:t>Trend 2023</a:t>
            </a:r>
            <a:endParaRPr lang="it-IT" sz="1600" dirty="0"/>
          </a:p>
        </p:txBody>
      </p:sp>
      <p:sp>
        <p:nvSpPr>
          <p:cNvPr id="12" name="CasellaDiTesto 11"/>
          <p:cNvSpPr txBox="1"/>
          <p:nvPr/>
        </p:nvSpPr>
        <p:spPr>
          <a:xfrm>
            <a:off x="5346700" y="2628900"/>
            <a:ext cx="1257300" cy="338554"/>
          </a:xfrm>
          <a:prstGeom prst="rect">
            <a:avLst/>
          </a:prstGeom>
          <a:noFill/>
        </p:spPr>
        <p:txBody>
          <a:bodyPr wrap="square" rtlCol="0">
            <a:spAutoFit/>
          </a:bodyPr>
          <a:lstStyle/>
          <a:p>
            <a:r>
              <a:rPr lang="it-IT" sz="1600" dirty="0" smtClean="0"/>
              <a:t>Trend 2024</a:t>
            </a:r>
            <a:endParaRPr lang="it-IT" sz="1600" dirty="0"/>
          </a:p>
        </p:txBody>
      </p:sp>
    </p:spTree>
    <p:extLst>
      <p:ext uri="{BB962C8B-B14F-4D97-AF65-F5344CB8AC3E}">
        <p14:creationId xmlns:p14="http://schemas.microsoft.com/office/powerpoint/2010/main" val="1524975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1282402"/>
          </a:xfrm>
          <a:prstGeom prst="rect">
            <a:avLst/>
          </a:prstGeom>
        </p:spPr>
        <p:txBody>
          <a:bodyPr wrap="square">
            <a:spAutoFit/>
          </a:bodyPr>
          <a:lstStyle/>
          <a:p>
            <a:pPr fontAlgn="base">
              <a:spcBef>
                <a:spcPts val="750"/>
              </a:spcBef>
              <a:spcAft>
                <a:spcPts val="750"/>
              </a:spcAft>
            </a:pPr>
            <a:r>
              <a:rPr lang="it-IT" sz="3200" b="1" dirty="0">
                <a:solidFill>
                  <a:schemeClr val="bg1"/>
                </a:solidFill>
                <a:latin typeface="Helvetica" panose="020B0604020202020204" pitchFamily="34" charset="0"/>
                <a:ea typeface="Times New Roman" panose="02020603050405020304" pitchFamily="18" charset="0"/>
              </a:rPr>
              <a:t>Regione Basilicata e </a:t>
            </a:r>
            <a:r>
              <a:rPr lang="it-IT" sz="3200" b="1" dirty="0" smtClean="0">
                <a:solidFill>
                  <a:schemeClr val="bg1"/>
                </a:solidFill>
                <a:latin typeface="Helvetica" panose="020B0604020202020204" pitchFamily="34" charset="0"/>
                <a:ea typeface="Times New Roman" panose="02020603050405020304" pitchFamily="18" charset="0"/>
              </a:rPr>
              <a:t>lo SPID per </a:t>
            </a:r>
            <a:r>
              <a:rPr lang="it-IT" sz="3200" b="1" dirty="0">
                <a:solidFill>
                  <a:schemeClr val="bg1"/>
                </a:solidFill>
                <a:latin typeface="Helvetica" panose="020B0604020202020204" pitchFamily="34" charset="0"/>
                <a:ea typeface="Times New Roman" panose="02020603050405020304" pitchFamily="18" charset="0"/>
              </a:rPr>
              <a:t>i cittadini lucani</a:t>
            </a:r>
          </a:p>
          <a:p>
            <a:pPr fontAlgn="base">
              <a:spcBef>
                <a:spcPts val="750"/>
              </a:spcBef>
              <a:spcAft>
                <a:spcPts val="750"/>
              </a:spcAft>
            </a:pPr>
            <a:r>
              <a:rPr lang="it-IT" sz="3200" b="1" dirty="0" smtClean="0">
                <a:solidFill>
                  <a:schemeClr val="bg1"/>
                </a:solidFill>
                <a:latin typeface="Helvetica" panose="020B0604020202020204" pitchFamily="34" charset="0"/>
                <a:ea typeface="Times New Roman" panose="02020603050405020304" pitchFamily="18" charset="0"/>
              </a:rPr>
              <a:t>	</a:t>
            </a:r>
            <a:endParaRPr lang="it-IT" sz="3200" b="1" dirty="0">
              <a:solidFill>
                <a:schemeClr val="bg1"/>
              </a:solidFill>
              <a:latin typeface="Helvetica" panose="020B0604020202020204" pitchFamily="34" charset="0"/>
              <a:ea typeface="Times New Roman" panose="02020603050405020304" pitchFamily="18" charset="0"/>
            </a:endParaRPr>
          </a:p>
        </p:txBody>
      </p:sp>
      <p:sp>
        <p:nvSpPr>
          <p:cNvPr id="8" name="CasellaDiTesto 7"/>
          <p:cNvSpPr txBox="1"/>
          <p:nvPr/>
        </p:nvSpPr>
        <p:spPr>
          <a:xfrm>
            <a:off x="656490" y="1405683"/>
            <a:ext cx="5806753" cy="1569660"/>
          </a:xfrm>
          <a:prstGeom prst="rect">
            <a:avLst/>
          </a:prstGeom>
          <a:noFill/>
        </p:spPr>
        <p:txBody>
          <a:bodyPr wrap="square" rtlCol="0">
            <a:spAutoFit/>
          </a:bodyPr>
          <a:lstStyle/>
          <a:p>
            <a:r>
              <a:rPr lang="it-IT" sz="2400" b="1" dirty="0" smtClean="0">
                <a:latin typeface="Calibri" panose="020F0502020204030204" pitchFamily="34" charset="0"/>
                <a:ea typeface="Calibri" panose="020F0502020204030204" pitchFamily="34" charset="0"/>
                <a:cs typeface="Calibri" panose="020F0502020204030204" pitchFamily="34" charset="0"/>
              </a:rPr>
              <a:t>Regione </a:t>
            </a:r>
            <a:r>
              <a:rPr lang="it-IT" sz="2400" b="1" dirty="0">
                <a:latin typeface="Calibri" panose="020F0502020204030204" pitchFamily="34" charset="0"/>
                <a:ea typeface="Calibri" panose="020F0502020204030204" pitchFamily="34" charset="0"/>
                <a:cs typeface="Calibri" panose="020F0502020204030204" pitchFamily="34" charset="0"/>
              </a:rPr>
              <a:t>Basilicata fornisce ad ogni cittadino residente in </a:t>
            </a:r>
            <a:r>
              <a:rPr lang="it-IT" sz="2400" b="1" dirty="0" smtClean="0">
                <a:latin typeface="Calibri" panose="020F0502020204030204" pitchFamily="34" charset="0"/>
                <a:ea typeface="Calibri" panose="020F0502020204030204" pitchFamily="34" charset="0"/>
                <a:cs typeface="Calibri" panose="020F0502020204030204" pitchFamily="34" charset="0"/>
              </a:rPr>
              <a:t>Basilicata la possibilità di ottenere lo SPID personale con credenziali di primo e secondo livello</a:t>
            </a:r>
            <a:endParaRPr lang="it-IT" sz="2400" b="1" dirty="0">
              <a:latin typeface="Calibri" panose="020F0502020204030204" pitchFamily="34" charset="0"/>
              <a:ea typeface="Calibri" panose="020F0502020204030204" pitchFamily="34" charset="0"/>
              <a:cs typeface="Calibri" panose="020F0502020204030204" pitchFamily="34" charset="0"/>
            </a:endParaRPr>
          </a:p>
        </p:txBody>
      </p:sp>
      <p:sp>
        <p:nvSpPr>
          <p:cNvPr id="9" name="CasellaDiTesto 8"/>
          <p:cNvSpPr txBox="1"/>
          <p:nvPr/>
        </p:nvSpPr>
        <p:spPr>
          <a:xfrm>
            <a:off x="656490" y="3371433"/>
            <a:ext cx="5806753" cy="2800767"/>
          </a:xfrm>
          <a:prstGeom prst="rect">
            <a:avLst/>
          </a:prstGeom>
          <a:noFill/>
        </p:spPr>
        <p:txBody>
          <a:bodyPr wrap="square" rtlCol="0">
            <a:spAutoFit/>
          </a:bodyPr>
          <a:lstStyle>
            <a:defPPr>
              <a:defRPr lang="en-US"/>
            </a:defPPr>
            <a:lvl1pPr>
              <a:defRPr sz="2400">
                <a:latin typeface="Calibri" panose="020F0502020204030204" pitchFamily="34" charset="0"/>
                <a:ea typeface="Calibri" panose="020F0502020204030204" pitchFamily="34" charset="0"/>
                <a:cs typeface="Calibri" panose="020F0502020204030204" pitchFamily="34" charset="0"/>
              </a:defRPr>
            </a:lvl1pPr>
          </a:lstStyle>
          <a:p>
            <a:r>
              <a:rPr lang="it-IT" dirty="0"/>
              <a:t>Per richiedere l'attivazione </a:t>
            </a:r>
            <a:r>
              <a:rPr lang="it-IT" dirty="0" smtClean="0"/>
              <a:t>dello SPID Personale </a:t>
            </a:r>
            <a:r>
              <a:rPr lang="it-IT" dirty="0"/>
              <a:t>basta </a:t>
            </a:r>
            <a:r>
              <a:rPr lang="it-IT" dirty="0" smtClean="0"/>
              <a:t>recarsi presso uno degli Sportelli Regionali presenti sul territorio lucano. L’elenco degli sportelli e gli orari di apertura al pubblico sono riportati nelle pagine informative del portale di Regione Basilicata sezione SPID &amp; Firma Digitale</a:t>
            </a:r>
          </a:p>
          <a:p>
            <a:endParaRPr lang="it-IT" sz="800" dirty="0">
              <a:solidFill>
                <a:schemeClr val="tx2"/>
              </a:solidFill>
            </a:endParaRPr>
          </a:p>
        </p:txBody>
      </p:sp>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3243" y="1348888"/>
            <a:ext cx="5391300" cy="5509112"/>
          </a:xfrm>
          <a:prstGeom prst="rect">
            <a:avLst/>
          </a:prstGeom>
        </p:spPr>
      </p:pic>
      <p:sp>
        <p:nvSpPr>
          <p:cNvPr id="17" name="Rettangolo arrotondato 16"/>
          <p:cNvSpPr/>
          <p:nvPr/>
        </p:nvSpPr>
        <p:spPr>
          <a:xfrm>
            <a:off x="9964141" y="5992586"/>
            <a:ext cx="1149310" cy="62048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Arco 17"/>
          <p:cNvSpPr/>
          <p:nvPr/>
        </p:nvSpPr>
        <p:spPr>
          <a:xfrm>
            <a:off x="5029200" y="5441616"/>
            <a:ext cx="5509596" cy="1045029"/>
          </a:xfrm>
          <a:prstGeom prst="arc">
            <a:avLst>
              <a:gd name="adj1" fmla="val 619962"/>
              <a:gd name="adj2" fmla="val 10675999"/>
            </a:avLst>
          </a:prstGeom>
          <a:ln w="28575">
            <a:solidFill>
              <a:srgbClr val="FF0000"/>
            </a:solidFill>
            <a:headEnd type="stealth"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20" name="Connettore diritto 19"/>
          <p:cNvCxnSpPr/>
          <p:nvPr/>
        </p:nvCxnSpPr>
        <p:spPr>
          <a:xfrm>
            <a:off x="1975754" y="5992586"/>
            <a:ext cx="3696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269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Vantaggi dello SPID</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5" name="CasellaDiTesto 4"/>
          <p:cNvSpPr txBox="1"/>
          <p:nvPr/>
        </p:nvSpPr>
        <p:spPr>
          <a:xfrm>
            <a:off x="530354" y="1468412"/>
            <a:ext cx="11455320"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sng" strike="noStrike" kern="1200" cap="none" spc="0" normalizeH="0" baseline="0" noProof="0" dirty="0" smtClean="0">
                <a:ln>
                  <a:noFill/>
                </a:ln>
                <a:solidFill>
                  <a:prstClr val="black"/>
                </a:solidFill>
                <a:effectLst/>
                <a:uLnTx/>
                <a:uFillTx/>
                <a:latin typeface="Calibri" panose="020F0502020204030204"/>
                <a:ea typeface="+mn-ea"/>
                <a:cs typeface="+mn-cs"/>
              </a:rPr>
              <a:t>Semplificazione</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Prima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dell'introduzione dello SPID, era necessario creare e ricordare molteplici credenziali di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accesso, una per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ogni servizio online utilizzato,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aumentando così il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rischio di frodi e violazioni della privacy.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Con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lo SPID, gli utenti possono utilizzare un'unica identità digitale</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per accedere a una vasta gamma di servizi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utilizzando un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processo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di autenticazione più semplice.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sng" strike="noStrike" kern="1200" cap="none" spc="0" normalizeH="0" baseline="0" noProof="0" dirty="0" smtClean="0">
                <a:ln>
                  <a:noFill/>
                </a:ln>
                <a:solidFill>
                  <a:prstClr val="black"/>
                </a:solidFill>
                <a:effectLst/>
                <a:uLnTx/>
                <a:uFillTx/>
                <a:latin typeface="Calibri" panose="020F0502020204030204"/>
                <a:ea typeface="+mn-ea"/>
                <a:cs typeface="+mn-cs"/>
              </a:rPr>
              <a:t>Aumento della sicurezza</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Grazie a protocolli di sicurezza basati sulla crittografia e grazie  alla verifica dell'identità tramite documenti ufficiali, lo SPID riduce il rischio di frodi legate ad accessi non autorizzati e protegge la privacy degli utenti permettendo di controllare le informazioni personali condivise durante il processo di autenticazione.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sng" strike="noStrike" kern="1200" cap="none" spc="0" normalizeH="0" baseline="0" noProof="0" dirty="0" smtClean="0">
                <a:ln>
                  <a:noFill/>
                </a:ln>
                <a:solidFill>
                  <a:prstClr val="black"/>
                </a:solidFill>
                <a:effectLst/>
                <a:uLnTx/>
                <a:uFillTx/>
                <a:latin typeface="Calibri" panose="020F0502020204030204"/>
                <a:ea typeface="+mn-ea"/>
                <a:cs typeface="+mn-cs"/>
              </a:rPr>
              <a:t>Promozione </a:t>
            </a:r>
            <a:r>
              <a:rPr kumimoji="0" lang="it-IT" sz="2400" b="1" i="0" u="sng" strike="noStrike" kern="1200" cap="none" spc="0" normalizeH="0" baseline="0" noProof="0" dirty="0">
                <a:ln>
                  <a:noFill/>
                </a:ln>
                <a:solidFill>
                  <a:prstClr val="black"/>
                </a:solidFill>
                <a:effectLst/>
                <a:uLnTx/>
                <a:uFillTx/>
                <a:latin typeface="Calibri" panose="020F0502020204030204"/>
                <a:ea typeface="+mn-ea"/>
                <a:cs typeface="+mn-cs"/>
              </a:rPr>
              <a:t>della digitalizzazione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Lo SPID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promuove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la digitalizzazione dei servizi offerti da enti pubblici 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privati attraverso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un'esperienza utente più efficiente 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moderna, integrando i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servizi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di settori differenti quali ad esempio la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sanità, l'istruzione, </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 pagamenti on line, i servizi anagrafici, e … molto altro ancora.</a:t>
            </a: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004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I Gestori di Identità </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Digitali</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4" name="Rettangolo 3"/>
          <p:cNvSpPr/>
          <p:nvPr/>
        </p:nvSpPr>
        <p:spPr>
          <a:xfrm>
            <a:off x="896766" y="3979901"/>
            <a:ext cx="6329534"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È </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importante assicurarsi che il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Gestore prescelto sia </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accreditato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dall’Agenzia </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per l'Italia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Digitale </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per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avere la certezza </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che le credenziali SPID siano valide e riconosciute</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a:t>
            </a:r>
            <a:endPar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endParaRPr>
          </a:p>
        </p:txBody>
      </p:sp>
      <p:pic>
        <p:nvPicPr>
          <p:cNvPr id="5" name="Immagine 4"/>
          <p:cNvPicPr>
            <a:picLocks noChangeAspect="1"/>
          </p:cNvPicPr>
          <p:nvPr/>
        </p:nvPicPr>
        <p:blipFill>
          <a:blip r:embed="rId4"/>
          <a:stretch>
            <a:fillRect/>
          </a:stretch>
        </p:blipFill>
        <p:spPr>
          <a:xfrm>
            <a:off x="7837974" y="1719282"/>
            <a:ext cx="1352550" cy="4438650"/>
          </a:xfrm>
          <a:prstGeom prst="rect">
            <a:avLst/>
          </a:prstGeom>
        </p:spPr>
      </p:pic>
      <p:pic>
        <p:nvPicPr>
          <p:cNvPr id="7" name="Immagine 6"/>
          <p:cNvPicPr>
            <a:picLocks noChangeAspect="1"/>
          </p:cNvPicPr>
          <p:nvPr/>
        </p:nvPicPr>
        <p:blipFill>
          <a:blip r:embed="rId5"/>
          <a:stretch>
            <a:fillRect/>
          </a:stretch>
        </p:blipFill>
        <p:spPr>
          <a:xfrm>
            <a:off x="9119670" y="1719282"/>
            <a:ext cx="1362075" cy="3781425"/>
          </a:xfrm>
          <a:prstGeom prst="rect">
            <a:avLst/>
          </a:prstGeom>
        </p:spPr>
      </p:pic>
      <p:pic>
        <p:nvPicPr>
          <p:cNvPr id="10" name="Immagine 9"/>
          <p:cNvPicPr>
            <a:picLocks noChangeAspect="1"/>
          </p:cNvPicPr>
          <p:nvPr/>
        </p:nvPicPr>
        <p:blipFill>
          <a:blip r:embed="rId6"/>
          <a:stretch>
            <a:fillRect/>
          </a:stretch>
        </p:blipFill>
        <p:spPr>
          <a:xfrm>
            <a:off x="10371624" y="1719282"/>
            <a:ext cx="1343025" cy="4314825"/>
          </a:xfrm>
          <a:prstGeom prst="rect">
            <a:avLst/>
          </a:prstGeom>
        </p:spPr>
      </p:pic>
      <p:pic>
        <p:nvPicPr>
          <p:cNvPr id="12" name="Immagine 11"/>
          <p:cNvPicPr>
            <a:picLocks noChangeAspect="1"/>
          </p:cNvPicPr>
          <p:nvPr/>
        </p:nvPicPr>
        <p:blipFill>
          <a:blip r:embed="rId7"/>
          <a:stretch>
            <a:fillRect/>
          </a:stretch>
        </p:blipFill>
        <p:spPr>
          <a:xfrm>
            <a:off x="648986" y="1516773"/>
            <a:ext cx="2384678" cy="2394912"/>
          </a:xfrm>
          <a:prstGeom prst="rect">
            <a:avLst/>
          </a:prstGeom>
        </p:spPr>
      </p:pic>
      <p:sp>
        <p:nvSpPr>
          <p:cNvPr id="11" name="Rettangolo 10"/>
          <p:cNvSpPr/>
          <p:nvPr/>
        </p:nvSpPr>
        <p:spPr>
          <a:xfrm>
            <a:off x="3199801" y="1719282"/>
            <a:ext cx="4191599"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Le credenziali SPID possono essere richieste presso uno dei numerosi Gestori di Identità </a:t>
            </a:r>
            <a:r>
              <a:rPr kumimoji="0" lang="it-IT" sz="2400" b="0" i="0" u="none" strike="noStrike" kern="1200" cap="none" spc="0" normalizeH="0" baseline="0" noProof="0" dirty="0" smtClean="0">
                <a:ln>
                  <a:noFill/>
                </a:ln>
                <a:solidFill>
                  <a:srgbClr val="0D0D0D"/>
                </a:solidFill>
                <a:effectLst/>
                <a:uLnTx/>
                <a:uFillTx/>
                <a:latin typeface="Calibri" panose="020F0502020204030204"/>
                <a:ea typeface="+mn-ea"/>
                <a:cs typeface="+mn-cs"/>
              </a:rPr>
              <a:t>Digitali </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a:t>
            </a: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Identity Provider</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accreditati da </a:t>
            </a:r>
            <a:r>
              <a:rPr kumimoji="0" lang="it-IT" sz="2400" b="0" i="0" u="none" strike="noStrike" kern="1200" cap="none" spc="0" normalizeH="0" baseline="0" noProof="0" dirty="0" err="1">
                <a:ln>
                  <a:noFill/>
                </a:ln>
                <a:solidFill>
                  <a:srgbClr val="0D0D0D"/>
                </a:solidFill>
                <a:effectLst/>
                <a:uLnTx/>
                <a:uFillTx/>
                <a:latin typeface="Calibri" panose="020F0502020204030204"/>
                <a:ea typeface="+mn-ea"/>
                <a:cs typeface="+mn-cs"/>
              </a:rPr>
              <a:t>AgID</a:t>
            </a:r>
            <a:r>
              <a:rPr kumimoji="0" lang="it-IT" sz="2400" b="0" i="0" u="none" strike="noStrike" kern="1200" cap="none" spc="0" normalizeH="0" baseline="0" noProof="0" dirty="0">
                <a:ln>
                  <a:noFill/>
                </a:ln>
                <a:solidFill>
                  <a:srgbClr val="0D0D0D"/>
                </a:solidFill>
                <a:effectLst/>
                <a:uLnTx/>
                <a:uFillTx/>
                <a:latin typeface="Calibri" panose="020F0502020204030204"/>
                <a:ea typeface="+mn-ea"/>
                <a:cs typeface="+mn-cs"/>
              </a:rPr>
              <a:t>. </a:t>
            </a:r>
          </a:p>
        </p:txBody>
      </p:sp>
      <p:sp>
        <p:nvSpPr>
          <p:cNvPr id="9" name="Rettangolo 8"/>
          <p:cNvSpPr/>
          <p:nvPr/>
        </p:nvSpPr>
        <p:spPr>
          <a:xfrm>
            <a:off x="896766" y="5636805"/>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L’elenco completo degli Identity Provider è disponibile sul sito </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https://www.spid.gov.it</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8"/>
              </a:rPr>
              <a:t>/</a:t>
            </a:r>
            <a:r>
              <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16492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Quante tipologie di SPID esistono?</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	</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5" name="Rettangolo 4"/>
          <p:cNvSpPr/>
          <p:nvPr/>
        </p:nvSpPr>
        <p:spPr>
          <a:xfrm>
            <a:off x="530355" y="1431361"/>
            <a:ext cx="4702827" cy="200054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Tipo 1-SPID Persona Fisica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è l’identità digitale con cui un cittadino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accede, con i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propri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dati, ai servizi on line pubblicati da soggetti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pubblici o privati. Questo tipo di SPID contiene solo i dati della persona fisica ed è riservato all’uso personale. </a:t>
            </a:r>
          </a:p>
        </p:txBody>
      </p:sp>
      <p:sp>
        <p:nvSpPr>
          <p:cNvPr id="10" name="Rettangolo 9"/>
          <p:cNvSpPr/>
          <p:nvPr/>
        </p:nvSpPr>
        <p:spPr>
          <a:xfrm>
            <a:off x="5501460" y="1397931"/>
            <a:ext cx="6457480"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Tipo 2 – SPID Persona Giuridica</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è l’identità digitale per una persona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giuridica, non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riporta i dati della persona fisica.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Questo però è un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limite, in quanto nell’effettuare determinate attività gli enti e i fornitori dei vari servizi hanno sempre bisogno di sapere quale persona fisica sta usufruendo del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servizio</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Non è attualmente in uso in quanto non ha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trovato applicazione.</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Rettangolo 10"/>
          <p:cNvSpPr/>
          <p:nvPr/>
        </p:nvSpPr>
        <p:spPr>
          <a:xfrm>
            <a:off x="502220" y="3850479"/>
            <a:ext cx="4730962" cy="298543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Tipo 3 – SPID Persona Fisica per uso professionale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è riservato ai liberi professionisti ed è l’identità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digitale che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racchiude sia i dati della Persona Fisica, sia gli attributi che caratterizzano la sua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professione</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Permette di accedere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ai servizi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della PA e degli Enti privati,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sia in qualità di professionista che di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privato cittadino con le stesse credenziali.</a:t>
            </a:r>
            <a:endPar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Rettangolo 11"/>
          <p:cNvSpPr/>
          <p:nvPr/>
        </p:nvSpPr>
        <p:spPr>
          <a:xfrm>
            <a:off x="5501460" y="3850479"/>
            <a:ext cx="6612853" cy="267765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black"/>
                </a:solidFill>
                <a:effectLst/>
                <a:uLnTx/>
                <a:uFillTx/>
                <a:latin typeface="Calibri" panose="020F0502020204030204"/>
                <a:ea typeface="+mn-ea"/>
                <a:cs typeface="+mn-cs"/>
              </a:rPr>
              <a:t>Tipo 4 – SPID Persona Giuridica per uso professionale</a:t>
            </a:r>
            <a:r>
              <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it-IT"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è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riservato alle aziende e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contiene l’identità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digitale rilasciata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ai responsabili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legali di un’azienda che vogliono dotare sé stessi o i loro collaboratori di un’identità digitale che permetta l’accesso come persona giuridica ai servizi della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e degli Enti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privati.  Ai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dati della </a:t>
            </a:r>
            <a:r>
              <a:rPr kumimoji="0" lang="it-IT"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Persona Fisica vengono associati i dati della Persona </a:t>
            </a:r>
            <a:r>
              <a:rPr kumimoji="0" lang="it-IT" sz="2000" b="0" i="0" u="none" strike="noStrike" kern="1200" cap="none" spc="0" normalizeH="0" baseline="0" noProof="0" dirty="0">
                <a:ln>
                  <a:noFill/>
                </a:ln>
                <a:solidFill>
                  <a:prstClr val="black"/>
                </a:solidFill>
                <a:effectLst/>
                <a:uLnTx/>
                <a:uFillTx/>
                <a:latin typeface="Calibri" panose="020F0502020204030204"/>
                <a:ea typeface="+mn-ea"/>
                <a:cs typeface="+mn-cs"/>
              </a:rPr>
              <a:t>Giuridica per cui opera.</a:t>
            </a:r>
          </a:p>
        </p:txBody>
      </p:sp>
    </p:spTree>
    <p:extLst>
      <p:ext uri="{BB962C8B-B14F-4D97-AF65-F5344CB8AC3E}">
        <p14:creationId xmlns:p14="http://schemas.microsoft.com/office/powerpoint/2010/main" val="19835390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Mettiamo ordine tra i tipi di SPID</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sp>
        <p:nvSpPr>
          <p:cNvPr id="8" name="Rettangolo 7"/>
          <p:cNvSpPr/>
          <p:nvPr/>
        </p:nvSpPr>
        <p:spPr>
          <a:xfrm>
            <a:off x="781188" y="1491788"/>
            <a:ext cx="10475508"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Di solito si parla di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SPID Personale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quando si fa riferimento allo </a:t>
            </a:r>
            <a:r>
              <a:rPr kumimoji="0" lang="it-IT" sz="2200" b="0" i="1" u="none" strike="noStrike" kern="1200" cap="none" spc="0" normalizeH="0" baseline="0" noProof="0" dirty="0" smtClean="0">
                <a:ln>
                  <a:noFill/>
                </a:ln>
                <a:solidFill>
                  <a:prstClr val="black"/>
                </a:solidFill>
                <a:effectLst/>
                <a:uLnTx/>
                <a:uFillTx/>
                <a:latin typeface="Calibri" panose="020F0502020204030204"/>
                <a:ea typeface="+mn-ea"/>
                <a:cs typeface="+mn-cs"/>
              </a:rPr>
              <a:t>SPID Persona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Fisica (tipo 1) mentre si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fa riferimento allo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SPID P</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rofessionale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quando ci si riferisce allo </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SPID Persona Fisica per uso </a:t>
            </a:r>
            <a:r>
              <a:rPr kumimoji="0" lang="it-IT" sz="2200" b="0" i="1" u="none" strike="noStrike" kern="1200" cap="none" spc="0" normalizeH="0" baseline="0" noProof="0" dirty="0" smtClean="0">
                <a:ln>
                  <a:noFill/>
                </a:ln>
                <a:solidFill>
                  <a:prstClr val="black"/>
                </a:solidFill>
                <a:effectLst/>
                <a:uLnTx/>
                <a:uFillTx/>
                <a:latin typeface="Calibri" panose="020F0502020204030204"/>
                <a:ea typeface="+mn-ea"/>
                <a:cs typeface="+mn-cs"/>
              </a:rPr>
              <a:t>professionale</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(tipo 3), infine si parla di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SPID Aziendale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quando ci si riferisce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allo </a:t>
            </a:r>
            <a:r>
              <a:rPr kumimoji="0" lang="it-IT" sz="2200" b="0" i="1" u="none" strike="noStrike" kern="1200" cap="none" spc="0" normalizeH="0" baseline="0" noProof="0" dirty="0">
                <a:ln>
                  <a:noFill/>
                </a:ln>
                <a:solidFill>
                  <a:prstClr val="black"/>
                </a:solidFill>
                <a:effectLst/>
                <a:uLnTx/>
                <a:uFillTx/>
                <a:latin typeface="Calibri" panose="020F0502020204030204"/>
                <a:ea typeface="+mn-ea"/>
                <a:cs typeface="+mn-cs"/>
              </a:rPr>
              <a:t>SPID Persona Giuridica per uso </a:t>
            </a:r>
            <a:r>
              <a:rPr kumimoji="0" lang="it-IT" sz="2200" b="0" i="1" u="none" strike="noStrike" kern="1200" cap="none" spc="0" normalizeH="0" baseline="0" noProof="0" dirty="0" smtClean="0">
                <a:ln>
                  <a:noFill/>
                </a:ln>
                <a:solidFill>
                  <a:prstClr val="black"/>
                </a:solidFill>
                <a:effectLst/>
                <a:uLnTx/>
                <a:uFillTx/>
                <a:latin typeface="Calibri" panose="020F0502020204030204"/>
                <a:ea typeface="+mn-ea"/>
                <a:cs typeface="+mn-cs"/>
              </a:rPr>
              <a:t>professionale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(tipo 4).</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5" name="Tabella 4"/>
          <p:cNvGraphicFramePr>
            <a:graphicFrameLocks noGrp="1"/>
          </p:cNvGraphicFramePr>
          <p:nvPr>
            <p:extLst/>
          </p:nvPr>
        </p:nvGraphicFramePr>
        <p:xfrm>
          <a:off x="2390151" y="3471326"/>
          <a:ext cx="7681428" cy="2358122"/>
        </p:xfrm>
        <a:graphic>
          <a:graphicData uri="http://schemas.openxmlformats.org/drawingml/2006/table">
            <a:tbl>
              <a:tblPr firstRow="1" bandRow="1">
                <a:tableStyleId>{2D5ABB26-0587-4C30-8999-92F81FD0307C}</a:tableStyleId>
              </a:tblPr>
              <a:tblGrid>
                <a:gridCol w="3601797">
                  <a:extLst>
                    <a:ext uri="{9D8B030D-6E8A-4147-A177-3AD203B41FA5}">
                      <a16:colId xmlns:a16="http://schemas.microsoft.com/office/drawing/2014/main" val="894416596"/>
                    </a:ext>
                  </a:extLst>
                </a:gridCol>
                <a:gridCol w="342239">
                  <a:extLst>
                    <a:ext uri="{9D8B030D-6E8A-4147-A177-3AD203B41FA5}">
                      <a16:colId xmlns:a16="http://schemas.microsoft.com/office/drawing/2014/main" val="487111411"/>
                    </a:ext>
                  </a:extLst>
                </a:gridCol>
                <a:gridCol w="3737392">
                  <a:extLst>
                    <a:ext uri="{9D8B030D-6E8A-4147-A177-3AD203B41FA5}">
                      <a16:colId xmlns:a16="http://schemas.microsoft.com/office/drawing/2014/main" val="399312051"/>
                    </a:ext>
                  </a:extLst>
                </a:gridCol>
              </a:tblGrid>
              <a:tr h="9560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dirty="0" smtClean="0">
                          <a:solidFill>
                            <a:schemeClr val="bg1"/>
                          </a:solidFill>
                        </a:rPr>
                        <a:t>Tipo 1-SPID Persona Fisica</a:t>
                      </a:r>
                      <a:endParaRPr lang="it-IT" sz="2000" dirty="0" smtClean="0">
                        <a:solidFill>
                          <a:schemeClr val="bg1"/>
                        </a:solidFill>
                      </a:endParaRPr>
                    </a:p>
                    <a:p>
                      <a:pPr algn="ctr"/>
                      <a:endParaRPr lang="it-IT" sz="2000" dirty="0"/>
                    </a:p>
                  </a:txBody>
                  <a:tcPr anchor="ctr">
                    <a:solidFill>
                      <a:schemeClr val="accent1">
                        <a:lumMod val="50000"/>
                      </a:schemeClr>
                    </a:solidFill>
                  </a:tcPr>
                </a:tc>
                <a:tc>
                  <a:txBody>
                    <a:bodyPr/>
                    <a:lstStyle/>
                    <a:p>
                      <a:pPr algn="ctr"/>
                      <a:endParaRPr lang="it-IT" sz="20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dirty="0" smtClean="0">
                          <a:solidFill>
                            <a:schemeClr val="bg1"/>
                          </a:solidFill>
                        </a:rPr>
                        <a:t>Tipo 2 – SPID Persona </a:t>
                      </a:r>
                      <a:r>
                        <a:rPr lang="it-IT" sz="2000" kern="1200" dirty="0" smtClean="0">
                          <a:solidFill>
                            <a:schemeClr val="bg1"/>
                          </a:solidFill>
                          <a:latin typeface="+mn-lt"/>
                          <a:ea typeface="+mn-ea"/>
                          <a:cs typeface="+mn-cs"/>
                        </a:rPr>
                        <a:t>Giuridica</a:t>
                      </a:r>
                    </a:p>
                    <a:p>
                      <a:pPr algn="ctr"/>
                      <a:endParaRPr lang="it-IT" sz="2000" dirty="0"/>
                    </a:p>
                  </a:txBody>
                  <a:tcPr anchor="ctr">
                    <a:solidFill>
                      <a:schemeClr val="accent1">
                        <a:lumMod val="50000"/>
                      </a:schemeClr>
                    </a:solidFill>
                  </a:tcPr>
                </a:tc>
                <a:extLst>
                  <a:ext uri="{0D108BD9-81ED-4DB2-BD59-A6C34878D82A}">
                    <a16:rowId xmlns:a16="http://schemas.microsoft.com/office/drawing/2014/main" val="2608828338"/>
                  </a:ext>
                </a:extLst>
              </a:tr>
              <a:tr h="232475">
                <a:tc>
                  <a:txBody>
                    <a:bodyPr/>
                    <a:lstStyle/>
                    <a:p>
                      <a:pPr algn="ctr"/>
                      <a:endParaRPr lang="it-IT" sz="2000" dirty="0"/>
                    </a:p>
                  </a:txBody>
                  <a:tcPr anchor="ctr">
                    <a:solidFill>
                      <a:schemeClr val="bg1"/>
                    </a:solidFill>
                  </a:tcPr>
                </a:tc>
                <a:tc>
                  <a:txBody>
                    <a:bodyPr/>
                    <a:lstStyle/>
                    <a:p>
                      <a:pPr algn="ctr"/>
                      <a:endParaRPr lang="it-IT" sz="2000" dirty="0"/>
                    </a:p>
                  </a:txBody>
                  <a:tcPr anchor="ctr">
                    <a:solidFill>
                      <a:schemeClr val="bg1"/>
                    </a:solidFill>
                  </a:tcPr>
                </a:tc>
                <a:tc>
                  <a:txBody>
                    <a:bodyPr/>
                    <a:lstStyle/>
                    <a:p>
                      <a:pPr algn="ctr"/>
                      <a:endParaRPr lang="it-IT" sz="2000" dirty="0"/>
                    </a:p>
                  </a:txBody>
                  <a:tcPr anchor="ctr">
                    <a:solidFill>
                      <a:schemeClr val="bg1"/>
                    </a:solidFill>
                  </a:tcPr>
                </a:tc>
                <a:extLst>
                  <a:ext uri="{0D108BD9-81ED-4DB2-BD59-A6C34878D82A}">
                    <a16:rowId xmlns:a16="http://schemas.microsoft.com/office/drawing/2014/main" val="3553525136"/>
                  </a:ext>
                </a:extLst>
              </a:tr>
              <a:tr h="6509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dirty="0" smtClean="0">
                          <a:solidFill>
                            <a:schemeClr val="bg1"/>
                          </a:solidFill>
                        </a:rPr>
                        <a:t>Tipo 3 – SPID Persona Fisica per uso professionale</a:t>
                      </a:r>
                      <a:endParaRPr lang="it-IT" sz="2000" dirty="0" smtClean="0">
                        <a:solidFill>
                          <a:schemeClr val="bg1"/>
                        </a:solidFill>
                      </a:endParaRPr>
                    </a:p>
                    <a:p>
                      <a:pPr algn="ctr"/>
                      <a:endParaRPr lang="it-IT" sz="2000" dirty="0"/>
                    </a:p>
                  </a:txBody>
                  <a:tcPr anchor="ctr">
                    <a:solidFill>
                      <a:schemeClr val="accent1">
                        <a:lumMod val="50000"/>
                      </a:schemeClr>
                    </a:solidFill>
                  </a:tcPr>
                </a:tc>
                <a:tc>
                  <a:txBody>
                    <a:bodyPr/>
                    <a:lstStyle/>
                    <a:p>
                      <a:pPr algn="ctr"/>
                      <a:endParaRPr lang="it-IT" sz="2000" dirty="0"/>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dirty="0" smtClean="0">
                          <a:solidFill>
                            <a:schemeClr val="bg1"/>
                          </a:solidFill>
                        </a:rPr>
                        <a:t>Tipo 4 – SPID Persona Giuridica per uso professionale</a:t>
                      </a:r>
                      <a:endParaRPr lang="it-IT" sz="2000" dirty="0" smtClean="0">
                        <a:solidFill>
                          <a:schemeClr val="bg1"/>
                        </a:solidFill>
                      </a:endParaRPr>
                    </a:p>
                    <a:p>
                      <a:pPr algn="ctr"/>
                      <a:endParaRPr lang="it-IT" sz="2000" dirty="0"/>
                    </a:p>
                  </a:txBody>
                  <a:tcPr anchor="ctr">
                    <a:solidFill>
                      <a:schemeClr val="accent1">
                        <a:lumMod val="50000"/>
                      </a:schemeClr>
                    </a:solidFill>
                  </a:tcPr>
                </a:tc>
                <a:extLst>
                  <a:ext uri="{0D108BD9-81ED-4DB2-BD59-A6C34878D82A}">
                    <a16:rowId xmlns:a16="http://schemas.microsoft.com/office/drawing/2014/main" val="1693067722"/>
                  </a:ext>
                </a:extLst>
              </a:tr>
            </a:tbl>
          </a:graphicData>
        </a:graphic>
      </p:graphicFrame>
      <p:sp>
        <p:nvSpPr>
          <p:cNvPr id="13" name="CasellaDiTesto 12"/>
          <p:cNvSpPr txBox="1"/>
          <p:nvPr/>
        </p:nvSpPr>
        <p:spPr>
          <a:xfrm>
            <a:off x="423863" y="6177770"/>
            <a:ext cx="20553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SPID Professionale</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asellaDiTesto 11"/>
          <p:cNvSpPr txBox="1"/>
          <p:nvPr/>
        </p:nvSpPr>
        <p:spPr>
          <a:xfrm>
            <a:off x="423863" y="4531631"/>
            <a:ext cx="17513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SPID Personale</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9" name="Connettore 2 18"/>
          <p:cNvCxnSpPr/>
          <p:nvPr/>
        </p:nvCxnSpPr>
        <p:spPr>
          <a:xfrm flipH="1" flipV="1">
            <a:off x="9686359" y="3968276"/>
            <a:ext cx="770439" cy="5633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V="1">
            <a:off x="1914159" y="5550306"/>
            <a:ext cx="826116" cy="6068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10352181" y="4531631"/>
            <a:ext cx="17513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Non utilizzato</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0" name="Connettore 2 19"/>
          <p:cNvCxnSpPr/>
          <p:nvPr/>
        </p:nvCxnSpPr>
        <p:spPr>
          <a:xfrm flipV="1">
            <a:off x="1739097" y="3911720"/>
            <a:ext cx="826116" cy="60684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p:cNvCxnSpPr/>
          <p:nvPr/>
        </p:nvCxnSpPr>
        <p:spPr>
          <a:xfrm flipH="1" flipV="1">
            <a:off x="9686359" y="5450759"/>
            <a:ext cx="770439" cy="56335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10231143" y="6124924"/>
            <a:ext cx="16239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smtClean="0">
                <a:ln>
                  <a:noFill/>
                </a:ln>
                <a:solidFill>
                  <a:prstClr val="black"/>
                </a:solidFill>
                <a:effectLst/>
                <a:uLnTx/>
                <a:uFillTx/>
                <a:latin typeface="Calibri" panose="020F0502020204030204"/>
                <a:ea typeface="+mn-ea"/>
                <a:cs typeface="+mn-cs"/>
              </a:rPr>
              <a:t>SPID Aziendale</a:t>
            </a:r>
            <a:endParaRPr kumimoji="0" lang="it-IT"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6906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7" name="Rettangolo 6">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Chi rilascia lo </a:t>
            </a:r>
            <a:r>
              <a:rPr kumimoji="0" lang="it-IT" sz="3200" b="1" i="0" u="none" strike="noStrike" kern="1200" cap="none" spc="0" normalizeH="0" baseline="0" noProof="0" dirty="0" err="1" smtClean="0">
                <a:ln>
                  <a:noFill/>
                </a:ln>
                <a:solidFill>
                  <a:prstClr val="white"/>
                </a:solidFill>
                <a:effectLst/>
                <a:uLnTx/>
                <a:uFillTx/>
                <a:latin typeface="Helvetica" panose="020B0604020202020204" pitchFamily="34" charset="0"/>
                <a:ea typeface="Times New Roman" panose="02020603050405020304" pitchFamily="18" charset="0"/>
                <a:cs typeface="+mn-cs"/>
              </a:rPr>
              <a:t>spid</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 di tipo 3 e di tipo 4?</a:t>
            </a:r>
            <a:endPar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endParaRPr>
          </a:p>
        </p:txBody>
      </p:sp>
      <p:pic>
        <p:nvPicPr>
          <p:cNvPr id="9" name="Immagine 8"/>
          <p:cNvPicPr>
            <a:picLocks noChangeAspect="1"/>
          </p:cNvPicPr>
          <p:nvPr/>
        </p:nvPicPr>
        <p:blipFill>
          <a:blip r:embed="rId4"/>
          <a:stretch>
            <a:fillRect/>
          </a:stretch>
        </p:blipFill>
        <p:spPr>
          <a:xfrm>
            <a:off x="986884" y="1624442"/>
            <a:ext cx="5382376" cy="4553585"/>
          </a:xfrm>
          <a:prstGeom prst="rect">
            <a:avLst/>
          </a:prstGeom>
        </p:spPr>
      </p:pic>
      <p:sp>
        <p:nvSpPr>
          <p:cNvPr id="10" name="CasellaDiTesto 9"/>
          <p:cNvSpPr txBox="1"/>
          <p:nvPr/>
        </p:nvSpPr>
        <p:spPr>
          <a:xfrm>
            <a:off x="6876506" y="1637060"/>
            <a:ext cx="5315494"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Elenco, aggiornato ad aprile 2024, dei Gestori di Identità Digitale che rilasciano lo SPID Professionale e lo SPID Aziendale.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Per approfondimenti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su come ottenere tali tipi di SPID basta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consultare i siti web dei gestori di identità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digitali</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che offrono questi servizi.</a:t>
            </a:r>
          </a:p>
        </p:txBody>
      </p:sp>
      <p:sp>
        <p:nvSpPr>
          <p:cNvPr id="11" name="CasellaDiTesto 10"/>
          <p:cNvSpPr txBox="1"/>
          <p:nvPr/>
        </p:nvSpPr>
        <p:spPr>
          <a:xfrm>
            <a:off x="952808" y="6178027"/>
            <a:ext cx="371596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smtClean="0">
                <a:ln>
                  <a:noFill/>
                </a:ln>
                <a:solidFill>
                  <a:prstClr val="black"/>
                </a:solidFill>
                <a:effectLst/>
                <a:uLnTx/>
                <a:uFillTx/>
                <a:latin typeface="Calibri" panose="020F0502020204030204"/>
                <a:ea typeface="+mn-ea"/>
                <a:cs typeface="+mn-cs"/>
              </a:rPr>
              <a:t>Fonte: </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sito dell'</a:t>
            </a:r>
            <a:r>
              <a:rPr kumimoji="0" lang="it-IT" sz="1400" b="0" i="0" u="none" strike="noStrike" kern="1200" cap="none" spc="0" normalizeH="0" baseline="0" noProof="0" dirty="0" err="1">
                <a:ln>
                  <a:noFill/>
                </a:ln>
                <a:solidFill>
                  <a:prstClr val="black"/>
                </a:solidFill>
                <a:effectLst/>
                <a:uLnTx/>
                <a:uFillTx/>
                <a:latin typeface="Calibri" panose="020F0502020204030204"/>
                <a:ea typeface="+mn-ea"/>
                <a:cs typeface="+mn-cs"/>
              </a:rPr>
              <a:t>Agid</a:t>
            </a:r>
            <a:r>
              <a:rPr kumimoji="0" lang="it-IT" sz="1400" b="0" i="0" u="none" strike="noStrike" kern="1200" cap="none" spc="0" normalizeH="0" baseline="0" noProof="0" dirty="0">
                <a:ln>
                  <a:noFill/>
                </a:ln>
                <a:solidFill>
                  <a:prstClr val="black"/>
                </a:solidFill>
                <a:effectLst/>
                <a:uLnTx/>
                <a:uFillTx/>
                <a:latin typeface="Calibri" panose="020F0502020204030204"/>
                <a:ea typeface="+mn-ea"/>
                <a:cs typeface="+mn-cs"/>
              </a:rPr>
              <a:t> Agenzia per l'Italia Digitale</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5" name="Connettore 2 4"/>
          <p:cNvCxnSpPr/>
          <p:nvPr/>
        </p:nvCxnSpPr>
        <p:spPr>
          <a:xfrm flipH="1">
            <a:off x="6312881" y="2023518"/>
            <a:ext cx="643709" cy="436098"/>
          </a:xfrm>
          <a:prstGeom prst="straightConnector1">
            <a:avLst/>
          </a:prstGeom>
          <a:ln w="44450">
            <a:solidFill>
              <a:srgbClr val="FF000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8" name="Rettangolo 7"/>
          <p:cNvSpPr/>
          <p:nvPr/>
        </p:nvSpPr>
        <p:spPr>
          <a:xfrm>
            <a:off x="6942521" y="5804590"/>
            <a:ext cx="5129261" cy="98488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Nota: </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Nel seguito del tutorial, se non diversamente </a:t>
            </a:r>
            <a:r>
              <a:rPr kumimoji="0" lang="it-IT"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indicato</a:t>
            </a:r>
            <a:r>
              <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rPr>
              <a:t>, si farà riferimento esclusivamente allo SPID Personale (Tipo 1).</a:t>
            </a:r>
          </a:p>
        </p:txBody>
      </p:sp>
    </p:spTree>
    <p:extLst>
      <p:ext uri="{BB962C8B-B14F-4D97-AF65-F5344CB8AC3E}">
        <p14:creationId xmlns:p14="http://schemas.microsoft.com/office/powerpoint/2010/main" val="139444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o 2"/>
          <p:cNvGrpSpPr/>
          <p:nvPr/>
        </p:nvGrpSpPr>
        <p:grpSpPr>
          <a:xfrm>
            <a:off x="0" y="-3487"/>
            <a:ext cx="12192000" cy="1230962"/>
            <a:chOff x="0" y="-3487"/>
            <a:chExt cx="12192000" cy="1230962"/>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56"/>
              <a:ext cx="12192000" cy="1219819"/>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8796" y="-3487"/>
              <a:ext cx="717900" cy="1155941"/>
            </a:xfrm>
            <a:prstGeom prst="rect">
              <a:avLst/>
            </a:prstGeom>
          </p:spPr>
        </p:pic>
      </p:grpSp>
      <p:sp>
        <p:nvSpPr>
          <p:cNvPr id="13" name="Rettangolo 12">
            <a:extLst>
              <a:ext uri="{FF2B5EF4-FFF2-40B4-BE49-F238E27FC236}">
                <a16:creationId xmlns:a16="http://schemas.microsoft.com/office/drawing/2014/main" id="{BA976663-D766-4704-80E3-C196615AC881}"/>
              </a:ext>
            </a:extLst>
          </p:cNvPr>
          <p:cNvSpPr/>
          <p:nvPr/>
        </p:nvSpPr>
        <p:spPr>
          <a:xfrm>
            <a:off x="530354" y="574484"/>
            <a:ext cx="10512783" cy="584775"/>
          </a:xfrm>
          <a:prstGeom prst="rect">
            <a:avLst/>
          </a:prstGeom>
        </p:spPr>
        <p:txBody>
          <a:bodyPr wrap="square">
            <a:spAutoFit/>
          </a:bodyPr>
          <a:lstStyle/>
          <a:p>
            <a:pPr marL="0" marR="0" lvl="0" indent="0" algn="l" defTabSz="914400" rtl="0" eaLnBrk="1" fontAlgn="base" latinLnBrk="0" hangingPunct="1">
              <a:lnSpc>
                <a:spcPct val="100000"/>
              </a:lnSpc>
              <a:spcBef>
                <a:spcPts val="750"/>
              </a:spcBef>
              <a:spcAft>
                <a:spcPts val="750"/>
              </a:spcAft>
              <a:buClrTx/>
              <a:buSzTx/>
              <a:buFontTx/>
              <a:buNone/>
              <a:tabLst/>
              <a:defRPr/>
            </a:pP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Cosa </a:t>
            </a:r>
            <a:r>
              <a:rPr kumimoji="0" lang="it-IT" sz="3200" b="1" i="0" u="none" strike="noStrike" kern="1200" cap="none" spc="0" normalizeH="0" baseline="0" noProof="0" dirty="0" smtClean="0">
                <a:ln>
                  <a:noFill/>
                </a:ln>
                <a:solidFill>
                  <a:prstClr val="white"/>
                </a:solidFill>
                <a:effectLst/>
                <a:uLnTx/>
                <a:uFillTx/>
                <a:latin typeface="Helvetica" panose="020B0604020202020204" pitchFamily="34" charset="0"/>
                <a:ea typeface="Times New Roman" panose="02020603050405020304" pitchFamily="18" charset="0"/>
                <a:cs typeface="+mn-cs"/>
              </a:rPr>
              <a:t>serve </a:t>
            </a:r>
            <a:r>
              <a:rPr kumimoji="0" lang="it-IT" sz="3200" b="1" i="0" u="none" strike="noStrike" kern="1200" cap="none" spc="0" normalizeH="0" baseline="0" noProof="0" dirty="0">
                <a:ln>
                  <a:noFill/>
                </a:ln>
                <a:solidFill>
                  <a:prstClr val="white"/>
                </a:solidFill>
                <a:effectLst/>
                <a:uLnTx/>
                <a:uFillTx/>
                <a:latin typeface="Helvetica" panose="020B0604020202020204" pitchFamily="34" charset="0"/>
                <a:ea typeface="Times New Roman" panose="02020603050405020304" pitchFamily="18" charset="0"/>
                <a:cs typeface="+mn-cs"/>
              </a:rPr>
              <a:t>per attivare SPID?</a:t>
            </a:r>
          </a:p>
        </p:txBody>
      </p:sp>
      <p:sp>
        <p:nvSpPr>
          <p:cNvPr id="8" name="Rettangolo 7"/>
          <p:cNvSpPr/>
          <p:nvPr/>
        </p:nvSpPr>
        <p:spPr>
          <a:xfrm>
            <a:off x="2797562" y="1755444"/>
            <a:ext cx="8365737"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Un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documento di identità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in corso di validità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(uno tra: carta di identità,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passaporto o patente).</a:t>
            </a:r>
          </a:p>
        </p:txBody>
      </p:sp>
      <p:pic>
        <p:nvPicPr>
          <p:cNvPr id="9" name="Immagine 8"/>
          <p:cNvPicPr>
            <a:picLocks noChangeAspect="1"/>
          </p:cNvPicPr>
          <p:nvPr/>
        </p:nvPicPr>
        <p:blipFill>
          <a:blip r:embed="rId4"/>
          <a:stretch>
            <a:fillRect/>
          </a:stretch>
        </p:blipFill>
        <p:spPr>
          <a:xfrm>
            <a:off x="1064336" y="2857434"/>
            <a:ext cx="1174656" cy="700227"/>
          </a:xfrm>
          <a:prstGeom prst="rect">
            <a:avLst/>
          </a:prstGeom>
        </p:spPr>
      </p:pic>
      <p:pic>
        <p:nvPicPr>
          <p:cNvPr id="10" name="Immagine 9"/>
          <p:cNvPicPr>
            <a:picLocks noChangeAspect="1"/>
          </p:cNvPicPr>
          <p:nvPr/>
        </p:nvPicPr>
        <p:blipFill>
          <a:blip r:embed="rId5"/>
          <a:stretch>
            <a:fillRect/>
          </a:stretch>
        </p:blipFill>
        <p:spPr>
          <a:xfrm>
            <a:off x="748485" y="1445387"/>
            <a:ext cx="1806359" cy="1186507"/>
          </a:xfrm>
          <a:prstGeom prst="rect">
            <a:avLst/>
          </a:prstGeom>
        </p:spPr>
      </p:pic>
      <p:sp>
        <p:nvSpPr>
          <p:cNvPr id="12" name="Rettangolo 11"/>
          <p:cNvSpPr/>
          <p:nvPr/>
        </p:nvSpPr>
        <p:spPr>
          <a:xfrm>
            <a:off x="2797562" y="3003575"/>
            <a:ext cx="5039941"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 La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Tessera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sanitaria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in corso di validità</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ttangolo 14"/>
          <p:cNvSpPr/>
          <p:nvPr/>
        </p:nvSpPr>
        <p:spPr>
          <a:xfrm>
            <a:off x="2797562" y="3982351"/>
            <a:ext cx="229870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Un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indirizzo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email</a:t>
            </a:r>
            <a:endPar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endParaRPr>
          </a:p>
        </p:txBody>
      </p:sp>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3285" y="3768666"/>
            <a:ext cx="688108" cy="688108"/>
          </a:xfrm>
          <a:prstGeom prst="rect">
            <a:avLst/>
          </a:prstGeom>
        </p:spPr>
      </p:pic>
      <p:sp>
        <p:nvSpPr>
          <p:cNvPr id="4" name="Rettangolo 3"/>
          <p:cNvSpPr/>
          <p:nvPr/>
        </p:nvSpPr>
        <p:spPr>
          <a:xfrm>
            <a:off x="748485" y="5906444"/>
            <a:ext cx="10921521"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Poiché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ogni identità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digitale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è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strettamente personale è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necessario </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utilizzare </a:t>
            </a: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numero di telefono e indirizzo e-mail differenti per ogni utente.</a:t>
            </a:r>
            <a:endPar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endParaRPr>
          </a:p>
        </p:txBody>
      </p:sp>
      <p:sp>
        <p:nvSpPr>
          <p:cNvPr id="5" name="Rettangolo 4"/>
          <p:cNvSpPr/>
          <p:nvPr/>
        </p:nvSpPr>
        <p:spPr>
          <a:xfrm>
            <a:off x="2797562" y="4873668"/>
            <a:ext cx="3768532"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black"/>
                </a:solidFill>
                <a:effectLst/>
                <a:uLnTx/>
                <a:uFillTx/>
                <a:latin typeface="Calibri" panose="020F0502020204030204"/>
                <a:ea typeface="+mn-ea"/>
                <a:cs typeface="+mn-cs"/>
              </a:rPr>
              <a:t>U</a:t>
            </a:r>
            <a:r>
              <a:rPr kumimoji="0" lang="it-IT" sz="2200" b="0" i="0" u="none" strike="noStrike" kern="1200" cap="none" spc="0" normalizeH="0" baseline="0" noProof="0" dirty="0" smtClean="0">
                <a:ln>
                  <a:noFill/>
                </a:ln>
                <a:solidFill>
                  <a:prstClr val="black"/>
                </a:solidFill>
                <a:effectLst/>
                <a:uLnTx/>
                <a:uFillTx/>
                <a:latin typeface="Calibri" panose="020F0502020204030204"/>
                <a:ea typeface="+mn-ea"/>
                <a:cs typeface="+mn-cs"/>
              </a:rPr>
              <a:t>n </a:t>
            </a:r>
            <a:r>
              <a:rPr kumimoji="0" lang="it-IT" sz="2200" b="1" i="0" u="none" strike="noStrike" kern="1200" cap="none" spc="0" normalizeH="0" baseline="0" noProof="0" dirty="0">
                <a:ln>
                  <a:noFill/>
                </a:ln>
                <a:solidFill>
                  <a:prstClr val="black"/>
                </a:solidFill>
                <a:effectLst/>
                <a:uLnTx/>
                <a:uFillTx/>
                <a:latin typeface="Calibri" panose="020F0502020204030204"/>
                <a:ea typeface="+mn-ea"/>
                <a:cs typeface="+mn-cs"/>
              </a:rPr>
              <a:t>numero di </a:t>
            </a:r>
            <a:r>
              <a:rPr kumimoji="0" lang="it-IT" sz="2200" b="1" i="0" u="none" strike="noStrike" kern="1200" cap="none" spc="0" normalizeH="0" baseline="0" noProof="0" dirty="0" smtClean="0">
                <a:ln>
                  <a:noFill/>
                </a:ln>
                <a:solidFill>
                  <a:prstClr val="black"/>
                </a:solidFill>
                <a:effectLst/>
                <a:uLnTx/>
                <a:uFillTx/>
                <a:latin typeface="Calibri" panose="020F0502020204030204"/>
                <a:ea typeface="+mn-ea"/>
                <a:cs typeface="+mn-cs"/>
              </a:rPr>
              <a:t>telefonia mobile</a:t>
            </a:r>
            <a:endParaRPr kumimoji="0" lang="it-IT" sz="2200" b="0" i="0" u="none" strike="noStrike" kern="1200" cap="none" spc="0" normalizeH="0" baseline="0" noProof="0" dirty="0">
              <a:ln>
                <a:noFill/>
              </a:ln>
              <a:solidFill>
                <a:srgbClr val="0D0D0D"/>
              </a:solidFill>
              <a:effectLst/>
              <a:uLnTx/>
              <a:uFillTx/>
              <a:latin typeface="Calibri" panose="020F0502020204030204"/>
              <a:ea typeface="+mn-ea"/>
              <a:cs typeface="+mn-cs"/>
            </a:endParaRPr>
          </a:p>
        </p:txBody>
      </p:sp>
      <p:pic>
        <p:nvPicPr>
          <p:cNvPr id="7" name="Immagin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5343" y="4727846"/>
            <a:ext cx="863991" cy="863991"/>
          </a:xfrm>
          <a:prstGeom prst="rect">
            <a:avLst/>
          </a:prstGeom>
        </p:spPr>
      </p:pic>
    </p:spTree>
    <p:extLst>
      <p:ext uri="{BB962C8B-B14F-4D97-AF65-F5344CB8AC3E}">
        <p14:creationId xmlns:p14="http://schemas.microsoft.com/office/powerpoint/2010/main" val="23191073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la riunioni ione">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otalTime>6124</TotalTime>
  <Words>3114</Words>
  <Application>Microsoft Office PowerPoint</Application>
  <PresentationFormat>Widescreen</PresentationFormat>
  <Paragraphs>193</Paragraphs>
  <Slides>37</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37</vt:i4>
      </vt:variant>
    </vt:vector>
  </HeadingPairs>
  <TitlesOfParts>
    <vt:vector size="48" baseType="lpstr">
      <vt:lpstr>Arial</vt:lpstr>
      <vt:lpstr>Arial Black</vt:lpstr>
      <vt:lpstr>Calibri</vt:lpstr>
      <vt:lpstr>Calibri Light</vt:lpstr>
      <vt:lpstr>Century Gothic</vt:lpstr>
      <vt:lpstr>Helvetica</vt:lpstr>
      <vt:lpstr>Times New Roman</vt:lpstr>
      <vt:lpstr>Wingdings</vt:lpstr>
      <vt:lpstr>Wingdings 3</vt:lpstr>
      <vt:lpstr>Tema di Office</vt:lpstr>
      <vt:lpstr>Sala riunioni ione</vt:lpstr>
      <vt:lpstr>SPID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Posta Elettronica</dc:title>
  <dc:creator>Francesco Caputi</dc:creator>
  <cp:lastModifiedBy>Francesco Caputi</cp:lastModifiedBy>
  <cp:revision>540</cp:revision>
  <dcterms:created xsi:type="dcterms:W3CDTF">2024-03-13T08:24:32Z</dcterms:created>
  <dcterms:modified xsi:type="dcterms:W3CDTF">2024-04-23T13:13:51Z</dcterms:modified>
</cp:coreProperties>
</file>