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78" r:id="rId3"/>
    <p:sldId id="281" r:id="rId4"/>
    <p:sldId id="283" r:id="rId5"/>
    <p:sldId id="287" r:id="rId6"/>
    <p:sldId id="289" r:id="rId7"/>
    <p:sldId id="290" r:id="rId8"/>
    <p:sldId id="297" r:id="rId9"/>
    <p:sldId id="298" r:id="rId10"/>
    <p:sldId id="300" r:id="rId11"/>
    <p:sldId id="299" r:id="rId12"/>
    <p:sldId id="296" r:id="rId13"/>
    <p:sldId id="314" r:id="rId14"/>
    <p:sldId id="313" r:id="rId15"/>
    <p:sldId id="302" r:id="rId16"/>
    <p:sldId id="301" r:id="rId17"/>
    <p:sldId id="303" r:id="rId18"/>
    <p:sldId id="304" r:id="rId19"/>
    <p:sldId id="305" r:id="rId20"/>
    <p:sldId id="318" r:id="rId21"/>
    <p:sldId id="291" r:id="rId22"/>
    <p:sldId id="307" r:id="rId23"/>
    <p:sldId id="292" r:id="rId24"/>
    <p:sldId id="306" r:id="rId25"/>
    <p:sldId id="319" r:id="rId26"/>
    <p:sldId id="315" r:id="rId27"/>
    <p:sldId id="317" r:id="rId28"/>
    <p:sldId id="282" r:id="rId29"/>
    <p:sldId id="309" r:id="rId30"/>
    <p:sldId id="310" r:id="rId31"/>
    <p:sldId id="312" r:id="rId32"/>
    <p:sldId id="316" r:id="rId33"/>
    <p:sldId id="30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1A9"/>
    <a:srgbClr val="66FF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2" autoAdjust="0"/>
    <p:restoredTop sz="94660"/>
  </p:normalViewPr>
  <p:slideViewPr>
    <p:cSldViewPr snapToGrid="0">
      <p:cViewPr varScale="1">
        <p:scale>
          <a:sx n="68" d="100"/>
          <a:sy n="68" d="100"/>
        </p:scale>
        <p:origin x="654" y="78"/>
      </p:cViewPr>
      <p:guideLst>
        <p:guide orient="horz" pos="2160"/>
        <p:guide pos="3840"/>
      </p:guideLst>
    </p:cSldViewPr>
  </p:slideViewPr>
  <p:notesTextViewPr>
    <p:cViewPr>
      <p:scale>
        <a:sx n="3" d="2"/>
        <a:sy n="3" d="2"/>
      </p:scale>
      <p:origin x="0" y="0"/>
    </p:cViewPr>
  </p:notesTextViewPr>
  <p:sorterViewPr>
    <p:cViewPr>
      <p:scale>
        <a:sx n="100" d="100"/>
        <a:sy n="100" d="100"/>
      </p:scale>
      <p:origin x="0" y="-3882"/>
    </p:cViewPr>
  </p:sorter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6D183-6564-4ACB-84EC-047F0E20606F}" type="datetimeFigureOut">
              <a:rPr lang="it-IT" smtClean="0"/>
              <a:t>21/03/2024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47FEC0-80BA-4A14-AAAA-548C170CE18C}" type="slidenum">
              <a:rPr lang="it-IT" smtClean="0"/>
              <a:t>‹N›</a:t>
            </a:fld>
            <a:endParaRPr lang="it-IT"/>
          </a:p>
        </p:txBody>
      </p:sp>
    </p:spTree>
    <p:extLst>
      <p:ext uri="{BB962C8B-B14F-4D97-AF65-F5344CB8AC3E}">
        <p14:creationId xmlns:p14="http://schemas.microsoft.com/office/powerpoint/2010/main" val="80558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3/21/2024</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40F4739-9812-4A9F-890D-2AD6BA5F6EE8}" type="datetimeFigureOut">
              <a:rPr lang="en-US" dirty="0"/>
              <a:t>3/21/2024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8845AC5-A3F8-44AA-BA8F-596CDCC976D3}" type="datetimeFigureOut">
              <a:rPr lang="en-US" dirty="0"/>
              <a:t>3/21/2024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it-IT"/>
              <a:t>Fare clic per modificare lo stile del titolo dello schema</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C873B183-A821-4095-A363-9EC968635539}" type="datetimeFigureOut">
              <a:rPr lang="en-US" dirty="0"/>
              <a:t>3/21/2024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74D01B4-0AA5-45E6-B2E6-5FA4078AEBCF}" type="datetimeFigureOut">
              <a:rPr lang="en-US" dirty="0"/>
              <a:t>3/21/2024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3/21/2024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3/21/2024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3/21/2024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3/21/2024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3/21/2024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AAA073D-A903-47F8-8D16-77642FB0DF1F}" type="datetimeFigureOut">
              <a:rPr lang="en-US" dirty="0"/>
              <a:t>3/21/2024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3/21/2024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3/21/2024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Fare clic per modificare lo stile del titolo dello schema</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3/21/2024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3/21/2024</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E665CEB-0076-4E37-B880-BCEA9784DE0A}" type="datetimeFigureOut">
              <a:rPr lang="en-US" dirty="0"/>
              <a:t>3/21/2024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A6149E5E-3896-4118-99A7-7B85668F1C5E}" type="datetimeFigureOut">
              <a:rPr lang="en-US" dirty="0"/>
              <a:t>3/21/2024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3/21/2024</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4.png"/><Relationship Id="rId7" Type="http://schemas.openxmlformats.org/officeDocument/2006/relationships/image" Target="../media/image12.png"/><Relationship Id="rId12" Type="http://schemas.openxmlformats.org/officeDocument/2006/relationships/image" Target="../media/image50.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4.png"/><Relationship Id="rId4" Type="http://schemas.openxmlformats.org/officeDocument/2006/relationships/image" Target="../media/image45.jpe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0.png"/><Relationship Id="rId5" Type="http://schemas.openxmlformats.org/officeDocument/2006/relationships/image" Target="../media/image53.jpeg"/><Relationship Id="rId10" Type="http://schemas.openxmlformats.org/officeDocument/2006/relationships/image" Target="../media/image57.png"/><Relationship Id="rId4" Type="http://schemas.openxmlformats.org/officeDocument/2006/relationships/image" Target="../media/image52.jpe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15" y="665152"/>
            <a:ext cx="8229600" cy="5490687"/>
          </a:xfrm>
          <a:prstGeom prst="rect">
            <a:avLst/>
          </a:prstGeom>
        </p:spPr>
      </p:pic>
      <p:sp>
        <p:nvSpPr>
          <p:cNvPr id="2" name="Titolo 1">
            <a:extLst>
              <a:ext uri="{FF2B5EF4-FFF2-40B4-BE49-F238E27FC236}">
                <a16:creationId xmlns:a16="http://schemas.microsoft.com/office/drawing/2014/main" id="{6AD82A10-DB26-468C-8BF1-E053A3E04BBF}"/>
              </a:ext>
            </a:extLst>
          </p:cNvPr>
          <p:cNvSpPr>
            <a:spLocks noGrp="1"/>
          </p:cNvSpPr>
          <p:nvPr>
            <p:ph type="ctrTitle"/>
          </p:nvPr>
        </p:nvSpPr>
        <p:spPr>
          <a:xfrm>
            <a:off x="543457" y="2612572"/>
            <a:ext cx="5138058" cy="3700500"/>
          </a:xfrm>
        </p:spPr>
        <p:txBody>
          <a:bodyPr/>
          <a:lstStyle/>
          <a:p>
            <a:r>
              <a:rPr lang="it-IT" sz="8000" dirty="0" smtClean="0">
                <a:solidFill>
                  <a:srgbClr val="92D050"/>
                </a:solidFill>
                <a:latin typeface="Arial Black" panose="020B0A04020102020204" pitchFamily="34" charset="0"/>
                <a:cs typeface="Arial" panose="020B0604020202020204" pitchFamily="34" charset="0"/>
              </a:rPr>
              <a:t>P</a:t>
            </a:r>
            <a:r>
              <a:rPr lang="it-IT" sz="6000" dirty="0" smtClean="0">
                <a:latin typeface="Arial Black" panose="020B0A04020102020204" pitchFamily="34" charset="0"/>
                <a:cs typeface="Arial" panose="020B0604020202020204" pitchFamily="34" charset="0"/>
              </a:rPr>
              <a:t>osta </a:t>
            </a:r>
            <a:r>
              <a:rPr lang="it-IT" sz="8000" dirty="0" smtClean="0">
                <a:solidFill>
                  <a:srgbClr val="92D050"/>
                </a:solidFill>
                <a:latin typeface="Arial Black" panose="020B0A04020102020204" pitchFamily="34" charset="0"/>
                <a:cs typeface="Arial" panose="020B0604020202020204" pitchFamily="34" charset="0"/>
              </a:rPr>
              <a:t>E</a:t>
            </a:r>
            <a:r>
              <a:rPr lang="it-IT" sz="6000" dirty="0" smtClean="0">
                <a:latin typeface="Arial Black" panose="020B0A04020102020204" pitchFamily="34" charset="0"/>
                <a:cs typeface="Arial" panose="020B0604020202020204" pitchFamily="34" charset="0"/>
              </a:rPr>
              <a:t>lettronica </a:t>
            </a:r>
            <a:r>
              <a:rPr lang="it-IT" sz="8000" dirty="0" smtClean="0">
                <a:solidFill>
                  <a:srgbClr val="92D050"/>
                </a:solidFill>
                <a:latin typeface="Arial Black" panose="020B0A04020102020204" pitchFamily="34" charset="0"/>
                <a:cs typeface="Arial" panose="020B0604020202020204" pitchFamily="34" charset="0"/>
              </a:rPr>
              <a:t>C</a:t>
            </a:r>
            <a:r>
              <a:rPr lang="it-IT" sz="6000" dirty="0" smtClean="0">
                <a:latin typeface="Arial Black" panose="020B0A04020102020204" pitchFamily="34" charset="0"/>
                <a:cs typeface="Arial" panose="020B0604020202020204" pitchFamily="34" charset="0"/>
              </a:rPr>
              <a:t>ertificata</a:t>
            </a:r>
            <a:endParaRPr lang="it-IT" sz="6000" dirty="0">
              <a:latin typeface="Arial Black" panose="020B0A04020102020204" pitchFamily="34" charset="0"/>
              <a:cs typeface="Arial" panose="020B0604020202020204" pitchFamily="34" charset="0"/>
            </a:endParaRPr>
          </a:p>
        </p:txBody>
      </p:sp>
      <p:pic>
        <p:nvPicPr>
          <p:cNvPr id="10" name="Immagine 9"/>
          <p:cNvPicPr>
            <a:picLocks noChangeAspect="1"/>
          </p:cNvPicPr>
          <p:nvPr/>
        </p:nvPicPr>
        <p:blipFill>
          <a:blip r:embed="rId3"/>
          <a:stretch>
            <a:fillRect/>
          </a:stretch>
        </p:blipFill>
        <p:spPr>
          <a:xfrm>
            <a:off x="10434154" y="136392"/>
            <a:ext cx="707458" cy="995721"/>
          </a:xfrm>
          <a:prstGeom prst="rect">
            <a:avLst/>
          </a:prstGeom>
        </p:spPr>
      </p:pic>
    </p:spTree>
    <p:extLst>
      <p:ext uri="{BB962C8B-B14F-4D97-AF65-F5344CB8AC3E}">
        <p14:creationId xmlns:p14="http://schemas.microsoft.com/office/powerpoint/2010/main" val="3300284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D61BB728-80FB-4793-B934-0FDF2BFFCAF5}"/>
              </a:ext>
            </a:extLst>
          </p:cNvPr>
          <p:cNvSpPr txBox="1">
            <a:spLocks noChangeArrowheads="1"/>
          </p:cNvSpPr>
          <p:nvPr/>
        </p:nvSpPr>
        <p:spPr bwMode="auto">
          <a:xfrm>
            <a:off x="767952" y="1431451"/>
            <a:ext cx="10236796" cy="156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just">
              <a:buClr>
                <a:srgbClr val="000000"/>
              </a:buClr>
              <a:buSzPct val="100000"/>
              <a:buFont typeface="Times New Roman" panose="02020603050405020304" pitchFamily="18" charset="0"/>
              <a:buNone/>
            </a:pPr>
            <a:r>
              <a:rPr lang="it-IT" sz="2800" dirty="0">
                <a:latin typeface="Calibri" panose="020F0502020204030204" pitchFamily="34" charset="0"/>
                <a:cs typeface="Calibri" panose="020F0502020204030204" pitchFamily="34" charset="0"/>
              </a:rPr>
              <a:t>il titolare dell’indirizzo di posta certificata è responsabile </a:t>
            </a:r>
            <a:r>
              <a:rPr lang="it-IT" sz="2800" dirty="0" smtClean="0">
                <a:latin typeface="Calibri" panose="020F0502020204030204" pitchFamily="34" charset="0"/>
                <a:cs typeface="Calibri" panose="020F0502020204030204" pitchFamily="34" charset="0"/>
              </a:rPr>
              <a:t>del </a:t>
            </a:r>
            <a:r>
              <a:rPr lang="it-IT" sz="2800" dirty="0">
                <a:latin typeface="Calibri" panose="020F0502020204030204" pitchFamily="34" charset="0"/>
                <a:cs typeface="Calibri" panose="020F0502020204030204" pitchFamily="34" charset="0"/>
              </a:rPr>
              <a:t>proprio account e </a:t>
            </a:r>
            <a:r>
              <a:rPr lang="it-IT" sz="2800" dirty="0" smtClean="0">
                <a:latin typeface="Calibri" panose="020F0502020204030204" pitchFamily="34" charset="0"/>
                <a:cs typeface="Calibri" panose="020F0502020204030204" pitchFamily="34" charset="0"/>
              </a:rPr>
              <a:t>deve gestirlo in modo mantenerlo operativo ed evitare le </a:t>
            </a:r>
            <a:r>
              <a:rPr lang="it-IT" sz="2800" dirty="0">
                <a:latin typeface="Calibri" panose="020F0502020204030204" pitchFamily="34" charset="0"/>
                <a:cs typeface="Calibri" panose="020F0502020204030204" pitchFamily="34" charset="0"/>
              </a:rPr>
              <a:t>conseguenze di una cattiva gestione.</a:t>
            </a:r>
            <a:endParaRPr lang="it-IT" altLang="it-IT" sz="2000" dirty="0">
              <a:solidFill>
                <a:schemeClr val="tx1"/>
              </a:solidFill>
              <a:latin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0AC9330D-3F45-43DE-9E59-E98D018CC726}"/>
              </a:ext>
            </a:extLst>
          </p:cNvPr>
          <p:cNvPicPr>
            <a:picLocks noChangeAspect="1"/>
          </p:cNvPicPr>
          <p:nvPr/>
        </p:nvPicPr>
        <p:blipFill>
          <a:blip r:embed="rId2"/>
          <a:stretch>
            <a:fillRect/>
          </a:stretch>
        </p:blipFill>
        <p:spPr>
          <a:xfrm>
            <a:off x="0" y="0"/>
            <a:ext cx="12072730" cy="1205948"/>
          </a:xfrm>
          <a:prstGeom prst="rect">
            <a:avLst/>
          </a:prstGeom>
        </p:spPr>
      </p:pic>
      <p:sp>
        <p:nvSpPr>
          <p:cNvPr id="5" name="Rettangolo 4">
            <a:extLst>
              <a:ext uri="{FF2B5EF4-FFF2-40B4-BE49-F238E27FC236}">
                <a16:creationId xmlns:a16="http://schemas.microsoft.com/office/drawing/2014/main" id="{D4D71237-B975-4973-AAC0-7321629D93DC}"/>
              </a:ext>
            </a:extLst>
          </p:cNvPr>
          <p:cNvSpPr/>
          <p:nvPr/>
        </p:nvSpPr>
        <p:spPr>
          <a:xfrm>
            <a:off x="656491" y="602974"/>
            <a:ext cx="9362152"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Gestione della casella </a:t>
            </a:r>
            <a:r>
              <a:rPr lang="it-IT" sz="2800" b="1" dirty="0" smtClean="0">
                <a:solidFill>
                  <a:srgbClr val="92D050"/>
                </a:solidFill>
                <a:latin typeface="Helvetica" panose="020B0604020202020204" pitchFamily="34" charset="0"/>
                <a:ea typeface="Times New Roman" panose="02020603050405020304" pitchFamily="18" charset="0"/>
              </a:rPr>
              <a:t>PEC</a:t>
            </a:r>
            <a:endParaRPr lang="it-IT" sz="2800" b="1" dirty="0">
              <a:solidFill>
                <a:schemeClr val="bg1"/>
              </a:solidFill>
              <a:latin typeface="Helvetica" panose="020B0604020202020204" pitchFamily="34" charset="0"/>
              <a:ea typeface="Times New Roman" panose="02020603050405020304" pitchFamily="18" charset="0"/>
            </a:endParaRPr>
          </a:p>
        </p:txBody>
      </p:sp>
      <p:sp>
        <p:nvSpPr>
          <p:cNvPr id="6" name="Text Box 2">
            <a:extLst>
              <a:ext uri="{FF2B5EF4-FFF2-40B4-BE49-F238E27FC236}">
                <a16:creationId xmlns:a16="http://schemas.microsoft.com/office/drawing/2014/main" id="{D61BB728-80FB-4793-B934-0FDF2BFFCAF5}"/>
              </a:ext>
            </a:extLst>
          </p:cNvPr>
          <p:cNvSpPr txBox="1">
            <a:spLocks noChangeArrowheads="1"/>
          </p:cNvSpPr>
          <p:nvPr/>
        </p:nvSpPr>
        <p:spPr bwMode="auto">
          <a:xfrm>
            <a:off x="469309" y="2919571"/>
            <a:ext cx="9230572" cy="64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57200" indent="-457200" algn="just">
              <a:buClr>
                <a:srgbClr val="000000"/>
              </a:buClr>
              <a:buSzPct val="100000"/>
              <a:buFont typeface="Wingdings" panose="05000000000000000000" pitchFamily="2" charset="2"/>
              <a:buChar char="ü"/>
            </a:pPr>
            <a:r>
              <a:rPr lang="it-IT" sz="2800" dirty="0">
                <a:latin typeface="Calibri" panose="020F0502020204030204" pitchFamily="34" charset="0"/>
                <a:cs typeface="Calibri" panose="020F0502020204030204" pitchFamily="34" charset="0"/>
              </a:rPr>
              <a:t>controllare </a:t>
            </a:r>
            <a:r>
              <a:rPr lang="it-IT" sz="2800" dirty="0" smtClean="0">
                <a:latin typeface="Calibri" panose="020F0502020204030204" pitchFamily="34" charset="0"/>
                <a:cs typeface="Calibri" panose="020F0502020204030204" pitchFamily="34" charset="0"/>
              </a:rPr>
              <a:t>la casella </a:t>
            </a:r>
            <a:r>
              <a:rPr lang="it-IT" sz="2800" dirty="0">
                <a:latin typeface="Calibri" panose="020F0502020204030204" pitchFamily="34" charset="0"/>
                <a:cs typeface="Calibri" panose="020F0502020204030204" pitchFamily="34" charset="0"/>
              </a:rPr>
              <a:t>di “posta indesiderata” </a:t>
            </a:r>
            <a:r>
              <a:rPr lang="it-IT" sz="2800" dirty="0" smtClean="0">
                <a:latin typeface="Calibri" panose="020F0502020204030204" pitchFamily="34" charset="0"/>
                <a:cs typeface="Calibri" panose="020F0502020204030204" pitchFamily="34" charset="0"/>
              </a:rPr>
              <a:t>(spam). </a:t>
            </a:r>
            <a:endParaRPr lang="it-IT" altLang="it-IT" sz="2000" dirty="0">
              <a:solidFill>
                <a:schemeClr val="tx1"/>
              </a:solidFill>
              <a:latin typeface="Calibri" panose="020F0502020204030204" pitchFamily="34" charset="0"/>
              <a:cs typeface="Calibri" panose="020F0502020204030204" pitchFamily="34" charset="0"/>
            </a:endParaRPr>
          </a:p>
        </p:txBody>
      </p:sp>
      <p:sp>
        <p:nvSpPr>
          <p:cNvPr id="9" name="Text Box 2">
            <a:extLst>
              <a:ext uri="{FF2B5EF4-FFF2-40B4-BE49-F238E27FC236}">
                <a16:creationId xmlns:a16="http://schemas.microsoft.com/office/drawing/2014/main" id="{D61BB728-80FB-4793-B934-0FDF2BFFCAF5}"/>
              </a:ext>
            </a:extLst>
          </p:cNvPr>
          <p:cNvSpPr txBox="1">
            <a:spLocks noChangeArrowheads="1"/>
          </p:cNvSpPr>
          <p:nvPr/>
        </p:nvSpPr>
        <p:spPr bwMode="auto">
          <a:xfrm>
            <a:off x="469309" y="3559611"/>
            <a:ext cx="8470641" cy="152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57200" indent="-457200" algn="just">
              <a:buClr>
                <a:srgbClr val="000000"/>
              </a:buClr>
              <a:buSzPct val="100000"/>
              <a:buFont typeface="Wingdings" panose="05000000000000000000" pitchFamily="2" charset="2"/>
              <a:buChar char="ü"/>
            </a:pPr>
            <a:r>
              <a:rPr lang="it-IT" sz="2800" dirty="0">
                <a:latin typeface="Calibri" panose="020F0502020204030204" pitchFamily="34" charset="0"/>
                <a:cs typeface="Calibri" panose="020F0502020204030204" pitchFamily="34" charset="0"/>
              </a:rPr>
              <a:t>salvare e archiviare tutte le email di posta certificata più importati all’interno </a:t>
            </a:r>
            <a:r>
              <a:rPr lang="it-IT" sz="2800" dirty="0" smtClean="0">
                <a:latin typeface="Calibri" panose="020F0502020204030204" pitchFamily="34" charset="0"/>
                <a:cs typeface="Calibri" panose="020F0502020204030204" pitchFamily="34" charset="0"/>
              </a:rPr>
              <a:t>di un una </a:t>
            </a:r>
            <a:r>
              <a:rPr lang="it-IT" sz="2800" dirty="0">
                <a:latin typeface="Calibri" panose="020F0502020204030204" pitchFamily="34" charset="0"/>
                <a:cs typeface="Calibri" panose="020F0502020204030204" pitchFamily="34" charset="0"/>
              </a:rPr>
              <a:t>pennetta </a:t>
            </a:r>
            <a:r>
              <a:rPr lang="it-IT" sz="2800" dirty="0" err="1">
                <a:latin typeface="Calibri" panose="020F0502020204030204" pitchFamily="34" charset="0"/>
                <a:cs typeface="Calibri" panose="020F0502020204030204" pitchFamily="34" charset="0"/>
              </a:rPr>
              <a:t>usb</a:t>
            </a:r>
            <a:r>
              <a:rPr lang="it-IT" sz="2800" dirty="0">
                <a:latin typeface="Calibri" panose="020F0502020204030204" pitchFamily="34" charset="0"/>
                <a:cs typeface="Calibri" panose="020F0502020204030204" pitchFamily="34" charset="0"/>
              </a:rPr>
              <a:t>, un hard disk esterno o quello interno al </a:t>
            </a:r>
            <a:r>
              <a:rPr lang="it-IT" sz="2800" dirty="0" smtClean="0">
                <a:latin typeface="Calibri" panose="020F0502020204030204" pitchFamily="34" charset="0"/>
                <a:cs typeface="Calibri" panose="020F0502020204030204" pitchFamily="34" charset="0"/>
              </a:rPr>
              <a:t>pc facendone anche un backup.</a:t>
            </a:r>
            <a:endParaRPr lang="it-IT" altLang="it-IT" sz="2000" dirty="0">
              <a:solidFill>
                <a:schemeClr val="tx1"/>
              </a:solidFill>
              <a:latin typeface="Calibri" panose="020F0502020204030204" pitchFamily="34" charset="0"/>
              <a:cs typeface="Calibri" panose="020F0502020204030204" pitchFamily="34" charset="0"/>
            </a:endParaRPr>
          </a:p>
        </p:txBody>
      </p:sp>
      <p:sp>
        <p:nvSpPr>
          <p:cNvPr id="10" name="Text Box 2">
            <a:extLst>
              <a:ext uri="{FF2B5EF4-FFF2-40B4-BE49-F238E27FC236}">
                <a16:creationId xmlns:a16="http://schemas.microsoft.com/office/drawing/2014/main" id="{D61BB728-80FB-4793-B934-0FDF2BFFCAF5}"/>
              </a:ext>
            </a:extLst>
          </p:cNvPr>
          <p:cNvSpPr txBox="1">
            <a:spLocks noChangeArrowheads="1"/>
          </p:cNvSpPr>
          <p:nvPr/>
        </p:nvSpPr>
        <p:spPr bwMode="auto">
          <a:xfrm>
            <a:off x="328321" y="5360133"/>
            <a:ext cx="8611629" cy="99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57200" indent="-457200" algn="just">
              <a:buClr>
                <a:srgbClr val="000000"/>
              </a:buClr>
              <a:buSzPct val="100000"/>
              <a:buFont typeface="Wingdings" panose="05000000000000000000" pitchFamily="2" charset="2"/>
              <a:buChar char="ü"/>
            </a:pPr>
            <a:r>
              <a:rPr lang="it-IT" sz="2800" dirty="0" smtClean="0">
                <a:latin typeface="Calibri" panose="020F0502020204030204" pitchFamily="34" charset="0"/>
                <a:cs typeface="Calibri" panose="020F0502020204030204" pitchFamily="34" charset="0"/>
              </a:rPr>
              <a:t>Gestire lo spazio occupato svuotando periodicamente il cestino </a:t>
            </a:r>
            <a:r>
              <a:rPr lang="it-IT" sz="2800" dirty="0">
                <a:latin typeface="Calibri" panose="020F0502020204030204" pitchFamily="34" charset="0"/>
                <a:cs typeface="Calibri" panose="020F0502020204030204" pitchFamily="34" charset="0"/>
              </a:rPr>
              <a:t>ed </a:t>
            </a:r>
            <a:r>
              <a:rPr lang="it-IT" sz="2800" dirty="0" smtClean="0">
                <a:latin typeface="Calibri" panose="020F0502020204030204" pitchFamily="34" charset="0"/>
                <a:cs typeface="Calibri" panose="020F0502020204030204" pitchFamily="34" charset="0"/>
              </a:rPr>
              <a:t>eliminando le </a:t>
            </a:r>
            <a:r>
              <a:rPr lang="it-IT" sz="2800" dirty="0">
                <a:latin typeface="Calibri" panose="020F0502020204030204" pitchFamily="34" charset="0"/>
                <a:cs typeface="Calibri" panose="020F0502020204030204" pitchFamily="34" charset="0"/>
              </a:rPr>
              <a:t>email non più </a:t>
            </a:r>
            <a:r>
              <a:rPr lang="it-IT" sz="2800" dirty="0" smtClean="0">
                <a:latin typeface="Calibri" panose="020F0502020204030204" pitchFamily="34" charset="0"/>
                <a:cs typeface="Calibri" panose="020F0502020204030204" pitchFamily="34" charset="0"/>
              </a:rPr>
              <a:t>necessarie.</a:t>
            </a:r>
            <a:endParaRPr lang="it-IT" altLang="it-IT" sz="2000" dirty="0">
              <a:solidFill>
                <a:schemeClr val="tx1"/>
              </a:solidFill>
              <a:latin typeface="Calibri" panose="020F0502020204030204" pitchFamily="34" charset="0"/>
              <a:cs typeface="Calibri" panose="020F0502020204030204" pitchFamily="34"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725" y="3463924"/>
            <a:ext cx="2375710" cy="3167614"/>
          </a:xfrm>
          <a:prstGeom prst="rect">
            <a:avLst/>
          </a:prstGeom>
        </p:spPr>
      </p:pic>
    </p:spTree>
    <p:extLst>
      <p:ext uri="{BB962C8B-B14F-4D97-AF65-F5344CB8AC3E}">
        <p14:creationId xmlns:p14="http://schemas.microsoft.com/office/powerpoint/2010/main" val="402721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D61BB728-80FB-4793-B934-0FDF2BFFCAF5}"/>
              </a:ext>
            </a:extLst>
          </p:cNvPr>
          <p:cNvSpPr txBox="1">
            <a:spLocks noChangeArrowheads="1"/>
          </p:cNvSpPr>
          <p:nvPr/>
        </p:nvSpPr>
        <p:spPr bwMode="auto">
          <a:xfrm>
            <a:off x="2380388" y="1382593"/>
            <a:ext cx="10236796" cy="68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just">
              <a:buClr>
                <a:srgbClr val="000000"/>
              </a:buClr>
              <a:buSzPct val="100000"/>
              <a:buFont typeface="Times New Roman" panose="02020603050405020304" pitchFamily="18" charset="0"/>
              <a:buNone/>
            </a:pPr>
            <a:r>
              <a:rPr lang="it-IT" sz="2800" dirty="0">
                <a:latin typeface="Calibri" panose="020F0502020204030204" pitchFamily="34" charset="0"/>
                <a:cs typeface="Calibri" panose="020F0502020204030204" pitchFamily="34" charset="0"/>
              </a:rPr>
              <a:t>Non ci sono limiti </a:t>
            </a:r>
            <a:r>
              <a:rPr lang="it-IT" sz="2800" dirty="0" smtClean="0">
                <a:latin typeface="Calibri" panose="020F0502020204030204" pitchFamily="34" charset="0"/>
                <a:cs typeface="Calibri" panose="020F0502020204030204" pitchFamily="34" charset="0"/>
              </a:rPr>
              <a:t>ai possibili utilizzi di una Pec</a:t>
            </a:r>
            <a:r>
              <a:rPr lang="it-IT" sz="2800" dirty="0">
                <a:latin typeface="Calibri" panose="020F0502020204030204" pitchFamily="34" charset="0"/>
                <a:cs typeface="Calibri" panose="020F0502020204030204" pitchFamily="34" charset="0"/>
              </a:rPr>
              <a:t>.</a:t>
            </a:r>
            <a:endParaRPr lang="it-IT" altLang="it-IT" sz="2000" dirty="0">
              <a:solidFill>
                <a:schemeClr val="tx1"/>
              </a:solidFill>
              <a:latin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0AC9330D-3F45-43DE-9E59-E98D018CC726}"/>
              </a:ext>
            </a:extLst>
          </p:cNvPr>
          <p:cNvPicPr>
            <a:picLocks noChangeAspect="1"/>
          </p:cNvPicPr>
          <p:nvPr/>
        </p:nvPicPr>
        <p:blipFill>
          <a:blip r:embed="rId2"/>
          <a:stretch>
            <a:fillRect/>
          </a:stretch>
        </p:blipFill>
        <p:spPr>
          <a:xfrm>
            <a:off x="0" y="0"/>
            <a:ext cx="12072730" cy="1205948"/>
          </a:xfrm>
          <a:prstGeom prst="rect">
            <a:avLst/>
          </a:prstGeom>
        </p:spPr>
      </p:pic>
      <p:sp>
        <p:nvSpPr>
          <p:cNvPr id="5" name="Rettangolo 4">
            <a:extLst>
              <a:ext uri="{FF2B5EF4-FFF2-40B4-BE49-F238E27FC236}">
                <a16:creationId xmlns:a16="http://schemas.microsoft.com/office/drawing/2014/main" id="{D4D71237-B975-4973-AAC0-7321629D93DC}"/>
              </a:ext>
            </a:extLst>
          </p:cNvPr>
          <p:cNvSpPr/>
          <p:nvPr/>
        </p:nvSpPr>
        <p:spPr>
          <a:xfrm>
            <a:off x="656491" y="602974"/>
            <a:ext cx="9362152"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Cosa può essere notificato con una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 </a:t>
            </a:r>
            <a:r>
              <a:rPr lang="it-IT" sz="2800" b="1" dirty="0">
                <a:solidFill>
                  <a:schemeClr val="bg1"/>
                </a:solidFill>
                <a:latin typeface="Helvetica" panose="020B0604020202020204" pitchFamily="34" charset="0"/>
                <a:ea typeface="Times New Roman" panose="02020603050405020304" pitchFamily="18" charset="0"/>
              </a:rPr>
              <a:t>?</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19" y="1808922"/>
            <a:ext cx="10129509" cy="5090154"/>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81" y="3756582"/>
            <a:ext cx="2950021" cy="3260550"/>
          </a:xfrm>
          <a:prstGeom prst="rect">
            <a:avLst/>
          </a:prstGeom>
        </p:spPr>
      </p:pic>
    </p:spTree>
    <p:extLst>
      <p:ext uri="{BB962C8B-B14F-4D97-AF65-F5344CB8AC3E}">
        <p14:creationId xmlns:p14="http://schemas.microsoft.com/office/powerpoint/2010/main" val="2353421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0" y="602974"/>
            <a:ext cx="8417935"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Come attivare una casella </a:t>
            </a:r>
            <a:r>
              <a:rPr lang="it-IT" sz="2800" b="1" dirty="0" smtClean="0">
                <a:solidFill>
                  <a:srgbClr val="92D050"/>
                </a:solidFill>
                <a:latin typeface="Helvetica" panose="020B0604020202020204" pitchFamily="34" charset="0"/>
                <a:ea typeface="Times New Roman" panose="02020603050405020304" pitchFamily="18" charset="0"/>
              </a:rPr>
              <a:t>PEC</a:t>
            </a:r>
            <a:endParaRPr lang="it-IT" sz="2800" b="1" dirty="0">
              <a:solidFill>
                <a:schemeClr val="bg1"/>
              </a:solidFill>
              <a:latin typeface="Helvetica" panose="020B0604020202020204" pitchFamily="34" charset="0"/>
              <a:ea typeface="Times New Roman" panose="02020603050405020304" pitchFamily="18" charset="0"/>
            </a:endParaRPr>
          </a:p>
        </p:txBody>
      </p:sp>
      <p:pic>
        <p:nvPicPr>
          <p:cNvPr id="18" name="Immagine 17"/>
          <p:cNvPicPr>
            <a:picLocks noChangeAspect="1"/>
          </p:cNvPicPr>
          <p:nvPr/>
        </p:nvPicPr>
        <p:blipFill>
          <a:blip r:embed="rId3"/>
          <a:stretch>
            <a:fillRect/>
          </a:stretch>
        </p:blipFill>
        <p:spPr>
          <a:xfrm>
            <a:off x="2150903" y="1701515"/>
            <a:ext cx="1699746" cy="209709"/>
          </a:xfrm>
          <a:prstGeom prst="rect">
            <a:avLst/>
          </a:prstGeom>
        </p:spPr>
      </p:pic>
      <p:sp>
        <p:nvSpPr>
          <p:cNvPr id="5" name="CasellaDiTesto 4"/>
          <p:cNvSpPr txBox="1"/>
          <p:nvPr/>
        </p:nvSpPr>
        <p:spPr>
          <a:xfrm>
            <a:off x="4270513" y="1662908"/>
            <a:ext cx="7623313" cy="3416320"/>
          </a:xfrm>
          <a:prstGeom prst="rect">
            <a:avLst/>
          </a:prstGeom>
          <a:noFill/>
        </p:spPr>
        <p:txBody>
          <a:bodyPr wrap="square" rtlCol="0">
            <a:spAutoFit/>
          </a:bodyPr>
          <a:lstStyle/>
          <a:p>
            <a:r>
              <a:rPr lang="it-IT" sz="2400" dirty="0">
                <a:latin typeface="Calibri" panose="020F0502020204030204" pitchFamily="34" charset="0"/>
                <a:ea typeface="Calibri" panose="020F0502020204030204" pitchFamily="34" charset="0"/>
                <a:cs typeface="Calibri" panose="020F0502020204030204" pitchFamily="34" charset="0"/>
              </a:rPr>
              <a:t>Attivarla è </a:t>
            </a:r>
            <a:r>
              <a:rPr lang="it-IT" sz="2400" dirty="0" smtClean="0">
                <a:latin typeface="Calibri" panose="020F0502020204030204" pitchFamily="34" charset="0"/>
                <a:ea typeface="Calibri" panose="020F0502020204030204" pitchFamily="34" charset="0"/>
                <a:cs typeface="Calibri" panose="020F0502020204030204" pitchFamily="34" charset="0"/>
              </a:rPr>
              <a:t>semplice, sono sufficienti pochi minuti, </a:t>
            </a:r>
            <a:r>
              <a:rPr lang="it-IT" sz="2400" dirty="0">
                <a:latin typeface="Calibri" panose="020F0502020204030204" pitchFamily="34" charset="0"/>
                <a:ea typeface="Calibri" panose="020F0502020204030204" pitchFamily="34" charset="0"/>
                <a:cs typeface="Calibri" panose="020F0502020204030204" pitchFamily="34" charset="0"/>
              </a:rPr>
              <a:t>basta collegarsi al sito internet di un gestore </a:t>
            </a:r>
            <a:r>
              <a:rPr lang="it-IT" sz="2400" dirty="0" smtClean="0">
                <a:latin typeface="Calibri" panose="020F0502020204030204" pitchFamily="34" charset="0"/>
                <a:ea typeface="Calibri" panose="020F0502020204030204" pitchFamily="34" charset="0"/>
                <a:cs typeface="Calibri" panose="020F0502020204030204" pitchFamily="34" charset="0"/>
              </a:rPr>
              <a:t>di Posta Certificata (come </a:t>
            </a:r>
            <a:r>
              <a:rPr lang="it-IT" sz="2400" dirty="0">
                <a:latin typeface="Calibri" panose="020F0502020204030204" pitchFamily="34" charset="0"/>
                <a:ea typeface="Calibri" panose="020F0502020204030204" pitchFamily="34" charset="0"/>
                <a:cs typeface="Calibri" panose="020F0502020204030204" pitchFamily="34" charset="0"/>
              </a:rPr>
              <a:t>Aruba, </a:t>
            </a:r>
            <a:r>
              <a:rPr lang="it-IT" sz="2400" dirty="0" err="1">
                <a:latin typeface="Calibri" panose="020F0502020204030204" pitchFamily="34" charset="0"/>
                <a:ea typeface="Calibri" panose="020F0502020204030204" pitchFamily="34" charset="0"/>
                <a:cs typeface="Calibri" panose="020F0502020204030204" pitchFamily="34" charset="0"/>
              </a:rPr>
              <a:t>PosteCert</a:t>
            </a:r>
            <a:r>
              <a:rPr lang="it-IT" sz="2400" dirty="0">
                <a:latin typeface="Calibri" panose="020F0502020204030204" pitchFamily="34" charset="0"/>
                <a:ea typeface="Calibri" panose="020F0502020204030204" pitchFamily="34" charset="0"/>
                <a:cs typeface="Calibri" panose="020F0502020204030204" pitchFamily="34" charset="0"/>
              </a:rPr>
              <a:t>, </a:t>
            </a:r>
            <a:r>
              <a:rPr lang="it-IT" sz="2400" dirty="0" smtClean="0">
                <a:latin typeface="Calibri" panose="020F0502020204030204" pitchFamily="34" charset="0"/>
                <a:ea typeface="Calibri" panose="020F0502020204030204" pitchFamily="34" charset="0"/>
                <a:cs typeface="Calibri" panose="020F0502020204030204" pitchFamily="34" charset="0"/>
              </a:rPr>
              <a:t>Namirial, </a:t>
            </a:r>
            <a:r>
              <a:rPr lang="it-IT" sz="2400" dirty="0" err="1" smtClean="0">
                <a:latin typeface="Calibri" panose="020F0502020204030204" pitchFamily="34" charset="0"/>
                <a:ea typeface="Calibri" panose="020F0502020204030204" pitchFamily="34" charset="0"/>
                <a:cs typeface="Calibri" panose="020F0502020204030204" pitchFamily="34" charset="0"/>
              </a:rPr>
              <a:t>LegalMail</a:t>
            </a:r>
            <a:r>
              <a:rPr lang="it-IT" sz="2400" dirty="0" smtClean="0">
                <a:latin typeface="Calibri" panose="020F0502020204030204" pitchFamily="34" charset="0"/>
                <a:ea typeface="Calibri" panose="020F0502020204030204" pitchFamily="34" charset="0"/>
                <a:cs typeface="Calibri" panose="020F0502020204030204" pitchFamily="34" charset="0"/>
              </a:rPr>
              <a:t>,…) </a:t>
            </a:r>
            <a:r>
              <a:rPr lang="it-IT" sz="2400" dirty="0">
                <a:latin typeface="Calibri" panose="020F0502020204030204" pitchFamily="34" charset="0"/>
                <a:ea typeface="Calibri" panose="020F0502020204030204" pitchFamily="34" charset="0"/>
                <a:cs typeface="Calibri" panose="020F0502020204030204" pitchFamily="34" charset="0"/>
              </a:rPr>
              <a:t>e scegliere </a:t>
            </a:r>
            <a:r>
              <a:rPr lang="it-IT" sz="2400" dirty="0" smtClean="0">
                <a:latin typeface="Calibri" panose="020F0502020204030204" pitchFamily="34" charset="0"/>
                <a:ea typeface="Calibri" panose="020F0502020204030204" pitchFamily="34" charset="0"/>
                <a:cs typeface="Calibri" panose="020F0502020204030204" pitchFamily="34" charset="0"/>
              </a:rPr>
              <a:t>una tra </a:t>
            </a:r>
            <a:r>
              <a:rPr lang="it-IT" sz="2400" dirty="0">
                <a:latin typeface="Calibri" panose="020F0502020204030204" pitchFamily="34" charset="0"/>
                <a:ea typeface="Calibri" panose="020F0502020204030204" pitchFamily="34" charset="0"/>
                <a:cs typeface="Calibri" panose="020F0502020204030204" pitchFamily="34" charset="0"/>
              </a:rPr>
              <a:t>le offerte </a:t>
            </a:r>
            <a:r>
              <a:rPr lang="it-IT" sz="2400" dirty="0" smtClean="0">
                <a:latin typeface="Calibri" panose="020F0502020204030204" pitchFamily="34" charset="0"/>
                <a:ea typeface="Calibri" panose="020F0502020204030204" pitchFamily="34" charset="0"/>
                <a:cs typeface="Calibri" panose="020F0502020204030204" pitchFamily="34" charset="0"/>
              </a:rPr>
              <a:t>disponibili. </a:t>
            </a:r>
          </a:p>
          <a:p>
            <a:endParaRPr lang="it-IT" sz="2400" dirty="0">
              <a:latin typeface="Calibri" panose="020F0502020204030204" pitchFamily="34" charset="0"/>
              <a:ea typeface="Calibri" panose="020F0502020204030204" pitchFamily="34" charset="0"/>
              <a:cs typeface="Calibri" panose="020F0502020204030204" pitchFamily="34" charset="0"/>
            </a:endParaRPr>
          </a:p>
          <a:p>
            <a:r>
              <a:rPr lang="it-IT" sz="2400" dirty="0" smtClean="0">
                <a:latin typeface="Calibri" panose="020F0502020204030204" pitchFamily="34" charset="0"/>
                <a:ea typeface="Calibri" panose="020F0502020204030204" pitchFamily="34" charset="0"/>
                <a:cs typeface="Calibri" panose="020F0502020204030204" pitchFamily="34" charset="0"/>
              </a:rPr>
              <a:t>Le offerte si differenziano per costi e servizi disponibili (quantità di spazio disponibile per la casella di posta, quantità di spazio di archiviazione, notifiche via SMS per le PEC non lette, servizio antivirus, … )</a:t>
            </a: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20" y="1470990"/>
            <a:ext cx="3508513" cy="3508513"/>
          </a:xfrm>
          <a:prstGeom prst="rect">
            <a:avLst/>
          </a:prstGeom>
        </p:spPr>
      </p:pic>
      <p:sp>
        <p:nvSpPr>
          <p:cNvPr id="9" name="CasellaDiTesto 8"/>
          <p:cNvSpPr txBox="1"/>
          <p:nvPr/>
        </p:nvSpPr>
        <p:spPr>
          <a:xfrm>
            <a:off x="805070" y="5244545"/>
            <a:ext cx="10684565" cy="1200329"/>
          </a:xfrm>
          <a:prstGeom prst="rect">
            <a:avLst/>
          </a:prstGeom>
          <a:noFill/>
        </p:spPr>
        <p:txBody>
          <a:bodyPr wrap="square" rtlCol="0">
            <a:spAutoFit/>
          </a:bodyPr>
          <a:lstStyle>
            <a:defPPr>
              <a:defRPr lang="en-US"/>
            </a:defPPr>
            <a:lvl1pPr>
              <a:defRPr sz="2400">
                <a:latin typeface="Calibri" panose="020F0502020204030204" pitchFamily="34" charset="0"/>
                <a:ea typeface="Calibri" panose="020F0502020204030204" pitchFamily="34" charset="0"/>
                <a:cs typeface="Calibri" panose="020F0502020204030204" pitchFamily="34" charset="0"/>
              </a:defRPr>
            </a:lvl1pPr>
          </a:lstStyle>
          <a:p>
            <a:r>
              <a:rPr lang="it-IT" dirty="0" smtClean="0"/>
              <a:t>Scelta la soluzione che soddisfa le nostre esigenze, </a:t>
            </a:r>
            <a:r>
              <a:rPr lang="it-IT" dirty="0"/>
              <a:t>si </a:t>
            </a:r>
            <a:r>
              <a:rPr lang="it-IT" dirty="0" smtClean="0"/>
              <a:t>crea un account sul sito del gestore prescelto, si compila </a:t>
            </a:r>
            <a:r>
              <a:rPr lang="it-IT" dirty="0"/>
              <a:t>un modulo per l'inserimento dei dati personali e </a:t>
            </a:r>
            <a:r>
              <a:rPr lang="it-IT" dirty="0" smtClean="0"/>
              <a:t>si  </a:t>
            </a:r>
            <a:r>
              <a:rPr lang="it-IT" dirty="0"/>
              <a:t>procede al pagamento per il primo anno di servizio</a:t>
            </a:r>
            <a:r>
              <a:rPr lang="it-IT" dirty="0" smtClean="0"/>
              <a:t>.</a:t>
            </a:r>
            <a:endParaRPr lang="it-IT" dirty="0"/>
          </a:p>
        </p:txBody>
      </p:sp>
    </p:spTree>
    <p:extLst>
      <p:ext uri="{BB962C8B-B14F-4D97-AF65-F5344CB8AC3E}">
        <p14:creationId xmlns:p14="http://schemas.microsoft.com/office/powerpoint/2010/main" val="2610586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0" y="602974"/>
            <a:ext cx="8417935"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Elenco dei gestori </a:t>
            </a:r>
            <a:r>
              <a:rPr lang="it-IT" sz="2800" b="1" dirty="0" smtClean="0">
                <a:solidFill>
                  <a:srgbClr val="92D050"/>
                </a:solidFill>
                <a:latin typeface="Helvetica" panose="020B0604020202020204" pitchFamily="34" charset="0"/>
                <a:ea typeface="Times New Roman" panose="02020603050405020304" pitchFamily="18" charset="0"/>
              </a:rPr>
              <a:t>PEC</a:t>
            </a:r>
            <a:endParaRPr lang="it-IT" sz="2800" b="1" dirty="0">
              <a:solidFill>
                <a:schemeClr val="bg1"/>
              </a:solidFill>
              <a:latin typeface="Helvetica" panose="020B0604020202020204" pitchFamily="34" charset="0"/>
              <a:ea typeface="Times New Roman" panose="02020603050405020304" pitchFamily="18" charset="0"/>
            </a:endParaRPr>
          </a:p>
        </p:txBody>
      </p:sp>
      <p:pic>
        <p:nvPicPr>
          <p:cNvPr id="18" name="Immagine 17"/>
          <p:cNvPicPr>
            <a:picLocks noChangeAspect="1"/>
          </p:cNvPicPr>
          <p:nvPr/>
        </p:nvPicPr>
        <p:blipFill>
          <a:blip r:embed="rId3"/>
          <a:stretch>
            <a:fillRect/>
          </a:stretch>
        </p:blipFill>
        <p:spPr>
          <a:xfrm>
            <a:off x="2150903" y="1701515"/>
            <a:ext cx="1699746" cy="209709"/>
          </a:xfrm>
          <a:prstGeom prst="rect">
            <a:avLst/>
          </a:prstGeom>
        </p:spPr>
      </p:pic>
      <p:sp>
        <p:nvSpPr>
          <p:cNvPr id="5" name="CasellaDiTesto 4"/>
          <p:cNvSpPr txBox="1"/>
          <p:nvPr/>
        </p:nvSpPr>
        <p:spPr>
          <a:xfrm>
            <a:off x="805070" y="1372016"/>
            <a:ext cx="10687494" cy="830997"/>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L’elenco completo e aggiornato dei gestori PEC si trova su sito dell’Agenzia per l’Italia Digitale (</a:t>
            </a:r>
            <a:r>
              <a:rPr lang="it-IT" sz="2400" dirty="0">
                <a:latin typeface="Calibri" panose="020F0502020204030204" pitchFamily="34" charset="0"/>
                <a:ea typeface="Calibri" panose="020F0502020204030204" pitchFamily="34" charset="0"/>
                <a:cs typeface="Calibri" panose="020F0502020204030204" pitchFamily="34" charset="0"/>
              </a:rPr>
              <a:t>AgID): </a:t>
            </a:r>
            <a:r>
              <a:rPr lang="it-IT" sz="2400" u="sng" dirty="0">
                <a:solidFill>
                  <a:srgbClr val="0070C0"/>
                </a:solidFill>
                <a:latin typeface="Calibri" panose="020F0502020204030204" pitchFamily="34" charset="0"/>
                <a:ea typeface="Calibri" panose="020F0502020204030204" pitchFamily="34" charset="0"/>
                <a:cs typeface="Calibri" panose="020F0502020204030204" pitchFamily="34" charset="0"/>
              </a:rPr>
              <a:t>https://</a:t>
            </a:r>
            <a:r>
              <a:rPr lang="it-IT" sz="2400" u="sng" dirty="0" smtClean="0">
                <a:solidFill>
                  <a:srgbClr val="0070C0"/>
                </a:solidFill>
                <a:latin typeface="Calibri" panose="020F0502020204030204" pitchFamily="34" charset="0"/>
                <a:ea typeface="Calibri" panose="020F0502020204030204" pitchFamily="34" charset="0"/>
                <a:cs typeface="Calibri" panose="020F0502020204030204" pitchFamily="34" charset="0"/>
              </a:rPr>
              <a:t>www.agid.gov.it/it</a:t>
            </a:r>
          </a:p>
        </p:txBody>
      </p:sp>
      <p:sp>
        <p:nvSpPr>
          <p:cNvPr id="9" name="CasellaDiTesto 8"/>
          <p:cNvSpPr txBox="1"/>
          <p:nvPr/>
        </p:nvSpPr>
        <p:spPr>
          <a:xfrm>
            <a:off x="805070" y="2391414"/>
            <a:ext cx="9981208" cy="1938992"/>
          </a:xfrm>
          <a:prstGeom prst="rect">
            <a:avLst/>
          </a:prstGeom>
          <a:noFill/>
        </p:spPr>
        <p:txBody>
          <a:bodyPr wrap="square" rtlCol="0">
            <a:spAutoFit/>
          </a:bodyPr>
          <a:lstStyle>
            <a:defPPr>
              <a:defRPr lang="en-US"/>
            </a:defPPr>
            <a:lvl1pPr>
              <a:defRPr sz="2400">
                <a:latin typeface="Calibri" panose="020F0502020204030204" pitchFamily="34" charset="0"/>
                <a:ea typeface="Calibri" panose="020F0502020204030204" pitchFamily="34" charset="0"/>
                <a:cs typeface="Calibri" panose="020F0502020204030204" pitchFamily="34" charset="0"/>
              </a:defRPr>
            </a:lvl1pPr>
          </a:lstStyle>
          <a:p>
            <a:r>
              <a:rPr lang="it-IT" dirty="0" smtClean="0"/>
              <a:t>«</a:t>
            </a:r>
            <a:r>
              <a:rPr lang="it-IT" i="1" dirty="0" smtClean="0"/>
              <a:t>L’Agenzia </a:t>
            </a:r>
            <a:r>
              <a:rPr lang="it-IT" i="1" dirty="0"/>
              <a:t>per l'Italia Digitale è l’agenzia tecnica della Presidenza del Consiglio che ha il compito di garantire la realizzazione degli obiettivi dell’Agenda digitale italiana e contribuire alla diffusione dell'utilizzo delle tecnologie dell'informazione e della comunicazione, favorendo l'innovazione e la crescita economica</a:t>
            </a:r>
            <a:r>
              <a:rPr lang="it-IT" i="1" dirty="0" smtClean="0"/>
              <a:t>.»</a:t>
            </a:r>
            <a:endParaRPr lang="it-IT" i="1" dirty="0"/>
          </a:p>
        </p:txBody>
      </p:sp>
      <p:sp>
        <p:nvSpPr>
          <p:cNvPr id="8" name="CasellaDiTesto 7"/>
          <p:cNvSpPr txBox="1"/>
          <p:nvPr/>
        </p:nvSpPr>
        <p:spPr>
          <a:xfrm>
            <a:off x="805070" y="4733299"/>
            <a:ext cx="6564935" cy="1569660"/>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Per ogni gestore in elenco, viene riportato il link al suo sito internet dove è possibile trovare tutte le indicazioni relative al servizio di posta elettronica certificata. </a:t>
            </a: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0278" y="4246613"/>
            <a:ext cx="3409289" cy="2986537"/>
          </a:xfrm>
          <a:prstGeom prst="rect">
            <a:avLst/>
          </a:prstGeom>
        </p:spPr>
      </p:pic>
    </p:spTree>
    <p:extLst>
      <p:ext uri="{BB962C8B-B14F-4D97-AF65-F5344CB8AC3E}">
        <p14:creationId xmlns:p14="http://schemas.microsoft.com/office/powerpoint/2010/main" val="1329438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p:cNvSpPr txBox="1"/>
          <p:nvPr/>
        </p:nvSpPr>
        <p:spPr>
          <a:xfrm flipH="1">
            <a:off x="3824885" y="5614063"/>
            <a:ext cx="4727760" cy="461665"/>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Come accedo alla mia casella PEC ? </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pic>
        <p:nvPicPr>
          <p:cNvPr id="19" name="Immagin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200" y="2202645"/>
            <a:ext cx="2897756" cy="3335546"/>
          </a:xfrm>
          <a:prstGeom prst="rect">
            <a:avLst/>
          </a:prstGeom>
        </p:spPr>
      </p:pic>
      <p:pic>
        <p:nvPicPr>
          <p:cNvPr id="17" name="Immagine 16"/>
          <p:cNvPicPr>
            <a:picLocks noChangeAspect="1"/>
          </p:cNvPicPr>
          <p:nvPr/>
        </p:nvPicPr>
        <p:blipFill>
          <a:blip r:embed="rId3"/>
          <a:stretch>
            <a:fillRect/>
          </a:stretch>
        </p:blipFill>
        <p:spPr>
          <a:xfrm>
            <a:off x="898902" y="1291759"/>
            <a:ext cx="10492352" cy="5481406"/>
          </a:xfrm>
          <a:prstGeom prst="rect">
            <a:avLst/>
          </a:prstGeom>
        </p:spPr>
      </p:pic>
      <p:grpSp>
        <p:nvGrpSpPr>
          <p:cNvPr id="13" name="Gruppo 12"/>
          <p:cNvGrpSpPr/>
          <p:nvPr/>
        </p:nvGrpSpPr>
        <p:grpSpPr>
          <a:xfrm>
            <a:off x="2036773" y="1586319"/>
            <a:ext cx="3227327" cy="1759170"/>
            <a:chOff x="2036773" y="1586319"/>
            <a:chExt cx="3227327" cy="1759170"/>
          </a:xfrm>
        </p:grpSpPr>
        <p:sp>
          <p:nvSpPr>
            <p:cNvPr id="7" name="Rettangolo arrotondato 6"/>
            <p:cNvSpPr/>
            <p:nvPr/>
          </p:nvSpPr>
          <p:spPr>
            <a:xfrm>
              <a:off x="2036773" y="1586319"/>
              <a:ext cx="1829374" cy="44520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llout 10 3"/>
            <p:cNvSpPr/>
            <p:nvPr/>
          </p:nvSpPr>
          <p:spPr>
            <a:xfrm>
              <a:off x="3033068" y="2668838"/>
              <a:ext cx="2231032" cy="676651"/>
            </a:xfrm>
            <a:prstGeom prst="callout2">
              <a:avLst>
                <a:gd name="adj1" fmla="val 18750"/>
                <a:gd name="adj2" fmla="val -8333"/>
                <a:gd name="adj3" fmla="val 18750"/>
                <a:gd name="adj4" fmla="val -16667"/>
                <a:gd name="adj5" fmla="val -87184"/>
                <a:gd name="adj6" fmla="val -2997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smtClean="0">
                  <a:solidFill>
                    <a:srgbClr val="FF0000"/>
                  </a:solidFill>
                </a:rPr>
                <a:t>Indirizzo Gestore Posta Certificata</a:t>
              </a:r>
              <a:endParaRPr lang="it-IT" dirty="0">
                <a:solidFill>
                  <a:srgbClr val="FF0000"/>
                </a:solidFill>
              </a:endParaRPr>
            </a:p>
          </p:txBody>
        </p:sp>
      </p:grpSp>
      <p:pic>
        <p:nvPicPr>
          <p:cNvPr id="18" name="Immagine 17"/>
          <p:cNvPicPr>
            <a:picLocks noChangeAspect="1"/>
          </p:cNvPicPr>
          <p:nvPr/>
        </p:nvPicPr>
        <p:blipFill>
          <a:blip r:embed="rId4"/>
          <a:stretch>
            <a:fillRect/>
          </a:stretch>
        </p:blipFill>
        <p:spPr>
          <a:xfrm>
            <a:off x="2150903" y="1701515"/>
            <a:ext cx="1699746" cy="209709"/>
          </a:xfrm>
          <a:prstGeom prst="rect">
            <a:avLst/>
          </a:prstGeom>
        </p:spPr>
      </p:pic>
      <p:pic>
        <p:nvPicPr>
          <p:cNvPr id="11" name="Immagine 10">
            <a:extLst>
              <a:ext uri="{FF2B5EF4-FFF2-40B4-BE49-F238E27FC236}">
                <a16:creationId xmlns:a16="http://schemas.microsoft.com/office/drawing/2014/main" id="{0C5E46B5-D1E7-4364-8B94-DB883DE9B3F7}"/>
              </a:ext>
            </a:extLst>
          </p:cNvPr>
          <p:cNvPicPr>
            <a:picLocks noChangeAspect="1"/>
          </p:cNvPicPr>
          <p:nvPr/>
        </p:nvPicPr>
        <p:blipFill>
          <a:blip r:embed="rId5"/>
          <a:stretch>
            <a:fillRect/>
          </a:stretch>
        </p:blipFill>
        <p:spPr>
          <a:xfrm>
            <a:off x="0" y="0"/>
            <a:ext cx="12072730" cy="1205948"/>
          </a:xfrm>
          <a:prstGeom prst="rect">
            <a:avLst/>
          </a:prstGeom>
        </p:spPr>
      </p:pic>
      <p:sp>
        <p:nvSpPr>
          <p:cNvPr id="12" name="Rettangolo 11">
            <a:extLst>
              <a:ext uri="{FF2B5EF4-FFF2-40B4-BE49-F238E27FC236}">
                <a16:creationId xmlns:a16="http://schemas.microsoft.com/office/drawing/2014/main" id="{B1982B8C-43A1-4931-907B-BC57D1945320}"/>
              </a:ext>
            </a:extLst>
          </p:cNvPr>
          <p:cNvSpPr/>
          <p:nvPr/>
        </p:nvSpPr>
        <p:spPr>
          <a:xfrm>
            <a:off x="656490" y="602974"/>
            <a:ext cx="8417935"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La </a:t>
            </a:r>
            <a:r>
              <a:rPr lang="it-IT" sz="2800" b="1" dirty="0">
                <a:solidFill>
                  <a:srgbClr val="92D050"/>
                </a:solidFill>
                <a:latin typeface="Helvetica" panose="020B0604020202020204" pitchFamily="34" charset="0"/>
                <a:ea typeface="Times New Roman" panose="02020603050405020304" pitchFamily="18" charset="0"/>
              </a:rPr>
              <a:t>PEC</a:t>
            </a:r>
            <a:r>
              <a:rPr lang="it-IT" sz="2800" b="1" dirty="0">
                <a:solidFill>
                  <a:schemeClr val="bg1"/>
                </a:solidFill>
                <a:latin typeface="Helvetica" panose="020B0604020202020204" pitchFamily="34" charset="0"/>
                <a:ea typeface="Times New Roman" panose="02020603050405020304" pitchFamily="18" charset="0"/>
              </a:rPr>
              <a:t>…In pratica…</a:t>
            </a:r>
          </a:p>
        </p:txBody>
      </p:sp>
    </p:spTree>
    <p:extLst>
      <p:ext uri="{BB962C8B-B14F-4D97-AF65-F5344CB8AC3E}">
        <p14:creationId xmlns:p14="http://schemas.microsoft.com/office/powerpoint/2010/main" val="55200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2"/>
          <a:stretch>
            <a:fillRect/>
          </a:stretch>
        </p:blipFill>
        <p:spPr>
          <a:xfrm>
            <a:off x="1037541" y="1337162"/>
            <a:ext cx="10302448" cy="5411616"/>
          </a:xfrm>
          <a:prstGeom prst="rect">
            <a:avLst/>
          </a:prstGeom>
        </p:spPr>
      </p:pic>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3"/>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1" y="602974"/>
            <a:ext cx="9799474"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La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…In pratica…</a:t>
            </a:r>
            <a:endParaRPr lang="it-IT" sz="2800" b="1" dirty="0">
              <a:solidFill>
                <a:schemeClr val="bg1"/>
              </a:solidFill>
              <a:latin typeface="Helvetica" panose="020B0604020202020204" pitchFamily="34" charset="0"/>
              <a:ea typeface="Times New Roman" panose="02020603050405020304" pitchFamily="18" charset="0"/>
            </a:endParaRPr>
          </a:p>
        </p:txBody>
      </p:sp>
      <p:grpSp>
        <p:nvGrpSpPr>
          <p:cNvPr id="14" name="Gruppo 13"/>
          <p:cNvGrpSpPr/>
          <p:nvPr/>
        </p:nvGrpSpPr>
        <p:grpSpPr>
          <a:xfrm>
            <a:off x="5264100" y="3458283"/>
            <a:ext cx="5642845" cy="676651"/>
            <a:chOff x="5264100" y="3597765"/>
            <a:chExt cx="5642845" cy="676651"/>
          </a:xfrm>
        </p:grpSpPr>
        <p:sp>
          <p:nvSpPr>
            <p:cNvPr id="9" name="Rettangolo arrotondato 8"/>
            <p:cNvSpPr/>
            <p:nvPr/>
          </p:nvSpPr>
          <p:spPr>
            <a:xfrm>
              <a:off x="8214486" y="3713487"/>
              <a:ext cx="2692459" cy="44520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llout 10 9"/>
            <p:cNvSpPr/>
            <p:nvPr/>
          </p:nvSpPr>
          <p:spPr>
            <a:xfrm>
              <a:off x="5264100" y="3597765"/>
              <a:ext cx="1748403" cy="676651"/>
            </a:xfrm>
            <a:prstGeom prst="callout2">
              <a:avLst>
                <a:gd name="adj1" fmla="val 49570"/>
                <a:gd name="adj2" fmla="val 104037"/>
                <a:gd name="adj3" fmla="val 47200"/>
                <a:gd name="adj4" fmla="val 117944"/>
                <a:gd name="adj5" fmla="val 40840"/>
                <a:gd name="adj6" fmla="val 15605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smtClean="0">
                  <a:solidFill>
                    <a:srgbClr val="FF0000"/>
                  </a:solidFill>
                </a:rPr>
                <a:t>Nome Utente</a:t>
              </a:r>
              <a:endParaRPr lang="it-IT" dirty="0">
                <a:solidFill>
                  <a:srgbClr val="FF0000"/>
                </a:solidFill>
              </a:endParaRPr>
            </a:p>
          </p:txBody>
        </p:sp>
      </p:grpSp>
      <p:grpSp>
        <p:nvGrpSpPr>
          <p:cNvPr id="15" name="Gruppo 14"/>
          <p:cNvGrpSpPr/>
          <p:nvPr/>
        </p:nvGrpSpPr>
        <p:grpSpPr>
          <a:xfrm>
            <a:off x="5264100" y="4345301"/>
            <a:ext cx="5642846" cy="676651"/>
            <a:chOff x="5264100" y="4360799"/>
            <a:chExt cx="5642846" cy="676651"/>
          </a:xfrm>
        </p:grpSpPr>
        <p:sp>
          <p:nvSpPr>
            <p:cNvPr id="8" name="Rettangolo arrotondato 7"/>
            <p:cNvSpPr/>
            <p:nvPr/>
          </p:nvSpPr>
          <p:spPr>
            <a:xfrm>
              <a:off x="8214487" y="4360799"/>
              <a:ext cx="2692459" cy="44520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llout 10 10"/>
            <p:cNvSpPr/>
            <p:nvPr/>
          </p:nvSpPr>
          <p:spPr>
            <a:xfrm>
              <a:off x="5264100" y="4360799"/>
              <a:ext cx="1416287" cy="676651"/>
            </a:xfrm>
            <a:prstGeom prst="callout2">
              <a:avLst>
                <a:gd name="adj1" fmla="val 42458"/>
                <a:gd name="adj2" fmla="val 96647"/>
                <a:gd name="adj3" fmla="val 40087"/>
                <a:gd name="adj4" fmla="val 112042"/>
                <a:gd name="adj5" fmla="val 19247"/>
                <a:gd name="adj6" fmla="val 20036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smtClean="0">
                  <a:solidFill>
                    <a:srgbClr val="FF0000"/>
                  </a:solidFill>
                </a:rPr>
                <a:t>Password</a:t>
              </a:r>
              <a:endParaRPr lang="it-IT" dirty="0">
                <a:solidFill>
                  <a:srgbClr val="FF0000"/>
                </a:solidFill>
              </a:endParaRPr>
            </a:p>
          </p:txBody>
        </p:sp>
      </p:gr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8631" y="5134807"/>
            <a:ext cx="367054" cy="367054"/>
          </a:xfrm>
          <a:prstGeom prst="rect">
            <a:avLst/>
          </a:prstGeom>
        </p:spPr>
      </p:pic>
      <p:sp>
        <p:nvSpPr>
          <p:cNvPr id="5" name="CasellaDiTesto 4"/>
          <p:cNvSpPr txBox="1"/>
          <p:nvPr/>
        </p:nvSpPr>
        <p:spPr>
          <a:xfrm>
            <a:off x="8263701" y="3630253"/>
            <a:ext cx="2529860" cy="276999"/>
          </a:xfrm>
          <a:prstGeom prst="rect">
            <a:avLst/>
          </a:prstGeom>
          <a:solidFill>
            <a:schemeClr val="bg1"/>
          </a:solidFill>
        </p:spPr>
        <p:txBody>
          <a:bodyPr wrap="none" rtlCol="0">
            <a:spAutoFit/>
          </a:bodyPr>
          <a:lstStyle/>
          <a:p>
            <a:r>
              <a:rPr lang="it-IT" sz="1200" dirty="0" smtClean="0"/>
              <a:t>mario.rossi@pec.basilicatanet.it</a:t>
            </a:r>
            <a:endParaRPr lang="it-IT" sz="1200" dirty="0"/>
          </a:p>
        </p:txBody>
      </p:sp>
      <p:sp>
        <p:nvSpPr>
          <p:cNvPr id="17" name="CasellaDiTesto 16"/>
          <p:cNvSpPr txBox="1"/>
          <p:nvPr/>
        </p:nvSpPr>
        <p:spPr>
          <a:xfrm>
            <a:off x="8312249" y="4362208"/>
            <a:ext cx="1332416" cy="276999"/>
          </a:xfrm>
          <a:prstGeom prst="rect">
            <a:avLst/>
          </a:prstGeom>
          <a:solidFill>
            <a:schemeClr val="bg1"/>
          </a:solidFill>
        </p:spPr>
        <p:txBody>
          <a:bodyPr wrap="none" rtlCol="0">
            <a:spAutoFit/>
          </a:bodyPr>
          <a:lstStyle/>
          <a:p>
            <a:r>
              <a:rPr lang="it-IT" sz="1200" dirty="0" smtClean="0"/>
              <a:t>*****************</a:t>
            </a:r>
            <a:endParaRPr lang="it-IT" sz="1200" dirty="0"/>
          </a:p>
        </p:txBody>
      </p:sp>
    </p:spTree>
    <p:extLst>
      <p:ext uri="{BB962C8B-B14F-4D97-AF65-F5344CB8AC3E}">
        <p14:creationId xmlns:p14="http://schemas.microsoft.com/office/powerpoint/2010/main" val="269467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xit" presetSubtype="0" fill="hold"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009157" y="1331209"/>
            <a:ext cx="10151259" cy="5336875"/>
          </a:xfrm>
          <a:prstGeom prst="rect">
            <a:avLst/>
          </a:prstGeom>
        </p:spPr>
      </p:pic>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3"/>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1" y="602974"/>
            <a:ext cx="5532274"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La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…In pratica…</a:t>
            </a:r>
            <a:endParaRPr lang="it-IT" sz="2800" b="1" dirty="0">
              <a:solidFill>
                <a:schemeClr val="bg1"/>
              </a:solidFill>
              <a:latin typeface="Helvetica" panose="020B0604020202020204" pitchFamily="34" charset="0"/>
              <a:ea typeface="Times New Roman" panose="02020603050405020304" pitchFamily="18" charset="0"/>
            </a:endParaRPr>
          </a:p>
        </p:txBody>
      </p:sp>
      <p:grpSp>
        <p:nvGrpSpPr>
          <p:cNvPr id="26" name="Gruppo 25"/>
          <p:cNvGrpSpPr/>
          <p:nvPr/>
        </p:nvGrpSpPr>
        <p:grpSpPr>
          <a:xfrm>
            <a:off x="1009157" y="2391838"/>
            <a:ext cx="5969159" cy="3980827"/>
            <a:chOff x="1009157" y="2391838"/>
            <a:chExt cx="5969159" cy="3980827"/>
          </a:xfrm>
        </p:grpSpPr>
        <p:sp>
          <p:nvSpPr>
            <p:cNvPr id="7" name="Rettangolo arrotondato 6"/>
            <p:cNvSpPr/>
            <p:nvPr/>
          </p:nvSpPr>
          <p:spPr>
            <a:xfrm>
              <a:off x="1009157" y="2391838"/>
              <a:ext cx="1829374" cy="398082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llout 1 5"/>
            <p:cNvSpPr/>
            <p:nvPr/>
          </p:nvSpPr>
          <p:spPr>
            <a:xfrm>
              <a:off x="4531896" y="4158692"/>
              <a:ext cx="2446420" cy="647311"/>
            </a:xfrm>
            <a:prstGeom prst="borderCallout1">
              <a:avLst>
                <a:gd name="adj1" fmla="val 18750"/>
                <a:gd name="adj2" fmla="val -8333"/>
                <a:gd name="adj3" fmla="val -125944"/>
                <a:gd name="adj4" fmla="val -6934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Menu gestione PEC</a:t>
              </a:r>
              <a:endParaRPr lang="it-IT" dirty="0">
                <a:solidFill>
                  <a:schemeClr val="tx1"/>
                </a:solidFill>
              </a:endParaRPr>
            </a:p>
          </p:txBody>
        </p:sp>
      </p:grpSp>
      <p:grpSp>
        <p:nvGrpSpPr>
          <p:cNvPr id="27" name="Gruppo 26"/>
          <p:cNvGrpSpPr/>
          <p:nvPr/>
        </p:nvGrpSpPr>
        <p:grpSpPr>
          <a:xfrm>
            <a:off x="2967789" y="2791326"/>
            <a:ext cx="6882064" cy="3705727"/>
            <a:chOff x="2967789" y="2791326"/>
            <a:chExt cx="6882064" cy="3705727"/>
          </a:xfrm>
        </p:grpSpPr>
        <p:sp>
          <p:nvSpPr>
            <p:cNvPr id="9" name="Rettangolo arrotondato 8"/>
            <p:cNvSpPr/>
            <p:nvPr/>
          </p:nvSpPr>
          <p:spPr>
            <a:xfrm>
              <a:off x="2967789" y="2791326"/>
              <a:ext cx="2563201" cy="370572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llout 1 12"/>
            <p:cNvSpPr/>
            <p:nvPr/>
          </p:nvSpPr>
          <p:spPr>
            <a:xfrm>
              <a:off x="7122493" y="3734940"/>
              <a:ext cx="2727360" cy="647311"/>
            </a:xfrm>
            <a:prstGeom prst="borderCallout1">
              <a:avLst>
                <a:gd name="adj1" fmla="val 18750"/>
                <a:gd name="adj2" fmla="val -8333"/>
                <a:gd name="adj3" fmla="val -49118"/>
                <a:gd name="adj4" fmla="val -5769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Elenco Posta in arrivo</a:t>
              </a:r>
              <a:endParaRPr lang="it-IT" dirty="0">
                <a:solidFill>
                  <a:schemeClr val="tx1"/>
                </a:solidFill>
              </a:endParaRPr>
            </a:p>
          </p:txBody>
        </p:sp>
      </p:grpSp>
      <p:grpSp>
        <p:nvGrpSpPr>
          <p:cNvPr id="28" name="Gruppo 27"/>
          <p:cNvGrpSpPr/>
          <p:nvPr/>
        </p:nvGrpSpPr>
        <p:grpSpPr>
          <a:xfrm>
            <a:off x="1174806" y="2791326"/>
            <a:ext cx="9814036" cy="3980827"/>
            <a:chOff x="1174806" y="2791326"/>
            <a:chExt cx="9814036" cy="3980827"/>
          </a:xfrm>
        </p:grpSpPr>
        <p:sp>
          <p:nvSpPr>
            <p:cNvPr id="14" name="Rettangolo arrotondato 13"/>
            <p:cNvSpPr/>
            <p:nvPr/>
          </p:nvSpPr>
          <p:spPr>
            <a:xfrm>
              <a:off x="5530990" y="2791326"/>
              <a:ext cx="5457852" cy="398082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arrotondato 14"/>
            <p:cNvSpPr/>
            <p:nvPr/>
          </p:nvSpPr>
          <p:spPr>
            <a:xfrm>
              <a:off x="2967788" y="2791326"/>
              <a:ext cx="2563201" cy="4331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llout 1 18"/>
            <p:cNvSpPr/>
            <p:nvPr/>
          </p:nvSpPr>
          <p:spPr>
            <a:xfrm>
              <a:off x="1174806" y="4360924"/>
              <a:ext cx="2727360" cy="647311"/>
            </a:xfrm>
            <a:prstGeom prst="borderCallout1">
              <a:avLst>
                <a:gd name="adj1" fmla="val -13467"/>
                <a:gd name="adj2" fmla="val 85778"/>
                <a:gd name="adj3" fmla="val -113553"/>
                <a:gd name="adj4" fmla="val 15817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Dettagli singolo messaggio PEC</a:t>
              </a:r>
              <a:endParaRPr lang="it-IT" dirty="0">
                <a:solidFill>
                  <a:schemeClr val="tx1"/>
                </a:solidFill>
              </a:endParaRPr>
            </a:p>
          </p:txBody>
        </p:sp>
      </p:grpSp>
      <p:grpSp>
        <p:nvGrpSpPr>
          <p:cNvPr id="29" name="Gruppo 28"/>
          <p:cNvGrpSpPr/>
          <p:nvPr/>
        </p:nvGrpSpPr>
        <p:grpSpPr>
          <a:xfrm>
            <a:off x="3934010" y="3912426"/>
            <a:ext cx="3188484" cy="1269267"/>
            <a:chOff x="3934010" y="3912426"/>
            <a:chExt cx="3188484" cy="1269267"/>
          </a:xfrm>
        </p:grpSpPr>
        <p:sp>
          <p:nvSpPr>
            <p:cNvPr id="23" name="Rettangolo arrotondato 22"/>
            <p:cNvSpPr/>
            <p:nvPr/>
          </p:nvSpPr>
          <p:spPr>
            <a:xfrm>
              <a:off x="5682636" y="3912426"/>
              <a:ext cx="1439858" cy="2462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llout 1 21"/>
            <p:cNvSpPr/>
            <p:nvPr/>
          </p:nvSpPr>
          <p:spPr>
            <a:xfrm>
              <a:off x="3934010" y="4534382"/>
              <a:ext cx="1383638" cy="647311"/>
            </a:xfrm>
            <a:prstGeom prst="borderCallout1">
              <a:avLst>
                <a:gd name="adj1" fmla="val -13467"/>
                <a:gd name="adj2" fmla="val 85778"/>
                <a:gd name="adj3" fmla="val -54075"/>
                <a:gd name="adj4" fmla="val 12455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messaggio</a:t>
              </a:r>
              <a:endParaRPr lang="it-IT" dirty="0">
                <a:solidFill>
                  <a:schemeClr val="tx1"/>
                </a:solidFill>
              </a:endParaRPr>
            </a:p>
          </p:txBody>
        </p:sp>
      </p:grpSp>
      <p:grpSp>
        <p:nvGrpSpPr>
          <p:cNvPr id="30" name="Gruppo 29"/>
          <p:cNvGrpSpPr/>
          <p:nvPr/>
        </p:nvGrpSpPr>
        <p:grpSpPr>
          <a:xfrm>
            <a:off x="7191657" y="3932255"/>
            <a:ext cx="3339643" cy="1257004"/>
            <a:chOff x="7191657" y="3932255"/>
            <a:chExt cx="3339643" cy="1257004"/>
          </a:xfrm>
        </p:grpSpPr>
        <p:sp>
          <p:nvSpPr>
            <p:cNvPr id="24" name="Rettangolo arrotondato 23"/>
            <p:cNvSpPr/>
            <p:nvPr/>
          </p:nvSpPr>
          <p:spPr>
            <a:xfrm>
              <a:off x="7191657" y="3932255"/>
              <a:ext cx="3043205" cy="22643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llout 1 24"/>
            <p:cNvSpPr/>
            <p:nvPr/>
          </p:nvSpPr>
          <p:spPr>
            <a:xfrm>
              <a:off x="9147662" y="4541948"/>
              <a:ext cx="1383638" cy="647311"/>
            </a:xfrm>
            <a:prstGeom prst="borderCallout1">
              <a:avLst>
                <a:gd name="adj1" fmla="val 8838"/>
                <a:gd name="adj2" fmla="val -8134"/>
                <a:gd name="adj3" fmla="val -59031"/>
                <a:gd name="adj4" fmla="val -8646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Allegato</a:t>
              </a:r>
              <a:endParaRPr lang="it-IT" dirty="0">
                <a:solidFill>
                  <a:schemeClr val="tx1"/>
                </a:solidFill>
              </a:endParaRPr>
            </a:p>
          </p:txBody>
        </p:sp>
      </p:grpSp>
      <p:pic>
        <p:nvPicPr>
          <p:cNvPr id="32" name="Immagin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119" y="3999647"/>
            <a:ext cx="468684" cy="468684"/>
          </a:xfrm>
          <a:prstGeom prst="rect">
            <a:avLst/>
          </a:prstGeom>
        </p:spPr>
      </p:pic>
      <p:pic>
        <p:nvPicPr>
          <p:cNvPr id="31" name="Immagin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749" y="1593147"/>
            <a:ext cx="8012688" cy="4820359"/>
          </a:xfrm>
          <a:prstGeom prst="rect">
            <a:avLst/>
          </a:prstGeom>
        </p:spPr>
      </p:pic>
    </p:spTree>
    <p:extLst>
      <p:ext uri="{BB962C8B-B14F-4D97-AF65-F5344CB8AC3E}">
        <p14:creationId xmlns:p14="http://schemas.microsoft.com/office/powerpoint/2010/main" val="53088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xit" presetSubtype="0" fill="hold" nodeType="with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xit" presetSubtype="0" fill="hold" nodeType="withEffect">
                                  <p:stCondLst>
                                    <p:cond delay="0"/>
                                  </p:stCondLst>
                                  <p:childTnLst>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xit" presetSubtype="0" fill="hold" nodeType="with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xit" presetSubtype="0" fill="hold" nodeType="withEffect">
                                  <p:stCondLst>
                                    <p:cond delay="0"/>
                                  </p:stCondLst>
                                  <p:childTnLst>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xit" presetSubtype="0" fill="hold" nodeType="with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1" y="602974"/>
            <a:ext cx="5532274"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La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…In </a:t>
            </a:r>
            <a:r>
              <a:rPr lang="it-IT" sz="2800" b="1" dirty="0">
                <a:solidFill>
                  <a:schemeClr val="bg1"/>
                </a:solidFill>
                <a:latin typeface="Helvetica" panose="020B0604020202020204" pitchFamily="34" charset="0"/>
                <a:ea typeface="Times New Roman" panose="02020603050405020304" pitchFamily="18" charset="0"/>
              </a:rPr>
              <a:t>pratica…</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324" y="1729168"/>
            <a:ext cx="2139841" cy="3584389"/>
          </a:xfrm>
          <a:prstGeom prst="rect">
            <a:avLst/>
          </a:prstGeom>
        </p:spPr>
      </p:pic>
      <p:sp>
        <p:nvSpPr>
          <p:cNvPr id="6" name="CasellaDiTesto 5"/>
          <p:cNvSpPr txBox="1"/>
          <p:nvPr/>
        </p:nvSpPr>
        <p:spPr>
          <a:xfrm flipH="1">
            <a:off x="2292973" y="5375112"/>
            <a:ext cx="8044396" cy="461665"/>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 le ricevute di Accettazione e di Consegna dove le trovo ? </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grpSp>
        <p:nvGrpSpPr>
          <p:cNvPr id="23" name="Gruppo 22"/>
          <p:cNvGrpSpPr/>
          <p:nvPr/>
        </p:nvGrpSpPr>
        <p:grpSpPr>
          <a:xfrm>
            <a:off x="735756" y="1347313"/>
            <a:ext cx="10254013" cy="5386703"/>
            <a:chOff x="743919" y="1324065"/>
            <a:chExt cx="10254013" cy="5386703"/>
          </a:xfrm>
        </p:grpSpPr>
        <p:pic>
          <p:nvPicPr>
            <p:cNvPr id="7" name="Immagine 6"/>
            <p:cNvPicPr>
              <a:picLocks noChangeAspect="1"/>
            </p:cNvPicPr>
            <p:nvPr/>
          </p:nvPicPr>
          <p:blipFill>
            <a:blip r:embed="rId4"/>
            <a:stretch>
              <a:fillRect/>
            </a:stretch>
          </p:blipFill>
          <p:spPr>
            <a:xfrm>
              <a:off x="743919" y="1324065"/>
              <a:ext cx="10254013" cy="5386703"/>
            </a:xfrm>
            <a:prstGeom prst="rect">
              <a:avLst/>
            </a:prstGeom>
          </p:spPr>
        </p:pic>
        <p:cxnSp>
          <p:nvCxnSpPr>
            <p:cNvPr id="22" name="Connettore diritto 21"/>
            <p:cNvCxnSpPr/>
            <p:nvPr/>
          </p:nvCxnSpPr>
          <p:spPr>
            <a:xfrm>
              <a:off x="8983579" y="2222449"/>
              <a:ext cx="786063" cy="0"/>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ttangolo arrotondato 19"/>
          <p:cNvSpPr/>
          <p:nvPr/>
        </p:nvSpPr>
        <p:spPr>
          <a:xfrm>
            <a:off x="2708977" y="2946633"/>
            <a:ext cx="2498454" cy="3407672"/>
          </a:xfrm>
          <a:prstGeom prst="roundRect">
            <a:avLst>
              <a:gd name="adj" fmla="val 7362"/>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2510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1" y="602974"/>
            <a:ext cx="5532274"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La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…In </a:t>
            </a:r>
            <a:r>
              <a:rPr lang="it-IT" sz="2800" b="1" dirty="0">
                <a:solidFill>
                  <a:schemeClr val="bg1"/>
                </a:solidFill>
                <a:latin typeface="Helvetica" panose="020B0604020202020204" pitchFamily="34" charset="0"/>
                <a:ea typeface="Times New Roman" panose="02020603050405020304" pitchFamily="18" charset="0"/>
              </a:rPr>
              <a:t>pratica…</a:t>
            </a:r>
          </a:p>
        </p:txBody>
      </p:sp>
      <p:pic>
        <p:nvPicPr>
          <p:cNvPr id="5" name="Immagine 4"/>
          <p:cNvPicPr>
            <a:picLocks noChangeAspect="1"/>
          </p:cNvPicPr>
          <p:nvPr/>
        </p:nvPicPr>
        <p:blipFill>
          <a:blip r:embed="rId3"/>
          <a:stretch>
            <a:fillRect/>
          </a:stretch>
        </p:blipFill>
        <p:spPr>
          <a:xfrm>
            <a:off x="741216" y="1319904"/>
            <a:ext cx="10262581" cy="5366719"/>
          </a:xfrm>
          <a:prstGeom prst="rect">
            <a:avLst/>
          </a:prstGeom>
        </p:spPr>
      </p:pic>
      <p:sp>
        <p:nvSpPr>
          <p:cNvPr id="8" name="Rettangolo arrotondato 7"/>
          <p:cNvSpPr/>
          <p:nvPr/>
        </p:nvSpPr>
        <p:spPr>
          <a:xfrm>
            <a:off x="2755472" y="3394132"/>
            <a:ext cx="2498454" cy="4029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uppo 10"/>
          <p:cNvGrpSpPr/>
          <p:nvPr/>
        </p:nvGrpSpPr>
        <p:grpSpPr>
          <a:xfrm>
            <a:off x="1224366" y="3004087"/>
            <a:ext cx="9779431" cy="3427710"/>
            <a:chOff x="1224366" y="3004087"/>
            <a:chExt cx="9779431" cy="3427710"/>
          </a:xfrm>
        </p:grpSpPr>
        <p:sp>
          <p:nvSpPr>
            <p:cNvPr id="9" name="Callout 1 8"/>
            <p:cNvSpPr/>
            <p:nvPr/>
          </p:nvSpPr>
          <p:spPr>
            <a:xfrm>
              <a:off x="1224366" y="4785171"/>
              <a:ext cx="1886538" cy="647311"/>
            </a:xfrm>
            <a:prstGeom prst="borderCallout1">
              <a:avLst>
                <a:gd name="adj1" fmla="val -51019"/>
                <a:gd name="adj2" fmla="val 218795"/>
                <a:gd name="adj3" fmla="val 8008"/>
                <a:gd name="adj4" fmla="val 11179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Ricevuta di accettazione</a:t>
              </a:r>
              <a:endParaRPr lang="it-IT" dirty="0">
                <a:solidFill>
                  <a:schemeClr val="tx1"/>
                </a:solidFill>
              </a:endParaRPr>
            </a:p>
          </p:txBody>
        </p:sp>
        <p:sp>
          <p:nvSpPr>
            <p:cNvPr id="10" name="Rettangolo arrotondato 9"/>
            <p:cNvSpPr/>
            <p:nvPr/>
          </p:nvSpPr>
          <p:spPr>
            <a:xfrm>
              <a:off x="5480591" y="3004087"/>
              <a:ext cx="5523206" cy="3427710"/>
            </a:xfrm>
            <a:prstGeom prst="roundRect">
              <a:avLst>
                <a:gd name="adj" fmla="val 4007"/>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 name="Gruppo 13"/>
          <p:cNvGrpSpPr/>
          <p:nvPr/>
        </p:nvGrpSpPr>
        <p:grpSpPr>
          <a:xfrm>
            <a:off x="5488954" y="2547214"/>
            <a:ext cx="5458764" cy="4117050"/>
            <a:chOff x="5488954" y="2547214"/>
            <a:chExt cx="5458764" cy="4117050"/>
          </a:xfrm>
        </p:grpSpPr>
        <p:pic>
          <p:nvPicPr>
            <p:cNvPr id="12" name="Immagine 11"/>
            <p:cNvPicPr>
              <a:picLocks noChangeAspect="1"/>
            </p:cNvPicPr>
            <p:nvPr/>
          </p:nvPicPr>
          <p:blipFill>
            <a:blip r:embed="rId4"/>
            <a:stretch>
              <a:fillRect/>
            </a:stretch>
          </p:blipFill>
          <p:spPr>
            <a:xfrm>
              <a:off x="5488954" y="2959533"/>
              <a:ext cx="5458764" cy="3704731"/>
            </a:xfrm>
            <a:prstGeom prst="rect">
              <a:avLst/>
            </a:prstGeom>
          </p:spPr>
        </p:pic>
        <p:pic>
          <p:nvPicPr>
            <p:cNvPr id="13" name="Immagine 12"/>
            <p:cNvPicPr>
              <a:picLocks noChangeAspect="1"/>
            </p:cNvPicPr>
            <p:nvPr/>
          </p:nvPicPr>
          <p:blipFill>
            <a:blip r:embed="rId5"/>
            <a:stretch>
              <a:fillRect/>
            </a:stretch>
          </p:blipFill>
          <p:spPr>
            <a:xfrm>
              <a:off x="5539114" y="2547214"/>
              <a:ext cx="5408604" cy="456874"/>
            </a:xfrm>
            <a:prstGeom prst="rect">
              <a:avLst/>
            </a:prstGeom>
          </p:spPr>
        </p:pic>
      </p:grpSp>
    </p:spTree>
    <p:extLst>
      <p:ext uri="{BB962C8B-B14F-4D97-AF65-F5344CB8AC3E}">
        <p14:creationId xmlns:p14="http://schemas.microsoft.com/office/powerpoint/2010/main" val="295150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xit" presetSubtype="0" fill="hold" nodeType="withEffect">
                                  <p:stCondLst>
                                    <p:cond delay="50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20659" y="1332814"/>
            <a:ext cx="10193733" cy="5331450"/>
          </a:xfrm>
          <a:prstGeom prst="rect">
            <a:avLst/>
          </a:prstGeom>
        </p:spPr>
      </p:pic>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3"/>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1" y="602974"/>
            <a:ext cx="5532274"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La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…In </a:t>
            </a:r>
            <a:r>
              <a:rPr lang="it-IT" sz="2800" b="1" dirty="0">
                <a:solidFill>
                  <a:schemeClr val="bg1"/>
                </a:solidFill>
                <a:latin typeface="Helvetica" panose="020B0604020202020204" pitchFamily="34" charset="0"/>
                <a:ea typeface="Times New Roman" panose="02020603050405020304" pitchFamily="18" charset="0"/>
              </a:rPr>
              <a:t>pratica…</a:t>
            </a:r>
          </a:p>
        </p:txBody>
      </p:sp>
      <p:sp>
        <p:nvSpPr>
          <p:cNvPr id="8" name="Rettangolo arrotondato 7"/>
          <p:cNvSpPr/>
          <p:nvPr/>
        </p:nvSpPr>
        <p:spPr>
          <a:xfrm>
            <a:off x="2755472" y="3037678"/>
            <a:ext cx="2498454" cy="4029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uppo 10"/>
          <p:cNvGrpSpPr/>
          <p:nvPr/>
        </p:nvGrpSpPr>
        <p:grpSpPr>
          <a:xfrm>
            <a:off x="1224366" y="3004087"/>
            <a:ext cx="9779431" cy="3427710"/>
            <a:chOff x="1224366" y="3004087"/>
            <a:chExt cx="9779431" cy="3427710"/>
          </a:xfrm>
        </p:grpSpPr>
        <p:sp>
          <p:nvSpPr>
            <p:cNvPr id="9" name="Callout 1 8"/>
            <p:cNvSpPr/>
            <p:nvPr/>
          </p:nvSpPr>
          <p:spPr>
            <a:xfrm>
              <a:off x="1224366" y="4785171"/>
              <a:ext cx="1886538" cy="647311"/>
            </a:xfrm>
            <a:prstGeom prst="borderCallout1">
              <a:avLst>
                <a:gd name="adj1" fmla="val -51019"/>
                <a:gd name="adj2" fmla="val 218795"/>
                <a:gd name="adj3" fmla="val 8008"/>
                <a:gd name="adj4" fmla="val 11179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Ricevuta di consegna</a:t>
              </a:r>
              <a:endParaRPr lang="it-IT" dirty="0">
                <a:solidFill>
                  <a:schemeClr val="tx1"/>
                </a:solidFill>
              </a:endParaRPr>
            </a:p>
          </p:txBody>
        </p:sp>
        <p:sp>
          <p:nvSpPr>
            <p:cNvPr id="10" name="Rettangolo arrotondato 9"/>
            <p:cNvSpPr/>
            <p:nvPr/>
          </p:nvSpPr>
          <p:spPr>
            <a:xfrm>
              <a:off x="5480591" y="3004087"/>
              <a:ext cx="5523206" cy="3427710"/>
            </a:xfrm>
            <a:prstGeom prst="roundRect">
              <a:avLst>
                <a:gd name="adj" fmla="val 4007"/>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 name="Gruppo 13"/>
          <p:cNvGrpSpPr/>
          <p:nvPr/>
        </p:nvGrpSpPr>
        <p:grpSpPr>
          <a:xfrm>
            <a:off x="5488954" y="2547214"/>
            <a:ext cx="5458764" cy="4117050"/>
            <a:chOff x="5488954" y="2547214"/>
            <a:chExt cx="5458764" cy="4117050"/>
          </a:xfrm>
        </p:grpSpPr>
        <p:pic>
          <p:nvPicPr>
            <p:cNvPr id="12" name="Immagine 11"/>
            <p:cNvPicPr>
              <a:picLocks noChangeAspect="1"/>
            </p:cNvPicPr>
            <p:nvPr/>
          </p:nvPicPr>
          <p:blipFill>
            <a:blip r:embed="rId4"/>
            <a:stretch>
              <a:fillRect/>
            </a:stretch>
          </p:blipFill>
          <p:spPr>
            <a:xfrm>
              <a:off x="5488954" y="2959533"/>
              <a:ext cx="5458764" cy="3704731"/>
            </a:xfrm>
            <a:prstGeom prst="rect">
              <a:avLst/>
            </a:prstGeom>
          </p:spPr>
        </p:pic>
        <p:pic>
          <p:nvPicPr>
            <p:cNvPr id="13" name="Immagine 12"/>
            <p:cNvPicPr>
              <a:picLocks noChangeAspect="1"/>
            </p:cNvPicPr>
            <p:nvPr/>
          </p:nvPicPr>
          <p:blipFill>
            <a:blip r:embed="rId5"/>
            <a:stretch>
              <a:fillRect/>
            </a:stretch>
          </p:blipFill>
          <p:spPr>
            <a:xfrm>
              <a:off x="5539114" y="2547214"/>
              <a:ext cx="5408604" cy="456874"/>
            </a:xfrm>
            <a:prstGeom prst="rect">
              <a:avLst/>
            </a:prstGeom>
          </p:spPr>
        </p:pic>
      </p:grpSp>
    </p:spTree>
    <p:extLst>
      <p:ext uri="{BB962C8B-B14F-4D97-AF65-F5344CB8AC3E}">
        <p14:creationId xmlns:p14="http://schemas.microsoft.com/office/powerpoint/2010/main" val="368399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xit" presetSubtype="0" fill="hold" nodeType="withEffect">
                                  <p:stCondLst>
                                    <p:cond delay="50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474185" y="2108956"/>
            <a:ext cx="8324509" cy="43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algn="just" eaLnBrk="1" hangingPunct="1">
              <a:spcBef>
                <a:spcPts val="600"/>
              </a:spcBef>
              <a:buClr>
                <a:srgbClr val="000000"/>
              </a:buClr>
              <a:buSzPct val="100000"/>
              <a:buFont typeface="Times New Roman" panose="02020603050405020304" pitchFamily="18" charset="0"/>
              <a:buNone/>
            </a:pPr>
            <a:r>
              <a:rPr lang="it-IT" altLang="it-IT" dirty="0">
                <a:solidFill>
                  <a:srgbClr val="000000"/>
                </a:solidFill>
                <a:latin typeface="Calibri" panose="020F0502020204030204" pitchFamily="34" charset="0"/>
                <a:cs typeface="Calibri" panose="020F0502020204030204" pitchFamily="34" charset="0"/>
              </a:rPr>
              <a:t>E’ uno </a:t>
            </a:r>
            <a:r>
              <a:rPr lang="it-IT" altLang="it-IT" b="1" dirty="0">
                <a:solidFill>
                  <a:srgbClr val="000000"/>
                </a:solidFill>
                <a:latin typeface="Calibri" panose="020F0502020204030204" pitchFamily="34" charset="0"/>
                <a:cs typeface="Calibri" panose="020F0502020204030204" pitchFamily="34" charset="0"/>
              </a:rPr>
              <a:t>strumento </a:t>
            </a:r>
            <a:r>
              <a:rPr lang="it-IT" altLang="it-IT" dirty="0" smtClean="0">
                <a:solidFill>
                  <a:srgbClr val="000000"/>
                </a:solidFill>
                <a:latin typeface="Calibri" panose="020F0502020204030204" pitchFamily="34" charset="0"/>
                <a:cs typeface="Calibri" panose="020F0502020204030204" pitchFamily="34" charset="0"/>
              </a:rPr>
              <a:t>che non si discosta molto dalla </a:t>
            </a:r>
            <a:r>
              <a:rPr lang="it-IT" altLang="it-IT" b="1" dirty="0" smtClean="0">
                <a:solidFill>
                  <a:srgbClr val="000000"/>
                </a:solidFill>
                <a:latin typeface="Calibri" panose="020F0502020204030204" pitchFamily="34" charset="0"/>
                <a:cs typeface="Calibri" panose="020F0502020204030204" pitchFamily="34" charset="0"/>
              </a:rPr>
              <a:t>posta elettronica ordinaria</a:t>
            </a:r>
            <a:r>
              <a:rPr lang="it-IT" altLang="it-IT" dirty="0" smtClean="0">
                <a:solidFill>
                  <a:srgbClr val="000000"/>
                </a:solidFill>
                <a:latin typeface="Calibri" panose="020F0502020204030204" pitchFamily="34" charset="0"/>
                <a:cs typeface="Calibri" panose="020F0502020204030204" pitchFamily="34" charset="0"/>
              </a:rPr>
              <a:t> </a:t>
            </a:r>
            <a:endParaRPr lang="it-IT" altLang="it-IT" dirty="0">
              <a:solidFill>
                <a:srgbClr val="000000"/>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fontAlgn="base">
              <a:spcBef>
                <a:spcPts val="750"/>
              </a:spcBef>
              <a:spcAft>
                <a:spcPts val="750"/>
              </a:spcAft>
            </a:pPr>
            <a:r>
              <a:rPr lang="it-IT" sz="3200" b="1" dirty="0" smtClean="0">
                <a:solidFill>
                  <a:schemeClr val="bg1"/>
                </a:solidFill>
                <a:latin typeface="Helvetica" panose="020B0604020202020204" pitchFamily="34" charset="0"/>
                <a:ea typeface="Times New Roman" panose="02020603050405020304" pitchFamily="18" charset="0"/>
              </a:rPr>
              <a:t>Cos’è </a:t>
            </a:r>
            <a:r>
              <a:rPr lang="it-IT" sz="3200" b="1" dirty="0">
                <a:solidFill>
                  <a:schemeClr val="bg1"/>
                </a:solidFill>
                <a:latin typeface="Helvetica" panose="020B0604020202020204" pitchFamily="34" charset="0"/>
                <a:ea typeface="Times New Roman" panose="02020603050405020304" pitchFamily="18" charset="0"/>
              </a:rPr>
              <a:t>la </a:t>
            </a:r>
            <a:r>
              <a:rPr lang="it-IT" sz="3200" b="1" dirty="0">
                <a:solidFill>
                  <a:srgbClr val="92D050"/>
                </a:solidFill>
                <a:latin typeface="Helvetica" panose="020B0604020202020204" pitchFamily="34" charset="0"/>
                <a:ea typeface="Times New Roman" panose="02020603050405020304" pitchFamily="18" charset="0"/>
              </a:rPr>
              <a:t>P</a:t>
            </a:r>
            <a:r>
              <a:rPr lang="it-IT" sz="3200" b="1" dirty="0">
                <a:solidFill>
                  <a:schemeClr val="bg1"/>
                </a:solidFill>
                <a:latin typeface="Helvetica" panose="020B0604020202020204" pitchFamily="34" charset="0"/>
                <a:ea typeface="Times New Roman" panose="02020603050405020304" pitchFamily="18" charset="0"/>
              </a:rPr>
              <a:t>osta </a:t>
            </a:r>
            <a:r>
              <a:rPr lang="it-IT" sz="3200" b="1" dirty="0">
                <a:solidFill>
                  <a:srgbClr val="92D050"/>
                </a:solidFill>
                <a:latin typeface="Helvetica" panose="020B0604020202020204" pitchFamily="34" charset="0"/>
                <a:ea typeface="Times New Roman" panose="02020603050405020304" pitchFamily="18" charset="0"/>
              </a:rPr>
              <a:t>E</a:t>
            </a:r>
            <a:r>
              <a:rPr lang="it-IT" sz="3200" b="1" dirty="0">
                <a:solidFill>
                  <a:schemeClr val="bg1"/>
                </a:solidFill>
                <a:latin typeface="Helvetica" panose="020B0604020202020204" pitchFamily="34" charset="0"/>
                <a:ea typeface="Times New Roman" panose="02020603050405020304" pitchFamily="18" charset="0"/>
              </a:rPr>
              <a:t>lettronica </a:t>
            </a:r>
            <a:r>
              <a:rPr lang="it-IT" sz="3200" b="1" dirty="0" smtClean="0">
                <a:solidFill>
                  <a:srgbClr val="92D050"/>
                </a:solidFill>
                <a:latin typeface="Helvetica" panose="020B0604020202020204" pitchFamily="34" charset="0"/>
                <a:ea typeface="Times New Roman" panose="02020603050405020304" pitchFamily="18" charset="0"/>
              </a:rPr>
              <a:t>C</a:t>
            </a:r>
            <a:r>
              <a:rPr lang="it-IT" sz="3200" b="1" dirty="0" smtClean="0">
                <a:solidFill>
                  <a:schemeClr val="bg1"/>
                </a:solidFill>
                <a:latin typeface="Helvetica" panose="020B0604020202020204" pitchFamily="34" charset="0"/>
                <a:ea typeface="Times New Roman" panose="02020603050405020304" pitchFamily="18" charset="0"/>
              </a:rPr>
              <a:t>ertificata ?</a:t>
            </a:r>
            <a:endParaRPr lang="it-IT" sz="3200" b="1" dirty="0">
              <a:solidFill>
                <a:schemeClr val="bg1"/>
              </a:solidFill>
              <a:effectLst/>
              <a:latin typeface="Times New Roman" panose="02020603050405020304" pitchFamily="18" charset="0"/>
              <a:ea typeface="Times New Roman" panose="02020603050405020304" pitchFamily="18" charset="0"/>
            </a:endParaRPr>
          </a:p>
        </p:txBody>
      </p:sp>
      <p:pic>
        <p:nvPicPr>
          <p:cNvPr id="11" name="Immagine 10">
            <a:extLst>
              <a:ext uri="{FF2B5EF4-FFF2-40B4-BE49-F238E27FC236}">
                <a16:creationId xmlns:a16="http://schemas.microsoft.com/office/drawing/2014/main" id="{4F845CEF-71D1-4839-8349-0303B8611FB1}"/>
              </a:ext>
            </a:extLst>
          </p:cNvPr>
          <p:cNvPicPr>
            <a:picLocks noChangeAspect="1"/>
          </p:cNvPicPr>
          <p:nvPr/>
        </p:nvPicPr>
        <p:blipFill>
          <a:blip r:embed="rId3"/>
          <a:stretch>
            <a:fillRect/>
          </a:stretch>
        </p:blipFill>
        <p:spPr>
          <a:xfrm>
            <a:off x="1597057" y="2934528"/>
            <a:ext cx="467695" cy="494472"/>
          </a:xfrm>
          <a:prstGeom prst="rect">
            <a:avLst/>
          </a:prstGeom>
        </p:spPr>
      </p:pic>
      <p:sp>
        <p:nvSpPr>
          <p:cNvPr id="7" name="CasellaDiTesto 6"/>
          <p:cNvSpPr txBox="1"/>
          <p:nvPr/>
        </p:nvSpPr>
        <p:spPr>
          <a:xfrm>
            <a:off x="3773714" y="2612571"/>
            <a:ext cx="184731" cy="369332"/>
          </a:xfrm>
          <a:prstGeom prst="rect">
            <a:avLst/>
          </a:prstGeom>
          <a:noFill/>
        </p:spPr>
        <p:txBody>
          <a:bodyPr wrap="none" rtlCol="0">
            <a:spAutoFit/>
          </a:bodyPr>
          <a:lstStyle/>
          <a:p>
            <a:endParaRPr lang="it-IT" dirty="0"/>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474185" y="2920741"/>
            <a:ext cx="8324509" cy="109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algn="just" eaLnBrk="1" hangingPunct="1">
              <a:spcBef>
                <a:spcPts val="600"/>
              </a:spcBef>
              <a:buClr>
                <a:srgbClr val="000000"/>
              </a:buClr>
              <a:buSzPct val="100000"/>
              <a:buFont typeface="Times New Roman" panose="02020603050405020304" pitchFamily="18" charset="0"/>
              <a:buNone/>
            </a:pPr>
            <a:r>
              <a:rPr lang="it-IT" altLang="it-IT" dirty="0">
                <a:solidFill>
                  <a:srgbClr val="000000"/>
                </a:solidFill>
                <a:latin typeface="Calibri" panose="020F0502020204030204" pitchFamily="34" charset="0"/>
                <a:cs typeface="Calibri" panose="020F0502020204030204" pitchFamily="34" charset="0"/>
              </a:rPr>
              <a:t>ha solo qualche caratteristica in più che le consente </a:t>
            </a:r>
            <a:r>
              <a:rPr lang="it-IT" altLang="it-IT" dirty="0" smtClean="0">
                <a:solidFill>
                  <a:srgbClr val="000000"/>
                </a:solidFill>
                <a:latin typeface="Calibri" panose="020F0502020204030204" pitchFamily="34" charset="0"/>
                <a:cs typeface="Calibri" panose="020F0502020204030204" pitchFamily="34" charset="0"/>
              </a:rPr>
              <a:t>di </a:t>
            </a:r>
            <a:r>
              <a:rPr lang="it-IT" altLang="it-IT" dirty="0">
                <a:solidFill>
                  <a:srgbClr val="000000"/>
                </a:solidFill>
                <a:latin typeface="Calibri" panose="020F0502020204030204" pitchFamily="34" charset="0"/>
                <a:cs typeface="Calibri" panose="020F0502020204030204" pitchFamily="34" charset="0"/>
              </a:rPr>
              <a:t>superare le limitazioni della posta </a:t>
            </a:r>
            <a:r>
              <a:rPr lang="it-IT" altLang="it-IT" dirty="0" smtClean="0">
                <a:solidFill>
                  <a:srgbClr val="000000"/>
                </a:solidFill>
                <a:latin typeface="Calibri" panose="020F0502020204030204" pitchFamily="34" charset="0"/>
                <a:cs typeface="Calibri" panose="020F0502020204030204" pitchFamily="34" charset="0"/>
              </a:rPr>
              <a:t>elettronica tradizionale </a:t>
            </a:r>
            <a:r>
              <a:rPr lang="it-IT" altLang="it-IT" dirty="0">
                <a:solidFill>
                  <a:srgbClr val="000000"/>
                </a:solidFill>
                <a:latin typeface="Calibri" panose="020F0502020204030204" pitchFamily="34" charset="0"/>
                <a:cs typeface="Calibri" panose="020F0502020204030204" pitchFamily="34" charset="0"/>
              </a:rPr>
              <a:t>in tutti quei contesti in cui bisogna avere certezza dell’invio e della consegna </a:t>
            </a:r>
            <a:r>
              <a:rPr lang="it-IT" altLang="it-IT" dirty="0" smtClean="0">
                <a:solidFill>
                  <a:srgbClr val="000000"/>
                </a:solidFill>
                <a:latin typeface="Calibri" panose="020F0502020204030204" pitchFamily="34" charset="0"/>
                <a:cs typeface="Calibri" panose="020F0502020204030204" pitchFamily="34" charset="0"/>
              </a:rPr>
              <a:t>di una comunicazione</a:t>
            </a:r>
            <a:endParaRPr lang="it-IT" altLang="it-IT" dirty="0">
              <a:solidFill>
                <a:srgbClr val="000000"/>
              </a:solidFill>
              <a:latin typeface="Calibri" panose="020F0502020204030204" pitchFamily="34" charset="0"/>
              <a:cs typeface="Calibri" panose="020F0502020204030204" pitchFamily="34" charset="0"/>
            </a:endParaRP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1489321" y="4760157"/>
            <a:ext cx="4753515" cy="1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algn="just" eaLnBrk="1" hangingPunct="1">
              <a:spcBef>
                <a:spcPts val="600"/>
              </a:spcBef>
              <a:buClr>
                <a:srgbClr val="000000"/>
              </a:buClr>
              <a:buSzPct val="100000"/>
              <a:buFont typeface="Times New Roman" panose="02020603050405020304" pitchFamily="18" charset="0"/>
              <a:buNone/>
            </a:pPr>
            <a:r>
              <a:rPr lang="it-IT" altLang="it-IT" dirty="0" smtClean="0">
                <a:solidFill>
                  <a:srgbClr val="000000"/>
                </a:solidFill>
                <a:latin typeface="Calibri" panose="020F0502020204030204" pitchFamily="34" charset="0"/>
                <a:cs typeface="Calibri" panose="020F0502020204030204" pitchFamily="34" charset="0"/>
              </a:rPr>
              <a:t>Le proprietà di cui gode la PEC la </a:t>
            </a:r>
            <a:r>
              <a:rPr lang="it-IT" altLang="it-IT" dirty="0">
                <a:solidFill>
                  <a:srgbClr val="000000"/>
                </a:solidFill>
                <a:latin typeface="Calibri" panose="020F0502020204030204" pitchFamily="34" charset="0"/>
                <a:cs typeface="Calibri" panose="020F0502020204030204" pitchFamily="34" charset="0"/>
              </a:rPr>
              <a:t>rendono simile, nel modo di funzionare, ad una tradizionale raccomandata postale con avviso </a:t>
            </a:r>
            <a:r>
              <a:rPr lang="it-IT" altLang="it-IT" dirty="0" smtClean="0">
                <a:solidFill>
                  <a:srgbClr val="000000"/>
                </a:solidFill>
                <a:latin typeface="Calibri" panose="020F0502020204030204" pitchFamily="34" charset="0"/>
                <a:cs typeface="Calibri" panose="020F0502020204030204" pitchFamily="34" charset="0"/>
              </a:rPr>
              <a:t>di ricevimento</a:t>
            </a:r>
            <a:endParaRPr lang="it-IT" altLang="it-IT" dirty="0">
              <a:solidFill>
                <a:srgbClr val="000000"/>
              </a:solidFill>
              <a:latin typeface="Calibri" panose="020F0502020204030204" pitchFamily="34" charset="0"/>
              <a:cs typeface="Calibri" panose="020F0502020204030204" pitchFamily="34" charset="0"/>
            </a:endParaRPr>
          </a:p>
        </p:txBody>
      </p:sp>
      <p:grpSp>
        <p:nvGrpSpPr>
          <p:cNvPr id="22" name="Gruppo 21"/>
          <p:cNvGrpSpPr/>
          <p:nvPr/>
        </p:nvGrpSpPr>
        <p:grpSpPr>
          <a:xfrm>
            <a:off x="6656682" y="4760157"/>
            <a:ext cx="5142012" cy="1178138"/>
            <a:chOff x="5235703" y="4984606"/>
            <a:chExt cx="5142012" cy="1178138"/>
          </a:xfrm>
        </p:grpSpPr>
        <p:sp>
          <p:nvSpPr>
            <p:cNvPr id="3" name="Text Box 2">
              <a:extLst>
                <a:ext uri="{FF2B5EF4-FFF2-40B4-BE49-F238E27FC236}">
                  <a16:creationId xmlns:a16="http://schemas.microsoft.com/office/drawing/2014/main" id="{6B4B765D-B6B3-40EA-8EEF-FACD72ACA921}"/>
                </a:ext>
              </a:extLst>
            </p:cNvPr>
            <p:cNvSpPr txBox="1">
              <a:spLocks noChangeArrowheads="1"/>
            </p:cNvSpPr>
            <p:nvPr/>
          </p:nvSpPr>
          <p:spPr bwMode="auto">
            <a:xfrm>
              <a:off x="5235703" y="4984606"/>
              <a:ext cx="5142012" cy="11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30238" indent="-269875"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algn="just" eaLnBrk="1" hangingPunct="1">
                <a:spcBef>
                  <a:spcPts val="600"/>
                </a:spcBef>
                <a:buClr>
                  <a:srgbClr val="000000"/>
                </a:buClr>
                <a:buSzPct val="100000"/>
                <a:buFont typeface="Times New Roman" panose="02020603050405020304" pitchFamily="18" charset="0"/>
                <a:buNone/>
              </a:pPr>
              <a:r>
                <a:rPr lang="it-IT" altLang="it-IT" sz="2800" b="1" dirty="0" smtClean="0">
                  <a:solidFill>
                    <a:srgbClr val="000000"/>
                  </a:solidFill>
                  <a:latin typeface="Calibri" panose="020F0502020204030204" pitchFamily="34" charset="0"/>
                  <a:cs typeface="Calibri" panose="020F0502020204030204" pitchFamily="34" charset="0"/>
                </a:rPr>
                <a:t>email         posta </a:t>
              </a:r>
              <a:r>
                <a:rPr lang="it-IT" altLang="it-IT" sz="2800" b="1" dirty="0">
                  <a:solidFill>
                    <a:srgbClr val="000000"/>
                  </a:solidFill>
                  <a:latin typeface="Calibri" panose="020F0502020204030204" pitchFamily="34" charset="0"/>
                  <a:cs typeface="Calibri" panose="020F0502020204030204" pitchFamily="34" charset="0"/>
                </a:rPr>
                <a:t>ordinaria</a:t>
              </a:r>
            </a:p>
            <a:p>
              <a:pPr algn="just" eaLnBrk="1" hangingPunct="1">
                <a:spcBef>
                  <a:spcPts val="600"/>
                </a:spcBef>
                <a:buClr>
                  <a:srgbClr val="000000"/>
                </a:buClr>
                <a:buSzPct val="100000"/>
                <a:buFont typeface="Times New Roman" panose="02020603050405020304" pitchFamily="18" charset="0"/>
                <a:buNone/>
              </a:pPr>
              <a:r>
                <a:rPr lang="it-IT" altLang="it-IT" sz="2800" b="1" dirty="0" smtClean="0">
                  <a:solidFill>
                    <a:srgbClr val="000000"/>
                  </a:solidFill>
                  <a:latin typeface="Calibri" panose="020F0502020204030204" pitchFamily="34" charset="0"/>
                  <a:cs typeface="Calibri" panose="020F0502020204030204" pitchFamily="34" charset="0"/>
                </a:rPr>
                <a:t>  PEC          raccomandata </a:t>
              </a:r>
              <a:r>
                <a:rPr lang="it-IT" altLang="it-IT" sz="2800" b="1" dirty="0">
                  <a:solidFill>
                    <a:srgbClr val="000000"/>
                  </a:solidFill>
                  <a:latin typeface="Calibri" panose="020F0502020204030204" pitchFamily="34" charset="0"/>
                  <a:cs typeface="Calibri" panose="020F0502020204030204" pitchFamily="34" charset="0"/>
                </a:rPr>
                <a:t>A/R</a:t>
              </a:r>
            </a:p>
          </p:txBody>
        </p:sp>
        <p:pic>
          <p:nvPicPr>
            <p:cNvPr id="8" name="Immagine 7"/>
            <p:cNvPicPr>
              <a:picLocks noChangeAspect="1"/>
            </p:cNvPicPr>
            <p:nvPr/>
          </p:nvPicPr>
          <p:blipFill>
            <a:blip r:embed="rId4"/>
            <a:stretch>
              <a:fillRect/>
            </a:stretch>
          </p:blipFill>
          <p:spPr>
            <a:xfrm>
              <a:off x="6716749" y="5055070"/>
              <a:ext cx="343765" cy="302696"/>
            </a:xfrm>
            <a:prstGeom prst="rect">
              <a:avLst/>
            </a:prstGeom>
          </p:spPr>
        </p:pic>
        <p:pic>
          <p:nvPicPr>
            <p:cNvPr id="15" name="Immagine 14"/>
            <p:cNvPicPr>
              <a:picLocks noChangeAspect="1"/>
            </p:cNvPicPr>
            <p:nvPr/>
          </p:nvPicPr>
          <p:blipFill>
            <a:blip r:embed="rId4"/>
            <a:stretch>
              <a:fillRect/>
            </a:stretch>
          </p:blipFill>
          <p:spPr>
            <a:xfrm>
              <a:off x="6716748" y="5612519"/>
              <a:ext cx="343765" cy="302696"/>
            </a:xfrm>
            <a:prstGeom prst="rect">
              <a:avLst/>
            </a:prstGeom>
          </p:spPr>
        </p:pic>
      </p:grpSp>
      <p:grpSp>
        <p:nvGrpSpPr>
          <p:cNvPr id="21" name="Gruppo 20"/>
          <p:cNvGrpSpPr/>
          <p:nvPr/>
        </p:nvGrpSpPr>
        <p:grpSpPr>
          <a:xfrm>
            <a:off x="457028" y="1599903"/>
            <a:ext cx="2857500" cy="2838450"/>
            <a:chOff x="457028" y="1599903"/>
            <a:chExt cx="2857500" cy="2838450"/>
          </a:xfrm>
        </p:grpSpPr>
        <p:grpSp>
          <p:nvGrpSpPr>
            <p:cNvPr id="18" name="Gruppo 17"/>
            <p:cNvGrpSpPr/>
            <p:nvPr/>
          </p:nvGrpSpPr>
          <p:grpSpPr>
            <a:xfrm>
              <a:off x="457028" y="1599903"/>
              <a:ext cx="2857500" cy="2838450"/>
              <a:chOff x="457029" y="2032603"/>
              <a:chExt cx="2857500" cy="2838450"/>
            </a:xfrm>
          </p:grpSpPr>
          <p:pic>
            <p:nvPicPr>
              <p:cNvPr id="9" name="Immagine 8">
                <a:extLst>
                  <a:ext uri="{FF2B5EF4-FFF2-40B4-BE49-F238E27FC236}">
                    <a16:creationId xmlns:a16="http://schemas.microsoft.com/office/drawing/2014/main" id="{FBBAF121-CCA0-4B8E-AC78-5F9E32AB46EE}"/>
                  </a:ext>
                </a:extLst>
              </p:cNvPr>
              <p:cNvPicPr>
                <a:picLocks noChangeAspect="1"/>
              </p:cNvPicPr>
              <p:nvPr/>
            </p:nvPicPr>
            <p:blipFill>
              <a:blip r:embed="rId5"/>
              <a:stretch>
                <a:fillRect/>
              </a:stretch>
            </p:blipFill>
            <p:spPr>
              <a:xfrm>
                <a:off x="457029" y="2032603"/>
                <a:ext cx="2857500" cy="2838450"/>
              </a:xfrm>
              <a:prstGeom prst="rect">
                <a:avLst/>
              </a:prstGeom>
            </p:spPr>
          </p:pic>
          <p:sp>
            <p:nvSpPr>
              <p:cNvPr id="16" name="CasellaDiTesto 15"/>
              <p:cNvSpPr txBox="1"/>
              <p:nvPr/>
            </p:nvSpPr>
            <p:spPr>
              <a:xfrm rot="20722220">
                <a:off x="853697" y="2444996"/>
                <a:ext cx="1816302" cy="461665"/>
              </a:xfrm>
              <a:prstGeom prst="rect">
                <a:avLst/>
              </a:prstGeom>
              <a:solidFill>
                <a:schemeClr val="bg1"/>
              </a:solidFill>
            </p:spPr>
            <p:txBody>
              <a:bodyPr wrap="square" rtlCol="0">
                <a:spAutoFit/>
              </a:bodyPr>
              <a:lstStyle/>
              <a:p>
                <a:pPr algn="ctr"/>
                <a:r>
                  <a:rPr lang="it-IT" sz="2400" b="1" dirty="0" smtClean="0">
                    <a:solidFill>
                      <a:schemeClr val="tx2"/>
                    </a:solidFill>
                  </a:rPr>
                  <a:t>PEC</a:t>
                </a:r>
              </a:p>
            </p:txBody>
          </p:sp>
        </p:grpSp>
        <p:pic>
          <p:nvPicPr>
            <p:cNvPr id="20" name="Immagin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571" y="2025037"/>
              <a:ext cx="761285" cy="761285"/>
            </a:xfrm>
            <a:prstGeom prst="rect">
              <a:avLst/>
            </a:prstGeom>
          </p:spPr>
        </p:pic>
      </p:grpSp>
    </p:spTree>
    <p:extLst>
      <p:ext uri="{BB962C8B-B14F-4D97-AF65-F5344CB8AC3E}">
        <p14:creationId xmlns:p14="http://schemas.microsoft.com/office/powerpoint/2010/main" val="1608306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952858" y="5499928"/>
            <a:ext cx="4228740" cy="461665"/>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È complicato inviare una PEC ?</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550" y="2222358"/>
            <a:ext cx="2327128" cy="3049917"/>
          </a:xfrm>
          <a:prstGeom prst="rect">
            <a:avLst/>
          </a:prstGeom>
        </p:spPr>
      </p:pic>
      <p:grpSp>
        <p:nvGrpSpPr>
          <p:cNvPr id="7" name="Gruppo 6"/>
          <p:cNvGrpSpPr/>
          <p:nvPr/>
        </p:nvGrpSpPr>
        <p:grpSpPr>
          <a:xfrm>
            <a:off x="720659" y="1332814"/>
            <a:ext cx="10227059" cy="5331450"/>
            <a:chOff x="720659" y="1332814"/>
            <a:chExt cx="10227059" cy="5331450"/>
          </a:xfrm>
        </p:grpSpPr>
        <p:pic>
          <p:nvPicPr>
            <p:cNvPr id="4" name="Immagine 3"/>
            <p:cNvPicPr>
              <a:picLocks noChangeAspect="1"/>
            </p:cNvPicPr>
            <p:nvPr/>
          </p:nvPicPr>
          <p:blipFill>
            <a:blip r:embed="rId3"/>
            <a:stretch>
              <a:fillRect/>
            </a:stretch>
          </p:blipFill>
          <p:spPr>
            <a:xfrm>
              <a:off x="720659" y="1332814"/>
              <a:ext cx="10193733" cy="5331450"/>
            </a:xfrm>
            <a:prstGeom prst="rect">
              <a:avLst/>
            </a:prstGeom>
          </p:spPr>
        </p:pic>
        <p:grpSp>
          <p:nvGrpSpPr>
            <p:cNvPr id="14" name="Gruppo 13"/>
            <p:cNvGrpSpPr/>
            <p:nvPr/>
          </p:nvGrpSpPr>
          <p:grpSpPr>
            <a:xfrm>
              <a:off x="5488954" y="2547214"/>
              <a:ext cx="5458764" cy="4117050"/>
              <a:chOff x="5488954" y="2547214"/>
              <a:chExt cx="5458764" cy="4117050"/>
            </a:xfrm>
          </p:grpSpPr>
          <p:pic>
            <p:nvPicPr>
              <p:cNvPr id="12" name="Immagine 11"/>
              <p:cNvPicPr>
                <a:picLocks noChangeAspect="1"/>
              </p:cNvPicPr>
              <p:nvPr/>
            </p:nvPicPr>
            <p:blipFill>
              <a:blip r:embed="rId4"/>
              <a:stretch>
                <a:fillRect/>
              </a:stretch>
            </p:blipFill>
            <p:spPr>
              <a:xfrm>
                <a:off x="5488954" y="2959533"/>
                <a:ext cx="5458764" cy="3704731"/>
              </a:xfrm>
              <a:prstGeom prst="rect">
                <a:avLst/>
              </a:prstGeom>
            </p:spPr>
          </p:pic>
          <p:pic>
            <p:nvPicPr>
              <p:cNvPr id="13" name="Immagine 12"/>
              <p:cNvPicPr>
                <a:picLocks noChangeAspect="1"/>
              </p:cNvPicPr>
              <p:nvPr/>
            </p:nvPicPr>
            <p:blipFill>
              <a:blip r:embed="rId5"/>
              <a:stretch>
                <a:fillRect/>
              </a:stretch>
            </p:blipFill>
            <p:spPr>
              <a:xfrm>
                <a:off x="5539114" y="2547214"/>
                <a:ext cx="5408604" cy="456874"/>
              </a:xfrm>
              <a:prstGeom prst="rect">
                <a:avLst/>
              </a:prstGeom>
            </p:spPr>
          </p:pic>
        </p:grpSp>
      </p:grpSp>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6"/>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1" y="602974"/>
            <a:ext cx="9481422"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Come faccio ad inviare una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 ? </a:t>
            </a:r>
            <a:endParaRPr lang="it-IT" sz="2800" b="1" dirty="0">
              <a:solidFill>
                <a:schemeClr val="bg1"/>
              </a:solidFill>
              <a:latin typeface="Helvetica" panose="020B0604020202020204" pitchFamily="34" charset="0"/>
              <a:ea typeface="Times New Roman" panose="02020603050405020304" pitchFamily="18" charset="0"/>
            </a:endParaRPr>
          </a:p>
        </p:txBody>
      </p:sp>
      <p:sp>
        <p:nvSpPr>
          <p:cNvPr id="8" name="Rettangolo arrotondato 7"/>
          <p:cNvSpPr/>
          <p:nvPr/>
        </p:nvSpPr>
        <p:spPr>
          <a:xfrm>
            <a:off x="934149" y="2536699"/>
            <a:ext cx="1447105" cy="4029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1169" y="2775651"/>
            <a:ext cx="610233" cy="610233"/>
          </a:xfrm>
          <a:prstGeom prst="rect">
            <a:avLst/>
          </a:prstGeom>
        </p:spPr>
      </p:pic>
      <p:pic>
        <p:nvPicPr>
          <p:cNvPr id="18" name="Immagin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659" y="1332814"/>
            <a:ext cx="10193733" cy="5346661"/>
          </a:xfrm>
          <a:prstGeom prst="rect">
            <a:avLst/>
          </a:prstGeom>
        </p:spPr>
      </p:pic>
      <p:grpSp>
        <p:nvGrpSpPr>
          <p:cNvPr id="22" name="Gruppo 21"/>
          <p:cNvGrpSpPr/>
          <p:nvPr/>
        </p:nvGrpSpPr>
        <p:grpSpPr>
          <a:xfrm>
            <a:off x="768643" y="3004088"/>
            <a:ext cx="6702967" cy="2312741"/>
            <a:chOff x="768643" y="3004088"/>
            <a:chExt cx="6702967" cy="2312741"/>
          </a:xfrm>
        </p:grpSpPr>
        <p:sp>
          <p:nvSpPr>
            <p:cNvPr id="19" name="Rettangolo arrotondato 18"/>
            <p:cNvSpPr/>
            <p:nvPr/>
          </p:nvSpPr>
          <p:spPr>
            <a:xfrm>
              <a:off x="768643" y="3004088"/>
              <a:ext cx="6702967" cy="33509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llout 1 19"/>
            <p:cNvSpPr/>
            <p:nvPr/>
          </p:nvSpPr>
          <p:spPr>
            <a:xfrm>
              <a:off x="4001088" y="4797256"/>
              <a:ext cx="3118386" cy="519573"/>
            </a:xfrm>
            <a:prstGeom prst="borderCallout1">
              <a:avLst>
                <a:gd name="adj1" fmla="val 18750"/>
                <a:gd name="adj2" fmla="val -8333"/>
                <a:gd name="adj3" fmla="val -252201"/>
                <a:gd name="adj4" fmla="val -54517"/>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p:cNvSpPr txBox="1"/>
            <p:nvPr/>
          </p:nvSpPr>
          <p:spPr>
            <a:xfrm>
              <a:off x="4126832" y="4797257"/>
              <a:ext cx="2836226" cy="461665"/>
            </a:xfrm>
            <a:prstGeom prst="rect">
              <a:avLst/>
            </a:prstGeom>
            <a:noFill/>
          </p:spPr>
          <p:txBody>
            <a:bodyPr wrap="non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Indirizzo del mittente</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32" name="Gruppo 31"/>
          <p:cNvGrpSpPr/>
          <p:nvPr/>
        </p:nvGrpSpPr>
        <p:grpSpPr>
          <a:xfrm>
            <a:off x="785306" y="3354735"/>
            <a:ext cx="6702967" cy="2270893"/>
            <a:chOff x="785306" y="3354735"/>
            <a:chExt cx="6702967" cy="2270893"/>
          </a:xfrm>
        </p:grpSpPr>
        <p:sp>
          <p:nvSpPr>
            <p:cNvPr id="29" name="Rettangolo arrotondato 28"/>
            <p:cNvSpPr/>
            <p:nvPr/>
          </p:nvSpPr>
          <p:spPr>
            <a:xfrm>
              <a:off x="785306" y="3354735"/>
              <a:ext cx="6702967" cy="33509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llout 1 29"/>
            <p:cNvSpPr/>
            <p:nvPr/>
          </p:nvSpPr>
          <p:spPr>
            <a:xfrm>
              <a:off x="3738141" y="5106055"/>
              <a:ext cx="3318122" cy="519573"/>
            </a:xfrm>
            <a:prstGeom prst="borderCallout1">
              <a:avLst>
                <a:gd name="adj1" fmla="val 18750"/>
                <a:gd name="adj2" fmla="val -8333"/>
                <a:gd name="adj3" fmla="val -252201"/>
                <a:gd name="adj4" fmla="val -54517"/>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p:cNvSpPr txBox="1"/>
            <p:nvPr/>
          </p:nvSpPr>
          <p:spPr>
            <a:xfrm>
              <a:off x="3803758" y="5129520"/>
              <a:ext cx="3513046" cy="461665"/>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Indirizzo del destinatario</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37" name="Gruppo 36"/>
          <p:cNvGrpSpPr/>
          <p:nvPr/>
        </p:nvGrpSpPr>
        <p:grpSpPr>
          <a:xfrm>
            <a:off x="785306" y="3649034"/>
            <a:ext cx="7086484" cy="2270893"/>
            <a:chOff x="785306" y="3698729"/>
            <a:chExt cx="7086484" cy="2270893"/>
          </a:xfrm>
        </p:grpSpPr>
        <p:sp>
          <p:nvSpPr>
            <p:cNvPr id="34" name="Rettangolo arrotondato 33"/>
            <p:cNvSpPr/>
            <p:nvPr/>
          </p:nvSpPr>
          <p:spPr>
            <a:xfrm>
              <a:off x="785306" y="3698729"/>
              <a:ext cx="6702967" cy="33509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llout 1 34"/>
            <p:cNvSpPr/>
            <p:nvPr/>
          </p:nvSpPr>
          <p:spPr>
            <a:xfrm>
              <a:off x="3738141" y="5450049"/>
              <a:ext cx="3750132" cy="519573"/>
            </a:xfrm>
            <a:prstGeom prst="borderCallout1">
              <a:avLst>
                <a:gd name="adj1" fmla="val 18750"/>
                <a:gd name="adj2" fmla="val -8333"/>
                <a:gd name="adj3" fmla="val -242636"/>
                <a:gd name="adj4" fmla="val -46566"/>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CasellaDiTesto 35"/>
            <p:cNvSpPr txBox="1"/>
            <p:nvPr/>
          </p:nvSpPr>
          <p:spPr>
            <a:xfrm>
              <a:off x="3803757" y="5473514"/>
              <a:ext cx="4068033" cy="461665"/>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Oggetto della comunicazione</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42" name="Gruppo 41"/>
          <p:cNvGrpSpPr/>
          <p:nvPr/>
        </p:nvGrpSpPr>
        <p:grpSpPr>
          <a:xfrm>
            <a:off x="785306" y="3778506"/>
            <a:ext cx="11382941" cy="2383312"/>
            <a:chOff x="785306" y="3778506"/>
            <a:chExt cx="11382941" cy="2383312"/>
          </a:xfrm>
        </p:grpSpPr>
        <p:sp>
          <p:nvSpPr>
            <p:cNvPr id="39" name="Rettangolo arrotondato 38"/>
            <p:cNvSpPr/>
            <p:nvPr/>
          </p:nvSpPr>
          <p:spPr>
            <a:xfrm>
              <a:off x="785306" y="4010257"/>
              <a:ext cx="6702967" cy="2151561"/>
            </a:xfrm>
            <a:prstGeom prst="roundRect">
              <a:avLst>
                <a:gd name="adj" fmla="val 7428"/>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Callout 1 39"/>
            <p:cNvSpPr/>
            <p:nvPr/>
          </p:nvSpPr>
          <p:spPr>
            <a:xfrm>
              <a:off x="7997355" y="3793717"/>
              <a:ext cx="3750132" cy="519573"/>
            </a:xfrm>
            <a:prstGeom prst="borderCallout1">
              <a:avLst>
                <a:gd name="adj1" fmla="val 57009"/>
                <a:gd name="adj2" fmla="val -3827"/>
                <a:gd name="adj3" fmla="val 94041"/>
                <a:gd name="adj4" fmla="val -11316"/>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CasellaDiTesto 40"/>
            <p:cNvSpPr txBox="1"/>
            <p:nvPr/>
          </p:nvSpPr>
          <p:spPr>
            <a:xfrm>
              <a:off x="8100214" y="3778506"/>
              <a:ext cx="4068033" cy="461665"/>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Corpo della comunicazione</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47" name="Gruppo 46"/>
          <p:cNvGrpSpPr/>
          <p:nvPr/>
        </p:nvGrpSpPr>
        <p:grpSpPr>
          <a:xfrm>
            <a:off x="5339751" y="3080197"/>
            <a:ext cx="5567297" cy="1899307"/>
            <a:chOff x="5339751" y="3080197"/>
            <a:chExt cx="5567297" cy="1899307"/>
          </a:xfrm>
        </p:grpSpPr>
        <p:sp>
          <p:nvSpPr>
            <p:cNvPr id="44" name="Rettangolo arrotondato 43"/>
            <p:cNvSpPr/>
            <p:nvPr/>
          </p:nvSpPr>
          <p:spPr>
            <a:xfrm>
              <a:off x="7993203" y="3080197"/>
              <a:ext cx="2913845" cy="1899307"/>
            </a:xfrm>
            <a:prstGeom prst="roundRect">
              <a:avLst>
                <a:gd name="adj" fmla="val 7428"/>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Callout 1 44"/>
            <p:cNvSpPr/>
            <p:nvPr/>
          </p:nvSpPr>
          <p:spPr>
            <a:xfrm>
              <a:off x="5339751" y="4145344"/>
              <a:ext cx="1733298" cy="519573"/>
            </a:xfrm>
            <a:prstGeom prst="borderCallout1">
              <a:avLst>
                <a:gd name="adj1" fmla="val 57009"/>
                <a:gd name="adj2" fmla="val 105123"/>
                <a:gd name="adj3" fmla="val 36653"/>
                <a:gd name="adj4" fmla="val 14703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CasellaDiTesto 45"/>
            <p:cNvSpPr txBox="1"/>
            <p:nvPr/>
          </p:nvSpPr>
          <p:spPr>
            <a:xfrm>
              <a:off x="5397202" y="4148329"/>
              <a:ext cx="1978307" cy="461665"/>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File Allegati</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53" name="Gruppo 52"/>
          <p:cNvGrpSpPr/>
          <p:nvPr/>
        </p:nvGrpSpPr>
        <p:grpSpPr>
          <a:xfrm>
            <a:off x="7871790" y="5026811"/>
            <a:ext cx="3107249" cy="1309202"/>
            <a:chOff x="7871790" y="5026811"/>
            <a:chExt cx="3107249" cy="1309202"/>
          </a:xfrm>
        </p:grpSpPr>
        <p:sp>
          <p:nvSpPr>
            <p:cNvPr id="49" name="Rettangolo arrotondato 48"/>
            <p:cNvSpPr/>
            <p:nvPr/>
          </p:nvSpPr>
          <p:spPr>
            <a:xfrm>
              <a:off x="7871790" y="5026811"/>
              <a:ext cx="3107249" cy="320899"/>
            </a:xfrm>
            <a:prstGeom prst="roundRect">
              <a:avLst>
                <a:gd name="adj" fmla="val 7428"/>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Callout 1 49"/>
            <p:cNvSpPr/>
            <p:nvPr/>
          </p:nvSpPr>
          <p:spPr>
            <a:xfrm>
              <a:off x="8976139" y="5816440"/>
              <a:ext cx="1807818" cy="519573"/>
            </a:xfrm>
            <a:prstGeom prst="borderCallout1">
              <a:avLst>
                <a:gd name="adj1" fmla="val 34053"/>
                <a:gd name="adj2" fmla="val -4597"/>
                <a:gd name="adj3" fmla="val -76210"/>
                <a:gd name="adj4" fmla="val -38002"/>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p:cNvSpPr txBox="1"/>
            <p:nvPr/>
          </p:nvSpPr>
          <p:spPr>
            <a:xfrm>
              <a:off x="8997151" y="5808371"/>
              <a:ext cx="1978307" cy="461665"/>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Tipo ricevuta</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grpSp>
      <p:sp>
        <p:nvSpPr>
          <p:cNvPr id="54" name="Rettangolo arrotondato 53"/>
          <p:cNvSpPr/>
          <p:nvPr/>
        </p:nvSpPr>
        <p:spPr>
          <a:xfrm>
            <a:off x="785306" y="6161818"/>
            <a:ext cx="705564" cy="50244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0442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xit" presetSubtype="0" fill="hold" nodeType="with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10" presetClass="exit" presetSubtype="0" fill="hold"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par>
                                <p:cTn id="52" presetID="10" presetClass="exit" presetSubtype="0" fill="hold" nodeType="withEffect">
                                  <p:stCondLst>
                                    <p:cond delay="0"/>
                                  </p:stCondLst>
                                  <p:childTnLst>
                                    <p:animEffect transition="out" filter="fade">
                                      <p:cBhvr>
                                        <p:cTn id="53" dur="500"/>
                                        <p:tgtEl>
                                          <p:spTgt spid="37"/>
                                        </p:tgtEl>
                                      </p:cBhvr>
                                    </p:animEffect>
                                    <p:set>
                                      <p:cBhvr>
                                        <p:cTn id="54" dur="1" fill="hold">
                                          <p:stCondLst>
                                            <p:cond delay="499"/>
                                          </p:stCondLst>
                                        </p:cTn>
                                        <p:tgtEl>
                                          <p:spTgt spid="3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par>
                                <p:cTn id="60" presetID="10" presetClass="exit" presetSubtype="0" fill="hold" nodeType="withEffect">
                                  <p:stCondLst>
                                    <p:cond delay="0"/>
                                  </p:stCondLst>
                                  <p:childTnLst>
                                    <p:animEffect transition="out" filter="fade">
                                      <p:cBhvr>
                                        <p:cTn id="61" dur="500"/>
                                        <p:tgtEl>
                                          <p:spTgt spid="42"/>
                                        </p:tgtEl>
                                      </p:cBhvr>
                                    </p:animEffect>
                                    <p:set>
                                      <p:cBhvr>
                                        <p:cTn id="62" dur="1" fill="hold">
                                          <p:stCondLst>
                                            <p:cond delay="499"/>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xit" presetSubtype="0" fill="hold" nodeType="withEffect">
                                  <p:stCondLst>
                                    <p:cond delay="0"/>
                                  </p:stCondLst>
                                  <p:childTnLst>
                                    <p:animEffect transition="out" filter="fade">
                                      <p:cBhvr>
                                        <p:cTn id="69" dur="500"/>
                                        <p:tgtEl>
                                          <p:spTgt spid="47"/>
                                        </p:tgtEl>
                                      </p:cBhvr>
                                    </p:animEffect>
                                    <p:set>
                                      <p:cBhvr>
                                        <p:cTn id="70" dur="1" fill="hold">
                                          <p:stCondLst>
                                            <p:cond delay="499"/>
                                          </p:stCondLst>
                                        </p:cTn>
                                        <p:tgtEl>
                                          <p:spTgt spid="4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xit" presetSubtype="0" fill="hold" nodeType="withEffect">
                                  <p:stCondLst>
                                    <p:cond delay="0"/>
                                  </p:stCondLst>
                                  <p:childTnLst>
                                    <p:animEffect transition="out" filter="fade">
                                      <p:cBhvr>
                                        <p:cTn id="77" dur="500"/>
                                        <p:tgtEl>
                                          <p:spTgt spid="53"/>
                                        </p:tgtEl>
                                      </p:cBhvr>
                                    </p:animEffect>
                                    <p:set>
                                      <p:cBhvr>
                                        <p:cTn id="78"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10E834D-E6EA-41AD-846F-6CD3495DC375}"/>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685A25EE-70A6-4D37-BD5C-BB50C3355577}"/>
              </a:ext>
            </a:extLst>
          </p:cNvPr>
          <p:cNvSpPr/>
          <p:nvPr/>
        </p:nvSpPr>
        <p:spPr>
          <a:xfrm>
            <a:off x="656491" y="602974"/>
            <a:ext cx="9750252"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La </a:t>
            </a:r>
            <a:r>
              <a:rPr lang="it-IT" sz="2800" b="1" dirty="0">
                <a:solidFill>
                  <a:srgbClr val="92D050"/>
                </a:solidFill>
                <a:latin typeface="Helvetica" panose="020B0604020202020204" pitchFamily="34" charset="0"/>
                <a:ea typeface="Times New Roman" panose="02020603050405020304" pitchFamily="18" charset="0"/>
              </a:rPr>
              <a:t>PEC</a:t>
            </a:r>
            <a:r>
              <a:rPr lang="it-IT" sz="2800" b="1" dirty="0">
                <a:solidFill>
                  <a:schemeClr val="bg1"/>
                </a:solidFill>
                <a:latin typeface="Helvetica" panose="020B0604020202020204" pitchFamily="34" charset="0"/>
                <a:ea typeface="Times New Roman" panose="02020603050405020304" pitchFamily="18" charset="0"/>
              </a:rPr>
              <a:t> è compatibile con la posta elettronica ordinaria?</a:t>
            </a:r>
          </a:p>
        </p:txBody>
      </p:sp>
      <p:sp>
        <p:nvSpPr>
          <p:cNvPr id="6" name="Text Box 2">
            <a:extLst>
              <a:ext uri="{FF2B5EF4-FFF2-40B4-BE49-F238E27FC236}">
                <a16:creationId xmlns:a16="http://schemas.microsoft.com/office/drawing/2014/main" id="{F5AAEED6-213C-4236-90F7-B688A82CD08B}"/>
              </a:ext>
            </a:extLst>
          </p:cNvPr>
          <p:cNvSpPr txBox="1">
            <a:spLocks noChangeArrowheads="1"/>
          </p:cNvSpPr>
          <p:nvPr/>
        </p:nvSpPr>
        <p:spPr bwMode="auto">
          <a:xfrm>
            <a:off x="1245704" y="1419202"/>
            <a:ext cx="8998226" cy="831386"/>
          </a:xfrm>
          <a:prstGeom prst="rect">
            <a:avLst/>
          </a:prstGeom>
          <a:noFill/>
          <a:ln w="9525">
            <a:noFill/>
            <a:round/>
            <a:headEnd/>
            <a:tailEnd/>
          </a:ln>
          <a:effectLst/>
        </p:spPr>
        <p:txBody>
          <a:bodyPr/>
          <a:lstStyle/>
          <a:p>
            <a:pPr algn="just">
              <a:buClr>
                <a:srgbClr val="000000"/>
              </a:buClr>
              <a:buSzPct val="100000"/>
              <a:buFont typeface="Times New Roman" pitchFamily="16" charset="0"/>
              <a:buNone/>
              <a:defRPr/>
            </a:pPr>
            <a:r>
              <a:rPr lang="it-IT" sz="2400" b="1" dirty="0">
                <a:solidFill>
                  <a:schemeClr val="tx1"/>
                </a:solidFill>
                <a:latin typeface="Calibri" panose="020F0502020204030204" pitchFamily="34" charset="0"/>
                <a:ea typeface="ＭＳ Ｐゴシック" charset="-128"/>
                <a:cs typeface="Calibri" pitchFamily="34" charset="0"/>
              </a:rPr>
              <a:t>Un messaggio di Posta Certificata si distingue da un messaggio di posta elettronica ordinaria perché:</a:t>
            </a:r>
          </a:p>
          <a:p>
            <a:pPr algn="just">
              <a:buClr>
                <a:srgbClr val="000000"/>
              </a:buClr>
              <a:buSzPct val="100000"/>
              <a:buFont typeface="Times New Roman" pitchFamily="16" charset="0"/>
              <a:buNone/>
              <a:defRPr/>
            </a:pPr>
            <a:endParaRPr lang="it-IT" sz="2400" dirty="0">
              <a:solidFill>
                <a:schemeClr val="tx1"/>
              </a:solidFill>
              <a:latin typeface="Calibri" pitchFamily="34" charset="0"/>
              <a:ea typeface="ＭＳ Ｐゴシック" charset="-128"/>
              <a:cs typeface="Calibri" pitchFamily="34" charset="0"/>
            </a:endParaRPr>
          </a:p>
        </p:txBody>
      </p:sp>
      <p:sp>
        <p:nvSpPr>
          <p:cNvPr id="9" name="CasellaDiTesto 8">
            <a:extLst>
              <a:ext uri="{FF2B5EF4-FFF2-40B4-BE49-F238E27FC236}">
                <a16:creationId xmlns:a16="http://schemas.microsoft.com/office/drawing/2014/main" id="{9D2C2DA7-02F0-454B-87EB-8190B87C05A4}"/>
              </a:ext>
            </a:extLst>
          </p:cNvPr>
          <p:cNvSpPr txBox="1"/>
          <p:nvPr/>
        </p:nvSpPr>
        <p:spPr>
          <a:xfrm>
            <a:off x="1245704" y="5757111"/>
            <a:ext cx="9378753" cy="830997"/>
          </a:xfrm>
          <a:prstGeom prst="rect">
            <a:avLst/>
          </a:prstGeom>
          <a:noFill/>
        </p:spPr>
        <p:txBody>
          <a:bodyPr wrap="square" rtlCol="0">
            <a:spAutoFit/>
          </a:bodyPr>
          <a:lstStyle/>
          <a:p>
            <a:r>
              <a:rPr lang="it-IT" sz="2400" dirty="0">
                <a:latin typeface="Calibri" pitchFamily="34" charset="0"/>
                <a:ea typeface="ＭＳ Ｐゴシック" charset="-128"/>
                <a:cs typeface="Calibri" pitchFamily="34" charset="0"/>
              </a:rPr>
              <a:t>Quindi non sembrano essere la stessa cosa… anche se spesso vengono utilizzate senza alcuna distinzione………….</a:t>
            </a:r>
            <a:r>
              <a:rPr lang="it-IT" sz="2400" b="1" dirty="0">
                <a:latin typeface="Calibri" pitchFamily="34" charset="0"/>
                <a:ea typeface="ＭＳ Ｐゴシック" charset="-128"/>
                <a:cs typeface="Calibri" pitchFamily="34" charset="0"/>
              </a:rPr>
              <a:t>sbagliando</a:t>
            </a:r>
            <a:r>
              <a:rPr lang="it-IT" sz="2400" dirty="0">
                <a:latin typeface="Calibri" pitchFamily="34" charset="0"/>
                <a:ea typeface="ＭＳ Ｐゴシック" charset="-128"/>
                <a:cs typeface="Calibri" pitchFamily="34" charset="0"/>
              </a:rPr>
              <a:t>!</a:t>
            </a:r>
            <a:endParaRPr lang="it-IT" sz="2400" dirty="0">
              <a:latin typeface="Calibri" panose="020F0502020204030204" pitchFamily="34" charset="0"/>
              <a:cs typeface="Calibri" panose="020F0502020204030204" pitchFamily="34" charset="0"/>
            </a:endParaRPr>
          </a:p>
        </p:txBody>
      </p:sp>
      <p:sp>
        <p:nvSpPr>
          <p:cNvPr id="4" name="CasellaDiTesto 3"/>
          <p:cNvSpPr txBox="1"/>
          <p:nvPr/>
        </p:nvSpPr>
        <p:spPr>
          <a:xfrm>
            <a:off x="1601141" y="4624366"/>
            <a:ext cx="7404500" cy="1107996"/>
          </a:xfrm>
          <a:prstGeom prst="rect">
            <a:avLst/>
          </a:prstGeom>
          <a:noFill/>
        </p:spPr>
        <p:txBody>
          <a:bodyPr wrap="square" rtlCol="0">
            <a:spAutoFit/>
          </a:bodyPr>
          <a:lstStyle/>
          <a:p>
            <a:pPr marL="342900" indent="-342900">
              <a:buFont typeface="Arial" panose="020B0604020202020204" pitchFamily="34" charset="0"/>
              <a:buChar char="•"/>
            </a:pPr>
            <a:r>
              <a:rPr lang="it-IT" sz="2400" dirty="0">
                <a:latin typeface="Calibri" pitchFamily="34" charset="0"/>
                <a:ea typeface="ＭＳ Ｐゴシック" charset="-128"/>
                <a:cs typeface="Calibri" pitchFamily="34" charset="0"/>
              </a:rPr>
              <a:t>arriva al destinatario all’interno di una Busta di Trasporto: il messaggio originale risulterà in allegato</a:t>
            </a:r>
          </a:p>
          <a:p>
            <a:pPr marL="285750" indent="-285750">
              <a:buFont typeface="Arial" panose="020B0604020202020204" pitchFamily="34" charset="0"/>
              <a:buChar char="•"/>
            </a:pPr>
            <a:endParaRPr lang="it-IT" dirty="0"/>
          </a:p>
        </p:txBody>
      </p:sp>
      <p:sp>
        <p:nvSpPr>
          <p:cNvPr id="10" name="CasellaDiTesto 9"/>
          <p:cNvSpPr txBox="1"/>
          <p:nvPr/>
        </p:nvSpPr>
        <p:spPr>
          <a:xfrm>
            <a:off x="1601141" y="4044690"/>
            <a:ext cx="7404500" cy="1046440"/>
          </a:xfrm>
          <a:prstGeom prst="rect">
            <a:avLst/>
          </a:prstGeom>
          <a:noFill/>
        </p:spPr>
        <p:txBody>
          <a:bodyPr wrap="square" rtlCol="0">
            <a:spAutoFit/>
          </a:bodyPr>
          <a:lstStyle/>
          <a:p>
            <a:pPr marL="360363" indent="-360363" algn="just">
              <a:buClr>
                <a:srgbClr val="000000"/>
              </a:buClr>
              <a:buSzPct val="100000"/>
              <a:buFont typeface="Arial" pitchFamily="34" charset="0"/>
              <a:buChar char="•"/>
              <a:defRPr/>
            </a:pPr>
            <a:r>
              <a:rPr lang="it-IT" sz="2400" dirty="0">
                <a:latin typeface="Calibri" pitchFamily="34" charset="0"/>
                <a:ea typeface="ＭＳ Ｐゴシック" charset="-128"/>
                <a:cs typeface="Calibri" pitchFamily="34" charset="0"/>
              </a:rPr>
              <a:t>contiene la firma del gestore</a:t>
            </a:r>
          </a:p>
          <a:p>
            <a:pPr marL="360363" indent="-360363" algn="just">
              <a:buClr>
                <a:srgbClr val="000000"/>
              </a:buClr>
              <a:buSzPct val="100000"/>
              <a:buFont typeface="Arial" pitchFamily="34" charset="0"/>
              <a:buChar char="•"/>
              <a:defRPr/>
            </a:pPr>
            <a:endParaRPr lang="it-IT" sz="2000" dirty="0">
              <a:latin typeface="Calibri" pitchFamily="34" charset="0"/>
              <a:ea typeface="ＭＳ Ｐゴシック" charset="-128"/>
              <a:cs typeface="Calibri" pitchFamily="34" charset="0"/>
            </a:endParaRPr>
          </a:p>
          <a:p>
            <a:endParaRPr lang="it-IT" dirty="0"/>
          </a:p>
        </p:txBody>
      </p:sp>
      <p:sp>
        <p:nvSpPr>
          <p:cNvPr id="11" name="CasellaDiTesto 10"/>
          <p:cNvSpPr txBox="1"/>
          <p:nvPr/>
        </p:nvSpPr>
        <p:spPr>
          <a:xfrm>
            <a:off x="1635317" y="2463995"/>
            <a:ext cx="7404500" cy="1846659"/>
          </a:xfrm>
          <a:prstGeom prst="rect">
            <a:avLst/>
          </a:prstGeom>
          <a:noFill/>
        </p:spPr>
        <p:txBody>
          <a:bodyPr wrap="square" rtlCol="0">
            <a:spAutoFit/>
          </a:bodyPr>
          <a:lstStyle/>
          <a:p>
            <a:pPr marL="360363" indent="-360363" algn="just">
              <a:buClr>
                <a:srgbClr val="000000"/>
              </a:buClr>
              <a:buSzPct val="100000"/>
              <a:buFont typeface="Arial" pitchFamily="34" charset="0"/>
              <a:buChar char="•"/>
              <a:defRPr/>
            </a:pPr>
            <a:r>
              <a:rPr lang="it-IT" sz="2400" dirty="0">
                <a:latin typeface="Calibri" pitchFamily="34" charset="0"/>
                <a:ea typeface="ＭＳ Ｐゴシック" charset="-128"/>
                <a:cs typeface="Calibri" pitchFamily="34" charset="0"/>
              </a:rPr>
              <a:t>contiene tutti i Dati di Certificazione in allegato alla Busta di Trasporto e garantisce la validità di: </a:t>
            </a:r>
            <a:r>
              <a:rPr lang="it-IT" sz="2400" i="1" dirty="0">
                <a:latin typeface="Calibri" panose="020F0502020204030204" pitchFamily="34" charset="0"/>
                <a:ea typeface="ＭＳ Ｐゴシック" charset="-128"/>
                <a:cs typeface="Calibri" pitchFamily="34" charset="0"/>
              </a:rPr>
              <a:t>riferimento temporale, mittente, destinatario, oggetto, contenuto del trasporto, ecc..</a:t>
            </a:r>
            <a:endParaRPr lang="it-IT" sz="2400" dirty="0">
              <a:latin typeface="Calibri" pitchFamily="34" charset="0"/>
              <a:ea typeface="ＭＳ Ｐゴシック" charset="-128"/>
              <a:cs typeface="Calibri" pitchFamily="34" charset="0"/>
            </a:endParaRPr>
          </a:p>
          <a:p>
            <a:endParaRPr lang="it-IT" dirty="0"/>
          </a:p>
        </p:txBody>
      </p:sp>
    </p:spTree>
    <p:extLst>
      <p:ext uri="{BB962C8B-B14F-4D97-AF65-F5344CB8AC3E}">
        <p14:creationId xmlns:p14="http://schemas.microsoft.com/office/powerpoint/2010/main" val="4193957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Immagine 92" descr="destinatario.JPG">
            <a:extLst>
              <a:ext uri="{FF2B5EF4-FFF2-40B4-BE49-F238E27FC236}">
                <a16:creationId xmlns:a16="http://schemas.microsoft.com/office/drawing/2014/main" id="{2E48D981-FB07-4FAD-A2D6-214F514A80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7242" y="453911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Immagine 88" descr="gestore dx.PNG">
            <a:extLst>
              <a:ext uri="{FF2B5EF4-FFF2-40B4-BE49-F238E27FC236}">
                <a16:creationId xmlns:a16="http://schemas.microsoft.com/office/drawing/2014/main" id="{9E83B8AC-5DB2-42FD-BA54-0D2EFF1CBF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7407" y="2487418"/>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Immagine 91" descr="gestore dx.PNG">
            <a:extLst>
              <a:ext uri="{FF2B5EF4-FFF2-40B4-BE49-F238E27FC236}">
                <a16:creationId xmlns:a16="http://schemas.microsoft.com/office/drawing/2014/main" id="{E5520D00-1F46-434B-BC00-E89D1B5721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7984" y="2554834"/>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Immagine 93" descr="utente dx 2.JPG">
            <a:extLst>
              <a:ext uri="{FF2B5EF4-FFF2-40B4-BE49-F238E27FC236}">
                <a16:creationId xmlns:a16="http://schemas.microsoft.com/office/drawing/2014/main" id="{1167D59D-0136-487C-8C37-0CBD72F34E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67287" y="459579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6" name="CasellaDiTesto 128">
            <a:extLst>
              <a:ext uri="{FF2B5EF4-FFF2-40B4-BE49-F238E27FC236}">
                <a16:creationId xmlns:a16="http://schemas.microsoft.com/office/drawing/2014/main" id="{F7599171-92C1-4630-891A-E1FB101C9DAC}"/>
              </a:ext>
            </a:extLst>
          </p:cNvPr>
          <p:cNvSpPr txBox="1">
            <a:spLocks noChangeArrowheads="1"/>
          </p:cNvSpPr>
          <p:nvPr/>
        </p:nvSpPr>
        <p:spPr bwMode="auto">
          <a:xfrm>
            <a:off x="2918778" y="1960921"/>
            <a:ext cx="2395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b="1"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Gestore di </a:t>
            </a:r>
          </a:p>
          <a:p>
            <a:pPr algn="ctr" defTabSz="449263" fontAlgn="base">
              <a:spcBef>
                <a:spcPct val="0"/>
              </a:spcBef>
              <a:spcAft>
                <a:spcPct val="0"/>
              </a:spcAft>
              <a:buClr>
                <a:srgbClr val="000000"/>
              </a:buClr>
              <a:buSzPct val="100000"/>
            </a:pPr>
            <a:r>
              <a:rPr lang="it-IT" altLang="it-IT" sz="1400" b="1"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Posta </a:t>
            </a:r>
            <a:r>
              <a:rPr lang="it-IT" altLang="it-IT" sz="1400" b="1"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Certificata di Carla</a:t>
            </a:r>
            <a:endParaRPr lang="it-IT" altLang="it-IT" sz="1400" b="1"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pic>
        <p:nvPicPr>
          <p:cNvPr id="8" name="Immagine 7">
            <a:extLst>
              <a:ext uri="{FF2B5EF4-FFF2-40B4-BE49-F238E27FC236}">
                <a16:creationId xmlns:a16="http://schemas.microsoft.com/office/drawing/2014/main" id="{06FAFE68-539B-4274-A0DD-1CD6C94E142A}"/>
              </a:ext>
            </a:extLst>
          </p:cNvPr>
          <p:cNvPicPr>
            <a:picLocks noChangeAspect="1"/>
          </p:cNvPicPr>
          <p:nvPr/>
        </p:nvPicPr>
        <p:blipFill>
          <a:blip r:embed="rId5"/>
          <a:stretch>
            <a:fillRect/>
          </a:stretch>
        </p:blipFill>
        <p:spPr>
          <a:xfrm>
            <a:off x="2667331" y="5415507"/>
            <a:ext cx="914400" cy="914400"/>
          </a:xfrm>
          <a:prstGeom prst="rect">
            <a:avLst/>
          </a:prstGeom>
        </p:spPr>
      </p:pic>
      <p:pic>
        <p:nvPicPr>
          <p:cNvPr id="208" name="Immagine 207">
            <a:extLst>
              <a:ext uri="{FF2B5EF4-FFF2-40B4-BE49-F238E27FC236}">
                <a16:creationId xmlns:a16="http://schemas.microsoft.com/office/drawing/2014/main" id="{CAC0F065-06C7-4195-AA01-C49767021CE2}"/>
              </a:ext>
            </a:extLst>
          </p:cNvPr>
          <p:cNvPicPr>
            <a:picLocks noChangeAspect="1"/>
          </p:cNvPicPr>
          <p:nvPr/>
        </p:nvPicPr>
        <p:blipFill>
          <a:blip r:embed="rId5"/>
          <a:stretch>
            <a:fillRect/>
          </a:stretch>
        </p:blipFill>
        <p:spPr>
          <a:xfrm>
            <a:off x="7875328" y="5360324"/>
            <a:ext cx="914400" cy="914400"/>
          </a:xfrm>
          <a:prstGeom prst="rect">
            <a:avLst/>
          </a:prstGeom>
        </p:spPr>
      </p:pic>
      <p:grpSp>
        <p:nvGrpSpPr>
          <p:cNvPr id="45" name="Gruppo 44"/>
          <p:cNvGrpSpPr/>
          <p:nvPr/>
        </p:nvGrpSpPr>
        <p:grpSpPr>
          <a:xfrm>
            <a:off x="4777259" y="1603387"/>
            <a:ext cx="2787118" cy="1273476"/>
            <a:chOff x="4777259" y="1603387"/>
            <a:chExt cx="2787118" cy="1273476"/>
          </a:xfrm>
        </p:grpSpPr>
        <p:cxnSp>
          <p:nvCxnSpPr>
            <p:cNvPr id="2067" name="Connettore 2 97">
              <a:extLst>
                <a:ext uri="{FF2B5EF4-FFF2-40B4-BE49-F238E27FC236}">
                  <a16:creationId xmlns:a16="http://schemas.microsoft.com/office/drawing/2014/main" id="{EDDCDA83-F872-4366-9806-196D81EBDF6D}"/>
                </a:ext>
              </a:extLst>
            </p:cNvPr>
            <p:cNvCxnSpPr>
              <a:cxnSpLocks noChangeShapeType="1"/>
            </p:cNvCxnSpPr>
            <p:nvPr/>
          </p:nvCxnSpPr>
          <p:spPr bwMode="auto">
            <a:xfrm>
              <a:off x="4777259" y="2841073"/>
              <a:ext cx="2787118" cy="35790"/>
            </a:xfrm>
            <a:prstGeom prst="straightConnector1">
              <a:avLst/>
            </a:prstGeom>
            <a:noFill/>
            <a:ln w="9525"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2080" name="CasellaDiTesto 145">
              <a:extLst>
                <a:ext uri="{FF2B5EF4-FFF2-40B4-BE49-F238E27FC236}">
                  <a16:creationId xmlns:a16="http://schemas.microsoft.com/office/drawing/2014/main" id="{2AEE0AB4-ECA0-4E12-BB6B-84E31A09BAC3}"/>
                </a:ext>
              </a:extLst>
            </p:cNvPr>
            <p:cNvSpPr txBox="1">
              <a:spLocks noChangeArrowheads="1"/>
            </p:cNvSpPr>
            <p:nvPr/>
          </p:nvSpPr>
          <p:spPr bwMode="auto">
            <a:xfrm>
              <a:off x="5041238" y="1603387"/>
              <a:ext cx="21271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Messaggio di Trasporto contenente</a:t>
              </a:r>
            </a:p>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 il Messaggio Originale</a:t>
              </a:r>
            </a:p>
          </p:txBody>
        </p:sp>
        <p:grpSp>
          <p:nvGrpSpPr>
            <p:cNvPr id="2" name="Gruppo 1"/>
            <p:cNvGrpSpPr/>
            <p:nvPr/>
          </p:nvGrpSpPr>
          <p:grpSpPr>
            <a:xfrm>
              <a:off x="5812384" y="2259270"/>
              <a:ext cx="584873" cy="595144"/>
              <a:chOff x="3545943" y="2664352"/>
              <a:chExt cx="584873" cy="595144"/>
            </a:xfrm>
          </p:grpSpPr>
          <p:pic>
            <p:nvPicPr>
              <p:cNvPr id="282" name="Immagine 39" descr="ceralacca.jpg">
                <a:extLst>
                  <a:ext uri="{FF2B5EF4-FFF2-40B4-BE49-F238E27FC236}">
                    <a16:creationId xmlns:a16="http://schemas.microsoft.com/office/drawing/2014/main" id="{97627B2E-7238-4AA5-A37D-F237659BD8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16504" y="2963941"/>
                <a:ext cx="214312" cy="29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3" name="Gruppo 282">
                <a:extLst>
                  <a:ext uri="{FF2B5EF4-FFF2-40B4-BE49-F238E27FC236}">
                    <a16:creationId xmlns:a16="http://schemas.microsoft.com/office/drawing/2014/main" id="{2AB885C1-0446-4E57-BB35-D102AF6FE0D4}"/>
                  </a:ext>
                </a:extLst>
              </p:cNvPr>
              <p:cNvGrpSpPr/>
              <p:nvPr/>
            </p:nvGrpSpPr>
            <p:grpSpPr>
              <a:xfrm>
                <a:off x="3578418" y="2892905"/>
                <a:ext cx="262884" cy="235895"/>
                <a:chOff x="4441032" y="2408896"/>
                <a:chExt cx="476250" cy="476250"/>
              </a:xfrm>
            </p:grpSpPr>
            <p:pic>
              <p:nvPicPr>
                <p:cNvPr id="285" name="Immagine 284">
                  <a:extLst>
                    <a:ext uri="{FF2B5EF4-FFF2-40B4-BE49-F238E27FC236}">
                      <a16:creationId xmlns:a16="http://schemas.microsoft.com/office/drawing/2014/main" id="{76D58684-93BF-4B0C-81CD-8CC687F315F2}"/>
                    </a:ext>
                  </a:extLst>
                </p:cNvPr>
                <p:cNvPicPr>
                  <a:picLocks noChangeAspect="1"/>
                </p:cNvPicPr>
                <p:nvPr/>
              </p:nvPicPr>
              <p:blipFill>
                <a:blip r:embed="rId7"/>
                <a:stretch>
                  <a:fillRect/>
                </a:stretch>
              </p:blipFill>
              <p:spPr>
                <a:xfrm>
                  <a:off x="4441032" y="2408896"/>
                  <a:ext cx="476250" cy="476250"/>
                </a:xfrm>
                <a:prstGeom prst="rect">
                  <a:avLst/>
                </a:prstGeom>
              </p:spPr>
            </p:pic>
            <p:pic>
              <p:nvPicPr>
                <p:cNvPr id="286" name="Immagine 285">
                  <a:extLst>
                    <a:ext uri="{FF2B5EF4-FFF2-40B4-BE49-F238E27FC236}">
                      <a16:creationId xmlns:a16="http://schemas.microsoft.com/office/drawing/2014/main" id="{447C75DC-7173-48D4-A8E6-C08A07492443}"/>
                    </a:ext>
                  </a:extLst>
                </p:cNvPr>
                <p:cNvPicPr>
                  <a:picLocks noChangeAspect="1"/>
                </p:cNvPicPr>
                <p:nvPr/>
              </p:nvPicPr>
              <p:blipFill>
                <a:blip r:embed="rId8"/>
                <a:stretch>
                  <a:fillRect/>
                </a:stretch>
              </p:blipFill>
              <p:spPr>
                <a:xfrm>
                  <a:off x="4600573" y="2515552"/>
                  <a:ext cx="153355" cy="153355"/>
                </a:xfrm>
                <a:prstGeom prst="rect">
                  <a:avLst/>
                </a:prstGeom>
              </p:spPr>
            </p:pic>
          </p:grpSp>
          <p:pic>
            <p:nvPicPr>
              <p:cNvPr id="284" name="Immagine 283">
                <a:extLst>
                  <a:ext uri="{FF2B5EF4-FFF2-40B4-BE49-F238E27FC236}">
                    <a16:creationId xmlns:a16="http://schemas.microsoft.com/office/drawing/2014/main" id="{8D35235F-041D-4DC8-9CEF-823247A1F8DC}"/>
                  </a:ext>
                </a:extLst>
              </p:cNvPr>
              <p:cNvPicPr>
                <a:picLocks noChangeAspect="1"/>
              </p:cNvPicPr>
              <p:nvPr/>
            </p:nvPicPr>
            <p:blipFill>
              <a:blip r:embed="rId9"/>
              <a:stretch>
                <a:fillRect/>
              </a:stretch>
            </p:blipFill>
            <p:spPr>
              <a:xfrm>
                <a:off x="3545943" y="2664352"/>
                <a:ext cx="545025" cy="545025"/>
              </a:xfrm>
              <a:prstGeom prst="rect">
                <a:avLst/>
              </a:prstGeom>
            </p:spPr>
          </p:pic>
        </p:grpSp>
      </p:grpSp>
      <p:pic>
        <p:nvPicPr>
          <p:cNvPr id="293" name="Immagine 292">
            <a:extLst>
              <a:ext uri="{FF2B5EF4-FFF2-40B4-BE49-F238E27FC236}">
                <a16:creationId xmlns:a16="http://schemas.microsoft.com/office/drawing/2014/main" id="{FD47C351-D9F4-4A59-B92B-97E3433C6C42}"/>
              </a:ext>
            </a:extLst>
          </p:cNvPr>
          <p:cNvPicPr>
            <a:picLocks noChangeAspect="1"/>
          </p:cNvPicPr>
          <p:nvPr/>
        </p:nvPicPr>
        <p:blipFill>
          <a:blip r:embed="rId10"/>
          <a:stretch>
            <a:fillRect/>
          </a:stretch>
        </p:blipFill>
        <p:spPr>
          <a:xfrm>
            <a:off x="0" y="0"/>
            <a:ext cx="12072730" cy="1205948"/>
          </a:xfrm>
          <a:prstGeom prst="rect">
            <a:avLst/>
          </a:prstGeom>
        </p:spPr>
      </p:pic>
      <p:sp>
        <p:nvSpPr>
          <p:cNvPr id="294" name="Rettangolo 293">
            <a:extLst>
              <a:ext uri="{FF2B5EF4-FFF2-40B4-BE49-F238E27FC236}">
                <a16:creationId xmlns:a16="http://schemas.microsoft.com/office/drawing/2014/main" id="{D9F1FFE7-B3FD-4C58-9A7A-F6E018D35746}"/>
              </a:ext>
            </a:extLst>
          </p:cNvPr>
          <p:cNvSpPr/>
          <p:nvPr/>
        </p:nvSpPr>
        <p:spPr>
          <a:xfrm>
            <a:off x="656491" y="602974"/>
            <a:ext cx="5532274" cy="523220"/>
          </a:xfrm>
          <a:prstGeom prst="rect">
            <a:avLst/>
          </a:prstGeom>
        </p:spPr>
        <p:txBody>
          <a:bodyPr wrap="square">
            <a:spAutoFit/>
          </a:bodyPr>
          <a:lstStyle/>
          <a:p>
            <a:pPr fontAlgn="base">
              <a:spcBef>
                <a:spcPts val="750"/>
              </a:spcBef>
              <a:spcAft>
                <a:spcPts val="750"/>
              </a:spcAft>
            </a:pP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 </a:t>
            </a:r>
            <a:r>
              <a:rPr lang="it-IT" sz="2800" b="1" dirty="0">
                <a:solidFill>
                  <a:schemeClr val="bg1"/>
                </a:solidFill>
                <a:latin typeface="Helvetica" panose="020B0604020202020204" pitchFamily="34" charset="0"/>
                <a:ea typeface="Times New Roman" panose="02020603050405020304" pitchFamily="18" charset="0"/>
              </a:rPr>
              <a:t>dietro le </a:t>
            </a:r>
            <a:r>
              <a:rPr lang="it-IT" sz="2800" b="1" dirty="0" smtClean="0">
                <a:solidFill>
                  <a:schemeClr val="bg1"/>
                </a:solidFill>
                <a:latin typeface="Helvetica" panose="020B0604020202020204" pitchFamily="34" charset="0"/>
                <a:ea typeface="Times New Roman" panose="02020603050405020304" pitchFamily="18" charset="0"/>
              </a:rPr>
              <a:t>quinte…</a:t>
            </a:r>
            <a:endParaRPr lang="it-IT" sz="2800" b="1" dirty="0">
              <a:solidFill>
                <a:schemeClr val="bg1"/>
              </a:solidFill>
              <a:latin typeface="Helvetica" panose="020B0604020202020204" pitchFamily="34" charset="0"/>
              <a:ea typeface="Times New Roman" panose="02020603050405020304" pitchFamily="18" charset="0"/>
            </a:endParaRPr>
          </a:p>
        </p:txBody>
      </p:sp>
      <p:sp>
        <p:nvSpPr>
          <p:cNvPr id="83" name="CasellaDiTesto 10">
            <a:extLst>
              <a:ext uri="{FF2B5EF4-FFF2-40B4-BE49-F238E27FC236}">
                <a16:creationId xmlns:a16="http://schemas.microsoft.com/office/drawing/2014/main" id="{BB6E77E8-1117-4A37-93C7-32044916CD24}"/>
              </a:ext>
            </a:extLst>
          </p:cNvPr>
          <p:cNvSpPr txBox="1">
            <a:spLocks noChangeArrowheads="1"/>
          </p:cNvSpPr>
          <p:nvPr/>
        </p:nvSpPr>
        <p:spPr bwMode="auto">
          <a:xfrm>
            <a:off x="192862" y="5563908"/>
            <a:ext cx="17746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anose="02020603050405020304" pitchFamily="18" charset="0"/>
              <a:buNone/>
            </a:pPr>
            <a:r>
              <a:rPr lang="it-IT" altLang="it-IT" dirty="0" smtClean="0">
                <a:solidFill>
                  <a:schemeClr val="tx1"/>
                </a:solidFill>
                <a:latin typeface="Calibri" panose="020F0502020204030204" pitchFamily="34" charset="0"/>
                <a:cs typeface="Calibri" panose="020F0502020204030204" pitchFamily="34" charset="0"/>
              </a:rPr>
              <a:t>  (</a:t>
            </a:r>
            <a:r>
              <a:rPr lang="it-IT" altLang="it-IT" b="1" dirty="0" smtClean="0">
                <a:solidFill>
                  <a:schemeClr val="tx1"/>
                </a:solidFill>
                <a:latin typeface="Calibri" panose="020F0502020204030204" pitchFamily="34" charset="0"/>
                <a:cs typeface="Calibri" panose="020F0502020204030204" pitchFamily="34" charset="0"/>
              </a:rPr>
              <a:t>mittente</a:t>
            </a:r>
            <a:r>
              <a:rPr lang="it-IT" altLang="it-IT" dirty="0" smtClean="0">
                <a:solidFill>
                  <a:schemeClr val="tx1"/>
                </a:solidFill>
                <a:latin typeface="Calibri" panose="020F0502020204030204" pitchFamily="34" charset="0"/>
                <a:cs typeface="Calibri" panose="020F0502020204030204" pitchFamily="34" charset="0"/>
              </a:rPr>
              <a:t> PEC )</a:t>
            </a:r>
            <a:endParaRPr lang="it-IT" altLang="it-IT" dirty="0">
              <a:solidFill>
                <a:schemeClr val="tx1"/>
              </a:solidFill>
              <a:latin typeface="Calibri" panose="020F0502020204030204" pitchFamily="34" charset="0"/>
              <a:cs typeface="Calibri" panose="020F0502020204030204" pitchFamily="34" charset="0"/>
            </a:endParaRPr>
          </a:p>
        </p:txBody>
      </p:sp>
      <p:sp>
        <p:nvSpPr>
          <p:cNvPr id="84" name="CasellaDiTesto 83"/>
          <p:cNvSpPr txBox="1"/>
          <p:nvPr/>
        </p:nvSpPr>
        <p:spPr>
          <a:xfrm>
            <a:off x="386701" y="4355861"/>
            <a:ext cx="777777" cy="369332"/>
          </a:xfrm>
          <a:prstGeom prst="rect">
            <a:avLst/>
          </a:prstGeom>
          <a:noFill/>
        </p:spPr>
        <p:txBody>
          <a:bodyPr wrap="none" rtlCol="0">
            <a:spAutoFit/>
          </a:bodyPr>
          <a:lstStyle/>
          <a:p>
            <a:r>
              <a:rPr lang="it-IT" altLang="it-IT" dirty="0">
                <a:latin typeface="Calibri" panose="020F0502020204030204" pitchFamily="34" charset="0"/>
                <a:cs typeface="Calibri" panose="020F0502020204030204" pitchFamily="34" charset="0"/>
              </a:rPr>
              <a:t> </a:t>
            </a:r>
            <a:r>
              <a:rPr lang="it-IT" altLang="it-IT" b="1" dirty="0">
                <a:latin typeface="Calibri" panose="020F0502020204030204" pitchFamily="34" charset="0"/>
                <a:cs typeface="Calibri" panose="020F0502020204030204" pitchFamily="34" charset="0"/>
              </a:rPr>
              <a:t>Carla </a:t>
            </a:r>
            <a:endParaRPr lang="it-IT" b="1" dirty="0"/>
          </a:p>
        </p:txBody>
      </p:sp>
      <p:sp>
        <p:nvSpPr>
          <p:cNvPr id="85" name="Nuvola 84"/>
          <p:cNvSpPr/>
          <p:nvPr/>
        </p:nvSpPr>
        <p:spPr>
          <a:xfrm>
            <a:off x="1596750" y="1278903"/>
            <a:ext cx="8712174" cy="4570628"/>
          </a:xfrm>
          <a:prstGeom prst="clou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 name="CasellaDiTesto 128">
            <a:extLst>
              <a:ext uri="{FF2B5EF4-FFF2-40B4-BE49-F238E27FC236}">
                <a16:creationId xmlns:a16="http://schemas.microsoft.com/office/drawing/2014/main" id="{F7599171-92C1-4630-891A-E1FB101C9DAC}"/>
              </a:ext>
            </a:extLst>
          </p:cNvPr>
          <p:cNvSpPr txBox="1">
            <a:spLocks noChangeArrowheads="1"/>
          </p:cNvSpPr>
          <p:nvPr/>
        </p:nvSpPr>
        <p:spPr bwMode="auto">
          <a:xfrm>
            <a:off x="6975182" y="1971062"/>
            <a:ext cx="22338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b="1"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Gestore di </a:t>
            </a:r>
          </a:p>
          <a:p>
            <a:pPr algn="ctr" defTabSz="449263" fontAlgn="base">
              <a:spcBef>
                <a:spcPct val="0"/>
              </a:spcBef>
              <a:spcAft>
                <a:spcPct val="0"/>
              </a:spcAft>
              <a:buClr>
                <a:srgbClr val="000000"/>
              </a:buClr>
              <a:buSzPct val="100000"/>
            </a:pPr>
            <a:r>
              <a:rPr lang="it-IT" altLang="it-IT" sz="1400" b="1"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Posta </a:t>
            </a:r>
            <a:r>
              <a:rPr lang="it-IT" altLang="it-IT" sz="1400" b="1"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Certificata di Luisa</a:t>
            </a:r>
            <a:endParaRPr lang="it-IT" altLang="it-IT" sz="1400" b="1"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grpSp>
        <p:nvGrpSpPr>
          <p:cNvPr id="41" name="Gruppo 40"/>
          <p:cNvGrpSpPr/>
          <p:nvPr/>
        </p:nvGrpSpPr>
        <p:grpSpPr>
          <a:xfrm>
            <a:off x="2376476" y="3464880"/>
            <a:ext cx="1557589" cy="1800575"/>
            <a:chOff x="2376476" y="3464880"/>
            <a:chExt cx="1557589" cy="1800575"/>
          </a:xfrm>
        </p:grpSpPr>
        <p:cxnSp>
          <p:nvCxnSpPr>
            <p:cNvPr id="2057" name="Connettore 2 119">
              <a:extLst>
                <a:ext uri="{FF2B5EF4-FFF2-40B4-BE49-F238E27FC236}">
                  <a16:creationId xmlns:a16="http://schemas.microsoft.com/office/drawing/2014/main" id="{DEF9CC0B-4D1B-4E69-BA03-A15E20A01457}"/>
                </a:ext>
              </a:extLst>
            </p:cNvPr>
            <p:cNvCxnSpPr>
              <a:cxnSpLocks noChangeShapeType="1"/>
            </p:cNvCxnSpPr>
            <p:nvPr/>
          </p:nvCxnSpPr>
          <p:spPr bwMode="auto">
            <a:xfrm flipH="1">
              <a:off x="3269640" y="3464880"/>
              <a:ext cx="664425" cy="1800575"/>
            </a:xfrm>
            <a:prstGeom prst="straightConnector1">
              <a:avLst/>
            </a:prstGeom>
            <a:noFill/>
            <a:ln w="9525"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2074" name="CasellaDiTesto 126">
              <a:extLst>
                <a:ext uri="{FF2B5EF4-FFF2-40B4-BE49-F238E27FC236}">
                  <a16:creationId xmlns:a16="http://schemas.microsoft.com/office/drawing/2014/main" id="{06B8A52B-A2D6-451C-BC04-61C8DC0911DB}"/>
                </a:ext>
              </a:extLst>
            </p:cNvPr>
            <p:cNvSpPr txBox="1">
              <a:spLocks noChangeArrowheads="1"/>
            </p:cNvSpPr>
            <p:nvPr/>
          </p:nvSpPr>
          <p:spPr bwMode="auto">
            <a:xfrm>
              <a:off x="2376476" y="4483590"/>
              <a:ext cx="11405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Ricevuta di </a:t>
              </a:r>
            </a:p>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Accettazione</a:t>
              </a:r>
            </a:p>
          </p:txBody>
        </p:sp>
        <p:grpSp>
          <p:nvGrpSpPr>
            <p:cNvPr id="15" name="Gruppo 14"/>
            <p:cNvGrpSpPr/>
            <p:nvPr/>
          </p:nvGrpSpPr>
          <p:grpSpPr>
            <a:xfrm>
              <a:off x="2722806" y="4118956"/>
              <a:ext cx="530134" cy="403733"/>
              <a:chOff x="8845278" y="4527528"/>
              <a:chExt cx="530134" cy="403733"/>
            </a:xfrm>
          </p:grpSpPr>
          <p:pic>
            <p:nvPicPr>
              <p:cNvPr id="242" name="Immagine 241">
                <a:extLst>
                  <a:ext uri="{FF2B5EF4-FFF2-40B4-BE49-F238E27FC236}">
                    <a16:creationId xmlns:a16="http://schemas.microsoft.com/office/drawing/2014/main" id="{CF3A0B71-F7FE-4FF4-838B-22339E79CEE5}"/>
                  </a:ext>
                </a:extLst>
              </p:cNvPr>
              <p:cNvPicPr>
                <a:picLocks noChangeAspect="1"/>
              </p:cNvPicPr>
              <p:nvPr/>
            </p:nvPicPr>
            <p:blipFill>
              <a:blip r:embed="rId9"/>
              <a:stretch>
                <a:fillRect/>
              </a:stretch>
            </p:blipFill>
            <p:spPr>
              <a:xfrm>
                <a:off x="8845278" y="4527528"/>
                <a:ext cx="466362" cy="372148"/>
              </a:xfrm>
              <a:prstGeom prst="rect">
                <a:avLst/>
              </a:prstGeom>
              <a:solidFill>
                <a:schemeClr val="bg1"/>
              </a:solidFill>
            </p:spPr>
          </p:pic>
          <p:pic>
            <p:nvPicPr>
              <p:cNvPr id="243" name="Immagine 39" descr="ceralacca.jpg">
                <a:extLst>
                  <a:ext uri="{FF2B5EF4-FFF2-40B4-BE49-F238E27FC236}">
                    <a16:creationId xmlns:a16="http://schemas.microsoft.com/office/drawing/2014/main" id="{5970ECD2-2CA9-4185-BA5B-9854CFCB09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92031" y="4729453"/>
                <a:ext cx="183381" cy="20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2" name="Gruppo 41"/>
          <p:cNvGrpSpPr/>
          <p:nvPr/>
        </p:nvGrpSpPr>
        <p:grpSpPr>
          <a:xfrm>
            <a:off x="3553740" y="3541958"/>
            <a:ext cx="1269223" cy="1861626"/>
            <a:chOff x="3553740" y="3541958"/>
            <a:chExt cx="1269223" cy="1861626"/>
          </a:xfrm>
        </p:grpSpPr>
        <p:cxnSp>
          <p:nvCxnSpPr>
            <p:cNvPr id="2073" name="Connettore 2 116">
              <a:extLst>
                <a:ext uri="{FF2B5EF4-FFF2-40B4-BE49-F238E27FC236}">
                  <a16:creationId xmlns:a16="http://schemas.microsoft.com/office/drawing/2014/main" id="{42D55DE0-5ADB-4C98-8561-18FC039C9E0D}"/>
                </a:ext>
              </a:extLst>
            </p:cNvPr>
            <p:cNvCxnSpPr>
              <a:cxnSpLocks noChangeShapeType="1"/>
            </p:cNvCxnSpPr>
            <p:nvPr/>
          </p:nvCxnSpPr>
          <p:spPr bwMode="auto">
            <a:xfrm flipH="1">
              <a:off x="3553740" y="3541958"/>
              <a:ext cx="644059" cy="1794190"/>
            </a:xfrm>
            <a:prstGeom prst="straightConnector1">
              <a:avLst/>
            </a:prstGeom>
            <a:noFill/>
            <a:ln w="9525"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2082" name="CasellaDiTesto 139">
              <a:extLst>
                <a:ext uri="{FF2B5EF4-FFF2-40B4-BE49-F238E27FC236}">
                  <a16:creationId xmlns:a16="http://schemas.microsoft.com/office/drawing/2014/main" id="{B0C7D6EE-9D57-4168-BABB-76D842CE8BA4}"/>
                </a:ext>
              </a:extLst>
            </p:cNvPr>
            <p:cNvSpPr txBox="1">
              <a:spLocks noChangeArrowheads="1"/>
            </p:cNvSpPr>
            <p:nvPr/>
          </p:nvSpPr>
          <p:spPr bwMode="auto">
            <a:xfrm>
              <a:off x="3751401" y="4880364"/>
              <a:ext cx="1071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Ricevuta di </a:t>
              </a:r>
            </a:p>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Consegna</a:t>
              </a:r>
            </a:p>
          </p:txBody>
        </p:sp>
        <p:grpSp>
          <p:nvGrpSpPr>
            <p:cNvPr id="102" name="Gruppo 101"/>
            <p:cNvGrpSpPr/>
            <p:nvPr/>
          </p:nvGrpSpPr>
          <p:grpSpPr>
            <a:xfrm>
              <a:off x="3959457" y="4508200"/>
              <a:ext cx="530134" cy="403733"/>
              <a:chOff x="8845278" y="4527528"/>
              <a:chExt cx="530134" cy="403733"/>
            </a:xfrm>
          </p:grpSpPr>
          <p:pic>
            <p:nvPicPr>
              <p:cNvPr id="103" name="Immagine 102">
                <a:extLst>
                  <a:ext uri="{FF2B5EF4-FFF2-40B4-BE49-F238E27FC236}">
                    <a16:creationId xmlns:a16="http://schemas.microsoft.com/office/drawing/2014/main" id="{CF3A0B71-F7FE-4FF4-838B-22339E79CEE5}"/>
                  </a:ext>
                </a:extLst>
              </p:cNvPr>
              <p:cNvPicPr>
                <a:picLocks noChangeAspect="1"/>
              </p:cNvPicPr>
              <p:nvPr/>
            </p:nvPicPr>
            <p:blipFill>
              <a:blip r:embed="rId9"/>
              <a:stretch>
                <a:fillRect/>
              </a:stretch>
            </p:blipFill>
            <p:spPr>
              <a:xfrm>
                <a:off x="8845278" y="4527528"/>
                <a:ext cx="466362" cy="372148"/>
              </a:xfrm>
              <a:prstGeom prst="rect">
                <a:avLst/>
              </a:prstGeom>
              <a:solidFill>
                <a:schemeClr val="bg1"/>
              </a:solidFill>
            </p:spPr>
          </p:pic>
          <p:pic>
            <p:nvPicPr>
              <p:cNvPr id="104" name="Immagine 39" descr="ceralacca.jpg">
                <a:extLst>
                  <a:ext uri="{FF2B5EF4-FFF2-40B4-BE49-F238E27FC236}">
                    <a16:creationId xmlns:a16="http://schemas.microsoft.com/office/drawing/2014/main" id="{5970ECD2-2CA9-4185-BA5B-9854CFCB09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92031" y="4729453"/>
                <a:ext cx="183381" cy="20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0" name="Gruppo 39"/>
          <p:cNvGrpSpPr/>
          <p:nvPr/>
        </p:nvGrpSpPr>
        <p:grpSpPr>
          <a:xfrm>
            <a:off x="1956955" y="2951625"/>
            <a:ext cx="1867120" cy="1648341"/>
            <a:chOff x="1956955" y="2951625"/>
            <a:chExt cx="1867120" cy="1648341"/>
          </a:xfrm>
        </p:grpSpPr>
        <p:sp>
          <p:nvSpPr>
            <p:cNvPr id="2069" name="CasellaDiTesto 105">
              <a:extLst>
                <a:ext uri="{FF2B5EF4-FFF2-40B4-BE49-F238E27FC236}">
                  <a16:creationId xmlns:a16="http://schemas.microsoft.com/office/drawing/2014/main" id="{AD46F599-A385-41F3-8CFC-DC7460FAE018}"/>
                </a:ext>
              </a:extLst>
            </p:cNvPr>
            <p:cNvSpPr txBox="1">
              <a:spLocks noChangeArrowheads="1"/>
            </p:cNvSpPr>
            <p:nvPr/>
          </p:nvSpPr>
          <p:spPr bwMode="auto">
            <a:xfrm>
              <a:off x="1956955" y="2951625"/>
              <a:ext cx="16606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Messaggio destinato </a:t>
              </a: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a Luisa</a:t>
              </a:r>
              <a:endPar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grpSp>
          <p:nvGrpSpPr>
            <p:cNvPr id="9" name="Gruppo 8"/>
            <p:cNvGrpSpPr/>
            <p:nvPr/>
          </p:nvGrpSpPr>
          <p:grpSpPr>
            <a:xfrm>
              <a:off x="2418722" y="3375963"/>
              <a:ext cx="543366" cy="545024"/>
              <a:chOff x="7459850" y="3362060"/>
              <a:chExt cx="543366" cy="545024"/>
            </a:xfrm>
          </p:grpSpPr>
          <p:pic>
            <p:nvPicPr>
              <p:cNvPr id="272" name="Immagine 271">
                <a:extLst>
                  <a:ext uri="{FF2B5EF4-FFF2-40B4-BE49-F238E27FC236}">
                    <a16:creationId xmlns:a16="http://schemas.microsoft.com/office/drawing/2014/main" id="{5FB80B05-0EAF-472E-8CB2-FC4C906A1967}"/>
                  </a:ext>
                </a:extLst>
              </p:cNvPr>
              <p:cNvPicPr>
                <a:picLocks noChangeAspect="1"/>
              </p:cNvPicPr>
              <p:nvPr/>
            </p:nvPicPr>
            <p:blipFill>
              <a:blip r:embed="rId7"/>
              <a:stretch>
                <a:fillRect/>
              </a:stretch>
            </p:blipFill>
            <p:spPr>
              <a:xfrm>
                <a:off x="7459850" y="3362060"/>
                <a:ext cx="543366" cy="545024"/>
              </a:xfrm>
              <a:prstGeom prst="rect">
                <a:avLst/>
              </a:prstGeom>
            </p:spPr>
          </p:pic>
          <p:pic>
            <p:nvPicPr>
              <p:cNvPr id="273" name="Immagine 272">
                <a:extLst>
                  <a:ext uri="{FF2B5EF4-FFF2-40B4-BE49-F238E27FC236}">
                    <a16:creationId xmlns:a16="http://schemas.microsoft.com/office/drawing/2014/main" id="{BEDE62ED-AAC2-4E5C-8E1E-A9559EC4324E}"/>
                  </a:ext>
                </a:extLst>
              </p:cNvPr>
              <p:cNvPicPr>
                <a:picLocks noChangeAspect="1"/>
              </p:cNvPicPr>
              <p:nvPr/>
            </p:nvPicPr>
            <p:blipFill>
              <a:blip r:embed="rId8"/>
              <a:stretch>
                <a:fillRect/>
              </a:stretch>
            </p:blipFill>
            <p:spPr>
              <a:xfrm>
                <a:off x="7641874" y="3484118"/>
                <a:ext cx="174967" cy="175501"/>
              </a:xfrm>
              <a:prstGeom prst="rect">
                <a:avLst/>
              </a:prstGeom>
            </p:spPr>
          </p:pic>
        </p:grpSp>
        <p:cxnSp>
          <p:nvCxnSpPr>
            <p:cNvPr id="106" name="Connettore 2 119">
              <a:extLst>
                <a:ext uri="{FF2B5EF4-FFF2-40B4-BE49-F238E27FC236}">
                  <a16:creationId xmlns:a16="http://schemas.microsoft.com/office/drawing/2014/main" id="{DEF9CC0B-4D1B-4E69-BA03-A15E20A01457}"/>
                </a:ext>
              </a:extLst>
            </p:cNvPr>
            <p:cNvCxnSpPr>
              <a:cxnSpLocks noChangeShapeType="1"/>
            </p:cNvCxnSpPr>
            <p:nvPr/>
          </p:nvCxnSpPr>
          <p:spPr bwMode="auto">
            <a:xfrm flipV="1">
              <a:off x="2000693" y="3274310"/>
              <a:ext cx="1823382" cy="1325656"/>
            </a:xfrm>
            <a:prstGeom prst="straightConnector1">
              <a:avLst/>
            </a:prstGeom>
            <a:noFill/>
            <a:ln w="9525" algn="ctr">
              <a:solidFill>
                <a:schemeClr val="tx1"/>
              </a:solidFill>
              <a:round/>
              <a:headEnd/>
              <a:tailEnd type="triangle" w="lg" len="lg"/>
            </a:ln>
            <a:extLst>
              <a:ext uri="{909E8E84-426E-40DD-AFC4-6F175D3DCCD1}">
                <a14:hiddenFill xmlns:a14="http://schemas.microsoft.com/office/drawing/2010/main">
                  <a:noFill/>
                </a14:hiddenFill>
              </a:ext>
            </a:extLst>
          </p:spPr>
        </p:cxnSp>
      </p:grpSp>
      <p:grpSp>
        <p:nvGrpSpPr>
          <p:cNvPr id="46" name="Gruppo 45"/>
          <p:cNvGrpSpPr/>
          <p:nvPr/>
        </p:nvGrpSpPr>
        <p:grpSpPr>
          <a:xfrm>
            <a:off x="4680654" y="3056938"/>
            <a:ext cx="2689156" cy="1054681"/>
            <a:chOff x="4764951" y="3057441"/>
            <a:chExt cx="2689156" cy="1054681"/>
          </a:xfrm>
        </p:grpSpPr>
        <p:sp>
          <p:nvSpPr>
            <p:cNvPr id="2050" name="CasellaDiTesto 200">
              <a:extLst>
                <a:ext uri="{FF2B5EF4-FFF2-40B4-BE49-F238E27FC236}">
                  <a16:creationId xmlns:a16="http://schemas.microsoft.com/office/drawing/2014/main" id="{6E43AA09-5CED-4D1D-B3AC-920EAD755AE2}"/>
                </a:ext>
              </a:extLst>
            </p:cNvPr>
            <p:cNvSpPr txBox="1">
              <a:spLocks noChangeArrowheads="1"/>
            </p:cNvSpPr>
            <p:nvPr/>
          </p:nvSpPr>
          <p:spPr bwMode="auto">
            <a:xfrm>
              <a:off x="5466603" y="3588902"/>
              <a:ext cx="14084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Ricevuta di</a:t>
              </a:r>
            </a:p>
            <a:p>
              <a:pPr algn="ctr" defTabSz="449263" fontAlgn="base">
                <a:spcBef>
                  <a:spcPct val="0"/>
                </a:spcBef>
                <a:spcAft>
                  <a:spcPct val="0"/>
                </a:spcAft>
                <a:buClr>
                  <a:srgbClr val="000000"/>
                </a:buClr>
                <a:buSzPct val="100000"/>
              </a:pP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Consegna</a:t>
              </a:r>
              <a:endPar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cxnSp>
          <p:nvCxnSpPr>
            <p:cNvPr id="2072" name="Connettore 2 113">
              <a:extLst>
                <a:ext uri="{FF2B5EF4-FFF2-40B4-BE49-F238E27FC236}">
                  <a16:creationId xmlns:a16="http://schemas.microsoft.com/office/drawing/2014/main" id="{8E91C9A1-1A86-49F2-88AE-BD679FC9D32B}"/>
                </a:ext>
              </a:extLst>
            </p:cNvPr>
            <p:cNvCxnSpPr>
              <a:cxnSpLocks noChangeShapeType="1"/>
            </p:cNvCxnSpPr>
            <p:nvPr/>
          </p:nvCxnSpPr>
          <p:spPr bwMode="auto">
            <a:xfrm flipH="1" flipV="1">
              <a:off x="4764951" y="3057441"/>
              <a:ext cx="2689156" cy="13781"/>
            </a:xfrm>
            <a:prstGeom prst="straightConnector1">
              <a:avLst/>
            </a:prstGeom>
            <a:noFill/>
            <a:ln w="9525" algn="ctr">
              <a:solidFill>
                <a:schemeClr val="tx1"/>
              </a:solidFill>
              <a:round/>
              <a:headEnd/>
              <a:tailEnd type="triangle" w="lg" len="lg"/>
            </a:ln>
            <a:extLst>
              <a:ext uri="{909E8E84-426E-40DD-AFC4-6F175D3DCCD1}">
                <a14:hiddenFill xmlns:a14="http://schemas.microsoft.com/office/drawing/2010/main">
                  <a:noFill/>
                </a14:hiddenFill>
              </a:ext>
            </a:extLst>
          </p:spPr>
        </p:cxnSp>
        <p:grpSp>
          <p:nvGrpSpPr>
            <p:cNvPr id="121" name="Gruppo 120"/>
            <p:cNvGrpSpPr/>
            <p:nvPr/>
          </p:nvGrpSpPr>
          <p:grpSpPr>
            <a:xfrm>
              <a:off x="5905751" y="3183061"/>
              <a:ext cx="530134" cy="403733"/>
              <a:chOff x="8845278" y="4527528"/>
              <a:chExt cx="530134" cy="403733"/>
            </a:xfrm>
          </p:grpSpPr>
          <p:pic>
            <p:nvPicPr>
              <p:cNvPr id="122" name="Immagine 121">
                <a:extLst>
                  <a:ext uri="{FF2B5EF4-FFF2-40B4-BE49-F238E27FC236}">
                    <a16:creationId xmlns:a16="http://schemas.microsoft.com/office/drawing/2014/main" id="{CF3A0B71-F7FE-4FF4-838B-22339E79CEE5}"/>
                  </a:ext>
                </a:extLst>
              </p:cNvPr>
              <p:cNvPicPr>
                <a:picLocks noChangeAspect="1"/>
              </p:cNvPicPr>
              <p:nvPr/>
            </p:nvPicPr>
            <p:blipFill>
              <a:blip r:embed="rId9"/>
              <a:stretch>
                <a:fillRect/>
              </a:stretch>
            </p:blipFill>
            <p:spPr>
              <a:xfrm>
                <a:off x="8845278" y="4527528"/>
                <a:ext cx="466362" cy="372148"/>
              </a:xfrm>
              <a:prstGeom prst="rect">
                <a:avLst/>
              </a:prstGeom>
              <a:solidFill>
                <a:schemeClr val="bg1"/>
              </a:solidFill>
            </p:spPr>
          </p:pic>
          <p:pic>
            <p:nvPicPr>
              <p:cNvPr id="123" name="Immagine 39" descr="ceralacca.jpg">
                <a:extLst>
                  <a:ext uri="{FF2B5EF4-FFF2-40B4-BE49-F238E27FC236}">
                    <a16:creationId xmlns:a16="http://schemas.microsoft.com/office/drawing/2014/main" id="{5970ECD2-2CA9-4185-BA5B-9854CFCB09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92031" y="4729453"/>
                <a:ext cx="183381" cy="20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9" name="CasellaDiTesto 10">
            <a:extLst>
              <a:ext uri="{FF2B5EF4-FFF2-40B4-BE49-F238E27FC236}">
                <a16:creationId xmlns:a16="http://schemas.microsoft.com/office/drawing/2014/main" id="{BB6E77E8-1117-4A37-93C7-32044916CD24}"/>
              </a:ext>
            </a:extLst>
          </p:cNvPr>
          <p:cNvSpPr txBox="1">
            <a:spLocks noChangeArrowheads="1"/>
          </p:cNvSpPr>
          <p:nvPr/>
        </p:nvSpPr>
        <p:spPr bwMode="auto">
          <a:xfrm>
            <a:off x="9796575" y="5564589"/>
            <a:ext cx="2089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anose="02020603050405020304" pitchFamily="18" charset="0"/>
              <a:buNone/>
            </a:pPr>
            <a:r>
              <a:rPr lang="it-IT" altLang="it-IT" dirty="0" smtClean="0">
                <a:solidFill>
                  <a:schemeClr val="tx1"/>
                </a:solidFill>
                <a:latin typeface="Calibri" panose="020F0502020204030204" pitchFamily="34" charset="0"/>
                <a:cs typeface="Calibri" panose="020F0502020204030204" pitchFamily="34" charset="0"/>
              </a:rPr>
              <a:t>  (</a:t>
            </a:r>
            <a:r>
              <a:rPr lang="it-IT" altLang="it-IT" b="1" dirty="0" smtClean="0">
                <a:solidFill>
                  <a:schemeClr val="tx1"/>
                </a:solidFill>
                <a:latin typeface="Calibri" panose="020F0502020204030204" pitchFamily="34" charset="0"/>
                <a:cs typeface="Calibri" panose="020F0502020204030204" pitchFamily="34" charset="0"/>
              </a:rPr>
              <a:t>destinatario</a:t>
            </a:r>
            <a:r>
              <a:rPr lang="it-IT" altLang="it-IT" dirty="0" smtClean="0">
                <a:solidFill>
                  <a:schemeClr val="tx1"/>
                </a:solidFill>
                <a:latin typeface="Calibri" panose="020F0502020204030204" pitchFamily="34" charset="0"/>
                <a:cs typeface="Calibri" panose="020F0502020204030204" pitchFamily="34" charset="0"/>
              </a:rPr>
              <a:t> PEC )</a:t>
            </a:r>
            <a:endParaRPr lang="it-IT" altLang="it-IT" dirty="0">
              <a:solidFill>
                <a:schemeClr val="tx1"/>
              </a:solidFill>
              <a:latin typeface="Calibri" panose="020F0502020204030204" pitchFamily="34" charset="0"/>
              <a:cs typeface="Calibri" panose="020F0502020204030204" pitchFamily="34" charset="0"/>
            </a:endParaRPr>
          </a:p>
        </p:txBody>
      </p:sp>
      <p:sp>
        <p:nvSpPr>
          <p:cNvPr id="130" name="CasellaDiTesto 129"/>
          <p:cNvSpPr txBox="1"/>
          <p:nvPr/>
        </p:nvSpPr>
        <p:spPr>
          <a:xfrm>
            <a:off x="10555155" y="4127123"/>
            <a:ext cx="720069" cy="369332"/>
          </a:xfrm>
          <a:prstGeom prst="rect">
            <a:avLst/>
          </a:prstGeom>
          <a:noFill/>
        </p:spPr>
        <p:txBody>
          <a:bodyPr wrap="none" rtlCol="0">
            <a:spAutoFit/>
          </a:bodyPr>
          <a:lstStyle/>
          <a:p>
            <a:r>
              <a:rPr lang="it-IT" altLang="it-IT" dirty="0">
                <a:latin typeface="Calibri" panose="020F0502020204030204" pitchFamily="34" charset="0"/>
                <a:cs typeface="Calibri" panose="020F0502020204030204" pitchFamily="34" charset="0"/>
              </a:rPr>
              <a:t> </a:t>
            </a:r>
            <a:r>
              <a:rPr lang="it-IT" altLang="it-IT" b="1" dirty="0" smtClean="0">
                <a:latin typeface="Calibri" panose="020F0502020204030204" pitchFamily="34" charset="0"/>
                <a:cs typeface="Calibri" panose="020F0502020204030204" pitchFamily="34" charset="0"/>
              </a:rPr>
              <a:t>Luisa</a:t>
            </a:r>
            <a:endParaRPr lang="it-IT" b="1" dirty="0"/>
          </a:p>
        </p:txBody>
      </p:sp>
      <p:grpSp>
        <p:nvGrpSpPr>
          <p:cNvPr id="49" name="Gruppo 48"/>
          <p:cNvGrpSpPr/>
          <p:nvPr/>
        </p:nvGrpSpPr>
        <p:grpSpPr>
          <a:xfrm>
            <a:off x="8889783" y="4457698"/>
            <a:ext cx="1418282" cy="1305850"/>
            <a:chOff x="8889783" y="4457698"/>
            <a:chExt cx="1418282" cy="1305850"/>
          </a:xfrm>
        </p:grpSpPr>
        <p:grpSp>
          <p:nvGrpSpPr>
            <p:cNvPr id="36" name="Gruppo 35"/>
            <p:cNvGrpSpPr/>
            <p:nvPr/>
          </p:nvGrpSpPr>
          <p:grpSpPr>
            <a:xfrm>
              <a:off x="9157038" y="4457698"/>
              <a:ext cx="883772" cy="924608"/>
              <a:chOff x="1101328" y="1156723"/>
              <a:chExt cx="883772" cy="924608"/>
            </a:xfrm>
          </p:grpSpPr>
          <p:pic>
            <p:nvPicPr>
              <p:cNvPr id="65" name="Immagine 64">
                <a:extLst>
                  <a:ext uri="{FF2B5EF4-FFF2-40B4-BE49-F238E27FC236}">
                    <a16:creationId xmlns:a16="http://schemas.microsoft.com/office/drawing/2014/main" id="{B3C40F94-6506-4E04-8FEE-8F05DDC582EF}"/>
                  </a:ext>
                </a:extLst>
              </p:cNvPr>
              <p:cNvPicPr>
                <a:picLocks noChangeAspect="1"/>
              </p:cNvPicPr>
              <p:nvPr/>
            </p:nvPicPr>
            <p:blipFill>
              <a:blip r:embed="rId11"/>
              <a:stretch>
                <a:fillRect/>
              </a:stretch>
            </p:blipFill>
            <p:spPr>
              <a:xfrm>
                <a:off x="1101328" y="1237405"/>
                <a:ext cx="761905" cy="761905"/>
              </a:xfrm>
              <a:prstGeom prst="rect">
                <a:avLst/>
              </a:prstGeom>
            </p:spPr>
          </p:pic>
          <p:grpSp>
            <p:nvGrpSpPr>
              <p:cNvPr id="222" name="Gruppo 221">
                <a:extLst>
                  <a:ext uri="{FF2B5EF4-FFF2-40B4-BE49-F238E27FC236}">
                    <a16:creationId xmlns:a16="http://schemas.microsoft.com/office/drawing/2014/main" id="{1D8C6459-2392-41C5-BA68-0A06E1A0D472}"/>
                  </a:ext>
                </a:extLst>
              </p:cNvPr>
              <p:cNvGrpSpPr/>
              <p:nvPr/>
            </p:nvGrpSpPr>
            <p:grpSpPr>
              <a:xfrm>
                <a:off x="1516661" y="1156723"/>
                <a:ext cx="468439" cy="375448"/>
                <a:chOff x="4441032" y="2408896"/>
                <a:chExt cx="476250" cy="476250"/>
              </a:xfrm>
              <a:solidFill>
                <a:schemeClr val="bg1"/>
              </a:solidFill>
            </p:grpSpPr>
            <p:pic>
              <p:nvPicPr>
                <p:cNvPr id="223" name="Immagine 222">
                  <a:extLst>
                    <a:ext uri="{FF2B5EF4-FFF2-40B4-BE49-F238E27FC236}">
                      <a16:creationId xmlns:a16="http://schemas.microsoft.com/office/drawing/2014/main" id="{F28FFFEA-7652-438B-B62F-DC726BBEDDF7}"/>
                    </a:ext>
                  </a:extLst>
                </p:cNvPr>
                <p:cNvPicPr>
                  <a:picLocks noChangeAspect="1"/>
                </p:cNvPicPr>
                <p:nvPr/>
              </p:nvPicPr>
              <p:blipFill>
                <a:blip r:embed="rId7"/>
                <a:stretch>
                  <a:fillRect/>
                </a:stretch>
              </p:blipFill>
              <p:spPr>
                <a:xfrm>
                  <a:off x="4441032" y="2408896"/>
                  <a:ext cx="476250" cy="476250"/>
                </a:xfrm>
                <a:prstGeom prst="rect">
                  <a:avLst/>
                </a:prstGeom>
                <a:grpFill/>
              </p:spPr>
            </p:pic>
            <p:pic>
              <p:nvPicPr>
                <p:cNvPr id="224" name="Immagine 223">
                  <a:extLst>
                    <a:ext uri="{FF2B5EF4-FFF2-40B4-BE49-F238E27FC236}">
                      <a16:creationId xmlns:a16="http://schemas.microsoft.com/office/drawing/2014/main" id="{EBD510B8-4DB1-4614-BAAF-DCA6F6853110}"/>
                    </a:ext>
                  </a:extLst>
                </p:cNvPr>
                <p:cNvPicPr>
                  <a:picLocks noChangeAspect="1"/>
                </p:cNvPicPr>
                <p:nvPr/>
              </p:nvPicPr>
              <p:blipFill>
                <a:blip r:embed="rId8"/>
                <a:stretch>
                  <a:fillRect/>
                </a:stretch>
              </p:blipFill>
              <p:spPr>
                <a:xfrm>
                  <a:off x="4600573" y="2515552"/>
                  <a:ext cx="153355" cy="153355"/>
                </a:xfrm>
                <a:prstGeom prst="rect">
                  <a:avLst/>
                </a:prstGeom>
                <a:grpFill/>
              </p:spPr>
            </p:pic>
          </p:grpSp>
          <p:pic>
            <p:nvPicPr>
              <p:cNvPr id="266" name="Immagine 39" descr="ceralacca.jpg">
                <a:extLst>
                  <a:ext uri="{FF2B5EF4-FFF2-40B4-BE49-F238E27FC236}">
                    <a16:creationId xmlns:a16="http://schemas.microsoft.com/office/drawing/2014/main" id="{AAB60A3E-4BFC-4103-9C7C-A4E0CCB9198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6288" y="1785776"/>
                <a:ext cx="214312" cy="29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1" name="Connettore 2 116">
              <a:extLst>
                <a:ext uri="{FF2B5EF4-FFF2-40B4-BE49-F238E27FC236}">
                  <a16:creationId xmlns:a16="http://schemas.microsoft.com/office/drawing/2014/main" id="{42D55DE0-5ADB-4C98-8561-18FC039C9E0D}"/>
                </a:ext>
              </a:extLst>
            </p:cNvPr>
            <p:cNvCxnSpPr>
              <a:cxnSpLocks noChangeShapeType="1"/>
            </p:cNvCxnSpPr>
            <p:nvPr/>
          </p:nvCxnSpPr>
          <p:spPr bwMode="auto">
            <a:xfrm flipV="1">
              <a:off x="8889783" y="5200022"/>
              <a:ext cx="1418282" cy="563526"/>
            </a:xfrm>
            <a:prstGeom prst="straightConnector1">
              <a:avLst/>
            </a:prstGeom>
            <a:noFill/>
            <a:ln w="9525" algn="ctr">
              <a:solidFill>
                <a:schemeClr val="tx1"/>
              </a:solidFill>
              <a:round/>
              <a:headEnd/>
              <a:tailEnd type="triangle" w="lg" len="lg"/>
            </a:ln>
            <a:extLst>
              <a:ext uri="{909E8E84-426E-40DD-AFC4-6F175D3DCCD1}">
                <a14:hiddenFill xmlns:a14="http://schemas.microsoft.com/office/drawing/2010/main">
                  <a:noFill/>
                </a14:hiddenFill>
              </a:ext>
            </a:extLst>
          </p:spPr>
        </p:cxnSp>
      </p:grpSp>
      <p:grpSp>
        <p:nvGrpSpPr>
          <p:cNvPr id="43" name="Gruppo 42"/>
          <p:cNvGrpSpPr/>
          <p:nvPr/>
        </p:nvGrpSpPr>
        <p:grpSpPr>
          <a:xfrm>
            <a:off x="3694390" y="5682245"/>
            <a:ext cx="1606914" cy="523220"/>
            <a:chOff x="3694390" y="5682245"/>
            <a:chExt cx="1606914" cy="523220"/>
          </a:xfrm>
        </p:grpSpPr>
        <p:grpSp>
          <p:nvGrpSpPr>
            <p:cNvPr id="134" name="Gruppo 133"/>
            <p:cNvGrpSpPr/>
            <p:nvPr/>
          </p:nvGrpSpPr>
          <p:grpSpPr>
            <a:xfrm>
              <a:off x="3694390" y="5734301"/>
              <a:ext cx="530134" cy="403733"/>
              <a:chOff x="8845278" y="4527528"/>
              <a:chExt cx="530134" cy="403733"/>
            </a:xfrm>
          </p:grpSpPr>
          <p:pic>
            <p:nvPicPr>
              <p:cNvPr id="135" name="Immagine 134">
                <a:extLst>
                  <a:ext uri="{FF2B5EF4-FFF2-40B4-BE49-F238E27FC236}">
                    <a16:creationId xmlns:a16="http://schemas.microsoft.com/office/drawing/2014/main" id="{CF3A0B71-F7FE-4FF4-838B-22339E79CEE5}"/>
                  </a:ext>
                </a:extLst>
              </p:cNvPr>
              <p:cNvPicPr>
                <a:picLocks noChangeAspect="1"/>
              </p:cNvPicPr>
              <p:nvPr/>
            </p:nvPicPr>
            <p:blipFill>
              <a:blip r:embed="rId9"/>
              <a:stretch>
                <a:fillRect/>
              </a:stretch>
            </p:blipFill>
            <p:spPr>
              <a:xfrm>
                <a:off x="8845278" y="4527528"/>
                <a:ext cx="466362" cy="372148"/>
              </a:xfrm>
              <a:prstGeom prst="rect">
                <a:avLst/>
              </a:prstGeom>
              <a:solidFill>
                <a:schemeClr val="bg1"/>
              </a:solidFill>
            </p:spPr>
          </p:pic>
          <p:pic>
            <p:nvPicPr>
              <p:cNvPr id="136" name="Immagine 39" descr="ceralacca.jpg">
                <a:extLst>
                  <a:ext uri="{FF2B5EF4-FFF2-40B4-BE49-F238E27FC236}">
                    <a16:creationId xmlns:a16="http://schemas.microsoft.com/office/drawing/2014/main" id="{5970ECD2-2CA9-4185-BA5B-9854CFCB09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92031" y="4729453"/>
                <a:ext cx="183381" cy="20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 name="CasellaDiTesto 126">
              <a:extLst>
                <a:ext uri="{FF2B5EF4-FFF2-40B4-BE49-F238E27FC236}">
                  <a16:creationId xmlns:a16="http://schemas.microsoft.com/office/drawing/2014/main" id="{06B8A52B-A2D6-451C-BC04-61C8DC0911DB}"/>
                </a:ext>
              </a:extLst>
            </p:cNvPr>
            <p:cNvSpPr txBox="1">
              <a:spLocks noChangeArrowheads="1"/>
            </p:cNvSpPr>
            <p:nvPr/>
          </p:nvSpPr>
          <p:spPr bwMode="auto">
            <a:xfrm>
              <a:off x="4160752" y="5682245"/>
              <a:ext cx="11405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Ricevuta di </a:t>
              </a:r>
            </a:p>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Accettazione</a:t>
              </a:r>
            </a:p>
          </p:txBody>
        </p:sp>
      </p:grpSp>
      <p:grpSp>
        <p:nvGrpSpPr>
          <p:cNvPr id="44" name="Gruppo 43"/>
          <p:cNvGrpSpPr/>
          <p:nvPr/>
        </p:nvGrpSpPr>
        <p:grpSpPr>
          <a:xfrm>
            <a:off x="3703214" y="6135979"/>
            <a:ext cx="1532277" cy="523220"/>
            <a:chOff x="3703214" y="6135979"/>
            <a:chExt cx="1532277" cy="523220"/>
          </a:xfrm>
        </p:grpSpPr>
        <p:grpSp>
          <p:nvGrpSpPr>
            <p:cNvPr id="139" name="Gruppo 138"/>
            <p:cNvGrpSpPr/>
            <p:nvPr/>
          </p:nvGrpSpPr>
          <p:grpSpPr>
            <a:xfrm>
              <a:off x="3703214" y="6199706"/>
              <a:ext cx="530134" cy="403733"/>
              <a:chOff x="8845278" y="4527528"/>
              <a:chExt cx="530134" cy="403733"/>
            </a:xfrm>
          </p:grpSpPr>
          <p:pic>
            <p:nvPicPr>
              <p:cNvPr id="140" name="Immagine 139">
                <a:extLst>
                  <a:ext uri="{FF2B5EF4-FFF2-40B4-BE49-F238E27FC236}">
                    <a16:creationId xmlns:a16="http://schemas.microsoft.com/office/drawing/2014/main" id="{CF3A0B71-F7FE-4FF4-838B-22339E79CEE5}"/>
                  </a:ext>
                </a:extLst>
              </p:cNvPr>
              <p:cNvPicPr>
                <a:picLocks noChangeAspect="1"/>
              </p:cNvPicPr>
              <p:nvPr/>
            </p:nvPicPr>
            <p:blipFill>
              <a:blip r:embed="rId9"/>
              <a:stretch>
                <a:fillRect/>
              </a:stretch>
            </p:blipFill>
            <p:spPr>
              <a:xfrm>
                <a:off x="8845278" y="4527528"/>
                <a:ext cx="466362" cy="372148"/>
              </a:xfrm>
              <a:prstGeom prst="rect">
                <a:avLst/>
              </a:prstGeom>
              <a:solidFill>
                <a:schemeClr val="bg1"/>
              </a:solidFill>
            </p:spPr>
          </p:pic>
          <p:pic>
            <p:nvPicPr>
              <p:cNvPr id="141" name="Immagine 39" descr="ceralacca.jpg">
                <a:extLst>
                  <a:ext uri="{FF2B5EF4-FFF2-40B4-BE49-F238E27FC236}">
                    <a16:creationId xmlns:a16="http://schemas.microsoft.com/office/drawing/2014/main" id="{5970ECD2-2CA9-4185-BA5B-9854CFCB09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92031" y="4729453"/>
                <a:ext cx="183381" cy="20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 name="CasellaDiTesto 139">
              <a:extLst>
                <a:ext uri="{FF2B5EF4-FFF2-40B4-BE49-F238E27FC236}">
                  <a16:creationId xmlns:a16="http://schemas.microsoft.com/office/drawing/2014/main" id="{B0C7D6EE-9D57-4168-BABB-76D842CE8BA4}"/>
                </a:ext>
              </a:extLst>
            </p:cNvPr>
            <p:cNvSpPr txBox="1">
              <a:spLocks noChangeArrowheads="1"/>
            </p:cNvSpPr>
            <p:nvPr/>
          </p:nvSpPr>
          <p:spPr bwMode="auto">
            <a:xfrm>
              <a:off x="4163929" y="6135979"/>
              <a:ext cx="1071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Ricevuta di </a:t>
              </a:r>
            </a:p>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Consegna</a:t>
              </a:r>
            </a:p>
          </p:txBody>
        </p:sp>
      </p:grpSp>
      <p:grpSp>
        <p:nvGrpSpPr>
          <p:cNvPr id="48" name="Gruppo 47"/>
          <p:cNvGrpSpPr/>
          <p:nvPr/>
        </p:nvGrpSpPr>
        <p:grpSpPr>
          <a:xfrm>
            <a:off x="6908610" y="5561780"/>
            <a:ext cx="1071562" cy="1090269"/>
            <a:chOff x="7020384" y="5562261"/>
            <a:chExt cx="1071562" cy="1090269"/>
          </a:xfrm>
        </p:grpSpPr>
        <p:grpSp>
          <p:nvGrpSpPr>
            <p:cNvPr id="143" name="Gruppo 142"/>
            <p:cNvGrpSpPr/>
            <p:nvPr/>
          </p:nvGrpSpPr>
          <p:grpSpPr>
            <a:xfrm>
              <a:off x="7271940" y="5562261"/>
              <a:ext cx="584873" cy="595144"/>
              <a:chOff x="56733" y="3056493"/>
              <a:chExt cx="584873" cy="595144"/>
            </a:xfrm>
          </p:grpSpPr>
          <p:pic>
            <p:nvPicPr>
              <p:cNvPr id="144" name="Immagine 39" descr="ceralacca.jpg">
                <a:extLst>
                  <a:ext uri="{FF2B5EF4-FFF2-40B4-BE49-F238E27FC236}">
                    <a16:creationId xmlns:a16="http://schemas.microsoft.com/office/drawing/2014/main" id="{A5F91CA2-F02D-4738-BAFE-5592BCAB60C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294" y="3356082"/>
                <a:ext cx="214312" cy="29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5" name="Gruppo 144">
                <a:extLst>
                  <a:ext uri="{FF2B5EF4-FFF2-40B4-BE49-F238E27FC236}">
                    <a16:creationId xmlns:a16="http://schemas.microsoft.com/office/drawing/2014/main" id="{2C011520-DF8B-4BD3-B243-33DB14135C6E}"/>
                  </a:ext>
                </a:extLst>
              </p:cNvPr>
              <p:cNvGrpSpPr/>
              <p:nvPr/>
            </p:nvGrpSpPr>
            <p:grpSpPr>
              <a:xfrm>
                <a:off x="89208" y="3285046"/>
                <a:ext cx="262884" cy="235895"/>
                <a:chOff x="4441032" y="2408896"/>
                <a:chExt cx="476250" cy="476250"/>
              </a:xfrm>
            </p:grpSpPr>
            <p:pic>
              <p:nvPicPr>
                <p:cNvPr id="147" name="Immagine 146">
                  <a:extLst>
                    <a:ext uri="{FF2B5EF4-FFF2-40B4-BE49-F238E27FC236}">
                      <a16:creationId xmlns:a16="http://schemas.microsoft.com/office/drawing/2014/main" id="{7FE25062-CCAF-4688-87B6-C9FE4DDDEAEF}"/>
                    </a:ext>
                  </a:extLst>
                </p:cNvPr>
                <p:cNvPicPr>
                  <a:picLocks noChangeAspect="1"/>
                </p:cNvPicPr>
                <p:nvPr/>
              </p:nvPicPr>
              <p:blipFill>
                <a:blip r:embed="rId7"/>
                <a:stretch>
                  <a:fillRect/>
                </a:stretch>
              </p:blipFill>
              <p:spPr>
                <a:xfrm>
                  <a:off x="4441032" y="2408896"/>
                  <a:ext cx="476250" cy="476250"/>
                </a:xfrm>
                <a:prstGeom prst="rect">
                  <a:avLst/>
                </a:prstGeom>
              </p:spPr>
            </p:pic>
            <p:pic>
              <p:nvPicPr>
                <p:cNvPr id="148" name="Immagine 147">
                  <a:extLst>
                    <a:ext uri="{FF2B5EF4-FFF2-40B4-BE49-F238E27FC236}">
                      <a16:creationId xmlns:a16="http://schemas.microsoft.com/office/drawing/2014/main" id="{5FC7499F-C6CE-4BED-A1F9-98CD0438B7C6}"/>
                    </a:ext>
                  </a:extLst>
                </p:cNvPr>
                <p:cNvPicPr>
                  <a:picLocks noChangeAspect="1"/>
                </p:cNvPicPr>
                <p:nvPr/>
              </p:nvPicPr>
              <p:blipFill>
                <a:blip r:embed="rId8"/>
                <a:stretch>
                  <a:fillRect/>
                </a:stretch>
              </p:blipFill>
              <p:spPr>
                <a:xfrm>
                  <a:off x="4600573" y="2515552"/>
                  <a:ext cx="153355" cy="153355"/>
                </a:xfrm>
                <a:prstGeom prst="rect">
                  <a:avLst/>
                </a:prstGeom>
              </p:spPr>
            </p:pic>
          </p:grpSp>
          <p:pic>
            <p:nvPicPr>
              <p:cNvPr id="146" name="Immagine 145">
                <a:extLst>
                  <a:ext uri="{FF2B5EF4-FFF2-40B4-BE49-F238E27FC236}">
                    <a16:creationId xmlns:a16="http://schemas.microsoft.com/office/drawing/2014/main" id="{E3D60384-66AB-4B29-8751-29A882A52A8A}"/>
                  </a:ext>
                </a:extLst>
              </p:cNvPr>
              <p:cNvPicPr>
                <a:picLocks noChangeAspect="1"/>
              </p:cNvPicPr>
              <p:nvPr/>
            </p:nvPicPr>
            <p:blipFill>
              <a:blip r:embed="rId9"/>
              <a:stretch>
                <a:fillRect/>
              </a:stretch>
            </p:blipFill>
            <p:spPr>
              <a:xfrm>
                <a:off x="56733" y="3056493"/>
                <a:ext cx="545025" cy="545025"/>
              </a:xfrm>
              <a:prstGeom prst="rect">
                <a:avLst/>
              </a:prstGeom>
            </p:spPr>
          </p:pic>
        </p:grpSp>
        <p:sp>
          <p:nvSpPr>
            <p:cNvPr id="149" name="CasellaDiTesto 139">
              <a:extLst>
                <a:ext uri="{FF2B5EF4-FFF2-40B4-BE49-F238E27FC236}">
                  <a16:creationId xmlns:a16="http://schemas.microsoft.com/office/drawing/2014/main" id="{B0C7D6EE-9D57-4168-BABB-76D842CE8BA4}"/>
                </a:ext>
              </a:extLst>
            </p:cNvPr>
            <p:cNvSpPr txBox="1">
              <a:spLocks noChangeArrowheads="1"/>
            </p:cNvSpPr>
            <p:nvPr/>
          </p:nvSpPr>
          <p:spPr bwMode="auto">
            <a:xfrm>
              <a:off x="7020384" y="6129310"/>
              <a:ext cx="1071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fontAlgn="base">
                <a:spcBef>
                  <a:spcPct val="0"/>
                </a:spcBef>
                <a:spcAft>
                  <a:spcPct val="0"/>
                </a:spcAft>
                <a:buClr>
                  <a:srgbClr val="000000"/>
                </a:buClr>
                <a:buSzPct val="100000"/>
              </a:pP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Messaggio di Trasporto</a:t>
              </a:r>
              <a:endPar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grpSp>
      <p:sp>
        <p:nvSpPr>
          <p:cNvPr id="150" name="CasellaDiTesto 139">
            <a:extLst>
              <a:ext uri="{FF2B5EF4-FFF2-40B4-BE49-F238E27FC236}">
                <a16:creationId xmlns:a16="http://schemas.microsoft.com/office/drawing/2014/main" id="{B0C7D6EE-9D57-4168-BABB-76D842CE8BA4}"/>
              </a:ext>
            </a:extLst>
          </p:cNvPr>
          <p:cNvSpPr txBox="1">
            <a:spLocks noChangeArrowheads="1"/>
          </p:cNvSpPr>
          <p:nvPr/>
        </p:nvSpPr>
        <p:spPr bwMode="auto">
          <a:xfrm>
            <a:off x="7791126" y="6128829"/>
            <a:ext cx="1333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Casella postale di Luisa</a:t>
            </a:r>
            <a:endPar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151" name="CasellaDiTesto 139">
            <a:extLst>
              <a:ext uri="{FF2B5EF4-FFF2-40B4-BE49-F238E27FC236}">
                <a16:creationId xmlns:a16="http://schemas.microsoft.com/office/drawing/2014/main" id="{B0C7D6EE-9D57-4168-BABB-76D842CE8BA4}"/>
              </a:ext>
            </a:extLst>
          </p:cNvPr>
          <p:cNvSpPr txBox="1">
            <a:spLocks noChangeArrowheads="1"/>
          </p:cNvSpPr>
          <p:nvPr/>
        </p:nvSpPr>
        <p:spPr bwMode="auto">
          <a:xfrm>
            <a:off x="2431739" y="6194795"/>
            <a:ext cx="1333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Casella postale di Carla</a:t>
            </a:r>
            <a:endPar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grpSp>
        <p:nvGrpSpPr>
          <p:cNvPr id="50" name="Gruppo 49"/>
          <p:cNvGrpSpPr/>
          <p:nvPr/>
        </p:nvGrpSpPr>
        <p:grpSpPr>
          <a:xfrm>
            <a:off x="7196578" y="3541958"/>
            <a:ext cx="1071562" cy="1645810"/>
            <a:chOff x="7196578" y="3541958"/>
            <a:chExt cx="1071562" cy="1645810"/>
          </a:xfrm>
        </p:grpSpPr>
        <p:cxnSp>
          <p:nvCxnSpPr>
            <p:cNvPr id="124" name="Connettore 2 116">
              <a:extLst>
                <a:ext uri="{FF2B5EF4-FFF2-40B4-BE49-F238E27FC236}">
                  <a16:creationId xmlns:a16="http://schemas.microsoft.com/office/drawing/2014/main" id="{42D55DE0-5ADB-4C98-8561-18FC039C9E0D}"/>
                </a:ext>
              </a:extLst>
            </p:cNvPr>
            <p:cNvCxnSpPr>
              <a:cxnSpLocks noChangeShapeType="1"/>
            </p:cNvCxnSpPr>
            <p:nvPr/>
          </p:nvCxnSpPr>
          <p:spPr bwMode="auto">
            <a:xfrm>
              <a:off x="8124000" y="3541958"/>
              <a:ext cx="123022" cy="1645810"/>
            </a:xfrm>
            <a:prstGeom prst="straightConnector1">
              <a:avLst/>
            </a:prstGeom>
            <a:noFill/>
            <a:ln w="9525" algn="ctr">
              <a:solidFill>
                <a:schemeClr val="tx1"/>
              </a:solidFill>
              <a:round/>
              <a:headEnd/>
              <a:tailEnd type="triangle" w="lg" len="lg"/>
            </a:ln>
            <a:extLst>
              <a:ext uri="{909E8E84-426E-40DD-AFC4-6F175D3DCCD1}">
                <a14:hiddenFill xmlns:a14="http://schemas.microsoft.com/office/drawing/2010/main">
                  <a:noFill/>
                </a14:hiddenFill>
              </a:ext>
            </a:extLst>
          </p:spPr>
        </p:cxnSp>
        <p:grpSp>
          <p:nvGrpSpPr>
            <p:cNvPr id="47" name="Gruppo 46"/>
            <p:cNvGrpSpPr/>
            <p:nvPr/>
          </p:nvGrpSpPr>
          <p:grpSpPr>
            <a:xfrm>
              <a:off x="7196578" y="4087756"/>
              <a:ext cx="1071562" cy="1033932"/>
              <a:chOff x="7196578" y="4087756"/>
              <a:chExt cx="1071562" cy="1033932"/>
            </a:xfrm>
          </p:grpSpPr>
          <p:grpSp>
            <p:nvGrpSpPr>
              <p:cNvPr id="14" name="Gruppo 13"/>
              <p:cNvGrpSpPr/>
              <p:nvPr/>
            </p:nvGrpSpPr>
            <p:grpSpPr>
              <a:xfrm>
                <a:off x="7435625" y="4087756"/>
                <a:ext cx="584873" cy="595144"/>
                <a:chOff x="56733" y="3056493"/>
                <a:chExt cx="584873" cy="595144"/>
              </a:xfrm>
            </p:grpSpPr>
            <p:pic>
              <p:nvPicPr>
                <p:cNvPr id="276" name="Immagine 39" descr="ceralacca.jpg">
                  <a:extLst>
                    <a:ext uri="{FF2B5EF4-FFF2-40B4-BE49-F238E27FC236}">
                      <a16:creationId xmlns:a16="http://schemas.microsoft.com/office/drawing/2014/main" id="{A5F91CA2-F02D-4738-BAFE-5592BCAB60C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294" y="3356082"/>
                  <a:ext cx="214312" cy="29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7" name="Gruppo 276">
                  <a:extLst>
                    <a:ext uri="{FF2B5EF4-FFF2-40B4-BE49-F238E27FC236}">
                      <a16:creationId xmlns:a16="http://schemas.microsoft.com/office/drawing/2014/main" id="{2C011520-DF8B-4BD3-B243-33DB14135C6E}"/>
                    </a:ext>
                  </a:extLst>
                </p:cNvPr>
                <p:cNvGrpSpPr/>
                <p:nvPr/>
              </p:nvGrpSpPr>
              <p:grpSpPr>
                <a:xfrm>
                  <a:off x="89208" y="3285046"/>
                  <a:ext cx="262884" cy="235895"/>
                  <a:chOff x="4441032" y="2408896"/>
                  <a:chExt cx="476250" cy="476250"/>
                </a:xfrm>
              </p:grpSpPr>
              <p:pic>
                <p:nvPicPr>
                  <p:cNvPr id="279" name="Immagine 278">
                    <a:extLst>
                      <a:ext uri="{FF2B5EF4-FFF2-40B4-BE49-F238E27FC236}">
                        <a16:creationId xmlns:a16="http://schemas.microsoft.com/office/drawing/2014/main" id="{7FE25062-CCAF-4688-87B6-C9FE4DDDEAEF}"/>
                      </a:ext>
                    </a:extLst>
                  </p:cNvPr>
                  <p:cNvPicPr>
                    <a:picLocks noChangeAspect="1"/>
                  </p:cNvPicPr>
                  <p:nvPr/>
                </p:nvPicPr>
                <p:blipFill>
                  <a:blip r:embed="rId7"/>
                  <a:stretch>
                    <a:fillRect/>
                  </a:stretch>
                </p:blipFill>
                <p:spPr>
                  <a:xfrm>
                    <a:off x="4441032" y="2408896"/>
                    <a:ext cx="476250" cy="476250"/>
                  </a:xfrm>
                  <a:prstGeom prst="rect">
                    <a:avLst/>
                  </a:prstGeom>
                </p:spPr>
              </p:pic>
              <p:pic>
                <p:nvPicPr>
                  <p:cNvPr id="280" name="Immagine 279">
                    <a:extLst>
                      <a:ext uri="{FF2B5EF4-FFF2-40B4-BE49-F238E27FC236}">
                        <a16:creationId xmlns:a16="http://schemas.microsoft.com/office/drawing/2014/main" id="{5FC7499F-C6CE-4BED-A1F9-98CD0438B7C6}"/>
                      </a:ext>
                    </a:extLst>
                  </p:cNvPr>
                  <p:cNvPicPr>
                    <a:picLocks noChangeAspect="1"/>
                  </p:cNvPicPr>
                  <p:nvPr/>
                </p:nvPicPr>
                <p:blipFill>
                  <a:blip r:embed="rId8"/>
                  <a:stretch>
                    <a:fillRect/>
                  </a:stretch>
                </p:blipFill>
                <p:spPr>
                  <a:xfrm>
                    <a:off x="4600573" y="2515552"/>
                    <a:ext cx="153355" cy="153355"/>
                  </a:xfrm>
                  <a:prstGeom prst="rect">
                    <a:avLst/>
                  </a:prstGeom>
                </p:spPr>
              </p:pic>
            </p:grpSp>
            <p:pic>
              <p:nvPicPr>
                <p:cNvPr id="278" name="Immagine 277">
                  <a:extLst>
                    <a:ext uri="{FF2B5EF4-FFF2-40B4-BE49-F238E27FC236}">
                      <a16:creationId xmlns:a16="http://schemas.microsoft.com/office/drawing/2014/main" id="{E3D60384-66AB-4B29-8751-29A882A52A8A}"/>
                    </a:ext>
                  </a:extLst>
                </p:cNvPr>
                <p:cNvPicPr>
                  <a:picLocks noChangeAspect="1"/>
                </p:cNvPicPr>
                <p:nvPr/>
              </p:nvPicPr>
              <p:blipFill>
                <a:blip r:embed="rId9"/>
                <a:stretch>
                  <a:fillRect/>
                </a:stretch>
              </p:blipFill>
              <p:spPr>
                <a:xfrm>
                  <a:off x="56733" y="3056493"/>
                  <a:ext cx="545025" cy="545025"/>
                </a:xfrm>
                <a:prstGeom prst="rect">
                  <a:avLst/>
                </a:prstGeom>
              </p:spPr>
            </p:pic>
          </p:grpSp>
          <p:sp>
            <p:nvSpPr>
              <p:cNvPr id="158" name="CasellaDiTesto 139">
                <a:extLst>
                  <a:ext uri="{FF2B5EF4-FFF2-40B4-BE49-F238E27FC236}">
                    <a16:creationId xmlns:a16="http://schemas.microsoft.com/office/drawing/2014/main" id="{B0C7D6EE-9D57-4168-BABB-76D842CE8BA4}"/>
                  </a:ext>
                </a:extLst>
              </p:cNvPr>
              <p:cNvSpPr txBox="1">
                <a:spLocks noChangeArrowheads="1"/>
              </p:cNvSpPr>
              <p:nvPr/>
            </p:nvSpPr>
            <p:spPr bwMode="auto">
              <a:xfrm>
                <a:off x="7196578" y="4598468"/>
                <a:ext cx="1071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fontAlgn="base">
                  <a:spcBef>
                    <a:spcPct val="0"/>
                  </a:spcBef>
                  <a:spcAft>
                    <a:spcPct val="0"/>
                  </a:spcAft>
                  <a:buClr>
                    <a:srgbClr val="000000"/>
                  </a:buClr>
                  <a:buSzPct val="100000"/>
                </a:pP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Messaggio di Trasporto</a:t>
                </a:r>
                <a:endPar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grpSp>
      </p:grpSp>
      <p:grpSp>
        <p:nvGrpSpPr>
          <p:cNvPr id="98" name="Gruppo 97">
            <a:extLst>
              <a:ext uri="{FF2B5EF4-FFF2-40B4-BE49-F238E27FC236}">
                <a16:creationId xmlns:a16="http://schemas.microsoft.com/office/drawing/2014/main" id="{D8B5AAFB-E040-43E6-ACA8-0566859D99F5}"/>
              </a:ext>
            </a:extLst>
          </p:cNvPr>
          <p:cNvGrpSpPr/>
          <p:nvPr/>
        </p:nvGrpSpPr>
        <p:grpSpPr>
          <a:xfrm>
            <a:off x="8424874" y="2580411"/>
            <a:ext cx="584873" cy="595144"/>
            <a:chOff x="3822131" y="2339524"/>
            <a:chExt cx="584873" cy="595144"/>
          </a:xfrm>
        </p:grpSpPr>
        <p:pic>
          <p:nvPicPr>
            <p:cNvPr id="99" name="Immagine 39" descr="ceralacca.jpg">
              <a:extLst>
                <a:ext uri="{FF2B5EF4-FFF2-40B4-BE49-F238E27FC236}">
                  <a16:creationId xmlns:a16="http://schemas.microsoft.com/office/drawing/2014/main" id="{3433C3F8-CA38-44F5-BE54-C58E814BAF1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92692" y="2639113"/>
              <a:ext cx="214312" cy="29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 name="Gruppo 99">
              <a:extLst>
                <a:ext uri="{FF2B5EF4-FFF2-40B4-BE49-F238E27FC236}">
                  <a16:creationId xmlns:a16="http://schemas.microsoft.com/office/drawing/2014/main" id="{EB82610A-9523-477B-AE50-116DAEFF3F49}"/>
                </a:ext>
              </a:extLst>
            </p:cNvPr>
            <p:cNvGrpSpPr/>
            <p:nvPr/>
          </p:nvGrpSpPr>
          <p:grpSpPr>
            <a:xfrm>
              <a:off x="3854606" y="2568077"/>
              <a:ext cx="262884" cy="235895"/>
              <a:chOff x="4441032" y="2408896"/>
              <a:chExt cx="476250" cy="476250"/>
            </a:xfrm>
          </p:grpSpPr>
          <p:pic>
            <p:nvPicPr>
              <p:cNvPr id="105" name="Immagine 104">
                <a:extLst>
                  <a:ext uri="{FF2B5EF4-FFF2-40B4-BE49-F238E27FC236}">
                    <a16:creationId xmlns:a16="http://schemas.microsoft.com/office/drawing/2014/main" id="{8878C96D-7964-474F-8B78-1CA435B9C8C8}"/>
                  </a:ext>
                </a:extLst>
              </p:cNvPr>
              <p:cNvPicPr>
                <a:picLocks noChangeAspect="1"/>
              </p:cNvPicPr>
              <p:nvPr/>
            </p:nvPicPr>
            <p:blipFill>
              <a:blip r:embed="rId7"/>
              <a:stretch>
                <a:fillRect/>
              </a:stretch>
            </p:blipFill>
            <p:spPr>
              <a:xfrm>
                <a:off x="4441032" y="2408896"/>
                <a:ext cx="476250" cy="476250"/>
              </a:xfrm>
              <a:prstGeom prst="rect">
                <a:avLst/>
              </a:prstGeom>
            </p:spPr>
          </p:pic>
          <p:pic>
            <p:nvPicPr>
              <p:cNvPr id="107" name="Immagine 106">
                <a:extLst>
                  <a:ext uri="{FF2B5EF4-FFF2-40B4-BE49-F238E27FC236}">
                    <a16:creationId xmlns:a16="http://schemas.microsoft.com/office/drawing/2014/main" id="{34F486D9-5D7D-42E5-9029-946CCA0A3144}"/>
                  </a:ext>
                </a:extLst>
              </p:cNvPr>
              <p:cNvPicPr>
                <a:picLocks noChangeAspect="1"/>
              </p:cNvPicPr>
              <p:nvPr/>
            </p:nvPicPr>
            <p:blipFill>
              <a:blip r:embed="rId8"/>
              <a:stretch>
                <a:fillRect/>
              </a:stretch>
            </p:blipFill>
            <p:spPr>
              <a:xfrm>
                <a:off x="4600573" y="2515552"/>
                <a:ext cx="153355" cy="153355"/>
              </a:xfrm>
              <a:prstGeom prst="rect">
                <a:avLst/>
              </a:prstGeom>
            </p:spPr>
          </p:pic>
        </p:grpSp>
        <p:pic>
          <p:nvPicPr>
            <p:cNvPr id="101" name="Immagine 100">
              <a:extLst>
                <a:ext uri="{FF2B5EF4-FFF2-40B4-BE49-F238E27FC236}">
                  <a16:creationId xmlns:a16="http://schemas.microsoft.com/office/drawing/2014/main" id="{B11E1BD6-D605-47EB-BCAA-B6ADBB92EF90}"/>
                </a:ext>
              </a:extLst>
            </p:cNvPr>
            <p:cNvPicPr>
              <a:picLocks noChangeAspect="1"/>
            </p:cNvPicPr>
            <p:nvPr/>
          </p:nvPicPr>
          <p:blipFill>
            <a:blip r:embed="rId9"/>
            <a:stretch>
              <a:fillRect/>
            </a:stretch>
          </p:blipFill>
          <p:spPr>
            <a:xfrm>
              <a:off x="3822131" y="2339524"/>
              <a:ext cx="545025" cy="545025"/>
            </a:xfrm>
            <a:prstGeom prst="rect">
              <a:avLst/>
            </a:prstGeom>
          </p:spPr>
        </p:pic>
      </p:grpSp>
      <p:grpSp>
        <p:nvGrpSpPr>
          <p:cNvPr id="108" name="Gruppo 107">
            <a:extLst>
              <a:ext uri="{FF2B5EF4-FFF2-40B4-BE49-F238E27FC236}">
                <a16:creationId xmlns:a16="http://schemas.microsoft.com/office/drawing/2014/main" id="{868A2455-E551-4CD1-8DC5-72A888F91589}"/>
              </a:ext>
            </a:extLst>
          </p:cNvPr>
          <p:cNvGrpSpPr/>
          <p:nvPr/>
        </p:nvGrpSpPr>
        <p:grpSpPr>
          <a:xfrm>
            <a:off x="3200696" y="2421839"/>
            <a:ext cx="543366" cy="545024"/>
            <a:chOff x="4441032" y="2408896"/>
            <a:chExt cx="476250" cy="476250"/>
          </a:xfrm>
        </p:grpSpPr>
        <p:pic>
          <p:nvPicPr>
            <p:cNvPr id="109" name="Immagine 108">
              <a:extLst>
                <a:ext uri="{FF2B5EF4-FFF2-40B4-BE49-F238E27FC236}">
                  <a16:creationId xmlns:a16="http://schemas.microsoft.com/office/drawing/2014/main" id="{D4533A9D-14ED-4027-B6D2-A67AAF9C4581}"/>
                </a:ext>
              </a:extLst>
            </p:cNvPr>
            <p:cNvPicPr>
              <a:picLocks noChangeAspect="1"/>
            </p:cNvPicPr>
            <p:nvPr/>
          </p:nvPicPr>
          <p:blipFill>
            <a:blip r:embed="rId7"/>
            <a:stretch>
              <a:fillRect/>
            </a:stretch>
          </p:blipFill>
          <p:spPr>
            <a:xfrm>
              <a:off x="4441032" y="2408896"/>
              <a:ext cx="476250" cy="476250"/>
            </a:xfrm>
            <a:prstGeom prst="rect">
              <a:avLst/>
            </a:prstGeom>
          </p:spPr>
        </p:pic>
        <p:pic>
          <p:nvPicPr>
            <p:cNvPr id="110" name="Immagine 109">
              <a:extLst>
                <a:ext uri="{FF2B5EF4-FFF2-40B4-BE49-F238E27FC236}">
                  <a16:creationId xmlns:a16="http://schemas.microsoft.com/office/drawing/2014/main" id="{F4A1349E-88CC-4E4D-9855-8DC19747A5EE}"/>
                </a:ext>
              </a:extLst>
            </p:cNvPr>
            <p:cNvPicPr>
              <a:picLocks noChangeAspect="1"/>
            </p:cNvPicPr>
            <p:nvPr/>
          </p:nvPicPr>
          <p:blipFill>
            <a:blip r:embed="rId8"/>
            <a:stretch>
              <a:fillRect/>
            </a:stretch>
          </p:blipFill>
          <p:spPr>
            <a:xfrm>
              <a:off x="4600573" y="2515552"/>
              <a:ext cx="153355" cy="153355"/>
            </a:xfrm>
            <a:prstGeom prst="rect">
              <a:avLst/>
            </a:prstGeom>
          </p:spPr>
        </p:pic>
      </p:grpSp>
      <p:sp>
        <p:nvSpPr>
          <p:cNvPr id="3" name="CasellaDiTesto 2"/>
          <p:cNvSpPr txBox="1"/>
          <p:nvPr/>
        </p:nvSpPr>
        <p:spPr>
          <a:xfrm>
            <a:off x="2373506" y="2883220"/>
            <a:ext cx="1559109" cy="523220"/>
          </a:xfrm>
          <a:prstGeom prst="rect">
            <a:avLst/>
          </a:prstGeom>
          <a:noFill/>
        </p:spPr>
        <p:txBody>
          <a:bodyPr wrap="square" rtlCol="0">
            <a:spAutoFit/>
          </a:bodyPr>
          <a:lstStyle/>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Messaggio destinato a Luisa</a:t>
            </a:r>
          </a:p>
        </p:txBody>
      </p:sp>
      <p:sp>
        <p:nvSpPr>
          <p:cNvPr id="4" name="CasellaDiTesto 3"/>
          <p:cNvSpPr txBox="1"/>
          <p:nvPr/>
        </p:nvSpPr>
        <p:spPr>
          <a:xfrm>
            <a:off x="8421709" y="3165155"/>
            <a:ext cx="1129706" cy="523220"/>
          </a:xfrm>
          <a:prstGeom prst="rect">
            <a:avLst/>
          </a:prstGeom>
          <a:noFill/>
        </p:spPr>
        <p:txBody>
          <a:bodyPr wrap="square" rtlCol="0">
            <a:spAutoFit/>
          </a:bodyPr>
          <a:lstStyle/>
          <a:p>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Messaggio di </a:t>
            </a: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Trasporto</a:t>
            </a:r>
            <a:endPar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grpSp>
        <p:nvGrpSpPr>
          <p:cNvPr id="111" name="Gruppo 110"/>
          <p:cNvGrpSpPr/>
          <p:nvPr/>
        </p:nvGrpSpPr>
        <p:grpSpPr>
          <a:xfrm>
            <a:off x="1582682" y="1281133"/>
            <a:ext cx="8711315" cy="4554073"/>
            <a:chOff x="2081426" y="1186552"/>
            <a:chExt cx="7937217" cy="3711202"/>
          </a:xfrm>
        </p:grpSpPr>
        <p:sp>
          <p:nvSpPr>
            <p:cNvPr id="112" name="Nuvola 111"/>
            <p:cNvSpPr/>
            <p:nvPr/>
          </p:nvSpPr>
          <p:spPr>
            <a:xfrm>
              <a:off x="2081426" y="1186552"/>
              <a:ext cx="7937217" cy="3711202"/>
            </a:xfrm>
            <a:prstGeom prst="cloud">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3" name="Immagine 1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98565" y="1612069"/>
              <a:ext cx="4231972" cy="2825932"/>
            </a:xfrm>
            <a:prstGeom prst="rect">
              <a:avLst/>
            </a:prstGeom>
          </p:spPr>
        </p:pic>
      </p:grpSp>
    </p:spTree>
    <p:extLst>
      <p:ext uri="{BB962C8B-B14F-4D97-AF65-F5344CB8AC3E}">
        <p14:creationId xmlns:p14="http://schemas.microsoft.com/office/powerpoint/2010/main" val="214835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1"/>
                                        </p:tgtEl>
                                      </p:cBhvr>
                                    </p:animEffect>
                                    <p:set>
                                      <p:cBhvr>
                                        <p:cTn id="7" dur="1" fill="hold">
                                          <p:stCondLst>
                                            <p:cond delay="499"/>
                                          </p:stCondLst>
                                        </p:cTn>
                                        <p:tgtEl>
                                          <p:spTgt spid="1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xit" presetSubtype="0" fill="hold" nodeType="withEffect">
                                  <p:stCondLst>
                                    <p:cond delay="0"/>
                                  </p:stCondLst>
                                  <p:childTnLst>
                                    <p:animEffect transition="out" filter="fade">
                                      <p:cBhvr>
                                        <p:cTn id="22" dur="500"/>
                                        <p:tgtEl>
                                          <p:spTgt spid="40"/>
                                        </p:tgtEl>
                                      </p:cBhvr>
                                    </p:animEffect>
                                    <p:set>
                                      <p:cBhvr>
                                        <p:cTn id="23" dur="1" fill="hold">
                                          <p:stCondLst>
                                            <p:cond delay="499"/>
                                          </p:stCondLst>
                                        </p:cTn>
                                        <p:tgtEl>
                                          <p:spTgt spid="4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xit" presetSubtype="0" fill="hold" nodeType="with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xit" presetSubtype="0" fill="hold" nodeType="withEffect">
                                  <p:stCondLst>
                                    <p:cond delay="0"/>
                                  </p:stCondLst>
                                  <p:childTnLst>
                                    <p:animEffect transition="out" filter="fade">
                                      <p:cBhvr>
                                        <p:cTn id="43" dur="500"/>
                                        <p:tgtEl>
                                          <p:spTgt spid="108"/>
                                        </p:tgtEl>
                                      </p:cBhvr>
                                    </p:animEffect>
                                    <p:set>
                                      <p:cBhvr>
                                        <p:cTn id="44" dur="1" fill="hold">
                                          <p:stCondLst>
                                            <p:cond delay="499"/>
                                          </p:stCondLst>
                                        </p:cTn>
                                        <p:tgtEl>
                                          <p:spTgt spid="10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fade">
                                      <p:cBhvr>
                                        <p:cTn id="52" dur="500"/>
                                        <p:tgtEl>
                                          <p:spTgt spid="9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par>
                                <p:cTn id="56" presetID="10" presetClass="exit" presetSubtype="0" fill="hold" nodeType="withEffect">
                                  <p:stCondLst>
                                    <p:cond delay="0"/>
                                  </p:stCondLst>
                                  <p:childTnLst>
                                    <p:animEffect transition="out" filter="fade">
                                      <p:cBhvr>
                                        <p:cTn id="57" dur="500"/>
                                        <p:tgtEl>
                                          <p:spTgt spid="45"/>
                                        </p:tgtEl>
                                      </p:cBhvr>
                                    </p:animEffect>
                                    <p:set>
                                      <p:cBhvr>
                                        <p:cTn id="58" dur="1" fill="hold">
                                          <p:stCondLst>
                                            <p:cond delay="499"/>
                                          </p:stCondLst>
                                        </p:cTn>
                                        <p:tgtEl>
                                          <p:spTgt spid="4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par>
                                <p:cTn id="64" presetID="10" presetClass="exit" presetSubtype="0" fill="hold" nodeType="withEffect">
                                  <p:stCondLst>
                                    <p:cond delay="0"/>
                                  </p:stCondLst>
                                  <p:childTnLst>
                                    <p:animEffect transition="out" filter="fade">
                                      <p:cBhvr>
                                        <p:cTn id="65" dur="500"/>
                                        <p:tgtEl>
                                          <p:spTgt spid="98"/>
                                        </p:tgtEl>
                                      </p:cBhvr>
                                    </p:animEffect>
                                    <p:set>
                                      <p:cBhvr>
                                        <p:cTn id="66" dur="1" fill="hold">
                                          <p:stCondLst>
                                            <p:cond delay="499"/>
                                          </p:stCondLst>
                                        </p:cTn>
                                        <p:tgtEl>
                                          <p:spTgt spid="9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4"/>
                                        </p:tgtEl>
                                      </p:cBhvr>
                                    </p:animEffect>
                                    <p:set>
                                      <p:cBhvr>
                                        <p:cTn id="69" dur="1" fill="hold">
                                          <p:stCondLst>
                                            <p:cond delay="499"/>
                                          </p:stCondLst>
                                        </p:cTn>
                                        <p:tgtEl>
                                          <p:spTgt spid="4"/>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500"/>
                                        <p:tgtEl>
                                          <p:spTgt spid="48"/>
                                        </p:tgtEl>
                                      </p:cBhvr>
                                    </p:animEffect>
                                  </p:childTnLst>
                                </p:cTn>
                              </p:par>
                              <p:par>
                                <p:cTn id="75" presetID="10" presetClass="exit" presetSubtype="0" fill="hold" nodeType="withEffect">
                                  <p:stCondLst>
                                    <p:cond delay="0"/>
                                  </p:stCondLst>
                                  <p:childTnLst>
                                    <p:animEffect transition="out" filter="fade">
                                      <p:cBhvr>
                                        <p:cTn id="76" dur="500"/>
                                        <p:tgtEl>
                                          <p:spTgt spid="50"/>
                                        </p:tgtEl>
                                      </p:cBhvr>
                                    </p:animEffect>
                                    <p:set>
                                      <p:cBhvr>
                                        <p:cTn id="77" dur="1" fill="hold">
                                          <p:stCondLst>
                                            <p:cond delay="499"/>
                                          </p:stCondLst>
                                        </p:cTn>
                                        <p:tgtEl>
                                          <p:spTgt spid="5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par>
                                <p:cTn id="88" presetID="10" presetClass="exit" presetSubtype="0" fill="hold" nodeType="withEffect">
                                  <p:stCondLst>
                                    <p:cond delay="0"/>
                                  </p:stCondLst>
                                  <p:childTnLst>
                                    <p:animEffect transition="out" filter="fade">
                                      <p:cBhvr>
                                        <p:cTn id="89" dur="500"/>
                                        <p:tgtEl>
                                          <p:spTgt spid="46"/>
                                        </p:tgtEl>
                                      </p:cBhvr>
                                    </p:animEffect>
                                    <p:set>
                                      <p:cBhvr>
                                        <p:cTn id="90" dur="1" fill="hold">
                                          <p:stCondLst>
                                            <p:cond delay="499"/>
                                          </p:stCondLst>
                                        </p:cTn>
                                        <p:tgtEl>
                                          <p:spTgt spid="4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par>
                                <p:cTn id="96" presetID="10" presetClass="exit" presetSubtype="0" fill="hold" nodeType="withEffect">
                                  <p:stCondLst>
                                    <p:cond delay="0"/>
                                  </p:stCondLst>
                                  <p:childTnLst>
                                    <p:animEffect transition="out" filter="fade">
                                      <p:cBhvr>
                                        <p:cTn id="97" dur="500"/>
                                        <p:tgtEl>
                                          <p:spTgt spid="42"/>
                                        </p:tgtEl>
                                      </p:cBhvr>
                                    </p:animEffect>
                                    <p:set>
                                      <p:cBhvr>
                                        <p:cTn id="98" dur="1" fill="hold">
                                          <p:stCondLst>
                                            <p:cond delay="499"/>
                                          </p:stCondLst>
                                        </p:cTn>
                                        <p:tgtEl>
                                          <p:spTgt spid="4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xit" presetSubtype="0" fill="hold" nodeType="withEffect">
                                  <p:stCondLst>
                                    <p:cond delay="0"/>
                                  </p:stCondLst>
                                  <p:childTnLst>
                                    <p:animEffect transition="out" filter="fade">
                                      <p:cBhvr>
                                        <p:cTn id="105" dur="500"/>
                                        <p:tgtEl>
                                          <p:spTgt spid="48"/>
                                        </p:tgtEl>
                                      </p:cBhvr>
                                    </p:animEffect>
                                    <p:set>
                                      <p:cBhvr>
                                        <p:cTn id="106"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6" descr="destinatario.JPG">
            <a:extLst>
              <a:ext uri="{FF2B5EF4-FFF2-40B4-BE49-F238E27FC236}">
                <a16:creationId xmlns:a16="http://schemas.microsoft.com/office/drawing/2014/main" id="{F93EA7FB-B41A-4F64-931C-A903D04DC8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8489" y="3983693"/>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5" descr="mittente.JPG">
            <a:extLst>
              <a:ext uri="{FF2B5EF4-FFF2-40B4-BE49-F238E27FC236}">
                <a16:creationId xmlns:a16="http://schemas.microsoft.com/office/drawing/2014/main" id="{F758F0E4-6A15-454F-A914-A1141C3105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38468" y="398862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8" descr="Gestore.JPG">
            <a:extLst>
              <a:ext uri="{FF2B5EF4-FFF2-40B4-BE49-F238E27FC236}">
                <a16:creationId xmlns:a16="http://schemas.microsoft.com/office/drawing/2014/main" id="{8F26340F-F0D2-46FB-82B9-ED17E9961D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90885" y="231631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10">
            <a:extLst>
              <a:ext uri="{FF2B5EF4-FFF2-40B4-BE49-F238E27FC236}">
                <a16:creationId xmlns:a16="http://schemas.microsoft.com/office/drawing/2014/main" id="{BB6E77E8-1117-4A37-93C7-32044916CD24}"/>
              </a:ext>
            </a:extLst>
          </p:cNvPr>
          <p:cNvSpPr txBox="1">
            <a:spLocks noChangeArrowheads="1"/>
          </p:cNvSpPr>
          <p:nvPr/>
        </p:nvSpPr>
        <p:spPr bwMode="auto">
          <a:xfrm>
            <a:off x="1040878" y="5091992"/>
            <a:ext cx="17746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anose="02020603050405020304" pitchFamily="18" charset="0"/>
              <a:buNone/>
            </a:pPr>
            <a:r>
              <a:rPr lang="it-IT" altLang="it-IT" dirty="0" smtClean="0">
                <a:solidFill>
                  <a:schemeClr val="tx1"/>
                </a:solidFill>
                <a:latin typeface="Calibri" panose="020F0502020204030204" pitchFamily="34" charset="0"/>
                <a:cs typeface="Calibri" panose="020F0502020204030204" pitchFamily="34" charset="0"/>
              </a:rPr>
              <a:t>  (</a:t>
            </a:r>
            <a:r>
              <a:rPr lang="it-IT" altLang="it-IT" b="1" dirty="0" smtClean="0">
                <a:solidFill>
                  <a:schemeClr val="tx1"/>
                </a:solidFill>
                <a:latin typeface="Calibri" panose="020F0502020204030204" pitchFamily="34" charset="0"/>
                <a:cs typeface="Calibri" panose="020F0502020204030204" pitchFamily="34" charset="0"/>
              </a:rPr>
              <a:t>mittente</a:t>
            </a:r>
            <a:r>
              <a:rPr lang="it-IT" altLang="it-IT" dirty="0" smtClean="0">
                <a:solidFill>
                  <a:schemeClr val="tx1"/>
                </a:solidFill>
                <a:latin typeface="Calibri" panose="020F0502020204030204" pitchFamily="34" charset="0"/>
                <a:cs typeface="Calibri" panose="020F0502020204030204" pitchFamily="34" charset="0"/>
              </a:rPr>
              <a:t> PEC )</a:t>
            </a:r>
            <a:endParaRPr lang="it-IT" altLang="it-IT" dirty="0">
              <a:solidFill>
                <a:schemeClr val="tx1"/>
              </a:solidFill>
              <a:latin typeface="Calibri" panose="020F0502020204030204" pitchFamily="34" charset="0"/>
              <a:cs typeface="Calibri" panose="020F0502020204030204" pitchFamily="34" charset="0"/>
            </a:endParaRPr>
          </a:p>
        </p:txBody>
      </p:sp>
      <p:sp>
        <p:nvSpPr>
          <p:cNvPr id="6" name="CasellaDiTesto 11">
            <a:extLst>
              <a:ext uri="{FF2B5EF4-FFF2-40B4-BE49-F238E27FC236}">
                <a16:creationId xmlns:a16="http://schemas.microsoft.com/office/drawing/2014/main" id="{5827A9E5-BD13-42A4-90E4-4117F18286ED}"/>
              </a:ext>
            </a:extLst>
          </p:cNvPr>
          <p:cNvSpPr txBox="1">
            <a:spLocks noChangeArrowheads="1"/>
          </p:cNvSpPr>
          <p:nvPr/>
        </p:nvSpPr>
        <p:spPr bwMode="auto">
          <a:xfrm>
            <a:off x="8040879" y="4862685"/>
            <a:ext cx="31517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anose="02020603050405020304" pitchFamily="18" charset="0"/>
              <a:buNone/>
            </a:pPr>
            <a:r>
              <a:rPr lang="it-IT" altLang="it-IT" dirty="0" smtClean="0">
                <a:solidFill>
                  <a:schemeClr val="tx1"/>
                </a:solidFill>
                <a:latin typeface="Calibri" panose="020F0502020204030204" pitchFamily="34" charset="0"/>
                <a:cs typeface="Calibri" panose="020F0502020204030204" pitchFamily="34" charset="0"/>
              </a:rPr>
              <a:t>(</a:t>
            </a:r>
            <a:r>
              <a:rPr lang="it-IT" altLang="it-IT" b="1" dirty="0" smtClean="0">
                <a:solidFill>
                  <a:schemeClr val="tx1"/>
                </a:solidFill>
                <a:latin typeface="Calibri" panose="020F0502020204030204" pitchFamily="34" charset="0"/>
                <a:cs typeface="Calibri" panose="020F0502020204030204" pitchFamily="34" charset="0"/>
              </a:rPr>
              <a:t>destinatario</a:t>
            </a:r>
            <a:r>
              <a:rPr lang="it-IT" altLang="it-IT" dirty="0" smtClean="0">
                <a:solidFill>
                  <a:schemeClr val="tx1"/>
                </a:solidFill>
                <a:latin typeface="Calibri" panose="020F0502020204030204" pitchFamily="34" charset="0"/>
                <a:cs typeface="Calibri" panose="020F0502020204030204" pitchFamily="34" charset="0"/>
              </a:rPr>
              <a:t> email ordinaria)</a:t>
            </a:r>
            <a:endParaRPr lang="it-IT" altLang="it-IT" dirty="0">
              <a:solidFill>
                <a:schemeClr val="tx1"/>
              </a:solidFill>
              <a:latin typeface="Calibri" panose="020F0502020204030204" pitchFamily="34" charset="0"/>
              <a:cs typeface="Calibri" panose="020F0502020204030204" pitchFamily="34" charset="0"/>
            </a:endParaRPr>
          </a:p>
        </p:txBody>
      </p:sp>
      <p:pic>
        <p:nvPicPr>
          <p:cNvPr id="7" name="Immagine 12" descr="pc.JPG">
            <a:extLst>
              <a:ext uri="{FF2B5EF4-FFF2-40B4-BE49-F238E27FC236}">
                <a16:creationId xmlns:a16="http://schemas.microsoft.com/office/drawing/2014/main" id="{D839F72A-EFCF-4568-B1F3-8CB68A286F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9688" y="231631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13">
            <a:extLst>
              <a:ext uri="{FF2B5EF4-FFF2-40B4-BE49-F238E27FC236}">
                <a16:creationId xmlns:a16="http://schemas.microsoft.com/office/drawing/2014/main" id="{B4ADE40C-1C9E-4806-8F29-C5A05398F93F}"/>
              </a:ext>
            </a:extLst>
          </p:cNvPr>
          <p:cNvSpPr txBox="1">
            <a:spLocks noChangeArrowheads="1"/>
          </p:cNvSpPr>
          <p:nvPr/>
        </p:nvSpPr>
        <p:spPr bwMode="auto">
          <a:xfrm>
            <a:off x="3512710" y="1737008"/>
            <a:ext cx="18266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anose="02020603050405020304" pitchFamily="18" charset="0"/>
              <a:buNone/>
            </a:pPr>
            <a:r>
              <a:rPr lang="it-IT" altLang="it-IT" dirty="0">
                <a:solidFill>
                  <a:schemeClr val="tx1"/>
                </a:solidFill>
                <a:latin typeface="Calibri" panose="020F0502020204030204" pitchFamily="34" charset="0"/>
                <a:cs typeface="Calibri" panose="020F0502020204030204" pitchFamily="34" charset="0"/>
              </a:rPr>
              <a:t>Gestore </a:t>
            </a:r>
            <a:r>
              <a:rPr lang="it-IT" altLang="it-IT" dirty="0" smtClean="0">
                <a:solidFill>
                  <a:schemeClr val="tx1"/>
                </a:solidFill>
                <a:latin typeface="Calibri" panose="020F0502020204030204" pitchFamily="34" charset="0"/>
                <a:cs typeface="Calibri" panose="020F0502020204030204" pitchFamily="34" charset="0"/>
              </a:rPr>
              <a:t>di posta Certificato</a:t>
            </a:r>
            <a:endParaRPr lang="it-IT" altLang="it-IT" dirty="0">
              <a:solidFill>
                <a:schemeClr val="tx1"/>
              </a:solidFill>
              <a:latin typeface="Calibri" panose="020F0502020204030204" pitchFamily="34" charset="0"/>
              <a:cs typeface="Calibri" panose="020F0502020204030204" pitchFamily="34" charset="0"/>
            </a:endParaRPr>
          </a:p>
        </p:txBody>
      </p:sp>
      <p:sp>
        <p:nvSpPr>
          <p:cNvPr id="9" name="CasellaDiTesto 14">
            <a:extLst>
              <a:ext uri="{FF2B5EF4-FFF2-40B4-BE49-F238E27FC236}">
                <a16:creationId xmlns:a16="http://schemas.microsoft.com/office/drawing/2014/main" id="{972CE747-952B-46CC-923A-0EF6B737FD6A}"/>
              </a:ext>
            </a:extLst>
          </p:cNvPr>
          <p:cNvSpPr txBox="1">
            <a:spLocks noChangeArrowheads="1"/>
          </p:cNvSpPr>
          <p:nvPr/>
        </p:nvSpPr>
        <p:spPr bwMode="auto">
          <a:xfrm>
            <a:off x="6653271" y="1706741"/>
            <a:ext cx="1712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anose="02020603050405020304" pitchFamily="18" charset="0"/>
              <a:buNone/>
            </a:pPr>
            <a:r>
              <a:rPr lang="it-IT" altLang="it-IT" dirty="0">
                <a:solidFill>
                  <a:schemeClr val="tx1"/>
                </a:solidFill>
                <a:latin typeface="Calibri" panose="020F0502020204030204" pitchFamily="34" charset="0"/>
                <a:cs typeface="Calibri" panose="020F0502020204030204" pitchFamily="34" charset="0"/>
              </a:rPr>
              <a:t>Gestore </a:t>
            </a:r>
            <a:r>
              <a:rPr lang="it-IT" altLang="it-IT" dirty="0" smtClean="0">
                <a:solidFill>
                  <a:schemeClr val="tx1"/>
                </a:solidFill>
                <a:latin typeface="Calibri" panose="020F0502020204030204" pitchFamily="34" charset="0"/>
                <a:cs typeface="Calibri" panose="020F0502020204030204" pitchFamily="34" charset="0"/>
              </a:rPr>
              <a:t>di posta </a:t>
            </a:r>
            <a:r>
              <a:rPr lang="it-IT" altLang="it-IT" b="1" dirty="0" smtClean="0">
                <a:latin typeface="Calibri" panose="020F0502020204030204" pitchFamily="34" charset="0"/>
                <a:cs typeface="Calibri" panose="020F0502020204030204" pitchFamily="34" charset="0"/>
              </a:rPr>
              <a:t>non </a:t>
            </a:r>
            <a:r>
              <a:rPr lang="it-IT" altLang="it-IT" dirty="0" smtClean="0">
                <a:latin typeface="Calibri" panose="020F0502020204030204" pitchFamily="34" charset="0"/>
                <a:cs typeface="Calibri" panose="020F0502020204030204" pitchFamily="34" charset="0"/>
              </a:rPr>
              <a:t>certificato</a:t>
            </a:r>
            <a:endParaRPr lang="it-IT" altLang="it-IT" dirty="0">
              <a:solidFill>
                <a:schemeClr val="tx1"/>
              </a:solidFill>
              <a:latin typeface="Calibri" panose="020F0502020204030204" pitchFamily="34" charset="0"/>
              <a:cs typeface="Calibri" panose="020F0502020204030204" pitchFamily="34" charset="0"/>
            </a:endParaRPr>
          </a:p>
        </p:txBody>
      </p:sp>
      <p:pic>
        <p:nvPicPr>
          <p:cNvPr id="24" name="Immagine 23">
            <a:extLst>
              <a:ext uri="{FF2B5EF4-FFF2-40B4-BE49-F238E27FC236}">
                <a16:creationId xmlns:a16="http://schemas.microsoft.com/office/drawing/2014/main" id="{BC81CCDC-C044-4E69-8311-C531ED44C288}"/>
              </a:ext>
            </a:extLst>
          </p:cNvPr>
          <p:cNvPicPr>
            <a:picLocks noChangeAspect="1"/>
          </p:cNvPicPr>
          <p:nvPr/>
        </p:nvPicPr>
        <p:blipFill>
          <a:blip r:embed="rId6"/>
          <a:stretch>
            <a:fillRect/>
          </a:stretch>
        </p:blipFill>
        <p:spPr>
          <a:xfrm>
            <a:off x="0" y="0"/>
            <a:ext cx="12072730" cy="1205948"/>
          </a:xfrm>
          <a:prstGeom prst="rect">
            <a:avLst/>
          </a:prstGeom>
        </p:spPr>
      </p:pic>
      <p:sp>
        <p:nvSpPr>
          <p:cNvPr id="25" name="Rettangolo 24">
            <a:extLst>
              <a:ext uri="{FF2B5EF4-FFF2-40B4-BE49-F238E27FC236}">
                <a16:creationId xmlns:a16="http://schemas.microsoft.com/office/drawing/2014/main" id="{6E06D226-9003-43FA-BF7B-6E7ABE309A32}"/>
              </a:ext>
            </a:extLst>
          </p:cNvPr>
          <p:cNvSpPr/>
          <p:nvPr/>
        </p:nvSpPr>
        <p:spPr>
          <a:xfrm>
            <a:off x="656491" y="602974"/>
            <a:ext cx="9362152"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Da </a:t>
            </a:r>
            <a:r>
              <a:rPr lang="it-IT" sz="2800" b="1" dirty="0">
                <a:solidFill>
                  <a:srgbClr val="92D050"/>
                </a:solidFill>
                <a:latin typeface="Helvetica" panose="020B0604020202020204" pitchFamily="34" charset="0"/>
                <a:ea typeface="Times New Roman" panose="02020603050405020304" pitchFamily="18" charset="0"/>
              </a:rPr>
              <a:t>PEC</a:t>
            </a:r>
            <a:r>
              <a:rPr lang="it-IT" sz="2800" b="1" dirty="0">
                <a:solidFill>
                  <a:schemeClr val="bg1"/>
                </a:solidFill>
                <a:latin typeface="Helvetica" panose="020B0604020202020204" pitchFamily="34" charset="0"/>
                <a:ea typeface="Times New Roman" panose="02020603050405020304" pitchFamily="18" charset="0"/>
              </a:rPr>
              <a:t> a email ordinaria</a:t>
            </a:r>
          </a:p>
        </p:txBody>
      </p:sp>
      <p:pic>
        <p:nvPicPr>
          <p:cNvPr id="30" name="Immagine 29">
            <a:extLst>
              <a:ext uri="{FF2B5EF4-FFF2-40B4-BE49-F238E27FC236}">
                <a16:creationId xmlns:a16="http://schemas.microsoft.com/office/drawing/2014/main" id="{9B4483F6-DDFF-4665-8796-37AD779DC80E}"/>
              </a:ext>
            </a:extLst>
          </p:cNvPr>
          <p:cNvPicPr>
            <a:picLocks noChangeAspect="1"/>
          </p:cNvPicPr>
          <p:nvPr/>
        </p:nvPicPr>
        <p:blipFill>
          <a:blip r:embed="rId7"/>
          <a:stretch>
            <a:fillRect/>
          </a:stretch>
        </p:blipFill>
        <p:spPr>
          <a:xfrm>
            <a:off x="4319286" y="2558957"/>
            <a:ext cx="304665" cy="355442"/>
          </a:xfrm>
          <a:prstGeom prst="rect">
            <a:avLst/>
          </a:prstGeom>
        </p:spPr>
      </p:pic>
      <p:sp>
        <p:nvSpPr>
          <p:cNvPr id="32" name="Nuvola 31"/>
          <p:cNvSpPr/>
          <p:nvPr/>
        </p:nvSpPr>
        <p:spPr>
          <a:xfrm>
            <a:off x="2072614" y="1191819"/>
            <a:ext cx="7946029" cy="3711202"/>
          </a:xfrm>
          <a:prstGeom prst="clou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6" name="Gruppo 85"/>
          <p:cNvGrpSpPr/>
          <p:nvPr/>
        </p:nvGrpSpPr>
        <p:grpSpPr>
          <a:xfrm>
            <a:off x="4642048" y="2128895"/>
            <a:ext cx="2311962" cy="1398090"/>
            <a:chOff x="4642048" y="2128895"/>
            <a:chExt cx="2311962" cy="1398090"/>
          </a:xfrm>
        </p:grpSpPr>
        <p:cxnSp>
          <p:nvCxnSpPr>
            <p:cNvPr id="11" name="Connettore 2 16">
              <a:extLst>
                <a:ext uri="{FF2B5EF4-FFF2-40B4-BE49-F238E27FC236}">
                  <a16:creationId xmlns:a16="http://schemas.microsoft.com/office/drawing/2014/main" id="{71C516BE-098F-474C-BA3B-CE3D728DA200}"/>
                </a:ext>
              </a:extLst>
            </p:cNvPr>
            <p:cNvCxnSpPr>
              <a:cxnSpLocks noChangeShapeType="1"/>
            </p:cNvCxnSpPr>
            <p:nvPr/>
          </p:nvCxnSpPr>
          <p:spPr bwMode="auto">
            <a:xfrm>
              <a:off x="4876800" y="2769019"/>
              <a:ext cx="1901371" cy="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CasellaDiTesto 17">
              <a:extLst>
                <a:ext uri="{FF2B5EF4-FFF2-40B4-BE49-F238E27FC236}">
                  <a16:creationId xmlns:a16="http://schemas.microsoft.com/office/drawing/2014/main" id="{DBABA5A4-AAB0-482C-8289-DDBD2751F8E0}"/>
                </a:ext>
              </a:extLst>
            </p:cNvPr>
            <p:cNvSpPr txBox="1">
              <a:spLocks noChangeArrowheads="1"/>
            </p:cNvSpPr>
            <p:nvPr/>
          </p:nvSpPr>
          <p:spPr bwMode="auto">
            <a:xfrm>
              <a:off x="4642048" y="2788321"/>
              <a:ext cx="23119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Busta </a:t>
              </a: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di Trasporto </a:t>
              </a: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(contenente</a:t>
              </a:r>
              <a:endPar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a:p>
              <a:pPr algn="ctr" defTabSz="449263" fontAlgn="base">
                <a:spcBef>
                  <a:spcPct val="0"/>
                </a:spcBef>
                <a:spcAft>
                  <a:spcPct val="0"/>
                </a:spcAft>
                <a:buClr>
                  <a:srgbClr val="000000"/>
                </a:buClr>
                <a:buSzPct val="100000"/>
              </a:pP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 il Messaggio </a:t>
              </a: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Originale)</a:t>
              </a:r>
              <a:endPar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pic>
          <p:nvPicPr>
            <p:cNvPr id="62" name="Immagine 61"/>
            <p:cNvPicPr>
              <a:picLocks noChangeAspect="1"/>
            </p:cNvPicPr>
            <p:nvPr/>
          </p:nvPicPr>
          <p:blipFill>
            <a:blip r:embed="rId8"/>
            <a:stretch>
              <a:fillRect/>
            </a:stretch>
          </p:blipFill>
          <p:spPr>
            <a:xfrm>
              <a:off x="5566796" y="2128895"/>
              <a:ext cx="585267" cy="597460"/>
            </a:xfrm>
            <a:prstGeom prst="rect">
              <a:avLst/>
            </a:prstGeom>
          </p:spPr>
        </p:pic>
      </p:grpSp>
      <p:grpSp>
        <p:nvGrpSpPr>
          <p:cNvPr id="84" name="Gruppo 83"/>
          <p:cNvGrpSpPr/>
          <p:nvPr/>
        </p:nvGrpSpPr>
        <p:grpSpPr>
          <a:xfrm>
            <a:off x="2556434" y="2455792"/>
            <a:ext cx="1300775" cy="1541243"/>
            <a:chOff x="2556434" y="2455792"/>
            <a:chExt cx="1300775" cy="1541243"/>
          </a:xfrm>
        </p:grpSpPr>
        <p:pic>
          <p:nvPicPr>
            <p:cNvPr id="49" name="Immagine 48"/>
            <p:cNvPicPr>
              <a:picLocks noChangeAspect="1"/>
            </p:cNvPicPr>
            <p:nvPr/>
          </p:nvPicPr>
          <p:blipFill>
            <a:blip r:embed="rId9"/>
            <a:stretch>
              <a:fillRect/>
            </a:stretch>
          </p:blipFill>
          <p:spPr>
            <a:xfrm>
              <a:off x="2841850" y="2892322"/>
              <a:ext cx="542591" cy="548688"/>
            </a:xfrm>
            <a:prstGeom prst="rect">
              <a:avLst/>
            </a:prstGeom>
          </p:spPr>
        </p:pic>
        <p:cxnSp>
          <p:nvCxnSpPr>
            <p:cNvPr id="50" name="Connettore 2 16">
              <a:extLst>
                <a:ext uri="{FF2B5EF4-FFF2-40B4-BE49-F238E27FC236}">
                  <a16:creationId xmlns:a16="http://schemas.microsoft.com/office/drawing/2014/main" id="{71C516BE-098F-474C-BA3B-CE3D728DA200}"/>
                </a:ext>
              </a:extLst>
            </p:cNvPr>
            <p:cNvCxnSpPr>
              <a:cxnSpLocks noChangeShapeType="1"/>
            </p:cNvCxnSpPr>
            <p:nvPr/>
          </p:nvCxnSpPr>
          <p:spPr bwMode="auto">
            <a:xfrm flipV="1">
              <a:off x="2556434" y="3187818"/>
              <a:ext cx="1186290" cy="809217"/>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8" name="CasellaDiTesto 77"/>
            <p:cNvSpPr txBox="1"/>
            <p:nvPr/>
          </p:nvSpPr>
          <p:spPr>
            <a:xfrm>
              <a:off x="2565652" y="2455792"/>
              <a:ext cx="1291557" cy="523220"/>
            </a:xfrm>
            <a:prstGeom prst="rect">
              <a:avLst/>
            </a:prstGeom>
            <a:noFill/>
          </p:spPr>
          <p:txBody>
            <a:bodyPr wrap="square" rtlCol="0">
              <a:spAutoFit/>
            </a:bodyPr>
            <a:lstStyle/>
            <a:p>
              <a:r>
                <a:rPr lang="it-IT" sz="1400" dirty="0" smtClean="0"/>
                <a:t>Messaggio per Andrea</a:t>
              </a:r>
              <a:endParaRPr lang="it-IT" sz="1400" dirty="0"/>
            </a:p>
          </p:txBody>
        </p:sp>
      </p:grpSp>
      <p:grpSp>
        <p:nvGrpSpPr>
          <p:cNvPr id="85" name="Gruppo 84"/>
          <p:cNvGrpSpPr/>
          <p:nvPr/>
        </p:nvGrpSpPr>
        <p:grpSpPr>
          <a:xfrm>
            <a:off x="2896164" y="3441010"/>
            <a:ext cx="2443176" cy="881020"/>
            <a:chOff x="2896164" y="3441010"/>
            <a:chExt cx="2443176" cy="881020"/>
          </a:xfrm>
        </p:grpSpPr>
        <p:cxnSp>
          <p:nvCxnSpPr>
            <p:cNvPr id="53" name="Connettore 2 16">
              <a:extLst>
                <a:ext uri="{FF2B5EF4-FFF2-40B4-BE49-F238E27FC236}">
                  <a16:creationId xmlns:a16="http://schemas.microsoft.com/office/drawing/2014/main" id="{71C516BE-098F-474C-BA3B-CE3D728DA200}"/>
                </a:ext>
              </a:extLst>
            </p:cNvPr>
            <p:cNvCxnSpPr>
              <a:cxnSpLocks noChangeShapeType="1"/>
            </p:cNvCxnSpPr>
            <p:nvPr/>
          </p:nvCxnSpPr>
          <p:spPr bwMode="auto">
            <a:xfrm flipH="1">
              <a:off x="2896164" y="3441010"/>
              <a:ext cx="1123120" cy="7866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59" name="Immagine 58"/>
            <p:cNvPicPr>
              <a:picLocks noChangeAspect="1"/>
            </p:cNvPicPr>
            <p:nvPr/>
          </p:nvPicPr>
          <p:blipFill>
            <a:blip r:embed="rId10"/>
            <a:stretch>
              <a:fillRect/>
            </a:stretch>
          </p:blipFill>
          <p:spPr>
            <a:xfrm>
              <a:off x="3477525" y="3903328"/>
              <a:ext cx="530398" cy="408467"/>
            </a:xfrm>
            <a:prstGeom prst="rect">
              <a:avLst/>
            </a:prstGeom>
          </p:spPr>
        </p:pic>
        <p:sp>
          <p:nvSpPr>
            <p:cNvPr id="79" name="CasellaDiTesto 78"/>
            <p:cNvSpPr txBox="1"/>
            <p:nvPr/>
          </p:nvSpPr>
          <p:spPr>
            <a:xfrm>
              <a:off x="3985592" y="3798810"/>
              <a:ext cx="1353748" cy="523220"/>
            </a:xfrm>
            <a:prstGeom prst="rect">
              <a:avLst/>
            </a:prstGeom>
            <a:noFill/>
          </p:spPr>
          <p:txBody>
            <a:bodyPr wrap="square" rtlCol="0">
              <a:spAutoFit/>
            </a:bodyPr>
            <a:lstStyle/>
            <a:p>
              <a:r>
                <a:rPr lang="it-IT" sz="1400" dirty="0" smtClean="0"/>
                <a:t>Ricevuta di Accettazione</a:t>
              </a:r>
              <a:endParaRPr lang="it-IT" sz="1400" dirty="0"/>
            </a:p>
          </p:txBody>
        </p:sp>
      </p:grpSp>
      <p:sp>
        <p:nvSpPr>
          <p:cNvPr id="26" name="Text Box 2">
            <a:extLst>
              <a:ext uri="{FF2B5EF4-FFF2-40B4-BE49-F238E27FC236}">
                <a16:creationId xmlns:a16="http://schemas.microsoft.com/office/drawing/2014/main" id="{BA44DB47-4095-40C5-8836-19C2E9928100}"/>
              </a:ext>
            </a:extLst>
          </p:cNvPr>
          <p:cNvSpPr txBox="1">
            <a:spLocks noChangeArrowheads="1"/>
          </p:cNvSpPr>
          <p:nvPr/>
        </p:nvSpPr>
        <p:spPr bwMode="auto">
          <a:xfrm>
            <a:off x="964055" y="5697339"/>
            <a:ext cx="10376016" cy="99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just">
              <a:buClr>
                <a:srgbClr val="000000"/>
              </a:buClr>
              <a:buSzPct val="100000"/>
              <a:buFont typeface="Times New Roman" panose="02020603050405020304" pitchFamily="18" charset="0"/>
              <a:buNone/>
            </a:pPr>
            <a:r>
              <a:rPr lang="it-IT" altLang="it-IT" sz="2000" dirty="0">
                <a:solidFill>
                  <a:schemeClr val="tx1"/>
                </a:solidFill>
                <a:latin typeface="Calibri" panose="020F0502020204030204" pitchFamily="34" charset="0"/>
                <a:cs typeface="Calibri" panose="020F0502020204030204" pitchFamily="34" charset="0"/>
              </a:rPr>
              <a:t>Al mittente viene certificata solo l’avvenuto </a:t>
            </a:r>
            <a:r>
              <a:rPr lang="it-IT" altLang="it-IT" sz="2000" dirty="0" smtClean="0">
                <a:solidFill>
                  <a:schemeClr val="tx1"/>
                </a:solidFill>
                <a:latin typeface="Calibri" panose="020F0502020204030204" pitchFamily="34" charset="0"/>
                <a:cs typeface="Calibri" panose="020F0502020204030204" pitchFamily="34" charset="0"/>
              </a:rPr>
              <a:t>invio del </a:t>
            </a:r>
            <a:r>
              <a:rPr lang="it-IT" altLang="it-IT" sz="2000" dirty="0">
                <a:solidFill>
                  <a:schemeClr val="tx1"/>
                </a:solidFill>
                <a:latin typeface="Calibri" panose="020F0502020204030204" pitchFamily="34" charset="0"/>
                <a:cs typeface="Calibri" panose="020F0502020204030204" pitchFamily="34" charset="0"/>
              </a:rPr>
              <a:t>messaggio di posta, </a:t>
            </a:r>
            <a:r>
              <a:rPr lang="it-IT" altLang="it-IT" sz="2000" b="1" dirty="0">
                <a:solidFill>
                  <a:schemeClr val="tx1"/>
                </a:solidFill>
                <a:latin typeface="Calibri" panose="020F0502020204030204" pitchFamily="34" charset="0"/>
                <a:cs typeface="Calibri" panose="020F0502020204030204" pitchFamily="34" charset="0"/>
              </a:rPr>
              <a:t>ma non viene certificata l’avvenuta consegna</a:t>
            </a:r>
            <a:r>
              <a:rPr lang="it-IT" altLang="it-IT" sz="2000" dirty="0">
                <a:solidFill>
                  <a:schemeClr val="tx1"/>
                </a:solidFill>
                <a:latin typeface="Calibri" panose="020F0502020204030204" pitchFamily="34" charset="0"/>
                <a:cs typeface="Calibri" panose="020F0502020204030204" pitchFamily="34" charset="0"/>
              </a:rPr>
              <a:t>. La comunicazione benché possibile, </a:t>
            </a:r>
            <a:r>
              <a:rPr lang="it-IT" altLang="it-IT" sz="2000" dirty="0" smtClean="0">
                <a:solidFill>
                  <a:schemeClr val="tx1"/>
                </a:solidFill>
                <a:latin typeface="Calibri" panose="020F0502020204030204" pitchFamily="34" charset="0"/>
                <a:cs typeface="Calibri" panose="020F0502020204030204" pitchFamily="34" charset="0"/>
              </a:rPr>
              <a:t>non </a:t>
            </a:r>
            <a:r>
              <a:rPr lang="it-IT" altLang="it-IT" sz="2000" dirty="0" smtClean="0">
                <a:latin typeface="Calibri" panose="020F0502020204030204" pitchFamily="34" charset="0"/>
                <a:cs typeface="Calibri" panose="020F0502020204030204" pitchFamily="34" charset="0"/>
              </a:rPr>
              <a:t>garantisce </a:t>
            </a:r>
            <a:r>
              <a:rPr lang="it-IT" altLang="it-IT" sz="2000" dirty="0">
                <a:latin typeface="Calibri" panose="020F0502020204030204" pitchFamily="34" charset="0"/>
                <a:cs typeface="Calibri" panose="020F0502020204030204" pitchFamily="34" charset="0"/>
              </a:rPr>
              <a:t>in caso di </a:t>
            </a:r>
            <a:r>
              <a:rPr lang="it-IT" altLang="it-IT" sz="2000" dirty="0" smtClean="0">
                <a:latin typeface="Calibri" panose="020F0502020204030204" pitchFamily="34" charset="0"/>
                <a:cs typeface="Calibri" panose="020F0502020204030204" pitchFamily="34" charset="0"/>
              </a:rPr>
              <a:t>contenzioso </a:t>
            </a:r>
            <a:r>
              <a:rPr lang="it-IT" altLang="it-IT" sz="2000" dirty="0">
                <a:latin typeface="Calibri" panose="020F0502020204030204" pitchFamily="34" charset="0"/>
                <a:cs typeface="Calibri" panose="020F0502020204030204" pitchFamily="34" charset="0"/>
              </a:rPr>
              <a:t>l'opponibilità a terzi del messaggio.</a:t>
            </a:r>
            <a:endParaRPr lang="it-IT" altLang="it-IT" sz="2000" dirty="0">
              <a:solidFill>
                <a:schemeClr val="tx1"/>
              </a:solidFill>
              <a:latin typeface="Calibri" panose="020F0502020204030204" pitchFamily="34" charset="0"/>
              <a:cs typeface="Calibri" panose="020F0502020204030204" pitchFamily="34" charset="0"/>
            </a:endParaRPr>
          </a:p>
        </p:txBody>
      </p:sp>
      <p:grpSp>
        <p:nvGrpSpPr>
          <p:cNvPr id="87" name="Gruppo 86"/>
          <p:cNvGrpSpPr/>
          <p:nvPr/>
        </p:nvGrpSpPr>
        <p:grpSpPr>
          <a:xfrm>
            <a:off x="6534701" y="3011064"/>
            <a:ext cx="2243520" cy="1138507"/>
            <a:chOff x="6534701" y="3011064"/>
            <a:chExt cx="2243520" cy="1138507"/>
          </a:xfrm>
        </p:grpSpPr>
        <p:grpSp>
          <p:nvGrpSpPr>
            <p:cNvPr id="74" name="Gruppo 73"/>
            <p:cNvGrpSpPr/>
            <p:nvPr/>
          </p:nvGrpSpPr>
          <p:grpSpPr>
            <a:xfrm>
              <a:off x="7704899" y="3011064"/>
              <a:ext cx="1073322" cy="1138507"/>
              <a:chOff x="7740011" y="3011497"/>
              <a:chExt cx="1073322" cy="1138507"/>
            </a:xfrm>
          </p:grpSpPr>
          <p:cxnSp>
            <p:nvCxnSpPr>
              <p:cNvPr id="15" name="Connettore 2 19">
                <a:extLst>
                  <a:ext uri="{FF2B5EF4-FFF2-40B4-BE49-F238E27FC236}">
                    <a16:creationId xmlns:a16="http://schemas.microsoft.com/office/drawing/2014/main" id="{A82EC22F-A678-4D45-8563-4D0FBB4CFBA9}"/>
                  </a:ext>
                </a:extLst>
              </p:cNvPr>
              <p:cNvCxnSpPr>
                <a:cxnSpLocks noChangeShapeType="1"/>
              </p:cNvCxnSpPr>
              <p:nvPr/>
            </p:nvCxnSpPr>
            <p:spPr bwMode="auto">
              <a:xfrm>
                <a:off x="7740011" y="3011497"/>
                <a:ext cx="1073322" cy="965811"/>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70" name="Immagine 69"/>
              <p:cNvPicPr>
                <a:picLocks noChangeAspect="1"/>
              </p:cNvPicPr>
              <p:nvPr/>
            </p:nvPicPr>
            <p:blipFill>
              <a:blip r:embed="rId8"/>
              <a:stretch>
                <a:fillRect/>
              </a:stretch>
            </p:blipFill>
            <p:spPr>
              <a:xfrm>
                <a:off x="7783358" y="3552544"/>
                <a:ext cx="585267" cy="597460"/>
              </a:xfrm>
              <a:prstGeom prst="rect">
                <a:avLst/>
              </a:prstGeom>
            </p:spPr>
          </p:pic>
        </p:grpSp>
        <p:sp>
          <p:nvSpPr>
            <p:cNvPr id="80" name="CasellaDiTesto 17">
              <a:extLst>
                <a:ext uri="{FF2B5EF4-FFF2-40B4-BE49-F238E27FC236}">
                  <a16:creationId xmlns:a16="http://schemas.microsoft.com/office/drawing/2014/main" id="{DBABA5A4-AAB0-482C-8289-DDBD2751F8E0}"/>
                </a:ext>
              </a:extLst>
            </p:cNvPr>
            <p:cNvSpPr txBox="1">
              <a:spLocks noChangeArrowheads="1"/>
            </p:cNvSpPr>
            <p:nvPr/>
          </p:nvSpPr>
          <p:spPr bwMode="auto">
            <a:xfrm>
              <a:off x="6534701" y="3580318"/>
              <a:ext cx="13482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Busta </a:t>
              </a:r>
              <a:r>
                <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di </a:t>
              </a: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Trasporto</a:t>
              </a:r>
              <a:endPar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grpSp>
      <p:sp>
        <p:nvSpPr>
          <p:cNvPr id="82" name="CasellaDiTesto 81"/>
          <p:cNvSpPr txBox="1"/>
          <p:nvPr/>
        </p:nvSpPr>
        <p:spPr>
          <a:xfrm>
            <a:off x="9881068" y="4349933"/>
            <a:ext cx="1203194" cy="369332"/>
          </a:xfrm>
          <a:prstGeom prst="rect">
            <a:avLst/>
          </a:prstGeom>
          <a:noFill/>
        </p:spPr>
        <p:txBody>
          <a:bodyPr wrap="square" rtlCol="0">
            <a:spAutoFit/>
          </a:bodyPr>
          <a:lstStyle/>
          <a:p>
            <a:r>
              <a:rPr lang="it-IT" altLang="it-IT" dirty="0">
                <a:latin typeface="Calibri" panose="020F0502020204030204" pitchFamily="34" charset="0"/>
                <a:cs typeface="Calibri" panose="020F0502020204030204" pitchFamily="34" charset="0"/>
              </a:rPr>
              <a:t> </a:t>
            </a:r>
            <a:r>
              <a:rPr lang="it-IT" altLang="it-IT" b="1" dirty="0">
                <a:latin typeface="Calibri" panose="020F0502020204030204" pitchFamily="34" charset="0"/>
                <a:cs typeface="Calibri" panose="020F0502020204030204" pitchFamily="34" charset="0"/>
              </a:rPr>
              <a:t>Andrea </a:t>
            </a:r>
            <a:endParaRPr lang="it-IT" b="1" dirty="0"/>
          </a:p>
        </p:txBody>
      </p:sp>
      <p:sp>
        <p:nvSpPr>
          <p:cNvPr id="83" name="CasellaDiTesto 82"/>
          <p:cNvSpPr txBox="1"/>
          <p:nvPr/>
        </p:nvSpPr>
        <p:spPr>
          <a:xfrm>
            <a:off x="723678" y="4305155"/>
            <a:ext cx="777777" cy="369332"/>
          </a:xfrm>
          <a:prstGeom prst="rect">
            <a:avLst/>
          </a:prstGeom>
          <a:noFill/>
        </p:spPr>
        <p:txBody>
          <a:bodyPr wrap="none" rtlCol="0">
            <a:spAutoFit/>
          </a:bodyPr>
          <a:lstStyle/>
          <a:p>
            <a:r>
              <a:rPr lang="it-IT" altLang="it-IT" dirty="0">
                <a:latin typeface="Calibri" panose="020F0502020204030204" pitchFamily="34" charset="0"/>
                <a:cs typeface="Calibri" panose="020F0502020204030204" pitchFamily="34" charset="0"/>
              </a:rPr>
              <a:t> </a:t>
            </a:r>
            <a:r>
              <a:rPr lang="it-IT" altLang="it-IT" b="1" dirty="0">
                <a:latin typeface="Calibri" panose="020F0502020204030204" pitchFamily="34" charset="0"/>
                <a:cs typeface="Calibri" panose="020F0502020204030204" pitchFamily="34" charset="0"/>
              </a:rPr>
              <a:t>Carla </a:t>
            </a:r>
            <a:endParaRPr lang="it-IT" b="1" dirty="0"/>
          </a:p>
        </p:txBody>
      </p:sp>
      <p:grpSp>
        <p:nvGrpSpPr>
          <p:cNvPr id="91" name="Gruppo 90"/>
          <p:cNvGrpSpPr/>
          <p:nvPr/>
        </p:nvGrpSpPr>
        <p:grpSpPr>
          <a:xfrm>
            <a:off x="2064988" y="1196850"/>
            <a:ext cx="7937217" cy="3711202"/>
            <a:chOff x="2081426" y="1186552"/>
            <a:chExt cx="7937217" cy="3711202"/>
          </a:xfrm>
        </p:grpSpPr>
        <p:sp>
          <p:nvSpPr>
            <p:cNvPr id="33" name="Nuvola 32"/>
            <p:cNvSpPr/>
            <p:nvPr/>
          </p:nvSpPr>
          <p:spPr>
            <a:xfrm>
              <a:off x="2081426" y="1186552"/>
              <a:ext cx="7937217" cy="3711202"/>
            </a:xfrm>
            <a:prstGeom prst="cloud">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0" name="Immagine 8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8565" y="1612069"/>
              <a:ext cx="4231972" cy="2825932"/>
            </a:xfrm>
            <a:prstGeom prst="rect">
              <a:avLst/>
            </a:prstGeom>
          </p:spPr>
        </p:pic>
      </p:grpSp>
    </p:spTree>
    <p:extLst>
      <p:ext uri="{BB962C8B-B14F-4D97-AF65-F5344CB8AC3E}">
        <p14:creationId xmlns:p14="http://schemas.microsoft.com/office/powerpoint/2010/main" val="678239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1"/>
                                        </p:tgtEl>
                                      </p:cBhvr>
                                    </p:animEffect>
                                    <p:set>
                                      <p:cBhvr>
                                        <p:cTn id="7" dur="1" fill="hold">
                                          <p:stCondLst>
                                            <p:cond delay="499"/>
                                          </p:stCondLst>
                                        </p:cTn>
                                        <p:tgtEl>
                                          <p:spTgt spid="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500"/>
                                        <p:tgtEl>
                                          <p:spTgt spid="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6" descr="destinatario.JPG">
            <a:extLst>
              <a:ext uri="{FF2B5EF4-FFF2-40B4-BE49-F238E27FC236}">
                <a16:creationId xmlns:a16="http://schemas.microsoft.com/office/drawing/2014/main" id="{F93EA7FB-B41A-4F64-931C-A903D04DC8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8489" y="3983693"/>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5" descr="mittente.JPG">
            <a:extLst>
              <a:ext uri="{FF2B5EF4-FFF2-40B4-BE49-F238E27FC236}">
                <a16:creationId xmlns:a16="http://schemas.microsoft.com/office/drawing/2014/main" id="{F758F0E4-6A15-454F-A914-A1141C3105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38468" y="398862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8" descr="Gestore.JPG">
            <a:extLst>
              <a:ext uri="{FF2B5EF4-FFF2-40B4-BE49-F238E27FC236}">
                <a16:creationId xmlns:a16="http://schemas.microsoft.com/office/drawing/2014/main" id="{8F26340F-F0D2-46FB-82B9-ED17E9961D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90885" y="231631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10">
            <a:extLst>
              <a:ext uri="{FF2B5EF4-FFF2-40B4-BE49-F238E27FC236}">
                <a16:creationId xmlns:a16="http://schemas.microsoft.com/office/drawing/2014/main" id="{BB6E77E8-1117-4A37-93C7-32044916CD24}"/>
              </a:ext>
            </a:extLst>
          </p:cNvPr>
          <p:cNvSpPr txBox="1">
            <a:spLocks noChangeArrowheads="1"/>
          </p:cNvSpPr>
          <p:nvPr/>
        </p:nvSpPr>
        <p:spPr bwMode="auto">
          <a:xfrm>
            <a:off x="1040877" y="5091992"/>
            <a:ext cx="21667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anose="02020603050405020304" pitchFamily="18" charset="0"/>
              <a:buNone/>
            </a:pPr>
            <a:r>
              <a:rPr lang="it-IT" altLang="it-IT" dirty="0" smtClean="0">
                <a:solidFill>
                  <a:schemeClr val="tx1"/>
                </a:solidFill>
                <a:latin typeface="Calibri" panose="020F0502020204030204" pitchFamily="34" charset="0"/>
                <a:cs typeface="Calibri" panose="020F0502020204030204" pitchFamily="34" charset="0"/>
              </a:rPr>
              <a:t>  (</a:t>
            </a:r>
            <a:r>
              <a:rPr lang="it-IT" altLang="it-IT" b="1" dirty="0" smtClean="0">
                <a:solidFill>
                  <a:schemeClr val="tx1"/>
                </a:solidFill>
                <a:latin typeface="Calibri" panose="020F0502020204030204" pitchFamily="34" charset="0"/>
                <a:cs typeface="Calibri" panose="020F0502020204030204" pitchFamily="34" charset="0"/>
              </a:rPr>
              <a:t>destinataria</a:t>
            </a:r>
            <a:r>
              <a:rPr lang="it-IT" altLang="it-IT" dirty="0" smtClean="0">
                <a:solidFill>
                  <a:schemeClr val="tx1"/>
                </a:solidFill>
                <a:latin typeface="Calibri" panose="020F0502020204030204" pitchFamily="34" charset="0"/>
                <a:cs typeface="Calibri" panose="020F0502020204030204" pitchFamily="34" charset="0"/>
              </a:rPr>
              <a:t> PEC )</a:t>
            </a:r>
            <a:endParaRPr lang="it-IT" altLang="it-IT" dirty="0">
              <a:solidFill>
                <a:schemeClr val="tx1"/>
              </a:solidFill>
              <a:latin typeface="Calibri" panose="020F0502020204030204" pitchFamily="34" charset="0"/>
              <a:cs typeface="Calibri" panose="020F0502020204030204" pitchFamily="34" charset="0"/>
            </a:endParaRPr>
          </a:p>
        </p:txBody>
      </p:sp>
      <p:sp>
        <p:nvSpPr>
          <p:cNvPr id="6" name="CasellaDiTesto 11">
            <a:extLst>
              <a:ext uri="{FF2B5EF4-FFF2-40B4-BE49-F238E27FC236}">
                <a16:creationId xmlns:a16="http://schemas.microsoft.com/office/drawing/2014/main" id="{5827A9E5-BD13-42A4-90E4-4117F18286ED}"/>
              </a:ext>
            </a:extLst>
          </p:cNvPr>
          <p:cNvSpPr txBox="1">
            <a:spLocks noChangeArrowheads="1"/>
          </p:cNvSpPr>
          <p:nvPr/>
        </p:nvSpPr>
        <p:spPr bwMode="auto">
          <a:xfrm>
            <a:off x="8261161" y="4877071"/>
            <a:ext cx="2778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anose="02020603050405020304" pitchFamily="18" charset="0"/>
              <a:buNone/>
            </a:pPr>
            <a:r>
              <a:rPr lang="it-IT" altLang="it-IT" dirty="0" smtClean="0">
                <a:solidFill>
                  <a:schemeClr val="tx1"/>
                </a:solidFill>
                <a:latin typeface="Calibri" panose="020F0502020204030204" pitchFamily="34" charset="0"/>
                <a:cs typeface="Calibri" panose="020F0502020204030204" pitchFamily="34" charset="0"/>
              </a:rPr>
              <a:t>(</a:t>
            </a:r>
            <a:r>
              <a:rPr lang="it-IT" altLang="it-IT" b="1" dirty="0" smtClean="0">
                <a:solidFill>
                  <a:schemeClr val="tx1"/>
                </a:solidFill>
                <a:latin typeface="Calibri" panose="020F0502020204030204" pitchFamily="34" charset="0"/>
                <a:cs typeface="Calibri" panose="020F0502020204030204" pitchFamily="34" charset="0"/>
              </a:rPr>
              <a:t>mittente</a:t>
            </a:r>
            <a:r>
              <a:rPr lang="it-IT" altLang="it-IT" dirty="0" smtClean="0">
                <a:solidFill>
                  <a:schemeClr val="tx1"/>
                </a:solidFill>
                <a:latin typeface="Calibri" panose="020F0502020204030204" pitchFamily="34" charset="0"/>
                <a:cs typeface="Calibri" panose="020F0502020204030204" pitchFamily="34" charset="0"/>
              </a:rPr>
              <a:t> email ordinaria)</a:t>
            </a:r>
            <a:endParaRPr lang="it-IT" altLang="it-IT" dirty="0">
              <a:solidFill>
                <a:schemeClr val="tx1"/>
              </a:solidFill>
              <a:latin typeface="Calibri" panose="020F0502020204030204" pitchFamily="34" charset="0"/>
              <a:cs typeface="Calibri" panose="020F0502020204030204" pitchFamily="34" charset="0"/>
            </a:endParaRPr>
          </a:p>
        </p:txBody>
      </p:sp>
      <p:pic>
        <p:nvPicPr>
          <p:cNvPr id="7" name="Immagine 12" descr="pc.JPG">
            <a:extLst>
              <a:ext uri="{FF2B5EF4-FFF2-40B4-BE49-F238E27FC236}">
                <a16:creationId xmlns:a16="http://schemas.microsoft.com/office/drawing/2014/main" id="{D839F72A-EFCF-4568-B1F3-8CB68A286F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9688" y="231631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13">
            <a:extLst>
              <a:ext uri="{FF2B5EF4-FFF2-40B4-BE49-F238E27FC236}">
                <a16:creationId xmlns:a16="http://schemas.microsoft.com/office/drawing/2014/main" id="{B4ADE40C-1C9E-4806-8F29-C5A05398F93F}"/>
              </a:ext>
            </a:extLst>
          </p:cNvPr>
          <p:cNvSpPr txBox="1">
            <a:spLocks noChangeArrowheads="1"/>
          </p:cNvSpPr>
          <p:nvPr/>
        </p:nvSpPr>
        <p:spPr bwMode="auto">
          <a:xfrm>
            <a:off x="3512710" y="1737008"/>
            <a:ext cx="18266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anose="02020603050405020304" pitchFamily="18" charset="0"/>
              <a:buNone/>
            </a:pPr>
            <a:r>
              <a:rPr lang="it-IT" altLang="it-IT" dirty="0">
                <a:solidFill>
                  <a:schemeClr val="tx1"/>
                </a:solidFill>
                <a:latin typeface="Calibri" panose="020F0502020204030204" pitchFamily="34" charset="0"/>
                <a:cs typeface="Calibri" panose="020F0502020204030204" pitchFamily="34" charset="0"/>
              </a:rPr>
              <a:t>Gestore </a:t>
            </a:r>
            <a:r>
              <a:rPr lang="it-IT" altLang="it-IT" dirty="0" smtClean="0">
                <a:solidFill>
                  <a:schemeClr val="tx1"/>
                </a:solidFill>
                <a:latin typeface="Calibri" panose="020F0502020204030204" pitchFamily="34" charset="0"/>
                <a:cs typeface="Calibri" panose="020F0502020204030204" pitchFamily="34" charset="0"/>
              </a:rPr>
              <a:t>di posta Certificato</a:t>
            </a:r>
            <a:endParaRPr lang="it-IT" altLang="it-IT" dirty="0">
              <a:solidFill>
                <a:schemeClr val="tx1"/>
              </a:solidFill>
              <a:latin typeface="Calibri" panose="020F0502020204030204" pitchFamily="34" charset="0"/>
              <a:cs typeface="Calibri" panose="020F0502020204030204" pitchFamily="34" charset="0"/>
            </a:endParaRPr>
          </a:p>
        </p:txBody>
      </p:sp>
      <p:sp>
        <p:nvSpPr>
          <p:cNvPr id="9" name="CasellaDiTesto 14">
            <a:extLst>
              <a:ext uri="{FF2B5EF4-FFF2-40B4-BE49-F238E27FC236}">
                <a16:creationId xmlns:a16="http://schemas.microsoft.com/office/drawing/2014/main" id="{972CE747-952B-46CC-923A-0EF6B737FD6A}"/>
              </a:ext>
            </a:extLst>
          </p:cNvPr>
          <p:cNvSpPr txBox="1">
            <a:spLocks noChangeArrowheads="1"/>
          </p:cNvSpPr>
          <p:nvPr/>
        </p:nvSpPr>
        <p:spPr bwMode="auto">
          <a:xfrm>
            <a:off x="6653271" y="1706741"/>
            <a:ext cx="1712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anose="02020603050405020304" pitchFamily="18" charset="0"/>
              <a:buNone/>
            </a:pPr>
            <a:r>
              <a:rPr lang="it-IT" altLang="it-IT" dirty="0">
                <a:solidFill>
                  <a:schemeClr val="tx1"/>
                </a:solidFill>
                <a:latin typeface="Calibri" panose="020F0502020204030204" pitchFamily="34" charset="0"/>
                <a:cs typeface="Calibri" panose="020F0502020204030204" pitchFamily="34" charset="0"/>
              </a:rPr>
              <a:t>Gestore </a:t>
            </a:r>
            <a:r>
              <a:rPr lang="it-IT" altLang="it-IT" dirty="0" smtClean="0">
                <a:solidFill>
                  <a:schemeClr val="tx1"/>
                </a:solidFill>
                <a:latin typeface="Calibri" panose="020F0502020204030204" pitchFamily="34" charset="0"/>
                <a:cs typeface="Calibri" panose="020F0502020204030204" pitchFamily="34" charset="0"/>
              </a:rPr>
              <a:t>di posta </a:t>
            </a:r>
            <a:r>
              <a:rPr lang="it-IT" altLang="it-IT" b="1" dirty="0" smtClean="0">
                <a:latin typeface="Calibri" panose="020F0502020204030204" pitchFamily="34" charset="0"/>
                <a:cs typeface="Calibri" panose="020F0502020204030204" pitchFamily="34" charset="0"/>
              </a:rPr>
              <a:t>non </a:t>
            </a:r>
            <a:r>
              <a:rPr lang="it-IT" altLang="it-IT" dirty="0" smtClean="0">
                <a:latin typeface="Calibri" panose="020F0502020204030204" pitchFamily="34" charset="0"/>
                <a:cs typeface="Calibri" panose="020F0502020204030204" pitchFamily="34" charset="0"/>
              </a:rPr>
              <a:t>certificato</a:t>
            </a:r>
            <a:endParaRPr lang="it-IT" altLang="it-IT" dirty="0">
              <a:solidFill>
                <a:schemeClr val="tx1"/>
              </a:solidFill>
              <a:latin typeface="Calibri" panose="020F0502020204030204" pitchFamily="34" charset="0"/>
              <a:cs typeface="Calibri" panose="020F0502020204030204" pitchFamily="34" charset="0"/>
            </a:endParaRPr>
          </a:p>
        </p:txBody>
      </p:sp>
      <p:pic>
        <p:nvPicPr>
          <p:cNvPr id="24" name="Immagine 23">
            <a:extLst>
              <a:ext uri="{FF2B5EF4-FFF2-40B4-BE49-F238E27FC236}">
                <a16:creationId xmlns:a16="http://schemas.microsoft.com/office/drawing/2014/main" id="{BC81CCDC-C044-4E69-8311-C531ED44C288}"/>
              </a:ext>
            </a:extLst>
          </p:cNvPr>
          <p:cNvPicPr>
            <a:picLocks noChangeAspect="1"/>
          </p:cNvPicPr>
          <p:nvPr/>
        </p:nvPicPr>
        <p:blipFill>
          <a:blip r:embed="rId6"/>
          <a:stretch>
            <a:fillRect/>
          </a:stretch>
        </p:blipFill>
        <p:spPr>
          <a:xfrm>
            <a:off x="0" y="0"/>
            <a:ext cx="12072730" cy="1205948"/>
          </a:xfrm>
          <a:prstGeom prst="rect">
            <a:avLst/>
          </a:prstGeom>
        </p:spPr>
      </p:pic>
      <p:sp>
        <p:nvSpPr>
          <p:cNvPr id="25" name="Rettangolo 24">
            <a:extLst>
              <a:ext uri="{FF2B5EF4-FFF2-40B4-BE49-F238E27FC236}">
                <a16:creationId xmlns:a16="http://schemas.microsoft.com/office/drawing/2014/main" id="{6E06D226-9003-43FA-BF7B-6E7ABE309A32}"/>
              </a:ext>
            </a:extLst>
          </p:cNvPr>
          <p:cNvSpPr/>
          <p:nvPr/>
        </p:nvSpPr>
        <p:spPr>
          <a:xfrm>
            <a:off x="656491" y="602974"/>
            <a:ext cx="9362152"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Da email ordinaria a </a:t>
            </a:r>
            <a:r>
              <a:rPr lang="it-IT" sz="2800" b="1" dirty="0">
                <a:solidFill>
                  <a:srgbClr val="92D050"/>
                </a:solidFill>
                <a:latin typeface="Helvetica" panose="020B0604020202020204" pitchFamily="34" charset="0"/>
                <a:ea typeface="Times New Roman" panose="02020603050405020304" pitchFamily="18" charset="0"/>
              </a:rPr>
              <a:t>PEC</a:t>
            </a:r>
          </a:p>
        </p:txBody>
      </p:sp>
      <p:pic>
        <p:nvPicPr>
          <p:cNvPr id="30" name="Immagine 29">
            <a:extLst>
              <a:ext uri="{FF2B5EF4-FFF2-40B4-BE49-F238E27FC236}">
                <a16:creationId xmlns:a16="http://schemas.microsoft.com/office/drawing/2014/main" id="{9B4483F6-DDFF-4665-8796-37AD779DC80E}"/>
              </a:ext>
            </a:extLst>
          </p:cNvPr>
          <p:cNvPicPr>
            <a:picLocks noChangeAspect="1"/>
          </p:cNvPicPr>
          <p:nvPr/>
        </p:nvPicPr>
        <p:blipFill>
          <a:blip r:embed="rId7"/>
          <a:stretch>
            <a:fillRect/>
          </a:stretch>
        </p:blipFill>
        <p:spPr>
          <a:xfrm>
            <a:off x="4319286" y="2558957"/>
            <a:ext cx="304665" cy="355442"/>
          </a:xfrm>
          <a:prstGeom prst="rect">
            <a:avLst/>
          </a:prstGeom>
        </p:spPr>
      </p:pic>
      <p:sp>
        <p:nvSpPr>
          <p:cNvPr id="32" name="Nuvola 31"/>
          <p:cNvSpPr/>
          <p:nvPr/>
        </p:nvSpPr>
        <p:spPr>
          <a:xfrm>
            <a:off x="2072614" y="1191819"/>
            <a:ext cx="7946029" cy="3711202"/>
          </a:xfrm>
          <a:prstGeom prst="clou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7" name="Gruppo 26"/>
          <p:cNvGrpSpPr/>
          <p:nvPr/>
        </p:nvGrpSpPr>
        <p:grpSpPr>
          <a:xfrm>
            <a:off x="6863498" y="3082861"/>
            <a:ext cx="1977633" cy="1024515"/>
            <a:chOff x="6863498" y="3082861"/>
            <a:chExt cx="1977633" cy="1024515"/>
          </a:xfrm>
        </p:grpSpPr>
        <p:pic>
          <p:nvPicPr>
            <p:cNvPr id="49" name="Immagine 48"/>
            <p:cNvPicPr>
              <a:picLocks noChangeAspect="1"/>
            </p:cNvPicPr>
            <p:nvPr/>
          </p:nvPicPr>
          <p:blipFill>
            <a:blip r:embed="rId8"/>
            <a:stretch>
              <a:fillRect/>
            </a:stretch>
          </p:blipFill>
          <p:spPr>
            <a:xfrm>
              <a:off x="7917944" y="3558688"/>
              <a:ext cx="542591" cy="548688"/>
            </a:xfrm>
            <a:prstGeom prst="rect">
              <a:avLst/>
            </a:prstGeom>
          </p:spPr>
        </p:pic>
        <p:cxnSp>
          <p:nvCxnSpPr>
            <p:cNvPr id="50" name="Connettore 2 16">
              <a:extLst>
                <a:ext uri="{FF2B5EF4-FFF2-40B4-BE49-F238E27FC236}">
                  <a16:creationId xmlns:a16="http://schemas.microsoft.com/office/drawing/2014/main" id="{71C516BE-098F-474C-BA3B-CE3D728DA200}"/>
                </a:ext>
              </a:extLst>
            </p:cNvPr>
            <p:cNvCxnSpPr>
              <a:cxnSpLocks noChangeShapeType="1"/>
            </p:cNvCxnSpPr>
            <p:nvPr/>
          </p:nvCxnSpPr>
          <p:spPr bwMode="auto">
            <a:xfrm flipH="1" flipV="1">
              <a:off x="7772297" y="3082861"/>
              <a:ext cx="1068834" cy="764063"/>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8" name="CasellaDiTesto 77"/>
            <p:cNvSpPr txBox="1"/>
            <p:nvPr/>
          </p:nvSpPr>
          <p:spPr>
            <a:xfrm>
              <a:off x="6863498" y="3559553"/>
              <a:ext cx="1291557" cy="523220"/>
            </a:xfrm>
            <a:prstGeom prst="rect">
              <a:avLst/>
            </a:prstGeom>
            <a:noFill/>
          </p:spPr>
          <p:txBody>
            <a:bodyPr wrap="square" rtlCol="0">
              <a:spAutoFit/>
            </a:bodyPr>
            <a:lstStyle/>
            <a:p>
              <a:r>
                <a:rPr lang="it-IT" sz="1400" dirty="0" smtClean="0"/>
                <a:t>Messaggio per Carla</a:t>
              </a:r>
              <a:endParaRPr lang="it-IT" sz="1400" dirty="0"/>
            </a:p>
          </p:txBody>
        </p:sp>
      </p:grpSp>
      <p:sp>
        <p:nvSpPr>
          <p:cNvPr id="82" name="CasellaDiTesto 81"/>
          <p:cNvSpPr txBox="1"/>
          <p:nvPr/>
        </p:nvSpPr>
        <p:spPr>
          <a:xfrm>
            <a:off x="9881068" y="4349933"/>
            <a:ext cx="1203194" cy="369332"/>
          </a:xfrm>
          <a:prstGeom prst="rect">
            <a:avLst/>
          </a:prstGeom>
          <a:noFill/>
        </p:spPr>
        <p:txBody>
          <a:bodyPr wrap="square" rtlCol="0">
            <a:spAutoFit/>
          </a:bodyPr>
          <a:lstStyle/>
          <a:p>
            <a:r>
              <a:rPr lang="it-IT" altLang="it-IT" dirty="0">
                <a:latin typeface="Calibri" panose="020F0502020204030204" pitchFamily="34" charset="0"/>
                <a:cs typeface="Calibri" panose="020F0502020204030204" pitchFamily="34" charset="0"/>
              </a:rPr>
              <a:t> </a:t>
            </a:r>
            <a:r>
              <a:rPr lang="it-IT" altLang="it-IT" b="1" dirty="0">
                <a:latin typeface="Calibri" panose="020F0502020204030204" pitchFamily="34" charset="0"/>
                <a:cs typeface="Calibri" panose="020F0502020204030204" pitchFamily="34" charset="0"/>
              </a:rPr>
              <a:t>Andrea </a:t>
            </a:r>
            <a:endParaRPr lang="it-IT" b="1" dirty="0"/>
          </a:p>
        </p:txBody>
      </p:sp>
      <p:sp>
        <p:nvSpPr>
          <p:cNvPr id="83" name="CasellaDiTesto 82"/>
          <p:cNvSpPr txBox="1"/>
          <p:nvPr/>
        </p:nvSpPr>
        <p:spPr>
          <a:xfrm>
            <a:off x="723678" y="4305155"/>
            <a:ext cx="777777" cy="369332"/>
          </a:xfrm>
          <a:prstGeom prst="rect">
            <a:avLst/>
          </a:prstGeom>
          <a:noFill/>
        </p:spPr>
        <p:txBody>
          <a:bodyPr wrap="none" rtlCol="0">
            <a:spAutoFit/>
          </a:bodyPr>
          <a:lstStyle/>
          <a:p>
            <a:r>
              <a:rPr lang="it-IT" altLang="it-IT" dirty="0">
                <a:latin typeface="Calibri" panose="020F0502020204030204" pitchFamily="34" charset="0"/>
                <a:cs typeface="Calibri" panose="020F0502020204030204" pitchFamily="34" charset="0"/>
              </a:rPr>
              <a:t> </a:t>
            </a:r>
            <a:r>
              <a:rPr lang="it-IT" altLang="it-IT" b="1" dirty="0">
                <a:latin typeface="Calibri" panose="020F0502020204030204" pitchFamily="34" charset="0"/>
                <a:cs typeface="Calibri" panose="020F0502020204030204" pitchFamily="34" charset="0"/>
              </a:rPr>
              <a:t>Carla </a:t>
            </a:r>
            <a:endParaRPr lang="it-IT" b="1" dirty="0"/>
          </a:p>
        </p:txBody>
      </p:sp>
      <p:grpSp>
        <p:nvGrpSpPr>
          <p:cNvPr id="19" name="Gruppo 18"/>
          <p:cNvGrpSpPr/>
          <p:nvPr/>
        </p:nvGrpSpPr>
        <p:grpSpPr>
          <a:xfrm>
            <a:off x="4840689" y="2198845"/>
            <a:ext cx="2311962" cy="953690"/>
            <a:chOff x="4840689" y="2198845"/>
            <a:chExt cx="2311962" cy="953690"/>
          </a:xfrm>
        </p:grpSpPr>
        <p:cxnSp>
          <p:nvCxnSpPr>
            <p:cNvPr id="11" name="Connettore 2 16">
              <a:extLst>
                <a:ext uri="{FF2B5EF4-FFF2-40B4-BE49-F238E27FC236}">
                  <a16:creationId xmlns:a16="http://schemas.microsoft.com/office/drawing/2014/main" id="{71C516BE-098F-474C-BA3B-CE3D728DA200}"/>
                </a:ext>
              </a:extLst>
            </p:cNvPr>
            <p:cNvCxnSpPr>
              <a:cxnSpLocks noChangeShapeType="1"/>
            </p:cNvCxnSpPr>
            <p:nvPr/>
          </p:nvCxnSpPr>
          <p:spPr bwMode="auto">
            <a:xfrm flipH="1" flipV="1">
              <a:off x="4840689" y="2799050"/>
              <a:ext cx="2022809" cy="2546"/>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CasellaDiTesto 17">
              <a:extLst>
                <a:ext uri="{FF2B5EF4-FFF2-40B4-BE49-F238E27FC236}">
                  <a16:creationId xmlns:a16="http://schemas.microsoft.com/office/drawing/2014/main" id="{DBABA5A4-AAB0-482C-8289-DDBD2751F8E0}"/>
                </a:ext>
              </a:extLst>
            </p:cNvPr>
            <p:cNvSpPr txBox="1">
              <a:spLocks noChangeArrowheads="1"/>
            </p:cNvSpPr>
            <p:nvPr/>
          </p:nvSpPr>
          <p:spPr bwMode="auto">
            <a:xfrm>
              <a:off x="4840689" y="2844758"/>
              <a:ext cx="2311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fontAlgn="base">
                <a:spcBef>
                  <a:spcPct val="0"/>
                </a:spcBef>
                <a:spcAft>
                  <a:spcPct val="0"/>
                </a:spcAft>
                <a:buClr>
                  <a:srgbClr val="000000"/>
                </a:buClr>
                <a:buSzPct val="100000"/>
              </a:pPr>
              <a:r>
                <a:rPr lang="it-IT" altLang="it-IT" sz="1400"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rPr>
                <a:t>Trasmissione del Messaggio</a:t>
              </a:r>
              <a:endParaRPr lang="it-IT" altLang="it-IT" sz="1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pic>
          <p:nvPicPr>
            <p:cNvPr id="43" name="Immagine 42"/>
            <p:cNvPicPr>
              <a:picLocks noChangeAspect="1"/>
            </p:cNvPicPr>
            <p:nvPr/>
          </p:nvPicPr>
          <p:blipFill>
            <a:blip r:embed="rId8"/>
            <a:stretch>
              <a:fillRect/>
            </a:stretch>
          </p:blipFill>
          <p:spPr>
            <a:xfrm>
              <a:off x="5601349" y="2198845"/>
              <a:ext cx="542591" cy="548688"/>
            </a:xfrm>
            <a:prstGeom prst="rect">
              <a:avLst/>
            </a:prstGeom>
          </p:spPr>
        </p:pic>
      </p:grpSp>
      <p:grpSp>
        <p:nvGrpSpPr>
          <p:cNvPr id="28" name="Gruppo 27"/>
          <p:cNvGrpSpPr/>
          <p:nvPr/>
        </p:nvGrpSpPr>
        <p:grpSpPr>
          <a:xfrm>
            <a:off x="2732566" y="3082861"/>
            <a:ext cx="1161108" cy="967597"/>
            <a:chOff x="2732566" y="3082861"/>
            <a:chExt cx="1161108" cy="967597"/>
          </a:xfrm>
        </p:grpSpPr>
        <p:sp>
          <p:nvSpPr>
            <p:cNvPr id="48" name="CasellaDiTesto 47">
              <a:extLst>
                <a:ext uri="{FF2B5EF4-FFF2-40B4-BE49-F238E27FC236}">
                  <a16:creationId xmlns:a16="http://schemas.microsoft.com/office/drawing/2014/main" id="{C79D7867-F9F9-4715-B875-B6A3D715E384}"/>
                </a:ext>
              </a:extLst>
            </p:cNvPr>
            <p:cNvSpPr txBox="1">
              <a:spLocks noChangeArrowheads="1"/>
            </p:cNvSpPr>
            <p:nvPr/>
          </p:nvSpPr>
          <p:spPr bwMode="auto">
            <a:xfrm>
              <a:off x="2815562" y="3082861"/>
              <a:ext cx="9541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3600" b="1" dirty="0">
                  <a:solidFill>
                    <a:schemeClr val="tx1"/>
                  </a:solidFill>
                </a:rPr>
                <a:t>?</a:t>
              </a:r>
            </a:p>
          </p:txBody>
        </p:sp>
        <p:cxnSp>
          <p:nvCxnSpPr>
            <p:cNvPr id="51" name="Connettore 2 16">
              <a:extLst>
                <a:ext uri="{FF2B5EF4-FFF2-40B4-BE49-F238E27FC236}">
                  <a16:creationId xmlns:a16="http://schemas.microsoft.com/office/drawing/2014/main" id="{71C516BE-098F-474C-BA3B-CE3D728DA200}"/>
                </a:ext>
              </a:extLst>
            </p:cNvPr>
            <p:cNvCxnSpPr>
              <a:cxnSpLocks noChangeShapeType="1"/>
            </p:cNvCxnSpPr>
            <p:nvPr/>
          </p:nvCxnSpPr>
          <p:spPr bwMode="auto">
            <a:xfrm flipH="1">
              <a:off x="2732566" y="3219300"/>
              <a:ext cx="1161108" cy="83115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55" name="Text Box 2">
            <a:extLst>
              <a:ext uri="{FF2B5EF4-FFF2-40B4-BE49-F238E27FC236}">
                <a16:creationId xmlns:a16="http://schemas.microsoft.com/office/drawing/2014/main" id="{9249DE49-79B7-46B7-8BC3-823EAAC6F325}"/>
              </a:ext>
            </a:extLst>
          </p:cNvPr>
          <p:cNvSpPr txBox="1">
            <a:spLocks noChangeArrowheads="1"/>
          </p:cNvSpPr>
          <p:nvPr/>
        </p:nvSpPr>
        <p:spPr bwMode="auto">
          <a:xfrm>
            <a:off x="575020" y="5543815"/>
            <a:ext cx="1092269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just">
              <a:buClr>
                <a:srgbClr val="000000"/>
              </a:buClr>
              <a:buSzPct val="100000"/>
              <a:buFont typeface="Times New Roman" panose="02020603050405020304" pitchFamily="18" charset="0"/>
              <a:buNone/>
            </a:pPr>
            <a:r>
              <a:rPr lang="it-IT" altLang="it-IT" sz="2000" dirty="0">
                <a:solidFill>
                  <a:schemeClr val="tx1"/>
                </a:solidFill>
                <a:latin typeface="Calibri" panose="020F0502020204030204" pitchFamily="34" charset="0"/>
                <a:cs typeface="Calibri" panose="020F0502020204030204" pitchFamily="34" charset="0"/>
              </a:rPr>
              <a:t>Il gestore del destinatario può rigettare la mail ricevuta (</a:t>
            </a:r>
            <a:r>
              <a:rPr lang="it-IT" altLang="it-IT" sz="2000" b="1" dirty="0">
                <a:solidFill>
                  <a:schemeClr val="tx1"/>
                </a:solidFill>
                <a:latin typeface="Calibri" panose="020F0502020204030204" pitchFamily="34" charset="0"/>
                <a:cs typeface="Calibri" panose="020F0502020204030204" pitchFamily="34" charset="0"/>
              </a:rPr>
              <a:t>quindi il destinatario PEC non la leggerà</a:t>
            </a:r>
            <a:r>
              <a:rPr lang="it-IT" altLang="it-IT" sz="2000" dirty="0">
                <a:solidFill>
                  <a:schemeClr val="tx1"/>
                </a:solidFill>
                <a:latin typeface="Calibri" panose="020F0502020204030204" pitchFamily="34" charset="0"/>
                <a:cs typeface="Calibri" panose="020F0502020204030204" pitchFamily="34" charset="0"/>
              </a:rPr>
              <a:t>) oppure ha la facoltà di inserirla in una busta di anomalia (non di errore) la quale segnala al mittente che il messaggio non è conforme allo standard PEC ma è leggibile. Ad ogni modo, anche in questo caso,  la comunicazione non ha alcun valore legale.</a:t>
            </a:r>
          </a:p>
        </p:txBody>
      </p:sp>
      <p:grpSp>
        <p:nvGrpSpPr>
          <p:cNvPr id="91" name="Gruppo 90"/>
          <p:cNvGrpSpPr/>
          <p:nvPr/>
        </p:nvGrpSpPr>
        <p:grpSpPr>
          <a:xfrm>
            <a:off x="2066912" y="1186552"/>
            <a:ext cx="7937217" cy="3711202"/>
            <a:chOff x="2081426" y="1186552"/>
            <a:chExt cx="7937217" cy="3711202"/>
          </a:xfrm>
        </p:grpSpPr>
        <p:sp>
          <p:nvSpPr>
            <p:cNvPr id="33" name="Nuvola 32"/>
            <p:cNvSpPr/>
            <p:nvPr/>
          </p:nvSpPr>
          <p:spPr>
            <a:xfrm>
              <a:off x="2081426" y="1186552"/>
              <a:ext cx="7937217" cy="3711202"/>
            </a:xfrm>
            <a:prstGeom prst="cloud">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0" name="Immagine 8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8565" y="1612069"/>
              <a:ext cx="4231972" cy="2825932"/>
            </a:xfrm>
            <a:prstGeom prst="rect">
              <a:avLst/>
            </a:prstGeom>
          </p:spPr>
        </p:pic>
      </p:grpSp>
    </p:spTree>
    <p:extLst>
      <p:ext uri="{BB962C8B-B14F-4D97-AF65-F5344CB8AC3E}">
        <p14:creationId xmlns:p14="http://schemas.microsoft.com/office/powerpoint/2010/main" val="3967144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1"/>
                                        </p:tgtEl>
                                      </p:cBhvr>
                                    </p:animEffect>
                                    <p:set>
                                      <p:cBhvr>
                                        <p:cTn id="7" dur="1" fill="hold">
                                          <p:stCondLst>
                                            <p:cond delay="499"/>
                                          </p:stCondLst>
                                        </p:cTn>
                                        <p:tgtEl>
                                          <p:spTgt spid="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603" y="2525843"/>
            <a:ext cx="4545774" cy="4715393"/>
          </a:xfrm>
          <a:prstGeom prst="rect">
            <a:avLst/>
          </a:prstGeom>
        </p:spPr>
      </p:pic>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3"/>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0" y="602974"/>
            <a:ext cx="8417935"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Domicilio digitale</a:t>
            </a:r>
            <a:endParaRPr lang="it-IT" sz="2800" b="1" dirty="0">
              <a:solidFill>
                <a:schemeClr val="bg1"/>
              </a:solidFill>
              <a:latin typeface="Helvetica" panose="020B0604020202020204" pitchFamily="34" charset="0"/>
              <a:ea typeface="Times New Roman" panose="02020603050405020304" pitchFamily="18" charset="0"/>
            </a:endParaRPr>
          </a:p>
        </p:txBody>
      </p:sp>
      <p:pic>
        <p:nvPicPr>
          <p:cNvPr id="18" name="Immagine 17"/>
          <p:cNvPicPr>
            <a:picLocks noChangeAspect="1"/>
          </p:cNvPicPr>
          <p:nvPr/>
        </p:nvPicPr>
        <p:blipFill>
          <a:blip r:embed="rId4"/>
          <a:stretch>
            <a:fillRect/>
          </a:stretch>
        </p:blipFill>
        <p:spPr>
          <a:xfrm>
            <a:off x="2150903" y="1701515"/>
            <a:ext cx="1699746" cy="209709"/>
          </a:xfrm>
          <a:prstGeom prst="rect">
            <a:avLst/>
          </a:prstGeom>
        </p:spPr>
      </p:pic>
      <p:sp>
        <p:nvSpPr>
          <p:cNvPr id="5" name="CasellaDiTesto 4"/>
          <p:cNvSpPr txBox="1"/>
          <p:nvPr/>
        </p:nvSpPr>
        <p:spPr>
          <a:xfrm>
            <a:off x="814056" y="1925679"/>
            <a:ext cx="10687494" cy="1200329"/>
          </a:xfrm>
          <a:prstGeom prst="rect">
            <a:avLst/>
          </a:prstGeom>
          <a:noFill/>
        </p:spPr>
        <p:txBody>
          <a:bodyPr wrap="square" rtlCol="0">
            <a:spAutoFit/>
          </a:bodyPr>
          <a:lstStyle/>
          <a:p>
            <a:r>
              <a:rPr lang="it-IT" sz="2400" dirty="0">
                <a:latin typeface="Calibri" panose="020F0502020204030204" pitchFamily="34" charset="0"/>
                <a:ea typeface="Calibri" panose="020F0502020204030204" pitchFamily="34" charset="0"/>
                <a:cs typeface="Calibri" panose="020F0502020204030204" pitchFamily="34" charset="0"/>
              </a:rPr>
              <a:t>Il domicilio digitale è un indirizzo di posta elettronica certificata (PEC) che sostituisce il </a:t>
            </a:r>
            <a:r>
              <a:rPr lang="it-IT" sz="2400" dirty="0" smtClean="0">
                <a:latin typeface="Calibri" panose="020F0502020204030204" pitchFamily="34" charset="0"/>
                <a:ea typeface="Calibri" panose="020F0502020204030204" pitchFamily="34" charset="0"/>
                <a:cs typeface="Calibri" panose="020F0502020204030204" pitchFamily="34" charset="0"/>
              </a:rPr>
              <a:t>proprio </a:t>
            </a:r>
            <a:r>
              <a:rPr lang="it-IT" sz="2400" dirty="0">
                <a:latin typeface="Calibri" panose="020F0502020204030204" pitchFamily="34" charset="0"/>
                <a:ea typeface="Calibri" panose="020F0502020204030204" pitchFamily="34" charset="0"/>
                <a:cs typeface="Calibri" panose="020F0502020204030204" pitchFamily="34" charset="0"/>
              </a:rPr>
              <a:t>recapito fisico per l’invio delle comunicazioni con valore legale da parte della Pubblica Amministrazione, come atti, notifiche e avvisi.</a:t>
            </a:r>
          </a:p>
        </p:txBody>
      </p:sp>
      <p:sp>
        <p:nvSpPr>
          <p:cNvPr id="9" name="CasellaDiTesto 8"/>
          <p:cNvSpPr txBox="1"/>
          <p:nvPr/>
        </p:nvSpPr>
        <p:spPr>
          <a:xfrm>
            <a:off x="871264" y="3707206"/>
            <a:ext cx="6501687" cy="1938992"/>
          </a:xfrm>
          <a:prstGeom prst="rect">
            <a:avLst/>
          </a:prstGeom>
          <a:noFill/>
        </p:spPr>
        <p:txBody>
          <a:bodyPr wrap="square" rtlCol="0">
            <a:spAutoFit/>
          </a:bodyPr>
          <a:lstStyle>
            <a:defPPr>
              <a:defRPr lang="en-US"/>
            </a:defPPr>
            <a:lvl1pPr>
              <a:defRPr sz="2400">
                <a:latin typeface="Calibri" panose="020F0502020204030204" pitchFamily="34" charset="0"/>
                <a:ea typeface="Calibri" panose="020F0502020204030204" pitchFamily="34" charset="0"/>
                <a:cs typeface="Calibri" panose="020F0502020204030204" pitchFamily="34" charset="0"/>
              </a:defRPr>
            </a:lvl1pPr>
          </a:lstStyle>
          <a:p>
            <a:r>
              <a:rPr lang="it-IT" dirty="0"/>
              <a:t>Le comunicazioni tra la Pubblica Amministrazione e cittadini attraverso il domicilio digitale hanno</a:t>
            </a:r>
            <a:r>
              <a:rPr lang="it-IT" b="1" dirty="0"/>
              <a:t> valore legale di notifica</a:t>
            </a:r>
            <a:r>
              <a:rPr lang="it-IT" dirty="0" smtClean="0"/>
              <a:t>. Il </a:t>
            </a:r>
            <a:r>
              <a:rPr lang="it-IT" dirty="0"/>
              <a:t>domicilio digitale, quindi, può sostituire una raccomandata A/R, con un notevole risparmio di tempo e costi.</a:t>
            </a:r>
            <a:endParaRPr lang="it-IT" i="1" dirty="0"/>
          </a:p>
        </p:txBody>
      </p:sp>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5081" y="4676702"/>
            <a:ext cx="1845350" cy="2108971"/>
          </a:xfrm>
          <a:prstGeom prst="rect">
            <a:avLst/>
          </a:prstGeom>
        </p:spPr>
      </p:pic>
    </p:spTree>
    <p:extLst>
      <p:ext uri="{BB962C8B-B14F-4D97-AF65-F5344CB8AC3E}">
        <p14:creationId xmlns:p14="http://schemas.microsoft.com/office/powerpoint/2010/main" val="31000028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0" y="602974"/>
            <a:ext cx="8417935"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Indice </a:t>
            </a:r>
            <a:r>
              <a:rPr lang="it-IT" sz="2800" b="1" dirty="0">
                <a:solidFill>
                  <a:schemeClr val="bg1"/>
                </a:solidFill>
                <a:latin typeface="Helvetica" panose="020B0604020202020204" pitchFamily="34" charset="0"/>
                <a:ea typeface="Times New Roman" panose="02020603050405020304" pitchFamily="18" charset="0"/>
              </a:rPr>
              <a:t>Nazionale dei Domicili </a:t>
            </a:r>
            <a:r>
              <a:rPr lang="it-IT" sz="2800" b="1" dirty="0" smtClean="0">
                <a:solidFill>
                  <a:schemeClr val="bg1"/>
                </a:solidFill>
                <a:latin typeface="Helvetica" panose="020B0604020202020204" pitchFamily="34" charset="0"/>
                <a:ea typeface="Times New Roman" panose="02020603050405020304" pitchFamily="18" charset="0"/>
              </a:rPr>
              <a:t>Digitali (INAD) </a:t>
            </a:r>
            <a:endParaRPr lang="it-IT" sz="2800" b="1" dirty="0">
              <a:solidFill>
                <a:schemeClr val="bg1"/>
              </a:solidFill>
              <a:latin typeface="Helvetica" panose="020B0604020202020204" pitchFamily="34" charset="0"/>
              <a:ea typeface="Times New Roman" panose="02020603050405020304" pitchFamily="18" charset="0"/>
            </a:endParaRPr>
          </a:p>
        </p:txBody>
      </p:sp>
      <p:pic>
        <p:nvPicPr>
          <p:cNvPr id="18" name="Immagine 17"/>
          <p:cNvPicPr>
            <a:picLocks noChangeAspect="1"/>
          </p:cNvPicPr>
          <p:nvPr/>
        </p:nvPicPr>
        <p:blipFill>
          <a:blip r:embed="rId3"/>
          <a:stretch>
            <a:fillRect/>
          </a:stretch>
        </p:blipFill>
        <p:spPr>
          <a:xfrm>
            <a:off x="2150903" y="1701515"/>
            <a:ext cx="1699746" cy="209709"/>
          </a:xfrm>
          <a:prstGeom prst="rect">
            <a:avLst/>
          </a:prstGeom>
        </p:spPr>
      </p:pic>
      <p:sp>
        <p:nvSpPr>
          <p:cNvPr id="11" name="CasellaDiTesto 10"/>
          <p:cNvSpPr txBox="1"/>
          <p:nvPr/>
        </p:nvSpPr>
        <p:spPr>
          <a:xfrm>
            <a:off x="959074" y="1588667"/>
            <a:ext cx="10167730" cy="1200329"/>
          </a:xfrm>
          <a:prstGeom prst="rect">
            <a:avLst/>
          </a:prstGeom>
          <a:noFill/>
        </p:spPr>
        <p:txBody>
          <a:bodyPr wrap="square" rtlCol="0">
            <a:spAutoFit/>
          </a:bodyPr>
          <a:lstStyle/>
          <a:p>
            <a:r>
              <a:rPr lang="it-IT" sz="2400" dirty="0">
                <a:latin typeface="Calibri" panose="020F0502020204030204" pitchFamily="34" charset="0"/>
                <a:ea typeface="Calibri" panose="020F0502020204030204" pitchFamily="34" charset="0"/>
                <a:cs typeface="Calibri" panose="020F0502020204030204" pitchFamily="34" charset="0"/>
              </a:rPr>
              <a:t>Per poter eleggere un indirizzo PEC come proprio domicilio digitale, occorre effettuare la registrazione dell’indirizzo presso il </a:t>
            </a:r>
            <a:r>
              <a:rPr lang="it-IT" sz="2400" dirty="0" smtClean="0">
                <a:latin typeface="Calibri" panose="020F0502020204030204" pitchFamily="34" charset="0"/>
                <a:ea typeface="Calibri" panose="020F0502020204030204" pitchFamily="34" charset="0"/>
                <a:cs typeface="Calibri" panose="020F0502020204030204" pitchFamily="34" charset="0"/>
              </a:rPr>
              <a:t>portale  dell’</a:t>
            </a:r>
            <a:r>
              <a:rPr lang="it-IT" sz="2400" b="1" dirty="0" smtClean="0">
                <a:latin typeface="Calibri" panose="020F0502020204030204" pitchFamily="34" charset="0"/>
                <a:ea typeface="Calibri" panose="020F0502020204030204" pitchFamily="34" charset="0"/>
                <a:cs typeface="Calibri" panose="020F0502020204030204" pitchFamily="34" charset="0"/>
              </a:rPr>
              <a:t>Indice </a:t>
            </a:r>
            <a:r>
              <a:rPr lang="it-IT" sz="2400" b="1" dirty="0">
                <a:latin typeface="Calibri" panose="020F0502020204030204" pitchFamily="34" charset="0"/>
                <a:ea typeface="Calibri" panose="020F0502020204030204" pitchFamily="34" charset="0"/>
                <a:cs typeface="Calibri" panose="020F0502020204030204" pitchFamily="34" charset="0"/>
              </a:rPr>
              <a:t>Nazionale dei Domicili </a:t>
            </a:r>
            <a:r>
              <a:rPr lang="it-IT" sz="2400" b="1" dirty="0" smtClean="0">
                <a:latin typeface="Calibri" panose="020F0502020204030204" pitchFamily="34" charset="0"/>
                <a:ea typeface="Calibri" panose="020F0502020204030204" pitchFamily="34" charset="0"/>
                <a:cs typeface="Calibri" panose="020F0502020204030204" pitchFamily="34" charset="0"/>
              </a:rPr>
              <a:t>Digitali</a:t>
            </a:r>
            <a:r>
              <a:rPr lang="it-IT" sz="2400" dirty="0" smtClean="0">
                <a:latin typeface="Calibri" panose="020F0502020204030204" pitchFamily="34" charset="0"/>
                <a:ea typeface="Calibri" panose="020F0502020204030204" pitchFamily="34" charset="0"/>
                <a:cs typeface="Calibri" panose="020F0502020204030204" pitchFamily="34" charset="0"/>
              </a:rPr>
              <a:t> (</a:t>
            </a:r>
            <a:r>
              <a:rPr lang="it-IT" sz="2400" b="1" dirty="0" smtClean="0">
                <a:latin typeface="Calibri" panose="020F0502020204030204" pitchFamily="34" charset="0"/>
                <a:ea typeface="Calibri" panose="020F0502020204030204" pitchFamily="34" charset="0"/>
                <a:cs typeface="Calibri" panose="020F0502020204030204" pitchFamily="34" charset="0"/>
              </a:rPr>
              <a:t>INAD</a:t>
            </a:r>
            <a:r>
              <a:rPr lang="it-IT" sz="2400" dirty="0">
                <a:latin typeface="Calibri" panose="020F0502020204030204" pitchFamily="34" charset="0"/>
                <a:ea typeface="Calibri" panose="020F0502020204030204" pitchFamily="34" charset="0"/>
                <a:cs typeface="Calibri" panose="020F0502020204030204" pitchFamily="34" charset="0"/>
              </a:rPr>
              <a:t>): </a:t>
            </a:r>
            <a:r>
              <a:rPr lang="it-IT" sz="2400" u="sng" dirty="0">
                <a:solidFill>
                  <a:srgbClr val="0070C0"/>
                </a:solidFill>
                <a:latin typeface="Calibri" panose="020F0502020204030204" pitchFamily="34" charset="0"/>
                <a:ea typeface="Calibri" panose="020F0502020204030204" pitchFamily="34" charset="0"/>
                <a:cs typeface="Calibri" panose="020F0502020204030204" pitchFamily="34" charset="0"/>
              </a:rPr>
              <a:t>https://</a:t>
            </a:r>
            <a:r>
              <a:rPr lang="it-IT" sz="2400" u="sng" dirty="0" smtClean="0">
                <a:solidFill>
                  <a:srgbClr val="0070C0"/>
                </a:solidFill>
                <a:latin typeface="Calibri" panose="020F0502020204030204" pitchFamily="34" charset="0"/>
                <a:ea typeface="Calibri" panose="020F0502020204030204" pitchFamily="34" charset="0"/>
                <a:cs typeface="Calibri" panose="020F0502020204030204" pitchFamily="34" charset="0"/>
              </a:rPr>
              <a:t>domiciliodigitale.gov.it</a:t>
            </a:r>
          </a:p>
        </p:txBody>
      </p:sp>
      <p:sp>
        <p:nvSpPr>
          <p:cNvPr id="10" name="CasellaDiTesto 9"/>
          <p:cNvSpPr txBox="1"/>
          <p:nvPr/>
        </p:nvSpPr>
        <p:spPr>
          <a:xfrm>
            <a:off x="4966634" y="3171715"/>
            <a:ext cx="6394226" cy="1569660"/>
          </a:xfrm>
          <a:prstGeom prst="rect">
            <a:avLst/>
          </a:prstGeom>
          <a:noFill/>
        </p:spPr>
        <p:txBody>
          <a:bodyPr wrap="square" rtlCol="0">
            <a:spAutoFit/>
          </a:bodyPr>
          <a:lstStyle>
            <a:defPPr>
              <a:defRPr lang="en-US"/>
            </a:defPPr>
            <a:lvl1pPr>
              <a:defRPr sz="2400">
                <a:latin typeface="Calibri" panose="020F0502020204030204" pitchFamily="34" charset="0"/>
                <a:ea typeface="Calibri" panose="020F0502020204030204" pitchFamily="34" charset="0"/>
                <a:cs typeface="Calibri" panose="020F0502020204030204" pitchFamily="34" charset="0"/>
              </a:defRPr>
            </a:lvl1pPr>
          </a:lstStyle>
          <a:p>
            <a:r>
              <a:rPr lang="it-IT" dirty="0"/>
              <a:t>Chi si è registrato con il proprio indirizzo PEC sul </a:t>
            </a:r>
            <a:r>
              <a:rPr lang="it-IT" dirty="0" smtClean="0"/>
              <a:t>portale INAD </a:t>
            </a:r>
            <a:r>
              <a:rPr lang="it-IT" dirty="0"/>
              <a:t>riceverà le comunicazioni della PA aventi valore legale direttamente nella sua casella di posta elettronica certificata.  </a:t>
            </a:r>
          </a:p>
        </p:txBody>
      </p:sp>
      <p:sp>
        <p:nvSpPr>
          <p:cNvPr id="12" name="CasellaDiTesto 11"/>
          <p:cNvSpPr txBox="1"/>
          <p:nvPr/>
        </p:nvSpPr>
        <p:spPr>
          <a:xfrm>
            <a:off x="4966634" y="5227158"/>
            <a:ext cx="5912963" cy="1200329"/>
          </a:xfrm>
          <a:prstGeom prst="rect">
            <a:avLst/>
          </a:prstGeom>
          <a:noFill/>
        </p:spPr>
        <p:txBody>
          <a:bodyPr wrap="square" rtlCol="0">
            <a:spAutoFit/>
          </a:bodyPr>
          <a:lstStyle>
            <a:defPPr>
              <a:defRPr lang="en-US"/>
            </a:defPPr>
            <a:lvl1pPr>
              <a:defRPr sz="2400">
                <a:latin typeface="Calibri" panose="020F0502020204030204" pitchFamily="34" charset="0"/>
                <a:ea typeface="Calibri" panose="020F0502020204030204" pitchFamily="34" charset="0"/>
                <a:cs typeface="Calibri" panose="020F0502020204030204" pitchFamily="34" charset="0"/>
              </a:defRPr>
            </a:lvl1pPr>
          </a:lstStyle>
          <a:p>
            <a:r>
              <a:rPr lang="it-IT" dirty="0"/>
              <a:t>L’iscrizione è facoltativa e chi non ha indicato la propria PEC continuerà, invece, a ricevere le comunicazioni in forma cartacea.</a:t>
            </a:r>
          </a:p>
        </p:txBody>
      </p:sp>
      <p:pic>
        <p:nvPicPr>
          <p:cNvPr id="13" name="Immagin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55" y="3549731"/>
            <a:ext cx="2665013" cy="2981009"/>
          </a:xfrm>
          <a:prstGeom prst="rect">
            <a:avLst/>
          </a:prstGeom>
        </p:spPr>
      </p:pic>
    </p:spTree>
    <p:extLst>
      <p:ext uri="{BB962C8B-B14F-4D97-AF65-F5344CB8AC3E}">
        <p14:creationId xmlns:p14="http://schemas.microsoft.com/office/powerpoint/2010/main" val="2680399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0" y="602974"/>
            <a:ext cx="8417935"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INAD come iscriversi </a:t>
            </a:r>
            <a:endParaRPr lang="it-IT" sz="2800" b="1" dirty="0">
              <a:solidFill>
                <a:schemeClr val="bg1"/>
              </a:solidFill>
              <a:latin typeface="Helvetica" panose="020B0604020202020204" pitchFamily="34" charset="0"/>
              <a:ea typeface="Times New Roman" panose="02020603050405020304" pitchFamily="18" charset="0"/>
            </a:endParaRPr>
          </a:p>
        </p:txBody>
      </p:sp>
      <p:pic>
        <p:nvPicPr>
          <p:cNvPr id="18" name="Immagine 17"/>
          <p:cNvPicPr>
            <a:picLocks noChangeAspect="1"/>
          </p:cNvPicPr>
          <p:nvPr/>
        </p:nvPicPr>
        <p:blipFill>
          <a:blip r:embed="rId3"/>
          <a:stretch>
            <a:fillRect/>
          </a:stretch>
        </p:blipFill>
        <p:spPr>
          <a:xfrm>
            <a:off x="2150903" y="1701515"/>
            <a:ext cx="1699746" cy="209709"/>
          </a:xfrm>
          <a:prstGeom prst="rect">
            <a:avLst/>
          </a:prstGeom>
        </p:spPr>
      </p:pic>
      <p:sp>
        <p:nvSpPr>
          <p:cNvPr id="11" name="CasellaDiTesto 10"/>
          <p:cNvSpPr txBox="1"/>
          <p:nvPr/>
        </p:nvSpPr>
        <p:spPr>
          <a:xfrm>
            <a:off x="519953" y="1292831"/>
            <a:ext cx="11161059" cy="5632311"/>
          </a:xfrm>
          <a:prstGeom prst="rect">
            <a:avLst/>
          </a:prstGeom>
          <a:noFill/>
        </p:spPr>
        <p:txBody>
          <a:bodyPr wrap="square" rtlCol="0">
            <a:spAutoFit/>
          </a:bodyPr>
          <a:lstStyle/>
          <a:p>
            <a:r>
              <a:rPr lang="it-IT" sz="2400" dirty="0">
                <a:latin typeface="Calibri" panose="020F0502020204030204" pitchFamily="34" charset="0"/>
                <a:ea typeface="Calibri" panose="020F0502020204030204" pitchFamily="34" charset="0"/>
                <a:cs typeface="Calibri" panose="020F0502020204030204" pitchFamily="34" charset="0"/>
              </a:rPr>
              <a:t>Per eleggere il proprio domicilio digitale è necessario accedere al portale </a:t>
            </a:r>
            <a:r>
              <a:rPr lang="it-IT" sz="2400" u="sng" dirty="0">
                <a:solidFill>
                  <a:schemeClr val="tx2"/>
                </a:solidFill>
                <a:latin typeface="Calibri" panose="020F0502020204030204" pitchFamily="34" charset="0"/>
                <a:ea typeface="Calibri" panose="020F0502020204030204" pitchFamily="34" charset="0"/>
                <a:cs typeface="Calibri" panose="020F0502020204030204" pitchFamily="34" charset="0"/>
              </a:rPr>
              <a:t>https://domiciliodigitale.gov.it</a:t>
            </a:r>
            <a:r>
              <a:rPr lang="it-IT" sz="2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it-IT" sz="2400" dirty="0">
                <a:latin typeface="Calibri" panose="020F0502020204030204" pitchFamily="34" charset="0"/>
                <a:ea typeface="Calibri" panose="020F0502020204030204" pitchFamily="34" charset="0"/>
                <a:cs typeface="Calibri" panose="020F0502020204030204" pitchFamily="34" charset="0"/>
              </a:rPr>
              <a:t>e registrarsi al servizio utilizzando il Sistema Pubblico d’Identità Digitale (SPID), la Carta d’Identità Elettronica (CIE) o la Carta Nazionale dei Servizi (CNS). </a:t>
            </a:r>
            <a:endParaRPr lang="it-IT" sz="2400" dirty="0" smtClean="0">
              <a:latin typeface="Calibri" panose="020F0502020204030204" pitchFamily="34" charset="0"/>
              <a:ea typeface="Calibri" panose="020F0502020204030204" pitchFamily="34" charset="0"/>
              <a:cs typeface="Calibri" panose="020F0502020204030204" pitchFamily="34" charset="0"/>
            </a:endParaRPr>
          </a:p>
          <a:p>
            <a:endParaRPr lang="it-IT" sz="2400" dirty="0">
              <a:latin typeface="Calibri" panose="020F0502020204030204" pitchFamily="34" charset="0"/>
              <a:ea typeface="Calibri" panose="020F0502020204030204" pitchFamily="34" charset="0"/>
              <a:cs typeface="Calibri" panose="020F0502020204030204" pitchFamily="34" charset="0"/>
            </a:endParaRPr>
          </a:p>
          <a:p>
            <a:r>
              <a:rPr lang="it-IT" sz="2400" dirty="0" smtClean="0">
                <a:latin typeface="Calibri" panose="020F0502020204030204" pitchFamily="34" charset="0"/>
                <a:ea typeface="Calibri" panose="020F0502020204030204" pitchFamily="34" charset="0"/>
                <a:cs typeface="Calibri" panose="020F0502020204030204" pitchFamily="34" charset="0"/>
              </a:rPr>
              <a:t>Una </a:t>
            </a:r>
            <a:r>
              <a:rPr lang="it-IT" sz="2400" dirty="0">
                <a:latin typeface="Calibri" panose="020F0502020204030204" pitchFamily="34" charset="0"/>
                <a:ea typeface="Calibri" panose="020F0502020204030204" pitchFamily="34" charset="0"/>
                <a:cs typeface="Calibri" panose="020F0502020204030204" pitchFamily="34" charset="0"/>
              </a:rPr>
              <a:t>volta effettuata la registrazione, il sistema chiederà di inserire il proprio indirizzo PEC da eleggere come domicilio digitale</a:t>
            </a:r>
            <a:r>
              <a:rPr lang="it-IT" sz="2400" dirty="0" smtClean="0">
                <a:latin typeface="Calibri" panose="020F0502020204030204" pitchFamily="34" charset="0"/>
                <a:ea typeface="Calibri" panose="020F0502020204030204" pitchFamily="34" charset="0"/>
                <a:cs typeface="Calibri" panose="020F0502020204030204" pitchFamily="34" charset="0"/>
              </a:rPr>
              <a:t>.</a:t>
            </a:r>
          </a:p>
          <a:p>
            <a:endParaRPr lang="it-IT" sz="2400" dirty="0">
              <a:latin typeface="Calibri" panose="020F0502020204030204" pitchFamily="34" charset="0"/>
              <a:ea typeface="Calibri" panose="020F0502020204030204" pitchFamily="34" charset="0"/>
              <a:cs typeface="Calibri" panose="020F0502020204030204" pitchFamily="34" charset="0"/>
            </a:endParaRPr>
          </a:p>
          <a:p>
            <a:r>
              <a:rPr lang="it-IT" sz="2400" dirty="0">
                <a:latin typeface="Calibri" panose="020F0502020204030204" pitchFamily="34" charset="0"/>
                <a:ea typeface="Calibri" panose="020F0502020204030204" pitchFamily="34" charset="0"/>
                <a:cs typeface="Calibri" panose="020F0502020204030204" pitchFamily="34" charset="0"/>
              </a:rPr>
              <a:t>Dopo aver registrato il proprio domicilio digitale su INAD, le notifiche arriveranno in tempo reale, senza ritardi o problemi relativi al mancato recapito, con notevoli risparmi legati al minore utilizzo della carta e all’azzeramento dei costi di invio tramite servizi postali. Inoltre, il cittadino avrà immediatamente a disposizione la documentazione, senza l’incombenza di spostarsi fisicamente per recuperarla, mentre la Pubblica Amministrazione avrà un sistema di comunicazione centralizzato più efficiente, automatizzato e sicuro.</a:t>
            </a:r>
          </a:p>
        </p:txBody>
      </p:sp>
    </p:spTree>
    <p:extLst>
      <p:ext uri="{BB962C8B-B14F-4D97-AF65-F5344CB8AC3E}">
        <p14:creationId xmlns:p14="http://schemas.microsoft.com/office/powerpoint/2010/main" val="3827644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91B2881-FC9F-4CAE-87D8-9AC3E4B59351}"/>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6739503F-590A-40B5-A916-C48A96BE1F19}"/>
              </a:ext>
            </a:extLst>
          </p:cNvPr>
          <p:cNvSpPr/>
          <p:nvPr/>
        </p:nvSpPr>
        <p:spPr>
          <a:xfrm>
            <a:off x="656491" y="602974"/>
            <a:ext cx="7745387"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Dalla </a:t>
            </a:r>
            <a:r>
              <a:rPr lang="it-IT" sz="2800" b="1" dirty="0" smtClean="0">
                <a:solidFill>
                  <a:srgbClr val="92D050"/>
                </a:solidFill>
                <a:latin typeface="Helvetica" panose="020B0604020202020204" pitchFamily="34" charset="0"/>
                <a:ea typeface="Times New Roman" panose="02020603050405020304" pitchFamily="18" charset="0"/>
              </a:rPr>
              <a:t>PEC </a:t>
            </a:r>
            <a:r>
              <a:rPr lang="it-IT" sz="2800" b="1" dirty="0" smtClean="0">
                <a:solidFill>
                  <a:schemeClr val="bg1"/>
                </a:solidFill>
                <a:latin typeface="Helvetica" panose="020B0604020202020204" pitchFamily="34" charset="0"/>
                <a:ea typeface="Times New Roman" panose="02020603050405020304" pitchFamily="18" charset="0"/>
              </a:rPr>
              <a:t>alla REM</a:t>
            </a:r>
            <a:endParaRPr lang="it-IT" sz="2800" b="1" dirty="0">
              <a:solidFill>
                <a:schemeClr val="bg1"/>
              </a:solidFill>
              <a:effectLst/>
              <a:latin typeface="Times New Roman" panose="02020603050405020304" pitchFamily="18" charset="0"/>
              <a:ea typeface="Times New Roman" panose="02020603050405020304" pitchFamily="18" charset="0"/>
            </a:endParaRPr>
          </a:p>
        </p:txBody>
      </p:sp>
      <p:sp>
        <p:nvSpPr>
          <p:cNvPr id="4" name="Rettangolo 3">
            <a:extLst>
              <a:ext uri="{FF2B5EF4-FFF2-40B4-BE49-F238E27FC236}">
                <a16:creationId xmlns:a16="http://schemas.microsoft.com/office/drawing/2014/main" id="{A7219416-E958-4B68-BC6F-85E2AD6ABAB3}"/>
              </a:ext>
            </a:extLst>
          </p:cNvPr>
          <p:cNvSpPr/>
          <p:nvPr/>
        </p:nvSpPr>
        <p:spPr>
          <a:xfrm>
            <a:off x="598435" y="5186502"/>
            <a:ext cx="10995127" cy="830997"/>
          </a:xfrm>
          <a:prstGeom prst="rect">
            <a:avLst/>
          </a:prstGeom>
          <a:noFill/>
        </p:spPr>
        <p:txBody>
          <a:bodyPr wrap="square" rtlCol="0">
            <a:spAutoFit/>
          </a:bodyPr>
          <a:lstStyle/>
          <a:p>
            <a:pPr algn="just" fontAlgn="base"/>
            <a:r>
              <a:rPr lang="it-IT" sz="2400" dirty="0">
                <a:latin typeface="Calibri" panose="020F0502020204030204" pitchFamily="34" charset="0"/>
                <a:ea typeface="Calibri" panose="020F0502020204030204" pitchFamily="34" charset="0"/>
                <a:cs typeface="Calibri" panose="020F0502020204030204" pitchFamily="34" charset="0"/>
              </a:rPr>
              <a:t>Dal 2024 </a:t>
            </a:r>
            <a:r>
              <a:rPr lang="it-IT" sz="2400" dirty="0" smtClean="0">
                <a:latin typeface="Calibri" panose="020F0502020204030204" pitchFamily="34" charset="0"/>
                <a:ea typeface="Calibri" panose="020F0502020204030204" pitchFamily="34" charset="0"/>
                <a:cs typeface="Calibri" panose="020F0502020204030204" pitchFamily="34" charset="0"/>
              </a:rPr>
              <a:t>la</a:t>
            </a:r>
            <a:r>
              <a:rPr lang="it-IT" sz="2400" dirty="0">
                <a:latin typeface="Calibri" panose="020F0502020204030204" pitchFamily="34" charset="0"/>
                <a:ea typeface="Calibri" panose="020F0502020204030204" pitchFamily="34" charset="0"/>
                <a:cs typeface="Calibri" panose="020F0502020204030204" pitchFamily="34" charset="0"/>
              </a:rPr>
              <a:t> PEC lascerà il posto alla </a:t>
            </a:r>
            <a:r>
              <a:rPr lang="it-IT" sz="2400" b="1" dirty="0">
                <a:latin typeface="Calibri" panose="020F0502020204030204" pitchFamily="34" charset="0"/>
                <a:ea typeface="Calibri" panose="020F0502020204030204" pitchFamily="34" charset="0"/>
                <a:cs typeface="Calibri" panose="020F0502020204030204" pitchFamily="34" charset="0"/>
              </a:rPr>
              <a:t>REM</a:t>
            </a:r>
            <a:r>
              <a:rPr lang="it-IT" sz="2400" dirty="0">
                <a:latin typeface="Calibri" panose="020F0502020204030204" pitchFamily="34" charset="0"/>
                <a:ea typeface="Calibri" panose="020F0502020204030204" pitchFamily="34" charset="0"/>
                <a:cs typeface="Calibri" panose="020F0502020204030204" pitchFamily="34" charset="0"/>
              </a:rPr>
              <a:t>: la Posta Elettronica Certificata sarà sostituita dalla </a:t>
            </a:r>
            <a:r>
              <a:rPr lang="it-IT" sz="2400" b="1" dirty="0" err="1">
                <a:latin typeface="Calibri" panose="020F0502020204030204" pitchFamily="34" charset="0"/>
                <a:ea typeface="Calibri" panose="020F0502020204030204" pitchFamily="34" charset="0"/>
                <a:cs typeface="Calibri" panose="020F0502020204030204" pitchFamily="34" charset="0"/>
              </a:rPr>
              <a:t>Registered</a:t>
            </a:r>
            <a:r>
              <a:rPr lang="it-IT" sz="2400" b="1" dirty="0">
                <a:latin typeface="Calibri" panose="020F0502020204030204" pitchFamily="34" charset="0"/>
                <a:ea typeface="Calibri" panose="020F0502020204030204" pitchFamily="34" charset="0"/>
                <a:cs typeface="Calibri" panose="020F0502020204030204" pitchFamily="34" charset="0"/>
              </a:rPr>
              <a:t> Electronic </a:t>
            </a:r>
            <a:r>
              <a:rPr lang="it-IT" sz="2400" b="1" dirty="0" smtClean="0">
                <a:latin typeface="Calibri" panose="020F0502020204030204" pitchFamily="34" charset="0"/>
                <a:ea typeface="Calibri" panose="020F0502020204030204" pitchFamily="34" charset="0"/>
                <a:cs typeface="Calibri" panose="020F0502020204030204" pitchFamily="34" charset="0"/>
              </a:rPr>
              <a:t>Mail</a:t>
            </a:r>
            <a:r>
              <a:rPr lang="it-IT" sz="2400" dirty="0">
                <a:latin typeface="Calibri" panose="020F0502020204030204" pitchFamily="34" charset="0"/>
                <a:ea typeface="Calibri" panose="020F0502020204030204" pitchFamily="34" charset="0"/>
                <a:cs typeface="Calibri" panose="020F0502020204030204" pitchFamily="34" charset="0"/>
              </a:rPr>
              <a:t>.</a:t>
            </a:r>
          </a:p>
        </p:txBody>
      </p:sp>
      <p:sp>
        <p:nvSpPr>
          <p:cNvPr id="9" name="CasellaDiTesto 8"/>
          <p:cNvSpPr txBox="1"/>
          <p:nvPr/>
        </p:nvSpPr>
        <p:spPr>
          <a:xfrm>
            <a:off x="598435" y="1546288"/>
            <a:ext cx="11126428" cy="1569660"/>
          </a:xfrm>
          <a:prstGeom prst="rect">
            <a:avLst/>
          </a:prstGeom>
          <a:noFill/>
        </p:spPr>
        <p:txBody>
          <a:bodyPr wrap="square" rtlCol="0">
            <a:spAutoFit/>
          </a:bodyPr>
          <a:lstStyle/>
          <a:p>
            <a:pPr fontAlgn="base"/>
            <a:r>
              <a:rPr lang="it-IT" sz="2400" dirty="0" smtClean="0">
                <a:latin typeface="Calibri" panose="020F0502020204030204" pitchFamily="34" charset="0"/>
                <a:ea typeface="Calibri" panose="020F0502020204030204" pitchFamily="34" charset="0"/>
                <a:cs typeface="Calibri" panose="020F0502020204030204" pitchFamily="34" charset="0"/>
              </a:rPr>
              <a:t>La Posta Elettronica Certificata è nata nel 2005 senza non poche difficoltà ma negli anni saputo farsi strada nelle comunicazioni elettroniche tra </a:t>
            </a:r>
            <a:r>
              <a:rPr lang="it-IT" sz="2400" dirty="0">
                <a:latin typeface="Calibri" panose="020F0502020204030204" pitchFamily="34" charset="0"/>
                <a:ea typeface="Calibri" panose="020F0502020204030204" pitchFamily="34" charset="0"/>
                <a:cs typeface="Calibri" panose="020F0502020204030204" pitchFamily="34" charset="0"/>
              </a:rPr>
              <a:t>cittadini, </a:t>
            </a:r>
            <a:r>
              <a:rPr lang="it-IT" sz="2400" dirty="0" smtClean="0">
                <a:latin typeface="Calibri" panose="020F0502020204030204" pitchFamily="34" charset="0"/>
                <a:ea typeface="Calibri" panose="020F0502020204030204" pitchFamily="34" charset="0"/>
                <a:cs typeface="Calibri" panose="020F0502020204030204" pitchFamily="34" charset="0"/>
              </a:rPr>
              <a:t>imprese </a:t>
            </a:r>
            <a:r>
              <a:rPr lang="it-IT" sz="2400" dirty="0">
                <a:latin typeface="Calibri" panose="020F0502020204030204" pitchFamily="34" charset="0"/>
                <a:ea typeface="Calibri" panose="020F0502020204030204" pitchFamily="34" charset="0"/>
                <a:cs typeface="Calibri" panose="020F0502020204030204" pitchFamily="34" charset="0"/>
              </a:rPr>
              <a:t>e </a:t>
            </a:r>
            <a:r>
              <a:rPr lang="it-IT" sz="2400" dirty="0" smtClean="0">
                <a:latin typeface="Calibri" panose="020F0502020204030204" pitchFamily="34" charset="0"/>
                <a:ea typeface="Calibri" panose="020F0502020204030204" pitchFamily="34" charset="0"/>
                <a:cs typeface="Calibri" panose="020F0502020204030204" pitchFamily="34" charset="0"/>
              </a:rPr>
              <a:t>pubbliche amministrazioni tant’è vero che dal 2009 è </a:t>
            </a:r>
            <a:r>
              <a:rPr lang="it-IT" sz="2400" dirty="0">
                <a:latin typeface="Calibri" panose="020F0502020204030204" pitchFamily="34" charset="0"/>
                <a:ea typeface="Calibri" panose="020F0502020204030204" pitchFamily="34" charset="0"/>
                <a:cs typeface="Calibri" panose="020F0502020204030204" pitchFamily="34" charset="0"/>
              </a:rPr>
              <a:t>stata imposta l’obbligatorietà a società, professionisti e Pubbliche </a:t>
            </a:r>
            <a:r>
              <a:rPr lang="it-IT" sz="2400" dirty="0" smtClean="0">
                <a:latin typeface="Calibri" panose="020F0502020204030204" pitchFamily="34" charset="0"/>
                <a:ea typeface="Calibri" panose="020F0502020204030204" pitchFamily="34" charset="0"/>
                <a:cs typeface="Calibri" panose="020F0502020204030204" pitchFamily="34" charset="0"/>
              </a:rPr>
              <a:t>Amministrazioni di dotarsi  ed utilizzare indirizzi PEC.</a:t>
            </a:r>
          </a:p>
        </p:txBody>
      </p:sp>
      <p:sp>
        <p:nvSpPr>
          <p:cNvPr id="10" name="CasellaDiTesto 9"/>
          <p:cNvSpPr txBox="1"/>
          <p:nvPr/>
        </p:nvSpPr>
        <p:spPr>
          <a:xfrm>
            <a:off x="656489" y="3366395"/>
            <a:ext cx="10879017" cy="1569660"/>
          </a:xfrm>
          <a:prstGeom prst="rect">
            <a:avLst/>
          </a:prstGeom>
          <a:noFill/>
        </p:spPr>
        <p:txBody>
          <a:bodyPr wrap="square" rtlCol="0">
            <a:spAutoFit/>
          </a:bodyPr>
          <a:lstStyle>
            <a:defPPr>
              <a:defRPr lang="en-US"/>
            </a:defPPr>
            <a:lvl1pPr fontAlgn="base">
              <a:defRPr sz="2400">
                <a:latin typeface="Calibri" panose="020F0502020204030204" pitchFamily="34" charset="0"/>
                <a:ea typeface="Calibri" panose="020F0502020204030204" pitchFamily="34" charset="0"/>
                <a:cs typeface="Calibri" panose="020F0502020204030204" pitchFamily="34" charset="0"/>
              </a:defRPr>
            </a:lvl1pPr>
          </a:lstStyle>
          <a:p>
            <a:pPr algn="just"/>
            <a:r>
              <a:rPr lang="it-IT" dirty="0"/>
              <a:t>Per garantire l'interoperabilità </a:t>
            </a:r>
            <a:r>
              <a:rPr lang="it-IT" b="1" dirty="0"/>
              <a:t>transfrontaliera</a:t>
            </a:r>
            <a:r>
              <a:rPr lang="it-IT" dirty="0"/>
              <a:t> </a:t>
            </a:r>
            <a:r>
              <a:rPr lang="it-IT" dirty="0" smtClean="0"/>
              <a:t>l’Unione </a:t>
            </a:r>
            <a:r>
              <a:rPr lang="it-IT" dirty="0"/>
              <a:t>Europea con il Regolamento UE 910/2014 (cd. Regolamento </a:t>
            </a:r>
            <a:r>
              <a:rPr lang="it-IT" dirty="0" err="1"/>
              <a:t>eIDAS</a:t>
            </a:r>
            <a:r>
              <a:rPr lang="it-IT" dirty="0"/>
              <a:t>) ha </a:t>
            </a:r>
            <a:r>
              <a:rPr lang="it-IT" dirty="0" smtClean="0"/>
              <a:t>fissato </a:t>
            </a:r>
            <a:r>
              <a:rPr lang="it-IT" dirty="0"/>
              <a:t>una normativa comune </a:t>
            </a:r>
            <a:r>
              <a:rPr lang="it-IT" dirty="0" smtClean="0"/>
              <a:t>che consente di operare </a:t>
            </a:r>
            <a:r>
              <a:rPr lang="it-IT" b="1" dirty="0" smtClean="0"/>
              <a:t>scambi </a:t>
            </a:r>
            <a:r>
              <a:rPr lang="it-IT" b="1" dirty="0"/>
              <a:t>comunicativi con valore legale tra </a:t>
            </a:r>
            <a:r>
              <a:rPr lang="it-IT" b="1" dirty="0" smtClean="0"/>
              <a:t>tutti i cittadini </a:t>
            </a:r>
            <a:r>
              <a:rPr lang="it-IT" b="1" dirty="0"/>
              <a:t>dei vari </a:t>
            </a:r>
            <a:r>
              <a:rPr lang="it-IT" b="1" dirty="0" smtClean="0"/>
              <a:t>Stati </a:t>
            </a:r>
            <a:r>
              <a:rPr lang="it-IT" b="1" dirty="0"/>
              <a:t>membri</a:t>
            </a:r>
            <a:r>
              <a:rPr lang="it-IT" b="1" dirty="0" smtClean="0"/>
              <a:t>.</a:t>
            </a:r>
            <a:endParaRPr lang="it-IT" dirty="0"/>
          </a:p>
        </p:txBody>
      </p:sp>
    </p:spTree>
    <p:extLst>
      <p:ext uri="{BB962C8B-B14F-4D97-AF65-F5344CB8AC3E}">
        <p14:creationId xmlns:p14="http://schemas.microsoft.com/office/powerpoint/2010/main" val="648533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91B2881-FC9F-4CAE-87D8-9AC3E4B59351}"/>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6739503F-590A-40B5-A916-C48A96BE1F19}"/>
              </a:ext>
            </a:extLst>
          </p:cNvPr>
          <p:cNvSpPr/>
          <p:nvPr/>
        </p:nvSpPr>
        <p:spPr>
          <a:xfrm>
            <a:off x="656491" y="602974"/>
            <a:ext cx="7745387"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La </a:t>
            </a:r>
            <a:r>
              <a:rPr lang="it-IT" sz="2800" b="1" dirty="0">
                <a:solidFill>
                  <a:srgbClr val="92D050"/>
                </a:solidFill>
                <a:latin typeface="Helvetica" panose="020B0604020202020204" pitchFamily="34" charset="0"/>
                <a:ea typeface="Times New Roman" panose="02020603050405020304" pitchFamily="18" charset="0"/>
              </a:rPr>
              <a:t>PEC</a:t>
            </a:r>
            <a:r>
              <a:rPr lang="it-IT" sz="2800" b="1" dirty="0">
                <a:solidFill>
                  <a:schemeClr val="bg1"/>
                </a:solidFill>
                <a:latin typeface="Helvetica" panose="020B0604020202020204" pitchFamily="34" charset="0"/>
                <a:ea typeface="Times New Roman" panose="02020603050405020304" pitchFamily="18" charset="0"/>
              </a:rPr>
              <a:t> </a:t>
            </a:r>
            <a:r>
              <a:rPr lang="it-IT" sz="2800" b="1" dirty="0" smtClean="0">
                <a:solidFill>
                  <a:schemeClr val="bg1"/>
                </a:solidFill>
                <a:latin typeface="Helvetica" panose="020B0604020202020204" pitchFamily="34" charset="0"/>
                <a:ea typeface="Times New Roman" panose="02020603050405020304" pitchFamily="18" charset="0"/>
              </a:rPr>
              <a:t>sparirà ?</a:t>
            </a:r>
            <a:endParaRPr lang="it-IT" sz="2800" b="1" dirty="0">
              <a:solidFill>
                <a:schemeClr val="bg1"/>
              </a:solidFill>
              <a:effectLst/>
              <a:latin typeface="Times New Roman" panose="02020603050405020304" pitchFamily="18" charset="0"/>
              <a:ea typeface="Times New Roman" panose="02020603050405020304" pitchFamily="18" charset="0"/>
            </a:endParaRPr>
          </a:p>
        </p:txBody>
      </p:sp>
      <p:sp>
        <p:nvSpPr>
          <p:cNvPr id="9" name="CasellaDiTesto 8"/>
          <p:cNvSpPr txBox="1"/>
          <p:nvPr/>
        </p:nvSpPr>
        <p:spPr>
          <a:xfrm>
            <a:off x="800837" y="3342841"/>
            <a:ext cx="10471053" cy="2308324"/>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Ma questo </a:t>
            </a:r>
            <a:r>
              <a:rPr lang="it-IT" sz="2400" dirty="0">
                <a:latin typeface="Calibri" panose="020F0502020204030204" pitchFamily="34" charset="0"/>
                <a:ea typeface="Calibri" panose="020F0502020204030204" pitchFamily="34" charset="0"/>
                <a:cs typeface="Calibri" panose="020F0502020204030204" pitchFamily="34" charset="0"/>
              </a:rPr>
              <a:t>però non </a:t>
            </a:r>
            <a:r>
              <a:rPr lang="it-IT" sz="2400" dirty="0" smtClean="0">
                <a:latin typeface="Calibri" panose="020F0502020204030204" pitchFamily="34" charset="0"/>
                <a:ea typeface="Calibri" panose="020F0502020204030204" pitchFamily="34" charset="0"/>
                <a:cs typeface="Calibri" panose="020F0502020204030204" pitchFamily="34" charset="0"/>
              </a:rPr>
              <a:t>vuol dire che sarà necessario </a:t>
            </a:r>
            <a:r>
              <a:rPr lang="it-IT" sz="2400" dirty="0">
                <a:latin typeface="Calibri" panose="020F0502020204030204" pitchFamily="34" charset="0"/>
                <a:ea typeface="Calibri" panose="020F0502020204030204" pitchFamily="34" charset="0"/>
                <a:cs typeface="Calibri" panose="020F0502020204030204" pitchFamily="34" charset="0"/>
              </a:rPr>
              <a:t>cambiare o creare nuovi indirizzi. </a:t>
            </a:r>
            <a:endParaRPr lang="it-IT" sz="2400" dirty="0" smtClean="0">
              <a:latin typeface="Calibri" panose="020F0502020204030204" pitchFamily="34" charset="0"/>
              <a:ea typeface="Calibri" panose="020F0502020204030204" pitchFamily="34" charset="0"/>
              <a:cs typeface="Calibri" panose="020F0502020204030204" pitchFamily="34" charset="0"/>
            </a:endParaRPr>
          </a:p>
          <a:p>
            <a:r>
              <a:rPr lang="it-IT" sz="2400" dirty="0" smtClean="0">
                <a:latin typeface="Calibri" panose="020F0502020204030204" pitchFamily="34" charset="0"/>
                <a:ea typeface="Calibri" panose="020F0502020204030204" pitchFamily="34" charset="0"/>
                <a:cs typeface="Calibri" panose="020F0502020204030204" pitchFamily="34" charset="0"/>
              </a:rPr>
              <a:t>E non sarà neanche necessario imparare ad usare uno strumento del tutto nuovo.</a:t>
            </a:r>
          </a:p>
          <a:p>
            <a:endParaRPr lang="it-IT" sz="2400" dirty="0">
              <a:latin typeface="Calibri" panose="020F0502020204030204" pitchFamily="34" charset="0"/>
              <a:ea typeface="Calibri" panose="020F0502020204030204" pitchFamily="34" charset="0"/>
              <a:cs typeface="Calibri" panose="020F0502020204030204" pitchFamily="34" charset="0"/>
            </a:endParaRPr>
          </a:p>
          <a:p>
            <a:r>
              <a:rPr lang="it-IT" sz="2400" dirty="0" smtClean="0">
                <a:latin typeface="Calibri" panose="020F0502020204030204" pitchFamily="34" charset="0"/>
                <a:ea typeface="Calibri" panose="020F0502020204030204" pitchFamily="34" charset="0"/>
                <a:cs typeface="Calibri" panose="020F0502020204030204" pitchFamily="34" charset="0"/>
              </a:rPr>
              <a:t>Possiamo dire che la PEC si trasformerà in REM in maniera molto semplice, facendo </a:t>
            </a:r>
            <a:r>
              <a:rPr lang="it-IT" sz="2400" dirty="0">
                <a:latin typeface="Calibri" panose="020F0502020204030204" pitchFamily="34" charset="0"/>
                <a:ea typeface="Calibri" panose="020F0502020204030204" pitchFamily="34" charset="0"/>
                <a:cs typeface="Calibri" panose="020F0502020204030204" pitchFamily="34" charset="0"/>
              </a:rPr>
              <a:t>in modo che dal punto di vista dell’esperienza utente il cambiamento sia </a:t>
            </a:r>
            <a:r>
              <a:rPr lang="it-IT" sz="2400" dirty="0" smtClean="0">
                <a:latin typeface="Calibri" panose="020F0502020204030204" pitchFamily="34" charset="0"/>
                <a:ea typeface="Calibri" panose="020F0502020204030204" pitchFamily="34" charset="0"/>
                <a:cs typeface="Calibri" panose="020F0502020204030204" pitchFamily="34" charset="0"/>
              </a:rPr>
              <a:t>del tutto trasparente</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sp>
        <p:nvSpPr>
          <p:cNvPr id="7" name="CasellaDiTesto 6"/>
          <p:cNvSpPr txBox="1"/>
          <p:nvPr/>
        </p:nvSpPr>
        <p:spPr>
          <a:xfrm>
            <a:off x="3347702" y="2043562"/>
            <a:ext cx="5377324" cy="461665"/>
          </a:xfrm>
          <a:prstGeom prst="rect">
            <a:avLst/>
          </a:prstGeom>
          <a:noFill/>
        </p:spPr>
        <p:txBody>
          <a:bodyPr wrap="square" rtlCol="0">
            <a:spAutoFit/>
          </a:bodyPr>
          <a:lstStyle/>
          <a:p>
            <a:r>
              <a:rPr lang="it-IT" sz="2400" dirty="0">
                <a:latin typeface="Calibri" panose="020F0502020204030204" pitchFamily="34" charset="0"/>
                <a:ea typeface="Calibri" panose="020F0502020204030204" pitchFamily="34" charset="0"/>
                <a:cs typeface="Calibri" panose="020F0502020204030204" pitchFamily="34" charset="0"/>
              </a:rPr>
              <a:t>Sì .. La PEC sarà sostituita dalla </a:t>
            </a:r>
            <a:r>
              <a:rPr lang="it-IT" sz="2400" dirty="0" smtClean="0">
                <a:latin typeface="Calibri" panose="020F0502020204030204" pitchFamily="34" charset="0"/>
                <a:ea typeface="Calibri" panose="020F0502020204030204" pitchFamily="34" charset="0"/>
                <a:cs typeface="Calibri" panose="020F0502020204030204" pitchFamily="34" charset="0"/>
              </a:rPr>
              <a:t>REM</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8772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23" y="2972267"/>
            <a:ext cx="3316671" cy="3316671"/>
          </a:xfrm>
          <a:prstGeom prst="rect">
            <a:avLst/>
          </a:prstGeom>
        </p:spPr>
      </p:pic>
      <p:pic>
        <p:nvPicPr>
          <p:cNvPr id="2" name="Immagine 1">
            <a:extLst>
              <a:ext uri="{FF2B5EF4-FFF2-40B4-BE49-F238E27FC236}">
                <a16:creationId xmlns:a16="http://schemas.microsoft.com/office/drawing/2014/main" id="{EF4040F4-4231-47AD-BB0E-E82E40C37765}"/>
              </a:ext>
            </a:extLst>
          </p:cNvPr>
          <p:cNvPicPr>
            <a:picLocks noChangeAspect="1"/>
          </p:cNvPicPr>
          <p:nvPr/>
        </p:nvPicPr>
        <p:blipFill>
          <a:blip r:embed="rId3"/>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8AB9B90F-2CBD-4505-8CF9-AFE7506935F5}"/>
              </a:ext>
            </a:extLst>
          </p:cNvPr>
          <p:cNvSpPr/>
          <p:nvPr/>
        </p:nvSpPr>
        <p:spPr>
          <a:xfrm>
            <a:off x="656491" y="602974"/>
            <a:ext cx="4506352"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Cosa certifica la </a:t>
            </a:r>
            <a:r>
              <a:rPr lang="it-IT" sz="2800" b="1" dirty="0">
                <a:solidFill>
                  <a:srgbClr val="92D050"/>
                </a:solidFill>
                <a:latin typeface="Helvetica" panose="020B0604020202020204" pitchFamily="34" charset="0"/>
                <a:ea typeface="Times New Roman" panose="02020603050405020304" pitchFamily="18" charset="0"/>
              </a:rPr>
              <a:t>PEC</a:t>
            </a:r>
            <a:endParaRPr lang="it-IT" sz="2800" b="1" dirty="0">
              <a:solidFill>
                <a:srgbClr val="92D050"/>
              </a:solidFill>
              <a:effectLst/>
              <a:latin typeface="Times New Roman" panose="02020603050405020304" pitchFamily="18" charset="0"/>
              <a:ea typeface="Times New Roman" panose="02020603050405020304" pitchFamily="18" charset="0"/>
            </a:endParaRPr>
          </a:p>
        </p:txBody>
      </p:sp>
      <p:sp>
        <p:nvSpPr>
          <p:cNvPr id="4" name="Text Box 2">
            <a:extLst>
              <a:ext uri="{FF2B5EF4-FFF2-40B4-BE49-F238E27FC236}">
                <a16:creationId xmlns:a16="http://schemas.microsoft.com/office/drawing/2014/main" id="{635846AD-92CA-4D84-AD2D-2962D76D4574}"/>
              </a:ext>
            </a:extLst>
          </p:cNvPr>
          <p:cNvSpPr txBox="1">
            <a:spLocks noChangeArrowheads="1"/>
          </p:cNvSpPr>
          <p:nvPr/>
        </p:nvSpPr>
        <p:spPr bwMode="auto">
          <a:xfrm>
            <a:off x="656492" y="1541969"/>
            <a:ext cx="10789274" cy="1030113"/>
          </a:xfrm>
          <a:prstGeom prst="rect">
            <a:avLst/>
          </a:prstGeom>
          <a:noFill/>
          <a:ln w="9525">
            <a:noFill/>
            <a:round/>
            <a:headEnd/>
            <a:tailEnd/>
          </a:ln>
          <a:effectLst/>
        </p:spPr>
        <p:txBody>
          <a:bodyPr/>
          <a:lstStyle/>
          <a:p>
            <a:pPr marL="360363" algn="just">
              <a:spcBef>
                <a:spcPts val="600"/>
              </a:spcBef>
              <a:buClr>
                <a:srgbClr val="000000"/>
              </a:buClr>
              <a:buSzPct val="100000"/>
              <a:buFont typeface="Times New Roman" pitchFamily="16" charset="0"/>
              <a:buNone/>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it-IT" sz="2800" b="1" dirty="0">
                <a:latin typeface="Calibri" panose="020F0502020204030204" pitchFamily="34" charset="0"/>
                <a:cs typeface="Calibri" panose="020F0502020204030204" pitchFamily="34" charset="0"/>
              </a:rPr>
              <a:t>La Posta Elettronica Certificata garantisce, in caso di contenzioso, l'opponibilità a terzi del messaggio.   </a:t>
            </a:r>
            <a:endParaRPr lang="it-IT" sz="2800" b="1" dirty="0" smtClean="0">
              <a:latin typeface="Calibri" panose="020F0502020204030204" pitchFamily="34" charset="0"/>
              <a:cs typeface="Calibri" panose="020F0502020204030204" pitchFamily="34" charset="0"/>
            </a:endParaRPr>
          </a:p>
        </p:txBody>
      </p:sp>
      <p:sp>
        <p:nvSpPr>
          <p:cNvPr id="13" name="Rettangolo 12">
            <a:extLst>
              <a:ext uri="{FF2B5EF4-FFF2-40B4-BE49-F238E27FC236}">
                <a16:creationId xmlns:a16="http://schemas.microsoft.com/office/drawing/2014/main" id="{5EB33F30-3C07-4974-AC38-19E0695B2598}"/>
              </a:ext>
            </a:extLst>
          </p:cNvPr>
          <p:cNvSpPr/>
          <p:nvPr/>
        </p:nvSpPr>
        <p:spPr>
          <a:xfrm>
            <a:off x="5063189" y="3568175"/>
            <a:ext cx="5882027" cy="830997"/>
          </a:xfrm>
          <a:prstGeom prst="rect">
            <a:avLst/>
          </a:prstGeom>
        </p:spPr>
        <p:txBody>
          <a:bodyPr wrap="square">
            <a:spAutoFit/>
          </a:bodyPr>
          <a:lstStyle/>
          <a:p>
            <a:pPr marL="360363" algn="just">
              <a:spcBef>
                <a:spcPts val="600"/>
              </a:spcBef>
              <a:buClr>
                <a:srgbClr val="000000"/>
              </a:buClr>
              <a:buSzPct val="10000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it-IT" sz="2400" dirty="0" smtClean="0">
                <a:solidFill>
                  <a:srgbClr val="000000"/>
                </a:solidFill>
                <a:latin typeface="Calibri" panose="020F0502020204030204" pitchFamily="34" charset="0"/>
                <a:ea typeface="ＭＳ Ｐゴシック" charset="-128"/>
                <a:cs typeface="Calibri" pitchFamily="34" charset="0"/>
              </a:rPr>
              <a:t>L’avvenuta </a:t>
            </a:r>
            <a:r>
              <a:rPr lang="it-IT" sz="2400" dirty="0">
                <a:solidFill>
                  <a:srgbClr val="000000"/>
                </a:solidFill>
                <a:latin typeface="Calibri" panose="020F0502020204030204" pitchFamily="34" charset="0"/>
                <a:ea typeface="ＭＳ Ｐゴシック" charset="-128"/>
                <a:cs typeface="Calibri" pitchFamily="34" charset="0"/>
              </a:rPr>
              <a:t>(o mancata) ricezione del messaggio da parte del  </a:t>
            </a:r>
            <a:r>
              <a:rPr lang="it-IT" sz="2400" dirty="0" smtClean="0">
                <a:solidFill>
                  <a:srgbClr val="000000"/>
                </a:solidFill>
                <a:latin typeface="Calibri" panose="020F0502020204030204" pitchFamily="34" charset="0"/>
                <a:ea typeface="ＭＳ Ｐゴシック" charset="-128"/>
                <a:cs typeface="Calibri" pitchFamily="34" charset="0"/>
              </a:rPr>
              <a:t>destinatario</a:t>
            </a:r>
            <a:endParaRPr lang="it-IT" sz="2400" dirty="0">
              <a:solidFill>
                <a:srgbClr val="000000"/>
              </a:solidFill>
              <a:latin typeface="Calibri" panose="020F0502020204030204" pitchFamily="34" charset="0"/>
              <a:ea typeface="ＭＳ Ｐゴシック" charset="-128"/>
              <a:cs typeface="Calibri" pitchFamily="34" charset="0"/>
            </a:endParaRPr>
          </a:p>
        </p:txBody>
      </p:sp>
      <p:pic>
        <p:nvPicPr>
          <p:cNvPr id="15" name="Immagine 14">
            <a:extLst>
              <a:ext uri="{FF2B5EF4-FFF2-40B4-BE49-F238E27FC236}">
                <a16:creationId xmlns:a16="http://schemas.microsoft.com/office/drawing/2014/main" id="{060F1132-DE8B-4524-BD03-F788782B8F8D}"/>
              </a:ext>
            </a:extLst>
          </p:cNvPr>
          <p:cNvPicPr>
            <a:picLocks noChangeAspect="1"/>
          </p:cNvPicPr>
          <p:nvPr/>
        </p:nvPicPr>
        <p:blipFill>
          <a:blip r:embed="rId4"/>
          <a:stretch>
            <a:fillRect/>
          </a:stretch>
        </p:blipFill>
        <p:spPr>
          <a:xfrm>
            <a:off x="3886728" y="3553442"/>
            <a:ext cx="925138" cy="925138"/>
          </a:xfrm>
          <a:prstGeom prst="rect">
            <a:avLst/>
          </a:prstGeom>
        </p:spPr>
      </p:pic>
      <p:pic>
        <p:nvPicPr>
          <p:cNvPr id="16" name="Immagine 15">
            <a:extLst>
              <a:ext uri="{FF2B5EF4-FFF2-40B4-BE49-F238E27FC236}">
                <a16:creationId xmlns:a16="http://schemas.microsoft.com/office/drawing/2014/main" id="{ECFCCF57-9453-430A-9FC4-03D9746175F3}"/>
              </a:ext>
            </a:extLst>
          </p:cNvPr>
          <p:cNvPicPr>
            <a:picLocks noChangeAspect="1"/>
          </p:cNvPicPr>
          <p:nvPr/>
        </p:nvPicPr>
        <p:blipFill>
          <a:blip r:embed="rId5"/>
          <a:stretch>
            <a:fillRect/>
          </a:stretch>
        </p:blipFill>
        <p:spPr>
          <a:xfrm>
            <a:off x="3669492" y="2653751"/>
            <a:ext cx="1374484" cy="794345"/>
          </a:xfrm>
          <a:prstGeom prst="rect">
            <a:avLst/>
          </a:prstGeom>
        </p:spPr>
      </p:pic>
      <p:grpSp>
        <p:nvGrpSpPr>
          <p:cNvPr id="7" name="Gruppo 6"/>
          <p:cNvGrpSpPr/>
          <p:nvPr/>
        </p:nvGrpSpPr>
        <p:grpSpPr>
          <a:xfrm>
            <a:off x="3830902" y="4583926"/>
            <a:ext cx="980964" cy="1041969"/>
            <a:chOff x="2334453" y="5528149"/>
            <a:chExt cx="781895" cy="747713"/>
          </a:xfrm>
        </p:grpSpPr>
        <p:grpSp>
          <p:nvGrpSpPr>
            <p:cNvPr id="17" name="Gruppo 16">
              <a:extLst>
                <a:ext uri="{FF2B5EF4-FFF2-40B4-BE49-F238E27FC236}">
                  <a16:creationId xmlns:a16="http://schemas.microsoft.com/office/drawing/2014/main" id="{09239E77-DFE9-46AF-8BA3-412326C5C98D}"/>
                </a:ext>
              </a:extLst>
            </p:cNvPr>
            <p:cNvGrpSpPr/>
            <p:nvPr/>
          </p:nvGrpSpPr>
          <p:grpSpPr>
            <a:xfrm>
              <a:off x="2573423" y="5732937"/>
              <a:ext cx="542925" cy="542925"/>
              <a:chOff x="610293" y="2723908"/>
              <a:chExt cx="542925" cy="542925"/>
            </a:xfrm>
          </p:grpSpPr>
          <p:pic>
            <p:nvPicPr>
              <p:cNvPr id="6" name="Immagine 5">
                <a:extLst>
                  <a:ext uri="{FF2B5EF4-FFF2-40B4-BE49-F238E27FC236}">
                    <a16:creationId xmlns:a16="http://schemas.microsoft.com/office/drawing/2014/main" id="{5840A6E3-7CEE-4265-9F17-8AD4B11942BF}"/>
                  </a:ext>
                </a:extLst>
              </p:cNvPr>
              <p:cNvPicPr>
                <a:picLocks noChangeAspect="1"/>
              </p:cNvPicPr>
              <p:nvPr/>
            </p:nvPicPr>
            <p:blipFill>
              <a:blip r:embed="rId6"/>
              <a:stretch>
                <a:fillRect/>
              </a:stretch>
            </p:blipFill>
            <p:spPr>
              <a:xfrm>
                <a:off x="610293" y="2723908"/>
                <a:ext cx="542925" cy="542925"/>
              </a:xfrm>
              <a:prstGeom prst="rect">
                <a:avLst/>
              </a:prstGeom>
            </p:spPr>
          </p:pic>
          <p:pic>
            <p:nvPicPr>
              <p:cNvPr id="8" name="Immagine 7">
                <a:extLst>
                  <a:ext uri="{FF2B5EF4-FFF2-40B4-BE49-F238E27FC236}">
                    <a16:creationId xmlns:a16="http://schemas.microsoft.com/office/drawing/2014/main" id="{D5576281-B0EF-4770-BD55-967A37E22634}"/>
                  </a:ext>
                </a:extLst>
              </p:cNvPr>
              <p:cNvPicPr>
                <a:picLocks noChangeAspect="1"/>
              </p:cNvPicPr>
              <p:nvPr/>
            </p:nvPicPr>
            <p:blipFill>
              <a:blip r:embed="rId7"/>
              <a:stretch>
                <a:fillRect/>
              </a:stretch>
            </p:blipFill>
            <p:spPr>
              <a:xfrm>
                <a:off x="802036" y="2849803"/>
                <a:ext cx="178905" cy="178905"/>
              </a:xfrm>
              <a:prstGeom prst="rect">
                <a:avLst/>
              </a:prstGeom>
            </p:spPr>
          </p:pic>
        </p:grpSp>
        <p:pic>
          <p:nvPicPr>
            <p:cNvPr id="19" name="Immagine 18">
              <a:extLst>
                <a:ext uri="{FF2B5EF4-FFF2-40B4-BE49-F238E27FC236}">
                  <a16:creationId xmlns:a16="http://schemas.microsoft.com/office/drawing/2014/main" id="{34C53639-BB02-4DA3-ACDD-759D890A1F9E}"/>
                </a:ext>
              </a:extLst>
            </p:cNvPr>
            <p:cNvPicPr>
              <a:picLocks noChangeAspect="1"/>
            </p:cNvPicPr>
            <p:nvPr/>
          </p:nvPicPr>
          <p:blipFill>
            <a:blip r:embed="rId8"/>
            <a:stretch>
              <a:fillRect/>
            </a:stretch>
          </p:blipFill>
          <p:spPr>
            <a:xfrm>
              <a:off x="2334453" y="5528149"/>
              <a:ext cx="476250" cy="476250"/>
            </a:xfrm>
            <a:prstGeom prst="rect">
              <a:avLst/>
            </a:prstGeom>
          </p:spPr>
        </p:pic>
      </p:grpSp>
      <p:sp>
        <p:nvSpPr>
          <p:cNvPr id="9" name="CasellaDiTesto 8"/>
          <p:cNvSpPr txBox="1"/>
          <p:nvPr/>
        </p:nvSpPr>
        <p:spPr>
          <a:xfrm>
            <a:off x="5113458" y="4733441"/>
            <a:ext cx="6334291" cy="1200329"/>
          </a:xfrm>
          <a:prstGeom prst="rect">
            <a:avLst/>
          </a:prstGeom>
          <a:noFill/>
        </p:spPr>
        <p:txBody>
          <a:bodyPr wrap="square" rtlCol="0">
            <a:spAutoFit/>
          </a:bodyPr>
          <a:lstStyle/>
          <a:p>
            <a:pPr marL="360363" algn="just">
              <a:spcBef>
                <a:spcPts val="600"/>
              </a:spcBef>
              <a:buClr>
                <a:srgbClr val="000000"/>
              </a:buClr>
              <a:buSzPct val="10000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it-IT" sz="2400" dirty="0" smtClean="0">
                <a:solidFill>
                  <a:srgbClr val="000000"/>
                </a:solidFill>
                <a:latin typeface="Calibri" panose="020F0502020204030204" pitchFamily="34" charset="0"/>
                <a:ea typeface="ＭＳ Ｐゴシック" charset="-128"/>
                <a:cs typeface="Calibri" pitchFamily="34" charset="0"/>
              </a:rPr>
              <a:t>La consegna del messaggio e degli allegati </a:t>
            </a:r>
            <a:r>
              <a:rPr lang="it-IT" sz="2400" dirty="0">
                <a:solidFill>
                  <a:srgbClr val="000000"/>
                </a:solidFill>
                <a:latin typeface="Calibri" panose="020F0502020204030204" pitchFamily="34" charset="0"/>
                <a:ea typeface="ＭＳ Ｐゴシック" charset="-128"/>
                <a:cs typeface="Calibri" pitchFamily="34" charset="0"/>
              </a:rPr>
              <a:t>senza alterazione del contenuto durante la trasmissione</a:t>
            </a:r>
          </a:p>
        </p:txBody>
      </p:sp>
      <p:sp>
        <p:nvSpPr>
          <p:cNvPr id="10" name="CasellaDiTesto 9"/>
          <p:cNvSpPr txBox="1"/>
          <p:nvPr/>
        </p:nvSpPr>
        <p:spPr>
          <a:xfrm>
            <a:off x="5040166" y="2659607"/>
            <a:ext cx="5662283" cy="830997"/>
          </a:xfrm>
          <a:prstGeom prst="rect">
            <a:avLst/>
          </a:prstGeom>
          <a:noFill/>
        </p:spPr>
        <p:txBody>
          <a:bodyPr wrap="square" rtlCol="0">
            <a:spAutoFit/>
          </a:bodyPr>
          <a:lstStyle/>
          <a:p>
            <a:pPr marL="360363" algn="just">
              <a:spcBef>
                <a:spcPts val="600"/>
              </a:spcBef>
              <a:buClr>
                <a:srgbClr val="000000"/>
              </a:buClr>
              <a:buSzPct val="10000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it-IT" sz="2400" dirty="0">
                <a:solidFill>
                  <a:srgbClr val="000000"/>
                </a:solidFill>
                <a:latin typeface="Calibri" panose="020F0502020204030204" pitchFamily="34" charset="0"/>
                <a:ea typeface="ＭＳ Ｐゴシック" charset="-128"/>
                <a:cs typeface="Calibri" pitchFamily="34" charset="0"/>
              </a:rPr>
              <a:t>L’avvenuto invio del messaggio da parte del mittente </a:t>
            </a:r>
          </a:p>
        </p:txBody>
      </p:sp>
      <p:sp>
        <p:nvSpPr>
          <p:cNvPr id="5" name="CasellaDiTesto 4"/>
          <p:cNvSpPr txBox="1"/>
          <p:nvPr/>
        </p:nvSpPr>
        <p:spPr>
          <a:xfrm>
            <a:off x="985787" y="2682907"/>
            <a:ext cx="2530501" cy="523220"/>
          </a:xfrm>
          <a:prstGeom prst="rect">
            <a:avLst/>
          </a:prstGeom>
          <a:noFill/>
        </p:spPr>
        <p:txBody>
          <a:bodyPr wrap="none" rtlCol="0">
            <a:spAutoFit/>
          </a:bodyPr>
          <a:lstStyle/>
          <a:p>
            <a:r>
              <a:rPr lang="it-IT" sz="2800" dirty="0" smtClean="0">
                <a:latin typeface="Calibri" panose="020F0502020204030204" pitchFamily="34" charset="0"/>
                <a:cs typeface="Calibri" panose="020F0502020204030204" pitchFamily="34" charset="0"/>
              </a:rPr>
              <a:t>La PEC certifica:</a:t>
            </a:r>
            <a:endParaRPr lang="it-IT" sz="2800" dirty="0">
              <a:latin typeface="Calibri" panose="020F0502020204030204" pitchFamily="34" charset="0"/>
              <a:cs typeface="Calibri" panose="020F0502020204030204" pitchFamily="34" charset="0"/>
            </a:endParaRPr>
          </a:p>
        </p:txBody>
      </p:sp>
      <p:pic>
        <p:nvPicPr>
          <p:cNvPr id="11" name="Immagine 10"/>
          <p:cNvPicPr>
            <a:picLocks noChangeAspect="1"/>
          </p:cNvPicPr>
          <p:nvPr/>
        </p:nvPicPr>
        <p:blipFill>
          <a:blip r:embed="rId9"/>
          <a:stretch>
            <a:fillRect/>
          </a:stretch>
        </p:blipFill>
        <p:spPr>
          <a:xfrm>
            <a:off x="4048618" y="5801335"/>
            <a:ext cx="883555" cy="888663"/>
          </a:xfrm>
          <a:prstGeom prst="rect">
            <a:avLst/>
          </a:prstGeom>
        </p:spPr>
      </p:pic>
      <p:sp>
        <p:nvSpPr>
          <p:cNvPr id="20" name="CasellaDiTesto 19"/>
          <p:cNvSpPr txBox="1"/>
          <p:nvPr/>
        </p:nvSpPr>
        <p:spPr>
          <a:xfrm>
            <a:off x="5111475" y="6037206"/>
            <a:ext cx="6334291" cy="461665"/>
          </a:xfrm>
          <a:prstGeom prst="rect">
            <a:avLst/>
          </a:prstGeom>
          <a:noFill/>
        </p:spPr>
        <p:txBody>
          <a:bodyPr wrap="square" rtlCol="0">
            <a:spAutoFit/>
          </a:bodyPr>
          <a:lstStyle/>
          <a:p>
            <a:pPr marL="360363" algn="just">
              <a:spcBef>
                <a:spcPts val="600"/>
              </a:spcBef>
              <a:buClr>
                <a:srgbClr val="000000"/>
              </a:buClr>
              <a:buSzPct val="10000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it-IT" sz="2400" dirty="0" smtClean="0">
                <a:solidFill>
                  <a:srgbClr val="000000"/>
                </a:solidFill>
                <a:latin typeface="Calibri" panose="020F0502020204030204" pitchFamily="34" charset="0"/>
                <a:ea typeface="ＭＳ Ｐゴシック" charset="-128"/>
                <a:cs typeface="Calibri" pitchFamily="34" charset="0"/>
              </a:rPr>
              <a:t>Evidenza temporale di ogni invio e ricezione</a:t>
            </a:r>
            <a:endParaRPr lang="it-IT" sz="2400" dirty="0">
              <a:solidFill>
                <a:srgbClr val="000000"/>
              </a:solidFill>
              <a:latin typeface="Calibri" panose="020F0502020204030204" pitchFamily="34" charset="0"/>
              <a:ea typeface="ＭＳ Ｐゴシック" charset="-128"/>
              <a:cs typeface="Calibri" pitchFamily="34" charset="0"/>
            </a:endParaRPr>
          </a:p>
        </p:txBody>
      </p:sp>
    </p:spTree>
    <p:extLst>
      <p:ext uri="{BB962C8B-B14F-4D97-AF65-F5344CB8AC3E}">
        <p14:creationId xmlns:p14="http://schemas.microsoft.com/office/powerpoint/2010/main" val="2722125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91B2881-FC9F-4CAE-87D8-9AC3E4B59351}"/>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6739503F-590A-40B5-A916-C48A96BE1F19}"/>
              </a:ext>
            </a:extLst>
          </p:cNvPr>
          <p:cNvSpPr/>
          <p:nvPr/>
        </p:nvSpPr>
        <p:spPr>
          <a:xfrm>
            <a:off x="656491" y="602974"/>
            <a:ext cx="7745387"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Confronto tra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dirty="0" smtClean="0">
                <a:solidFill>
                  <a:srgbClr val="92D050"/>
                </a:solidFill>
                <a:latin typeface="Helvetica" panose="020B0604020202020204" pitchFamily="34" charset="0"/>
                <a:ea typeface="Times New Roman" panose="02020603050405020304" pitchFamily="18" charset="0"/>
              </a:rPr>
              <a:t> e</a:t>
            </a:r>
            <a:r>
              <a:rPr lang="it-IT" sz="2800" b="1" dirty="0" smtClean="0">
                <a:solidFill>
                  <a:schemeClr val="bg1"/>
                </a:solidFill>
                <a:latin typeface="Helvetica" panose="020B0604020202020204" pitchFamily="34" charset="0"/>
                <a:ea typeface="Times New Roman" panose="02020603050405020304" pitchFamily="18" charset="0"/>
              </a:rPr>
              <a:t> REM</a:t>
            </a:r>
            <a:endParaRPr lang="it-IT" sz="2800" b="1" dirty="0">
              <a:solidFill>
                <a:schemeClr val="bg1"/>
              </a:solidFill>
              <a:effectLst/>
              <a:latin typeface="Times New Roman" panose="02020603050405020304" pitchFamily="18" charset="0"/>
              <a:ea typeface="Times New Roman" panose="02020603050405020304" pitchFamily="18" charset="0"/>
            </a:endParaRPr>
          </a:p>
        </p:txBody>
      </p:sp>
      <p:sp>
        <p:nvSpPr>
          <p:cNvPr id="9" name="CasellaDiTesto 8"/>
          <p:cNvSpPr txBox="1"/>
          <p:nvPr/>
        </p:nvSpPr>
        <p:spPr>
          <a:xfrm>
            <a:off x="1168735" y="1598489"/>
            <a:ext cx="7581369" cy="3046988"/>
          </a:xfrm>
          <a:prstGeom prst="rect">
            <a:avLst/>
          </a:prstGeom>
          <a:noFill/>
        </p:spPr>
        <p:txBody>
          <a:bodyPr wrap="square" rtlCol="0">
            <a:spAutoFit/>
          </a:bodyPr>
          <a:lstStyle/>
          <a:p>
            <a:r>
              <a:rPr lang="it-IT" sz="2400" dirty="0">
                <a:latin typeface="Calibri" panose="020F0502020204030204" pitchFamily="34" charset="0"/>
                <a:ea typeface="Calibri" panose="020F0502020204030204" pitchFamily="34" charset="0"/>
                <a:cs typeface="Calibri" panose="020F0502020204030204" pitchFamily="34" charset="0"/>
              </a:rPr>
              <a:t>Esattamente come la PEC, la </a:t>
            </a:r>
            <a:r>
              <a:rPr lang="it-IT" sz="2400" b="1" dirty="0">
                <a:latin typeface="Calibri" panose="020F0502020204030204" pitchFamily="34" charset="0"/>
                <a:ea typeface="Calibri" panose="020F0502020204030204" pitchFamily="34" charset="0"/>
                <a:cs typeface="Calibri" panose="020F0502020204030204" pitchFamily="34" charset="0"/>
              </a:rPr>
              <a:t>REM certificherà</a:t>
            </a:r>
            <a:r>
              <a:rPr lang="it-IT" sz="2400" dirty="0" smtClean="0">
                <a:latin typeface="Calibri" panose="020F0502020204030204" pitchFamily="34" charset="0"/>
                <a:ea typeface="Calibri" panose="020F0502020204030204" pitchFamily="34" charset="0"/>
                <a:cs typeface="Calibri" panose="020F0502020204030204" pitchFamily="34" charset="0"/>
              </a:rPr>
              <a:t>:</a:t>
            </a:r>
          </a:p>
          <a:p>
            <a:endParaRPr lang="it-IT" sz="2400" dirty="0">
              <a:latin typeface="Calibri" panose="020F0502020204030204" pitchFamily="34" charset="0"/>
              <a:ea typeface="Calibri" panose="020F0502020204030204" pitchFamily="34" charset="0"/>
              <a:cs typeface="Calibri" panose="020F0502020204030204" pitchFamily="34" charset="0"/>
            </a:endParaRPr>
          </a:p>
          <a:p>
            <a:pPr marL="342900" indent="-342900" fontAlgn="base">
              <a:buFont typeface="Wingdings" panose="05000000000000000000" pitchFamily="2" charset="2"/>
              <a:buChar char="ü"/>
            </a:pPr>
            <a:r>
              <a:rPr lang="it-IT" sz="2400" dirty="0">
                <a:latin typeface="Calibri" panose="020F0502020204030204" pitchFamily="34" charset="0"/>
                <a:ea typeface="Calibri" panose="020F0502020204030204" pitchFamily="34" charset="0"/>
                <a:cs typeface="Calibri" panose="020F0502020204030204" pitchFamily="34" charset="0"/>
              </a:rPr>
              <a:t>l’ora e la data di</a:t>
            </a:r>
            <a:r>
              <a:rPr lang="it-IT" sz="2400" b="1" dirty="0">
                <a:latin typeface="Calibri" panose="020F0502020204030204" pitchFamily="34" charset="0"/>
                <a:ea typeface="Calibri" panose="020F0502020204030204" pitchFamily="34" charset="0"/>
                <a:cs typeface="Calibri" panose="020F0502020204030204" pitchFamily="34" charset="0"/>
              </a:rPr>
              <a:t> invio e di ricezione</a:t>
            </a:r>
            <a:r>
              <a:rPr lang="it-IT" sz="2400" dirty="0">
                <a:latin typeface="Calibri" panose="020F0502020204030204" pitchFamily="34" charset="0"/>
                <a:ea typeface="Calibri" panose="020F0502020204030204" pitchFamily="34" charset="0"/>
                <a:cs typeface="Calibri" panose="020F0502020204030204" pitchFamily="34" charset="0"/>
              </a:rPr>
              <a:t> del messaggio</a:t>
            </a:r>
          </a:p>
          <a:p>
            <a:pPr marL="342900" indent="-342900" fontAlgn="base">
              <a:buFont typeface="Wingdings" panose="05000000000000000000" pitchFamily="2" charset="2"/>
              <a:buChar char="ü"/>
            </a:pPr>
            <a:r>
              <a:rPr lang="it-IT" sz="2400" dirty="0">
                <a:latin typeface="Calibri" panose="020F0502020204030204" pitchFamily="34" charset="0"/>
                <a:ea typeface="Calibri" panose="020F0502020204030204" pitchFamily="34" charset="0"/>
                <a:cs typeface="Calibri" panose="020F0502020204030204" pitchFamily="34" charset="0"/>
              </a:rPr>
              <a:t>l’</a:t>
            </a:r>
            <a:r>
              <a:rPr lang="it-IT" sz="2400" b="1" dirty="0">
                <a:latin typeface="Calibri" panose="020F0502020204030204" pitchFamily="34" charset="0"/>
                <a:ea typeface="Calibri" panose="020F0502020204030204" pitchFamily="34" charset="0"/>
                <a:cs typeface="Calibri" panose="020F0502020204030204" pitchFamily="34" charset="0"/>
              </a:rPr>
              <a:t>integrità del </a:t>
            </a:r>
            <a:r>
              <a:rPr lang="it-IT" sz="2400" b="1" dirty="0" smtClean="0">
                <a:latin typeface="Calibri" panose="020F0502020204030204" pitchFamily="34" charset="0"/>
                <a:ea typeface="Calibri" panose="020F0502020204030204" pitchFamily="34" charset="0"/>
                <a:cs typeface="Calibri" panose="020F0502020204030204" pitchFamily="34" charset="0"/>
              </a:rPr>
              <a:t>contenuto</a:t>
            </a:r>
          </a:p>
          <a:p>
            <a:pPr fontAlgn="base"/>
            <a:endParaRPr lang="it-IT" sz="2400" dirty="0">
              <a:latin typeface="Calibri" panose="020F0502020204030204" pitchFamily="34" charset="0"/>
              <a:ea typeface="Calibri" panose="020F0502020204030204" pitchFamily="34" charset="0"/>
              <a:cs typeface="Calibri" panose="020F0502020204030204" pitchFamily="34" charset="0"/>
            </a:endParaRPr>
          </a:p>
          <a:p>
            <a:r>
              <a:rPr lang="it-IT" sz="2400" b="1" dirty="0">
                <a:latin typeface="Calibri" panose="020F0502020204030204" pitchFamily="34" charset="0"/>
                <a:ea typeface="Calibri" panose="020F0502020204030204" pitchFamily="34" charset="0"/>
                <a:cs typeface="Calibri" panose="020F0502020204030204" pitchFamily="34" charset="0"/>
              </a:rPr>
              <a:t>In più</a:t>
            </a:r>
            <a:r>
              <a:rPr lang="it-IT" sz="2400" dirty="0">
                <a:latin typeface="Calibri" panose="020F0502020204030204" pitchFamily="34" charset="0"/>
                <a:ea typeface="Calibri" panose="020F0502020204030204" pitchFamily="34" charset="0"/>
                <a:cs typeface="Calibri" panose="020F0502020204030204" pitchFamily="34" charset="0"/>
              </a:rPr>
              <a:t> rispetto alla PEC, la REM certificherà</a:t>
            </a:r>
            <a:r>
              <a:rPr lang="it-IT" sz="2400" dirty="0" smtClean="0">
                <a:latin typeface="Calibri" panose="020F0502020204030204" pitchFamily="34" charset="0"/>
                <a:ea typeface="Calibri" panose="020F0502020204030204" pitchFamily="34" charset="0"/>
                <a:cs typeface="Calibri" panose="020F0502020204030204" pitchFamily="34" charset="0"/>
              </a:rPr>
              <a:t>:</a:t>
            </a:r>
          </a:p>
          <a:p>
            <a:endParaRPr lang="it-IT" sz="2400" dirty="0">
              <a:latin typeface="Calibri" panose="020F0502020204030204" pitchFamily="34" charset="0"/>
              <a:ea typeface="Calibri" panose="020F0502020204030204" pitchFamily="34" charset="0"/>
              <a:cs typeface="Calibri" panose="020F0502020204030204" pitchFamily="34" charset="0"/>
            </a:endParaRPr>
          </a:p>
          <a:p>
            <a:pPr marL="342900" indent="-342900" fontAlgn="base">
              <a:buFont typeface="Wingdings" panose="05000000000000000000" pitchFamily="2" charset="2"/>
              <a:buChar char="ü"/>
            </a:pPr>
            <a:r>
              <a:rPr lang="it-IT" sz="2400" dirty="0">
                <a:latin typeface="Calibri" panose="020F0502020204030204" pitchFamily="34" charset="0"/>
                <a:ea typeface="Calibri" panose="020F0502020204030204" pitchFamily="34" charset="0"/>
                <a:cs typeface="Calibri" panose="020F0502020204030204" pitchFamily="34" charset="0"/>
              </a:rPr>
              <a:t>l’</a:t>
            </a:r>
            <a:r>
              <a:rPr lang="it-IT" sz="2400" b="1" dirty="0">
                <a:latin typeface="Calibri" panose="020F0502020204030204" pitchFamily="34" charset="0"/>
                <a:ea typeface="Calibri" panose="020F0502020204030204" pitchFamily="34" charset="0"/>
                <a:cs typeface="Calibri" panose="020F0502020204030204" pitchFamily="34" charset="0"/>
              </a:rPr>
              <a:t>identità di chi possiede un indirizzo REM</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sp>
        <p:nvSpPr>
          <p:cNvPr id="6" name="CasellaDiTesto 5"/>
          <p:cNvSpPr txBox="1"/>
          <p:nvPr/>
        </p:nvSpPr>
        <p:spPr>
          <a:xfrm>
            <a:off x="1051251" y="5038018"/>
            <a:ext cx="10279717" cy="1569660"/>
          </a:xfrm>
          <a:prstGeom prst="rect">
            <a:avLst/>
          </a:prstGeom>
          <a:noFill/>
        </p:spPr>
        <p:txBody>
          <a:bodyPr wrap="square" rtlCol="0">
            <a:spAutoFit/>
          </a:bodyPr>
          <a:lstStyle>
            <a:defPPr>
              <a:defRPr lang="en-US"/>
            </a:defPPr>
            <a:lvl1pPr>
              <a:defRPr sz="2400">
                <a:latin typeface="Calibri" panose="020F0502020204030204" pitchFamily="34" charset="0"/>
                <a:ea typeface="Calibri" panose="020F0502020204030204" pitchFamily="34" charset="0"/>
                <a:cs typeface="Calibri" panose="020F0502020204030204" pitchFamily="34" charset="0"/>
              </a:defRPr>
            </a:lvl1pPr>
          </a:lstStyle>
          <a:p>
            <a:r>
              <a:rPr lang="it-IT" dirty="0"/>
              <a:t>Per ottenere una REM dunque sarà indispensabile completare il riconoscimento con l’identità digitale (SPID, CIE, …). In questo modo la REM, oltre a garantire la ricezione del messaggio, darà la certezza anche dell’identità del mittente e del destinatario</a:t>
            </a:r>
            <a:r>
              <a:rPr lang="it-IT" dirty="0" smtClean="0"/>
              <a:t>.</a:t>
            </a:r>
            <a:endParaRPr lang="it-IT" dirty="0"/>
          </a:p>
        </p:txBody>
      </p:sp>
      <p:pic>
        <p:nvPicPr>
          <p:cNvPr id="4" name="Immagine 3"/>
          <p:cNvPicPr>
            <a:picLocks noChangeAspect="1"/>
          </p:cNvPicPr>
          <p:nvPr/>
        </p:nvPicPr>
        <p:blipFill>
          <a:blip r:embed="rId3"/>
          <a:stretch>
            <a:fillRect/>
          </a:stretch>
        </p:blipFill>
        <p:spPr>
          <a:xfrm>
            <a:off x="8253609" y="1808922"/>
            <a:ext cx="3077359" cy="2692689"/>
          </a:xfrm>
          <a:prstGeom prst="rect">
            <a:avLst/>
          </a:prstGeom>
        </p:spPr>
      </p:pic>
    </p:spTree>
    <p:extLst>
      <p:ext uri="{BB962C8B-B14F-4D97-AF65-F5344CB8AC3E}">
        <p14:creationId xmlns:p14="http://schemas.microsoft.com/office/powerpoint/2010/main" val="13125302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91B2881-FC9F-4CAE-87D8-9AC3E4B59351}"/>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6739503F-590A-40B5-A916-C48A96BE1F19}"/>
              </a:ext>
            </a:extLst>
          </p:cNvPr>
          <p:cNvSpPr/>
          <p:nvPr/>
        </p:nvSpPr>
        <p:spPr>
          <a:xfrm>
            <a:off x="656491" y="602974"/>
            <a:ext cx="7745387"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Come passare da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 a REM</a:t>
            </a:r>
            <a:endParaRPr lang="it-IT" sz="2800" b="1" dirty="0">
              <a:solidFill>
                <a:schemeClr val="bg1"/>
              </a:solidFill>
              <a:latin typeface="Helvetica" panose="020B0604020202020204" pitchFamily="34" charset="0"/>
              <a:ea typeface="Times New Roman" panose="02020603050405020304" pitchFamily="18" charset="0"/>
            </a:endParaRPr>
          </a:p>
        </p:txBody>
      </p:sp>
      <p:sp>
        <p:nvSpPr>
          <p:cNvPr id="6" name="CasellaDiTesto 5"/>
          <p:cNvSpPr txBox="1"/>
          <p:nvPr/>
        </p:nvSpPr>
        <p:spPr>
          <a:xfrm>
            <a:off x="656491" y="1593863"/>
            <a:ext cx="10471053" cy="4524315"/>
          </a:xfrm>
          <a:prstGeom prst="rect">
            <a:avLst/>
          </a:prstGeom>
          <a:noFill/>
        </p:spPr>
        <p:txBody>
          <a:bodyPr wrap="square" rtlCol="0">
            <a:spAutoFit/>
          </a:bodyPr>
          <a:lstStyle/>
          <a:p>
            <a:r>
              <a:rPr lang="it-IT" sz="2400" dirty="0" smtClean="0">
                <a:latin typeface="Calibri" panose="020F0502020204030204" pitchFamily="34" charset="0"/>
                <a:ea typeface="Calibri" panose="020F0502020204030204" pitchFamily="34" charset="0"/>
                <a:cs typeface="Calibri" panose="020F0502020204030204" pitchFamily="34" charset="0"/>
              </a:rPr>
              <a:t>Il processo che permette di aggiornare casella PEC in una casella REM prevede </a:t>
            </a:r>
            <a:r>
              <a:rPr lang="it-IT" sz="2400" b="1" dirty="0" smtClean="0">
                <a:latin typeface="Calibri" panose="020F0502020204030204" pitchFamily="34" charset="0"/>
                <a:ea typeface="Calibri" panose="020F0502020204030204" pitchFamily="34" charset="0"/>
                <a:cs typeface="Calibri" panose="020F0502020204030204" pitchFamily="34" charset="0"/>
              </a:rPr>
              <a:t>due </a:t>
            </a:r>
            <a:r>
              <a:rPr lang="it-IT" sz="2400" b="1" dirty="0">
                <a:latin typeface="Calibri" panose="020F0502020204030204" pitchFamily="34" charset="0"/>
                <a:ea typeface="Calibri" panose="020F0502020204030204" pitchFamily="34" charset="0"/>
                <a:cs typeface="Calibri" panose="020F0502020204030204" pitchFamily="34" charset="0"/>
              </a:rPr>
              <a:t>semplici passaggi</a:t>
            </a:r>
            <a:r>
              <a:rPr lang="it-IT" sz="2400" dirty="0">
                <a:latin typeface="Calibri" panose="020F0502020204030204" pitchFamily="34" charset="0"/>
                <a:ea typeface="Calibri" panose="020F0502020204030204" pitchFamily="34" charset="0"/>
                <a:cs typeface="Calibri" panose="020F0502020204030204" pitchFamily="34" charset="0"/>
              </a:rPr>
              <a:t>: </a:t>
            </a:r>
            <a:endParaRPr lang="it-IT" sz="2400" dirty="0" smtClean="0">
              <a:latin typeface="Calibri" panose="020F0502020204030204" pitchFamily="34" charset="0"/>
              <a:ea typeface="Calibri" panose="020F0502020204030204" pitchFamily="34" charset="0"/>
              <a:cs typeface="Calibri" panose="020F0502020204030204" pitchFamily="34" charset="0"/>
            </a:endParaRPr>
          </a:p>
          <a:p>
            <a:endParaRPr lang="it-IT" sz="2400" dirty="0" smtClean="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it-IT" sz="2400" dirty="0" smtClean="0">
                <a:latin typeface="Calibri" panose="020F0502020204030204" pitchFamily="34" charset="0"/>
                <a:ea typeface="Calibri" panose="020F0502020204030204" pitchFamily="34" charset="0"/>
                <a:cs typeface="Calibri" panose="020F0502020204030204" pitchFamily="34" charset="0"/>
              </a:rPr>
              <a:t>la </a:t>
            </a:r>
            <a:r>
              <a:rPr lang="it-IT" sz="2400" dirty="0">
                <a:latin typeface="Calibri" panose="020F0502020204030204" pitchFamily="34" charset="0"/>
                <a:ea typeface="Calibri" panose="020F0502020204030204" pitchFamily="34" charset="0"/>
                <a:cs typeface="Calibri" panose="020F0502020204030204" pitchFamily="34" charset="0"/>
              </a:rPr>
              <a:t>verifica dell’identità mediante sistemi quali </a:t>
            </a:r>
            <a:r>
              <a:rPr lang="it-IT" sz="2400" dirty="0" err="1">
                <a:latin typeface="Calibri" panose="020F0502020204030204" pitchFamily="34" charset="0"/>
                <a:ea typeface="Calibri" panose="020F0502020204030204" pitchFamily="34" charset="0"/>
                <a:cs typeface="Calibri" panose="020F0502020204030204" pitchFamily="34" charset="0"/>
              </a:rPr>
              <a:t>Spid</a:t>
            </a:r>
            <a:r>
              <a:rPr lang="it-IT" sz="2400" dirty="0">
                <a:latin typeface="Calibri" panose="020F0502020204030204" pitchFamily="34" charset="0"/>
                <a:ea typeface="Calibri" panose="020F0502020204030204" pitchFamily="34" charset="0"/>
                <a:cs typeface="Calibri" panose="020F0502020204030204" pitchFamily="34" charset="0"/>
              </a:rPr>
              <a:t>, firma digitale, CIE, CNS o il video </a:t>
            </a:r>
            <a:r>
              <a:rPr lang="it-IT" sz="2400" dirty="0" smtClean="0">
                <a:latin typeface="Calibri" panose="020F0502020204030204" pitchFamily="34" charset="0"/>
                <a:ea typeface="Calibri" panose="020F0502020204030204" pitchFamily="34" charset="0"/>
                <a:cs typeface="Calibri" panose="020F0502020204030204" pitchFamily="34" charset="0"/>
              </a:rPr>
              <a:t>riconoscimento</a:t>
            </a:r>
          </a:p>
          <a:p>
            <a:pPr marL="342900" indent="-342900">
              <a:buFont typeface="Wingdings" panose="05000000000000000000" pitchFamily="2" charset="2"/>
              <a:buChar char="ü"/>
            </a:pPr>
            <a:endParaRPr lang="it-IT" sz="2400" dirty="0" smtClean="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it-IT" sz="2400" dirty="0" smtClean="0">
                <a:latin typeface="Calibri" panose="020F0502020204030204" pitchFamily="34" charset="0"/>
                <a:ea typeface="Calibri" panose="020F0502020204030204" pitchFamily="34" charset="0"/>
                <a:cs typeface="Calibri" panose="020F0502020204030204" pitchFamily="34" charset="0"/>
              </a:rPr>
              <a:t>l’adozione di un sistema di verifica in </a:t>
            </a:r>
            <a:r>
              <a:rPr lang="it-IT" sz="2400" dirty="0">
                <a:latin typeface="Calibri" panose="020F0502020204030204" pitchFamily="34" charset="0"/>
                <a:ea typeface="Calibri" panose="020F0502020204030204" pitchFamily="34" charset="0"/>
                <a:cs typeface="Calibri" panose="020F0502020204030204" pitchFamily="34" charset="0"/>
              </a:rPr>
              <a:t>due passaggi, che include l’uso di username e password oltre a un ulteriore livello di autorizzazione tramite dispositivo associato (</a:t>
            </a:r>
            <a:r>
              <a:rPr lang="it-IT" sz="2400" dirty="0" smtClean="0">
                <a:latin typeface="Calibri" panose="020F0502020204030204" pitchFamily="34" charset="0"/>
                <a:ea typeface="Calibri" panose="020F0502020204030204" pitchFamily="34" charset="0"/>
                <a:cs typeface="Calibri" panose="020F0502020204030204" pitchFamily="34" charset="0"/>
              </a:rPr>
              <a:t>OTP - </a:t>
            </a:r>
            <a:r>
              <a:rPr lang="it-IT" sz="2400" dirty="0" err="1" smtClean="0">
                <a:latin typeface="Calibri" panose="020F0502020204030204" pitchFamily="34" charset="0"/>
                <a:ea typeface="Calibri" panose="020F0502020204030204" pitchFamily="34" charset="0"/>
                <a:cs typeface="Calibri" panose="020F0502020204030204" pitchFamily="34" charset="0"/>
              </a:rPr>
              <a:t>One</a:t>
            </a:r>
            <a:r>
              <a:rPr lang="it-IT" sz="2400" dirty="0" smtClean="0">
                <a:latin typeface="Calibri" panose="020F0502020204030204" pitchFamily="34" charset="0"/>
                <a:ea typeface="Calibri" panose="020F0502020204030204" pitchFamily="34" charset="0"/>
                <a:cs typeface="Calibri" panose="020F0502020204030204" pitchFamily="34" charset="0"/>
              </a:rPr>
              <a:t> Time Password)</a:t>
            </a:r>
          </a:p>
          <a:p>
            <a:endParaRPr lang="it-IT" sz="2400" dirty="0">
              <a:latin typeface="Calibri" panose="020F0502020204030204" pitchFamily="34" charset="0"/>
              <a:ea typeface="Calibri" panose="020F0502020204030204" pitchFamily="34" charset="0"/>
              <a:cs typeface="Calibri" panose="020F0502020204030204" pitchFamily="34" charset="0"/>
            </a:endParaRPr>
          </a:p>
          <a:p>
            <a:r>
              <a:rPr lang="it-IT" sz="2400" dirty="0" smtClean="0">
                <a:latin typeface="Calibri" panose="020F0502020204030204" pitchFamily="34" charset="0"/>
                <a:ea typeface="Calibri" panose="020F0502020204030204" pitchFamily="34" charset="0"/>
                <a:cs typeface="Calibri" panose="020F0502020204030204" pitchFamily="34" charset="0"/>
              </a:rPr>
              <a:t>Le modalità e i tempi per portare a termine questi semplici passaggi saranno indicati con tanto di guide e tutorial dal proprio Provider di posta certificata.</a:t>
            </a:r>
          </a:p>
        </p:txBody>
      </p:sp>
    </p:spTree>
    <p:extLst>
      <p:ext uri="{BB962C8B-B14F-4D97-AF65-F5344CB8AC3E}">
        <p14:creationId xmlns:p14="http://schemas.microsoft.com/office/powerpoint/2010/main" val="23653820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C5E46B5-D1E7-4364-8B94-DB883DE9B3F7}"/>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B1982B8C-43A1-4931-907B-BC57D1945320}"/>
              </a:ext>
            </a:extLst>
          </p:cNvPr>
          <p:cNvSpPr/>
          <p:nvPr/>
        </p:nvSpPr>
        <p:spPr>
          <a:xfrm>
            <a:off x="656490" y="602974"/>
            <a:ext cx="8417935"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Regione Basilicata e la </a:t>
            </a:r>
            <a:r>
              <a:rPr lang="it-IT" sz="2800" b="1" dirty="0" smtClean="0">
                <a:solidFill>
                  <a:srgbClr val="92D050"/>
                </a:solidFill>
                <a:latin typeface="Helvetica" panose="020B0604020202020204" pitchFamily="34" charset="0"/>
                <a:ea typeface="Times New Roman" panose="02020603050405020304" pitchFamily="18" charset="0"/>
              </a:rPr>
              <a:t>PEC </a:t>
            </a:r>
            <a:r>
              <a:rPr lang="it-IT" sz="2800" b="1" dirty="0" smtClean="0">
                <a:solidFill>
                  <a:schemeClr val="bg1"/>
                </a:solidFill>
                <a:latin typeface="Helvetica" panose="020B0604020202020204" pitchFamily="34" charset="0"/>
                <a:ea typeface="Times New Roman" panose="02020603050405020304" pitchFamily="18" charset="0"/>
              </a:rPr>
              <a:t>per i cittadini lucani</a:t>
            </a:r>
            <a:endParaRPr lang="it-IT" sz="2800" b="1" dirty="0">
              <a:solidFill>
                <a:schemeClr val="bg1"/>
              </a:solidFill>
              <a:latin typeface="Helvetica" panose="020B0604020202020204" pitchFamily="34" charset="0"/>
              <a:ea typeface="Times New Roman" panose="02020603050405020304" pitchFamily="18" charset="0"/>
            </a:endParaRPr>
          </a:p>
        </p:txBody>
      </p:sp>
      <p:pic>
        <p:nvPicPr>
          <p:cNvPr id="18" name="Immagine 17"/>
          <p:cNvPicPr>
            <a:picLocks noChangeAspect="1"/>
          </p:cNvPicPr>
          <p:nvPr/>
        </p:nvPicPr>
        <p:blipFill>
          <a:blip r:embed="rId3"/>
          <a:stretch>
            <a:fillRect/>
          </a:stretch>
        </p:blipFill>
        <p:spPr>
          <a:xfrm>
            <a:off x="2150903" y="1701515"/>
            <a:ext cx="1699746" cy="209709"/>
          </a:xfrm>
          <a:prstGeom prst="rect">
            <a:avLst/>
          </a:prstGeom>
        </p:spPr>
      </p:pic>
      <p:sp>
        <p:nvSpPr>
          <p:cNvPr id="5" name="CasellaDiTesto 4"/>
          <p:cNvSpPr txBox="1"/>
          <p:nvPr/>
        </p:nvSpPr>
        <p:spPr>
          <a:xfrm>
            <a:off x="702678" y="1419425"/>
            <a:ext cx="10781469" cy="830997"/>
          </a:xfrm>
          <a:prstGeom prst="rect">
            <a:avLst/>
          </a:prstGeom>
          <a:noFill/>
        </p:spPr>
        <p:txBody>
          <a:bodyPr wrap="square" rtlCol="0">
            <a:spAutoFit/>
          </a:bodyPr>
          <a:lstStyle/>
          <a:p>
            <a:r>
              <a:rPr lang="it-IT" sz="2400" b="1" dirty="0" smtClean="0">
                <a:latin typeface="Calibri" panose="020F0502020204030204" pitchFamily="34" charset="0"/>
                <a:ea typeface="Calibri" panose="020F0502020204030204" pitchFamily="34" charset="0"/>
                <a:cs typeface="Calibri" panose="020F0502020204030204" pitchFamily="34" charset="0"/>
              </a:rPr>
              <a:t>Regione </a:t>
            </a:r>
            <a:r>
              <a:rPr lang="it-IT" sz="2400" b="1" dirty="0">
                <a:latin typeface="Calibri" panose="020F0502020204030204" pitchFamily="34" charset="0"/>
                <a:ea typeface="Calibri" panose="020F0502020204030204" pitchFamily="34" charset="0"/>
                <a:cs typeface="Calibri" panose="020F0502020204030204" pitchFamily="34" charset="0"/>
              </a:rPr>
              <a:t>Basilicata fornisce ad ogni cittadino residente in </a:t>
            </a:r>
            <a:r>
              <a:rPr lang="it-IT" sz="2400" b="1" dirty="0" smtClean="0">
                <a:latin typeface="Calibri" panose="020F0502020204030204" pitchFamily="34" charset="0"/>
                <a:ea typeface="Calibri" panose="020F0502020204030204" pitchFamily="34" charset="0"/>
                <a:cs typeface="Calibri" panose="020F0502020204030204" pitchFamily="34" charset="0"/>
              </a:rPr>
              <a:t>Basilicata una </a:t>
            </a:r>
            <a:r>
              <a:rPr lang="it-IT" sz="2400" b="1" dirty="0">
                <a:latin typeface="Calibri" panose="020F0502020204030204" pitchFamily="34" charset="0"/>
                <a:ea typeface="Calibri" panose="020F0502020204030204" pitchFamily="34" charset="0"/>
                <a:cs typeface="Calibri" panose="020F0502020204030204" pitchFamily="34" charset="0"/>
              </a:rPr>
              <a:t>casella di Posta Elettronica Certificata a titolo </a:t>
            </a:r>
            <a:r>
              <a:rPr lang="it-IT" sz="2400" b="1" dirty="0" smtClean="0">
                <a:latin typeface="Calibri" panose="020F0502020204030204" pitchFamily="34" charset="0"/>
                <a:ea typeface="Calibri" panose="020F0502020204030204" pitchFamily="34" charset="0"/>
                <a:cs typeface="Calibri" panose="020F0502020204030204" pitchFamily="34" charset="0"/>
              </a:rPr>
              <a:t>gratuito</a:t>
            </a:r>
            <a:endParaRPr lang="it-IT" sz="24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CasellaDiTesto 8"/>
          <p:cNvSpPr txBox="1"/>
          <p:nvPr/>
        </p:nvSpPr>
        <p:spPr>
          <a:xfrm>
            <a:off x="656490" y="2458962"/>
            <a:ext cx="4525812" cy="3170099"/>
          </a:xfrm>
          <a:prstGeom prst="rect">
            <a:avLst/>
          </a:prstGeom>
          <a:noFill/>
        </p:spPr>
        <p:txBody>
          <a:bodyPr wrap="square" rtlCol="0">
            <a:spAutoFit/>
          </a:bodyPr>
          <a:lstStyle>
            <a:defPPr>
              <a:defRPr lang="en-US"/>
            </a:defPPr>
            <a:lvl1pPr>
              <a:defRPr sz="2400">
                <a:latin typeface="Calibri" panose="020F0502020204030204" pitchFamily="34" charset="0"/>
                <a:ea typeface="Calibri" panose="020F0502020204030204" pitchFamily="34" charset="0"/>
                <a:cs typeface="Calibri" panose="020F0502020204030204" pitchFamily="34" charset="0"/>
              </a:defRPr>
            </a:lvl1pPr>
          </a:lstStyle>
          <a:p>
            <a:r>
              <a:rPr lang="it-IT" dirty="0"/>
              <a:t>Per richiedere l'attivazione di una casella di PEC basta compilare </a:t>
            </a:r>
            <a:r>
              <a:rPr lang="it-IT" dirty="0" smtClean="0"/>
              <a:t>un </a:t>
            </a:r>
            <a:r>
              <a:rPr lang="it-IT" dirty="0"/>
              <a:t>Modulo di Adesione, allegare copia di un documento di identità in corso di validità e del Codice Fiscale ed inoltrare la richiesta </a:t>
            </a:r>
            <a:r>
              <a:rPr lang="it-IT" dirty="0" smtClean="0"/>
              <a:t>via email al </a:t>
            </a:r>
            <a:r>
              <a:rPr lang="it-IT" dirty="0"/>
              <a:t>Centro Servizi Basilicata: </a:t>
            </a:r>
            <a:endParaRPr lang="it-IT" dirty="0" smtClean="0"/>
          </a:p>
          <a:p>
            <a:endParaRPr lang="it-IT" sz="800" dirty="0">
              <a:solidFill>
                <a:schemeClr val="tx2"/>
              </a:solidFill>
            </a:endParaRPr>
          </a:p>
          <a:p>
            <a:r>
              <a:rPr lang="it-IT" dirty="0" smtClean="0">
                <a:solidFill>
                  <a:schemeClr val="tx2"/>
                </a:solidFill>
              </a:rPr>
              <a:t>centroservizi@regione.basilicata.it</a:t>
            </a:r>
          </a:p>
        </p:txBody>
      </p:sp>
      <p:sp>
        <p:nvSpPr>
          <p:cNvPr id="8" name="CasellaDiTesto 7"/>
          <p:cNvSpPr txBox="1"/>
          <p:nvPr/>
        </p:nvSpPr>
        <p:spPr>
          <a:xfrm>
            <a:off x="702678" y="5805517"/>
            <a:ext cx="10494540" cy="830997"/>
          </a:xfrm>
          <a:prstGeom prst="rect">
            <a:avLst/>
          </a:prstGeom>
          <a:noFill/>
        </p:spPr>
        <p:txBody>
          <a:bodyPr wrap="none" rtlCol="0">
            <a:spAutoFit/>
          </a:bodyPr>
          <a:lstStyle/>
          <a:p>
            <a:r>
              <a:rPr lang="it-IT" sz="2400" dirty="0">
                <a:latin typeface="Calibri" panose="020F0502020204030204" pitchFamily="34" charset="0"/>
                <a:ea typeface="Calibri" panose="020F0502020204030204" pitchFamily="34" charset="0"/>
                <a:cs typeface="Calibri" panose="020F0502020204030204" pitchFamily="34" charset="0"/>
              </a:rPr>
              <a:t>maggiori dettagli sono disponibili </a:t>
            </a:r>
            <a:r>
              <a:rPr lang="it-IT" sz="2400" dirty="0" smtClean="0">
                <a:latin typeface="Calibri" panose="020F0502020204030204" pitchFamily="34" charset="0"/>
                <a:ea typeface="Calibri" panose="020F0502020204030204" pitchFamily="34" charset="0"/>
                <a:cs typeface="Calibri" panose="020F0502020204030204" pitchFamily="34" charset="0"/>
              </a:rPr>
              <a:t>nella </a:t>
            </a:r>
            <a:r>
              <a:rPr lang="it-IT" sz="2400" dirty="0">
                <a:latin typeface="Calibri" panose="020F0502020204030204" pitchFamily="34" charset="0"/>
                <a:ea typeface="Calibri" panose="020F0502020204030204" pitchFamily="34" charset="0"/>
                <a:cs typeface="Calibri" panose="020F0502020204030204" pitchFamily="34" charset="0"/>
              </a:rPr>
              <a:t>home page del </a:t>
            </a:r>
            <a:r>
              <a:rPr lang="it-IT" sz="2400" dirty="0" smtClean="0">
                <a:latin typeface="Calibri" panose="020F0502020204030204" pitchFamily="34" charset="0"/>
                <a:ea typeface="Calibri" panose="020F0502020204030204" pitchFamily="34" charset="0"/>
                <a:cs typeface="Calibri" panose="020F0502020204030204" pitchFamily="34" charset="0"/>
              </a:rPr>
              <a:t>portale di Regione Basilicata</a:t>
            </a:r>
          </a:p>
          <a:p>
            <a:r>
              <a:rPr lang="it-IT" sz="2400" dirty="0">
                <a:solidFill>
                  <a:schemeClr val="tx2"/>
                </a:solidFill>
                <a:latin typeface="Calibri" panose="020F0502020204030204" pitchFamily="34" charset="0"/>
                <a:ea typeface="Calibri" panose="020F0502020204030204" pitchFamily="34" charset="0"/>
                <a:cs typeface="Calibri" panose="020F0502020204030204" pitchFamily="34" charset="0"/>
              </a:rPr>
              <a:t>https://</a:t>
            </a:r>
            <a:r>
              <a:rPr lang="it-IT" sz="2400" dirty="0" smtClean="0">
                <a:solidFill>
                  <a:schemeClr val="tx2"/>
                </a:solidFill>
                <a:latin typeface="Calibri" panose="020F0502020204030204" pitchFamily="34" charset="0"/>
                <a:ea typeface="Calibri" panose="020F0502020204030204" pitchFamily="34" charset="0"/>
                <a:cs typeface="Calibri" panose="020F0502020204030204" pitchFamily="34" charset="0"/>
              </a:rPr>
              <a:t>regione.basilicata.it</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Immagine 9"/>
          <p:cNvPicPr>
            <a:picLocks noChangeAspect="1"/>
          </p:cNvPicPr>
          <p:nvPr/>
        </p:nvPicPr>
        <p:blipFill>
          <a:blip r:embed="rId4"/>
          <a:stretch>
            <a:fillRect/>
          </a:stretch>
        </p:blipFill>
        <p:spPr>
          <a:xfrm>
            <a:off x="5294937" y="2287443"/>
            <a:ext cx="6897063" cy="3096057"/>
          </a:xfrm>
          <a:prstGeom prst="rect">
            <a:avLst/>
          </a:prstGeom>
        </p:spPr>
      </p:pic>
      <p:sp>
        <p:nvSpPr>
          <p:cNvPr id="11" name="Rettangolo arrotondato 10"/>
          <p:cNvSpPr/>
          <p:nvPr/>
        </p:nvSpPr>
        <p:spPr>
          <a:xfrm>
            <a:off x="9361714" y="3396343"/>
            <a:ext cx="551543" cy="3338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a:stCxn id="8" idx="0"/>
          </p:cNvCxnSpPr>
          <p:nvPr/>
        </p:nvCxnSpPr>
        <p:spPr>
          <a:xfrm flipV="1">
            <a:off x="5949948" y="3692500"/>
            <a:ext cx="3376722" cy="2113017"/>
          </a:xfrm>
          <a:prstGeom prst="straightConnector1">
            <a:avLst/>
          </a:prstGeom>
          <a:ln w="444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7016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91B2881-FC9F-4CAE-87D8-9AC3E4B59351}"/>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6739503F-590A-40B5-A916-C48A96BE1F19}"/>
              </a:ext>
            </a:extLst>
          </p:cNvPr>
          <p:cNvSpPr/>
          <p:nvPr/>
        </p:nvSpPr>
        <p:spPr>
          <a:xfrm>
            <a:off x="656491" y="602974"/>
            <a:ext cx="7745387" cy="523220"/>
          </a:xfrm>
          <a:prstGeom prst="rect">
            <a:avLst/>
          </a:prstGeom>
        </p:spPr>
        <p:txBody>
          <a:bodyPr wrap="square">
            <a:spAutoFit/>
          </a:bodyPr>
          <a:lstStyle/>
          <a:p>
            <a:pPr fontAlgn="base">
              <a:spcBef>
                <a:spcPts val="750"/>
              </a:spcBef>
              <a:spcAft>
                <a:spcPts val="750"/>
              </a:spcAft>
            </a:pPr>
            <a:r>
              <a:rPr lang="it-IT" sz="2800" b="1" dirty="0" smtClean="0">
                <a:solidFill>
                  <a:schemeClr val="bg1"/>
                </a:solidFill>
                <a:latin typeface="Helvetica" panose="020B0604020202020204" pitchFamily="34" charset="0"/>
                <a:ea typeface="Times New Roman" panose="02020603050405020304" pitchFamily="18" charset="0"/>
              </a:rPr>
              <a:t>Indefinitiva la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 (e a breve la REM)…</a:t>
            </a:r>
            <a:endParaRPr lang="it-IT" sz="2800" b="1" dirty="0">
              <a:solidFill>
                <a:schemeClr val="bg1"/>
              </a:solidFill>
              <a:effectLst/>
              <a:latin typeface="Times New Roman" panose="02020603050405020304" pitchFamily="18" charset="0"/>
              <a:ea typeface="Times New Roman" panose="02020603050405020304" pitchFamily="18" charset="0"/>
            </a:endParaRPr>
          </a:p>
        </p:txBody>
      </p:sp>
      <p:sp>
        <p:nvSpPr>
          <p:cNvPr id="4" name="Rettangolo 3">
            <a:extLst>
              <a:ext uri="{FF2B5EF4-FFF2-40B4-BE49-F238E27FC236}">
                <a16:creationId xmlns:a16="http://schemas.microsoft.com/office/drawing/2014/main" id="{A7219416-E958-4B68-BC6F-85E2AD6ABAB3}"/>
              </a:ext>
            </a:extLst>
          </p:cNvPr>
          <p:cNvSpPr/>
          <p:nvPr/>
        </p:nvSpPr>
        <p:spPr>
          <a:xfrm>
            <a:off x="2126439" y="1954381"/>
            <a:ext cx="8226252" cy="830997"/>
          </a:xfrm>
          <a:prstGeom prst="rect">
            <a:avLst/>
          </a:prstGeom>
        </p:spPr>
        <p:txBody>
          <a:bodyPr wrap="square">
            <a:spAutoFit/>
          </a:bodyPr>
          <a:lstStyle/>
          <a:p>
            <a:r>
              <a:rPr lang="it-IT" sz="2400" dirty="0" smtClean="0">
                <a:latin typeface="Calibri" panose="020F0502020204030204" pitchFamily="34" charset="0"/>
                <a:cs typeface="Calibri" panose="020F0502020204030204" pitchFamily="34" charset="0"/>
              </a:rPr>
              <a:t>... è un </a:t>
            </a:r>
            <a:r>
              <a:rPr lang="it-IT" sz="2400" dirty="0">
                <a:latin typeface="Calibri" panose="020F0502020204030204" pitchFamily="34" charset="0"/>
                <a:cs typeface="Calibri" panose="020F0502020204030204" pitchFamily="34" charset="0"/>
              </a:rPr>
              <a:t>sistema </a:t>
            </a:r>
            <a:r>
              <a:rPr lang="it-IT" sz="2400" dirty="0" smtClean="0">
                <a:latin typeface="Calibri" panose="020F0502020204030204" pitchFamily="34" charset="0"/>
                <a:cs typeface="Calibri" panose="020F0502020204030204" pitchFamily="34" charset="0"/>
              </a:rPr>
              <a:t>facile </a:t>
            </a:r>
            <a:r>
              <a:rPr lang="it-IT" sz="2400" dirty="0">
                <a:latin typeface="Calibri" panose="020F0502020204030204" pitchFamily="34" charset="0"/>
                <a:cs typeface="Calibri" panose="020F0502020204030204" pitchFamily="34" charset="0"/>
              </a:rPr>
              <a:t>e sicuro per l’interazione tra pubbliche amministrazioni, cittadini, </a:t>
            </a:r>
            <a:r>
              <a:rPr lang="it-IT" sz="2400" dirty="0" smtClean="0">
                <a:latin typeface="Calibri" panose="020F0502020204030204" pitchFamily="34" charset="0"/>
                <a:cs typeface="Calibri" panose="020F0502020204030204" pitchFamily="34" charset="0"/>
              </a:rPr>
              <a:t>imprese</a:t>
            </a:r>
            <a:r>
              <a:rPr lang="it-IT" sz="2400" dirty="0">
                <a:latin typeface="Calibri" panose="020F0502020204030204" pitchFamily="34" charset="0"/>
                <a:cs typeface="Calibri" panose="020F0502020204030204" pitchFamily="34" charset="0"/>
              </a:rPr>
              <a:t> </a:t>
            </a: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027" y="3019697"/>
            <a:ext cx="3258230" cy="3475445"/>
          </a:xfrm>
          <a:prstGeom prst="rect">
            <a:avLst/>
          </a:prstGeom>
        </p:spPr>
      </p:pic>
    </p:spTree>
    <p:extLst>
      <p:ext uri="{BB962C8B-B14F-4D97-AF65-F5344CB8AC3E}">
        <p14:creationId xmlns:p14="http://schemas.microsoft.com/office/powerpoint/2010/main" val="14450476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C3B73FE-9E18-4553-8767-CF3353930E49}"/>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51DD4E12-2109-4417-B6BF-AF81ADA9B3F6}"/>
              </a:ext>
            </a:extLst>
          </p:cNvPr>
          <p:cNvSpPr/>
          <p:nvPr/>
        </p:nvSpPr>
        <p:spPr>
          <a:xfrm>
            <a:off x="656491" y="602974"/>
            <a:ext cx="3425179"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Vantaggi della </a:t>
            </a:r>
            <a:r>
              <a:rPr lang="it-IT" sz="2800" b="1" dirty="0">
                <a:solidFill>
                  <a:srgbClr val="92D050"/>
                </a:solidFill>
                <a:latin typeface="Helvetica" panose="020B0604020202020204" pitchFamily="34" charset="0"/>
                <a:ea typeface="Times New Roman" panose="02020603050405020304" pitchFamily="18" charset="0"/>
              </a:rPr>
              <a:t>PEC</a:t>
            </a:r>
            <a:endParaRPr lang="it-IT" sz="2800" b="1" dirty="0">
              <a:solidFill>
                <a:srgbClr val="92D050"/>
              </a:solidFill>
              <a:effectLst/>
              <a:latin typeface="Times New Roman" panose="02020603050405020304" pitchFamily="18" charset="0"/>
              <a:ea typeface="Times New Roman" panose="02020603050405020304" pitchFamily="18" charset="0"/>
            </a:endParaRPr>
          </a:p>
        </p:txBody>
      </p:sp>
      <p:sp>
        <p:nvSpPr>
          <p:cNvPr id="4" name="Text Box 2">
            <a:extLst>
              <a:ext uri="{FF2B5EF4-FFF2-40B4-BE49-F238E27FC236}">
                <a16:creationId xmlns:a16="http://schemas.microsoft.com/office/drawing/2014/main" id="{033CD81B-1990-45BE-882C-BDD5AAB3D4F0}"/>
              </a:ext>
            </a:extLst>
          </p:cNvPr>
          <p:cNvSpPr txBox="1">
            <a:spLocks noChangeArrowheads="1"/>
          </p:cNvSpPr>
          <p:nvPr/>
        </p:nvSpPr>
        <p:spPr bwMode="auto">
          <a:xfrm>
            <a:off x="0" y="1318592"/>
            <a:ext cx="11777869" cy="536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30238" indent="-269875"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algn="just" eaLnBrk="1" hangingPunct="1">
              <a:spcBef>
                <a:spcPts val="600"/>
              </a:spcBef>
              <a:buClr>
                <a:srgbClr val="000000"/>
              </a:buClr>
              <a:buSzPct val="100000"/>
              <a:buFont typeface="Arial" panose="020B0604020202020204" pitchFamily="34" charset="0"/>
              <a:buChar char="•"/>
            </a:pPr>
            <a:r>
              <a:rPr lang="it-IT" altLang="it-IT" sz="2400" b="1" dirty="0">
                <a:solidFill>
                  <a:srgbClr val="000000"/>
                </a:solidFill>
                <a:latin typeface="Calibri" panose="020F0502020204030204" pitchFamily="34" charset="0"/>
                <a:cs typeface="Calibri" panose="020F0502020204030204" pitchFamily="34" charset="0"/>
              </a:rPr>
              <a:t>Economicità</a:t>
            </a:r>
            <a:r>
              <a:rPr lang="it-IT" altLang="it-IT" sz="2400" dirty="0">
                <a:solidFill>
                  <a:srgbClr val="000000"/>
                </a:solidFill>
                <a:latin typeface="Calibri" panose="020F0502020204030204" pitchFamily="34" charset="0"/>
                <a:cs typeface="Calibri" panose="020F0502020204030204" pitchFamily="34" charset="0"/>
              </a:rPr>
              <a:t>: </a:t>
            </a:r>
            <a:r>
              <a:rPr lang="it-IT" altLang="it-IT" dirty="0">
                <a:solidFill>
                  <a:srgbClr val="000000"/>
                </a:solidFill>
                <a:latin typeface="Calibri" panose="020F0502020204030204" pitchFamily="34" charset="0"/>
                <a:cs typeface="Calibri" panose="020F0502020204030204" pitchFamily="34" charset="0"/>
              </a:rPr>
              <a:t>riduzione dei costi di servizio rispetto alla raccomandata tradizionale</a:t>
            </a:r>
          </a:p>
          <a:p>
            <a:pPr algn="just" eaLnBrk="1" hangingPunct="1">
              <a:spcBef>
                <a:spcPts val="600"/>
              </a:spcBef>
              <a:buClr>
                <a:srgbClr val="000000"/>
              </a:buClr>
              <a:buSzPct val="100000"/>
              <a:buFont typeface="Arial" panose="020B0604020202020204" pitchFamily="34" charset="0"/>
              <a:buChar char="•"/>
            </a:pPr>
            <a:r>
              <a:rPr lang="it-IT" altLang="it-IT" sz="2400" b="1" dirty="0">
                <a:solidFill>
                  <a:srgbClr val="000000"/>
                </a:solidFill>
                <a:latin typeface="Calibri" panose="020F0502020204030204" pitchFamily="34" charset="0"/>
                <a:cs typeface="Calibri" panose="020F0502020204030204" pitchFamily="34" charset="0"/>
              </a:rPr>
              <a:t>Dematerializzazione</a:t>
            </a:r>
            <a:r>
              <a:rPr lang="it-IT" altLang="it-IT" sz="2400" dirty="0">
                <a:solidFill>
                  <a:srgbClr val="000000"/>
                </a:solidFill>
                <a:latin typeface="Calibri" panose="020F0502020204030204" pitchFamily="34" charset="0"/>
                <a:cs typeface="Calibri" panose="020F0502020204030204" pitchFamily="34" charset="0"/>
              </a:rPr>
              <a:t>: </a:t>
            </a:r>
            <a:r>
              <a:rPr lang="it-IT" altLang="it-IT" dirty="0">
                <a:solidFill>
                  <a:srgbClr val="000000"/>
                </a:solidFill>
                <a:latin typeface="Calibri" panose="020F0502020204030204" pitchFamily="34" charset="0"/>
                <a:cs typeface="Calibri" panose="020F0502020204030204" pitchFamily="34" charset="0"/>
              </a:rPr>
              <a:t>nessun documento cartaceo nel dialogo diretto tra  PA, cittadini e imprese</a:t>
            </a:r>
          </a:p>
          <a:p>
            <a:pPr algn="just" eaLnBrk="1" hangingPunct="1">
              <a:spcBef>
                <a:spcPts val="600"/>
              </a:spcBef>
              <a:buClr>
                <a:srgbClr val="000000"/>
              </a:buClr>
              <a:buSzPct val="100000"/>
              <a:buFont typeface="Arial" panose="020B0604020202020204" pitchFamily="34" charset="0"/>
              <a:buChar char="•"/>
            </a:pPr>
            <a:r>
              <a:rPr lang="it-IT" altLang="it-IT" sz="2400" b="1" dirty="0">
                <a:solidFill>
                  <a:srgbClr val="000000"/>
                </a:solidFill>
                <a:latin typeface="Calibri" panose="020F0502020204030204" pitchFamily="34" charset="0"/>
                <a:cs typeface="Calibri" panose="020F0502020204030204" pitchFamily="34" charset="0"/>
              </a:rPr>
              <a:t>Velocità</a:t>
            </a:r>
            <a:r>
              <a:rPr lang="it-IT" altLang="it-IT" dirty="0">
                <a:solidFill>
                  <a:srgbClr val="000000"/>
                </a:solidFill>
                <a:latin typeface="Calibri" panose="020F0502020204030204" pitchFamily="34" charset="0"/>
                <a:cs typeface="Calibri" panose="020F0502020204030204" pitchFamily="34" charset="0"/>
              </a:rPr>
              <a:t>: riduzione dei tempi di esecuzione (rapidità degli scambi)</a:t>
            </a:r>
          </a:p>
          <a:p>
            <a:pPr algn="just" eaLnBrk="1" hangingPunct="1">
              <a:spcBef>
                <a:spcPts val="600"/>
              </a:spcBef>
              <a:buClr>
                <a:srgbClr val="000000"/>
              </a:buClr>
              <a:buSzPct val="100000"/>
              <a:buFont typeface="Arial" panose="020B0604020202020204" pitchFamily="34" charset="0"/>
              <a:buChar char="•"/>
            </a:pPr>
            <a:r>
              <a:rPr lang="it-IT" altLang="it-IT" sz="2400" b="1" dirty="0">
                <a:solidFill>
                  <a:srgbClr val="000000"/>
                </a:solidFill>
                <a:latin typeface="Calibri" panose="020F0502020204030204" pitchFamily="34" charset="0"/>
                <a:cs typeface="Calibri" panose="020F0502020204030204" pitchFamily="34" charset="0"/>
              </a:rPr>
              <a:t>Efficienza</a:t>
            </a:r>
            <a:r>
              <a:rPr lang="it-IT" altLang="it-IT" dirty="0">
                <a:solidFill>
                  <a:srgbClr val="000000"/>
                </a:solidFill>
                <a:latin typeface="Calibri" panose="020F0502020204030204" pitchFamily="34" charset="0"/>
                <a:cs typeface="Calibri" panose="020F0502020204030204" pitchFamily="34" charset="0"/>
              </a:rPr>
              <a:t>: Incremento della qualità del servizio</a:t>
            </a:r>
          </a:p>
          <a:p>
            <a:pPr algn="just" eaLnBrk="1" hangingPunct="1">
              <a:spcBef>
                <a:spcPts val="600"/>
              </a:spcBef>
              <a:buClr>
                <a:srgbClr val="000000"/>
              </a:buClr>
              <a:buSzPct val="100000"/>
              <a:buFont typeface="Arial" panose="020B0604020202020204" pitchFamily="34" charset="0"/>
              <a:buChar char="•"/>
            </a:pPr>
            <a:r>
              <a:rPr lang="it-IT" altLang="it-IT" sz="2400" b="1" dirty="0">
                <a:solidFill>
                  <a:srgbClr val="000000"/>
                </a:solidFill>
                <a:latin typeface="Calibri" panose="020F0502020204030204" pitchFamily="34" charset="0"/>
                <a:cs typeface="Calibri" panose="020F0502020204030204" pitchFamily="34" charset="0"/>
              </a:rPr>
              <a:t>Valore</a:t>
            </a:r>
            <a:r>
              <a:rPr lang="it-IT" altLang="it-IT" b="1" dirty="0">
                <a:solidFill>
                  <a:srgbClr val="000000"/>
                </a:solidFill>
                <a:latin typeface="Calibri" panose="020F0502020204030204" pitchFamily="34" charset="0"/>
                <a:cs typeface="Calibri" panose="020F0502020204030204" pitchFamily="34" charset="0"/>
              </a:rPr>
              <a:t> </a:t>
            </a:r>
            <a:r>
              <a:rPr lang="it-IT" altLang="it-IT" sz="2400" b="1" dirty="0">
                <a:solidFill>
                  <a:srgbClr val="000000"/>
                </a:solidFill>
                <a:latin typeface="Calibri" panose="020F0502020204030204" pitchFamily="34" charset="0"/>
                <a:cs typeface="Calibri" panose="020F0502020204030204" pitchFamily="34" charset="0"/>
              </a:rPr>
              <a:t>legale</a:t>
            </a:r>
            <a:r>
              <a:rPr lang="it-IT" altLang="it-IT" dirty="0">
                <a:solidFill>
                  <a:srgbClr val="000000"/>
                </a:solidFill>
                <a:latin typeface="Calibri" panose="020F0502020204030204" pitchFamily="34" charset="0"/>
                <a:cs typeface="Calibri" panose="020F0502020204030204" pitchFamily="34" charset="0"/>
              </a:rPr>
              <a:t>: opponibilità a terzi in giudizio</a:t>
            </a:r>
          </a:p>
          <a:p>
            <a:pPr algn="just" eaLnBrk="1" hangingPunct="1">
              <a:spcBef>
                <a:spcPts val="600"/>
              </a:spcBef>
              <a:buClr>
                <a:srgbClr val="000000"/>
              </a:buClr>
              <a:buSzPct val="100000"/>
              <a:buFont typeface="Arial" panose="020B0604020202020204" pitchFamily="34" charset="0"/>
              <a:buChar char="•"/>
            </a:pPr>
            <a:r>
              <a:rPr lang="it-IT" altLang="it-IT" sz="2400" b="1" dirty="0">
                <a:solidFill>
                  <a:srgbClr val="000000"/>
                </a:solidFill>
                <a:latin typeface="Calibri" panose="020F0502020204030204" pitchFamily="34" charset="0"/>
                <a:cs typeface="Calibri" panose="020F0502020204030204" pitchFamily="34" charset="0"/>
              </a:rPr>
              <a:t>Certificazione</a:t>
            </a:r>
            <a:r>
              <a:rPr lang="it-IT" altLang="it-IT" b="1" dirty="0">
                <a:solidFill>
                  <a:srgbClr val="000000"/>
                </a:solidFill>
                <a:latin typeface="Calibri" panose="020F0502020204030204" pitchFamily="34" charset="0"/>
                <a:cs typeface="Calibri" panose="020F0502020204030204" pitchFamily="34" charset="0"/>
              </a:rPr>
              <a:t>:</a:t>
            </a:r>
            <a:r>
              <a:rPr lang="it-IT" altLang="it-IT" dirty="0">
                <a:solidFill>
                  <a:srgbClr val="000000"/>
                </a:solidFill>
                <a:latin typeface="Calibri" panose="020F0502020204030204" pitchFamily="34" charset="0"/>
                <a:cs typeface="Calibri" panose="020F0502020204030204" pitchFamily="34" charset="0"/>
              </a:rPr>
              <a:t> come per la raccomandata postale certifica ora e data di trasmissione e l’avvenuta consegna del messaggio all'indirizzo di posta elettronica dichiarato dal destinatario  </a:t>
            </a:r>
          </a:p>
          <a:p>
            <a:pPr algn="just" eaLnBrk="1" hangingPunct="1">
              <a:spcBef>
                <a:spcPts val="600"/>
              </a:spcBef>
              <a:buClr>
                <a:srgbClr val="000000"/>
              </a:buClr>
              <a:buSzPct val="100000"/>
              <a:buFont typeface="Arial" panose="020B0604020202020204" pitchFamily="34" charset="0"/>
              <a:buChar char="•"/>
            </a:pPr>
            <a:r>
              <a:rPr lang="it-IT" altLang="it-IT" sz="2400" b="1" dirty="0">
                <a:solidFill>
                  <a:srgbClr val="000000"/>
                </a:solidFill>
                <a:latin typeface="Calibri" panose="020F0502020204030204" pitchFamily="34" charset="0"/>
                <a:cs typeface="Calibri" panose="020F0502020204030204" pitchFamily="34" charset="0"/>
              </a:rPr>
              <a:t>Versatilità</a:t>
            </a:r>
            <a:r>
              <a:rPr lang="it-IT" altLang="it-IT" dirty="0">
                <a:solidFill>
                  <a:srgbClr val="000000"/>
                </a:solidFill>
                <a:latin typeface="Calibri" panose="020F0502020204030204" pitchFamily="34" charset="0"/>
                <a:cs typeface="Calibri" panose="020F0502020204030204" pitchFamily="34" charset="0"/>
              </a:rPr>
              <a:t>: è possibile  allegare al messaggio qualsiasi tipologia di documento in formato digitale</a:t>
            </a:r>
          </a:p>
          <a:p>
            <a:pPr algn="just" eaLnBrk="1" hangingPunct="1">
              <a:spcBef>
                <a:spcPts val="600"/>
              </a:spcBef>
              <a:buClr>
                <a:srgbClr val="000000"/>
              </a:buClr>
              <a:buSzPct val="100000"/>
              <a:buFont typeface="Arial" panose="020B0604020202020204" pitchFamily="34" charset="0"/>
              <a:buChar char="•"/>
            </a:pPr>
            <a:r>
              <a:rPr lang="it-IT" altLang="it-IT" sz="2400" b="1" dirty="0">
                <a:solidFill>
                  <a:srgbClr val="000000"/>
                </a:solidFill>
                <a:latin typeface="Calibri" panose="020F0502020204030204" pitchFamily="34" charset="0"/>
                <a:cs typeface="Calibri" panose="020F0502020204030204" pitchFamily="34" charset="0"/>
              </a:rPr>
              <a:t>Semplicità</a:t>
            </a:r>
            <a:r>
              <a:rPr lang="it-IT" altLang="it-IT" dirty="0">
                <a:solidFill>
                  <a:srgbClr val="000000"/>
                </a:solidFill>
                <a:latin typeface="Calibri" panose="020F0502020204030204" pitchFamily="34" charset="0"/>
                <a:cs typeface="Calibri" panose="020F0502020204030204" pitchFamily="34" charset="0"/>
              </a:rPr>
              <a:t>: la gestione è quella di una normale email</a:t>
            </a:r>
          </a:p>
          <a:p>
            <a:pPr algn="just" eaLnBrk="1" hangingPunct="1">
              <a:spcBef>
                <a:spcPts val="600"/>
              </a:spcBef>
              <a:buClr>
                <a:srgbClr val="000000"/>
              </a:buClr>
              <a:buSzPct val="100000"/>
              <a:buFont typeface="Arial" panose="020B0604020202020204" pitchFamily="34" charset="0"/>
              <a:buChar char="•"/>
            </a:pPr>
            <a:r>
              <a:rPr lang="it-IT" altLang="it-IT" sz="2400" b="1" dirty="0">
                <a:solidFill>
                  <a:srgbClr val="000000"/>
                </a:solidFill>
                <a:latin typeface="Calibri" panose="020F0502020204030204" pitchFamily="34" charset="0"/>
                <a:cs typeface="Calibri" panose="020F0502020204030204" pitchFamily="34" charset="0"/>
              </a:rPr>
              <a:t>Sicurezza</a:t>
            </a:r>
            <a:r>
              <a:rPr lang="it-IT" altLang="it-IT" dirty="0">
                <a:solidFill>
                  <a:srgbClr val="000000"/>
                </a:solidFill>
                <a:latin typeface="Calibri" panose="020F0502020204030204" pitchFamily="34" charset="0"/>
                <a:cs typeface="Calibri" panose="020F0502020204030204" pitchFamily="34" charset="0"/>
              </a:rPr>
              <a:t>: le comunicazioni vengono conservate dai gestori di posta certificata per almeno 30 mesi. Messaggi con virus vengono bloccati prima dell’inoltro al destinatario. </a:t>
            </a:r>
          </a:p>
          <a:p>
            <a:pPr algn="just" eaLnBrk="1" hangingPunct="1">
              <a:spcBef>
                <a:spcPts val="600"/>
              </a:spcBef>
              <a:buClr>
                <a:srgbClr val="000000"/>
              </a:buClr>
              <a:buSzPct val="100000"/>
              <a:buFont typeface="Arial" panose="020B0604020202020204" pitchFamily="34" charset="0"/>
              <a:buChar char="•"/>
            </a:pPr>
            <a:r>
              <a:rPr lang="it-IT" altLang="it-IT" sz="2400" b="1" dirty="0">
                <a:solidFill>
                  <a:srgbClr val="000000"/>
                </a:solidFill>
                <a:latin typeface="Calibri" panose="020F0502020204030204" pitchFamily="34" charset="0"/>
                <a:cs typeface="Calibri" panose="020F0502020204030204" pitchFamily="34" charset="0"/>
              </a:rPr>
              <a:t>Privacy</a:t>
            </a:r>
            <a:r>
              <a:rPr lang="it-IT" altLang="it-IT" dirty="0">
                <a:solidFill>
                  <a:srgbClr val="000000"/>
                </a:solidFill>
                <a:latin typeface="Calibri" panose="020F0502020204030204" pitchFamily="34" charset="0"/>
                <a:cs typeface="Calibri" panose="020F0502020204030204" pitchFamily="34" charset="0"/>
              </a:rPr>
              <a:t>: nessuna lettura del messaggio di PEC da parte di terzi</a:t>
            </a:r>
          </a:p>
          <a:p>
            <a:pPr algn="just" eaLnBrk="1" hangingPunct="1">
              <a:spcBef>
                <a:spcPts val="600"/>
              </a:spcBef>
              <a:buClr>
                <a:srgbClr val="000000"/>
              </a:buClr>
              <a:buSzPct val="100000"/>
              <a:buFont typeface="Arial" panose="020B0604020202020204" pitchFamily="34" charset="0"/>
              <a:buChar char="•"/>
            </a:pPr>
            <a:r>
              <a:rPr lang="it-IT" altLang="it-IT" sz="2400" b="1" dirty="0">
                <a:solidFill>
                  <a:srgbClr val="000000"/>
                </a:solidFill>
                <a:latin typeface="Calibri" panose="020F0502020204030204" pitchFamily="34" charset="0"/>
                <a:cs typeface="Calibri" panose="020F0502020204030204" pitchFamily="34" charset="0"/>
              </a:rPr>
              <a:t>Inalterabilità</a:t>
            </a:r>
            <a:r>
              <a:rPr lang="it-IT" altLang="it-IT" dirty="0">
                <a:solidFill>
                  <a:srgbClr val="000000"/>
                </a:solidFill>
                <a:latin typeface="Calibri" panose="020F0502020204030204" pitchFamily="34" charset="0"/>
                <a:cs typeface="Calibri" panose="020F0502020204030204" pitchFamily="34" charset="0"/>
              </a:rPr>
              <a:t>: nessuna modifica del messaggio durante la trasmissione</a:t>
            </a:r>
          </a:p>
          <a:p>
            <a:pPr algn="just" eaLnBrk="1" hangingPunct="1">
              <a:spcBef>
                <a:spcPts val="600"/>
              </a:spcBef>
              <a:buClr>
                <a:srgbClr val="000000"/>
              </a:buClr>
              <a:buSzPct val="100000"/>
              <a:buFont typeface="Arial" panose="020B0604020202020204" pitchFamily="34" charset="0"/>
              <a:buChar char="•"/>
            </a:pPr>
            <a:endParaRPr lang="it-IT" altLang="it-IT"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0993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C930404-3056-4059-A007-9B61B64C28A4}"/>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1AC8B331-AB29-40AA-9583-8B8F1EFC9C07}"/>
              </a:ext>
            </a:extLst>
          </p:cNvPr>
          <p:cNvSpPr/>
          <p:nvPr/>
        </p:nvSpPr>
        <p:spPr>
          <a:xfrm>
            <a:off x="656491" y="602974"/>
            <a:ext cx="5532274"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le ricevute, quante e quali…..</a:t>
            </a:r>
          </a:p>
        </p:txBody>
      </p:sp>
      <p:sp>
        <p:nvSpPr>
          <p:cNvPr id="6" name="Text Box 2">
            <a:extLst>
              <a:ext uri="{FF2B5EF4-FFF2-40B4-BE49-F238E27FC236}">
                <a16:creationId xmlns:a16="http://schemas.microsoft.com/office/drawing/2014/main" id="{8C1478E7-EDE5-4173-ACDF-C9A731688CA9}"/>
              </a:ext>
            </a:extLst>
          </p:cNvPr>
          <p:cNvSpPr txBox="1">
            <a:spLocks noChangeArrowheads="1"/>
          </p:cNvSpPr>
          <p:nvPr/>
        </p:nvSpPr>
        <p:spPr bwMode="auto">
          <a:xfrm>
            <a:off x="477078" y="2666328"/>
            <a:ext cx="11297988" cy="3813985"/>
          </a:xfrm>
          <a:prstGeom prst="rect">
            <a:avLst/>
          </a:prstGeom>
          <a:noFill/>
          <a:ln w="9525">
            <a:noFill/>
            <a:round/>
            <a:headEnd/>
            <a:tailEnd/>
          </a:ln>
          <a:effectLst/>
        </p:spPr>
        <p:txBody>
          <a:bodyPr/>
          <a:lstStyle/>
          <a:p>
            <a:pPr algn="just">
              <a:buClr>
                <a:srgbClr val="000000"/>
              </a:buClr>
              <a:buSzPct val="100000"/>
              <a:buFont typeface="Arial" pitchFamily="34" charset="0"/>
              <a:buChar char="•"/>
              <a:defRPr/>
            </a:pPr>
            <a:r>
              <a:rPr lang="it-IT" sz="2000" b="1" dirty="0">
                <a:solidFill>
                  <a:schemeClr val="tx1"/>
                </a:solidFill>
                <a:latin typeface="Calibri" panose="020F0502020204030204" pitchFamily="34" charset="0"/>
                <a:ea typeface="ＭＳ Ｐゴシック" charset="-128"/>
                <a:cs typeface="Calibri" pitchFamily="34" charset="0"/>
              </a:rPr>
              <a:t>   Ricevuta di Accettazione:</a:t>
            </a:r>
          </a:p>
          <a:p>
            <a:pPr marL="269875" algn="just">
              <a:buClr>
                <a:srgbClr val="000000"/>
              </a:buClr>
              <a:buSzPct val="100000"/>
              <a:buFont typeface="Times New Roman" pitchFamily="16" charset="0"/>
              <a:buNone/>
              <a:defRPr/>
            </a:pPr>
            <a:r>
              <a:rPr lang="it-IT" sz="2000" dirty="0">
                <a:latin typeface="Calibri" pitchFamily="34" charset="0"/>
                <a:ea typeface="ＭＳ Ｐゴシック" charset="-128"/>
                <a:cs typeface="Calibri" pitchFamily="34" charset="0"/>
              </a:rPr>
              <a:t>È la ricevuta, sottoscritta con la firma del gestore di Posta Elettronica Certificata del mittente, contenente i dati di certificazione rilasciata al mittente dal punto di accesso a fronte dell’invio di un messaggio di Posta Elettronica Certificata</a:t>
            </a:r>
            <a:r>
              <a:rPr lang="it-IT" sz="2000" dirty="0" smtClean="0">
                <a:latin typeface="Calibri" pitchFamily="34" charset="0"/>
                <a:ea typeface="ＭＳ Ｐゴシック" charset="-128"/>
                <a:cs typeface="Calibri" pitchFamily="34" charset="0"/>
              </a:rPr>
              <a:t>.</a:t>
            </a:r>
          </a:p>
          <a:p>
            <a:pPr marL="269875" algn="just">
              <a:buClr>
                <a:srgbClr val="000000"/>
              </a:buClr>
              <a:buSzPct val="100000"/>
              <a:buFont typeface="Times New Roman" pitchFamily="16" charset="0"/>
              <a:buNone/>
              <a:defRPr/>
            </a:pPr>
            <a:endParaRPr lang="it-IT" sz="2000" dirty="0">
              <a:latin typeface="Calibri" pitchFamily="34" charset="0"/>
              <a:ea typeface="ＭＳ Ｐゴシック" charset="-128"/>
              <a:cs typeface="Calibri" pitchFamily="34" charset="0"/>
            </a:endParaRPr>
          </a:p>
          <a:p>
            <a:pPr algn="just">
              <a:buClr>
                <a:srgbClr val="000000"/>
              </a:buClr>
              <a:buSzPct val="100000"/>
              <a:buFont typeface="Arial" pitchFamily="34" charset="0"/>
              <a:buChar char="•"/>
              <a:defRPr/>
            </a:pPr>
            <a:r>
              <a:rPr lang="it-IT" sz="2000" b="1" dirty="0" smtClean="0">
                <a:solidFill>
                  <a:schemeClr val="tx1"/>
                </a:solidFill>
                <a:latin typeface="Calibri" panose="020F0502020204030204" pitchFamily="34" charset="0"/>
                <a:ea typeface="ＭＳ Ｐゴシック" charset="-128"/>
                <a:cs typeface="Calibri" pitchFamily="34" charset="0"/>
              </a:rPr>
              <a:t>   </a:t>
            </a:r>
            <a:r>
              <a:rPr lang="it-IT" sz="2000" b="1" dirty="0">
                <a:solidFill>
                  <a:schemeClr val="tx1"/>
                </a:solidFill>
                <a:latin typeface="Calibri" panose="020F0502020204030204" pitchFamily="34" charset="0"/>
                <a:ea typeface="ＭＳ Ｐゴシック" charset="-128"/>
                <a:cs typeface="Calibri" pitchFamily="34" charset="0"/>
              </a:rPr>
              <a:t>Ricevuta di Avvenuta Consegna:</a:t>
            </a:r>
          </a:p>
          <a:p>
            <a:pPr marL="269875" algn="just">
              <a:buClr>
                <a:srgbClr val="000000"/>
              </a:buClr>
              <a:buSzPct val="100000"/>
              <a:buFont typeface="Times New Roman" pitchFamily="16" charset="0"/>
              <a:buNone/>
              <a:defRPr/>
            </a:pPr>
            <a:r>
              <a:rPr lang="it-IT" sz="2000" dirty="0">
                <a:latin typeface="Calibri" pitchFamily="34" charset="0"/>
                <a:ea typeface="ＭＳ Ｐゴシック" charset="-128"/>
                <a:cs typeface="Calibri" pitchFamily="34" charset="0"/>
              </a:rPr>
              <a:t>È la ricevuta sottoscritta con la firma del gestore di Posta Elettronica Certificata del destinatario, emessa dal punto di consegna al mittente, nel momento in cui il messaggio è inserito nella casella di Posta Elettronica Certificata del destinatario</a:t>
            </a:r>
            <a:r>
              <a:rPr lang="it-IT" sz="2000" dirty="0" smtClean="0">
                <a:latin typeface="Calibri" pitchFamily="34" charset="0"/>
                <a:ea typeface="ＭＳ Ｐゴシック" charset="-128"/>
                <a:cs typeface="Calibri" pitchFamily="34" charset="0"/>
              </a:rPr>
              <a:t>.</a:t>
            </a:r>
          </a:p>
          <a:p>
            <a:pPr marL="269875" algn="just">
              <a:buClr>
                <a:srgbClr val="000000"/>
              </a:buClr>
              <a:buSzPct val="100000"/>
              <a:buFont typeface="Times New Roman" pitchFamily="16" charset="0"/>
              <a:buNone/>
              <a:defRPr/>
            </a:pPr>
            <a:endParaRPr lang="it-IT" sz="2000" dirty="0">
              <a:latin typeface="Calibri" pitchFamily="34" charset="0"/>
              <a:ea typeface="ＭＳ Ｐゴシック" charset="-128"/>
              <a:cs typeface="Calibri" pitchFamily="34" charset="0"/>
            </a:endParaRPr>
          </a:p>
          <a:p>
            <a:pPr marL="630238" indent="-630238" algn="just">
              <a:buClr>
                <a:srgbClr val="000000"/>
              </a:buClr>
              <a:buSzPct val="100000"/>
              <a:buFont typeface="Times New Roman" pitchFamily="16" charset="0"/>
              <a:buNone/>
              <a:defRPr/>
            </a:pPr>
            <a:r>
              <a:rPr lang="it-IT" sz="2000" b="1" dirty="0" smtClean="0">
                <a:solidFill>
                  <a:schemeClr val="tx1"/>
                </a:solidFill>
                <a:latin typeface="Calibri" panose="020F0502020204030204" pitchFamily="34" charset="0"/>
                <a:ea typeface="ＭＳ Ｐゴシック" charset="-128"/>
                <a:cs typeface="Calibri" pitchFamily="34" charset="0"/>
              </a:rPr>
              <a:t>N.B</a:t>
            </a:r>
            <a:r>
              <a:rPr lang="it-IT" sz="2000" b="1" dirty="0">
                <a:solidFill>
                  <a:schemeClr val="tx1"/>
                </a:solidFill>
                <a:latin typeface="Calibri" panose="020F0502020204030204" pitchFamily="34" charset="0"/>
                <a:ea typeface="ＭＳ Ｐゴシック" charset="-128"/>
                <a:cs typeface="Calibri" pitchFamily="34" charset="0"/>
              </a:rPr>
              <a:t>.  Nel caso di più destinatari certificati, al mittente verrà inviata una Ricevuta di avvenuta consegna per ogni destinatario (certificato) del messaggio.</a:t>
            </a:r>
            <a:endParaRPr lang="it-IT" sz="2000" dirty="0">
              <a:solidFill>
                <a:schemeClr val="tx1"/>
              </a:solidFill>
              <a:latin typeface="Calibri" panose="020F0502020204030204" pitchFamily="34" charset="0"/>
              <a:ea typeface="ＭＳ Ｐゴシック" charset="-128"/>
              <a:cs typeface="Calibri" pitchFamily="34" charset="0"/>
            </a:endParaRPr>
          </a:p>
        </p:txBody>
      </p:sp>
      <p:sp>
        <p:nvSpPr>
          <p:cNvPr id="7" name="Rettangolo 6">
            <a:extLst>
              <a:ext uri="{FF2B5EF4-FFF2-40B4-BE49-F238E27FC236}">
                <a16:creationId xmlns:a16="http://schemas.microsoft.com/office/drawing/2014/main" id="{F941764A-F787-42D4-8B30-D1FEF8D28448}"/>
              </a:ext>
            </a:extLst>
          </p:cNvPr>
          <p:cNvSpPr/>
          <p:nvPr/>
        </p:nvSpPr>
        <p:spPr>
          <a:xfrm>
            <a:off x="477078" y="1301090"/>
            <a:ext cx="11118574" cy="1323439"/>
          </a:xfrm>
          <a:prstGeom prst="rect">
            <a:avLst/>
          </a:prstGeom>
        </p:spPr>
        <p:txBody>
          <a:bodyPr wrap="square">
            <a:spAutoFit/>
          </a:bodyPr>
          <a:lstStyle/>
          <a:p>
            <a:pPr algn="just">
              <a:buClr>
                <a:srgbClr val="000000"/>
              </a:buClr>
              <a:buSzPct val="100000"/>
              <a:buFont typeface="Times New Roman" panose="02020603050405020304" pitchFamily="18" charset="0"/>
              <a:buNone/>
            </a:pPr>
            <a:r>
              <a:rPr lang="it-IT" altLang="it-IT" sz="2000" dirty="0" smtClean="0">
                <a:latin typeface="Calibri" panose="020F0502020204030204" pitchFamily="34" charset="0"/>
                <a:cs typeface="Calibri" panose="020F0502020204030204" pitchFamily="34" charset="0"/>
              </a:rPr>
              <a:t>Il </a:t>
            </a:r>
            <a:r>
              <a:rPr lang="it-IT" altLang="it-IT" sz="2000" dirty="0">
                <a:latin typeface="Calibri" panose="020F0502020204030204" pitchFamily="34" charset="0"/>
                <a:cs typeface="Calibri" panose="020F0502020204030204" pitchFamily="34" charset="0"/>
              </a:rPr>
              <a:t>sistema di PEC, essendo un sistema di trasporto, non considera la lettura del messaggio prova dell’effettiva consegna. </a:t>
            </a:r>
            <a:r>
              <a:rPr lang="it-IT" altLang="it-IT" sz="2000" b="1" dirty="0">
                <a:latin typeface="Calibri" panose="020F0502020204030204" pitchFamily="34" charset="0"/>
                <a:cs typeface="Calibri" panose="020F0502020204030204" pitchFamily="34" charset="0"/>
              </a:rPr>
              <a:t>Il messaggio si intende consegnato quando il Gestore di posta del destinatario lo rende disponibile nella casella di posta elettronica certificata del destinatario. </a:t>
            </a:r>
            <a:r>
              <a:rPr lang="it-IT" altLang="it-IT" sz="2000" dirty="0" smtClean="0">
                <a:latin typeface="Calibri" panose="020F0502020204030204" pitchFamily="34" charset="0"/>
                <a:cs typeface="Calibri" panose="020F0502020204030204" pitchFamily="34" charset="0"/>
              </a:rPr>
              <a:t>Tutto ciò è possibile grazie a due ricevute che vengono inviate nella casella postale del mittente.</a:t>
            </a:r>
            <a:endParaRPr lang="it-IT" altLang="it-IT"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404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3A13429-62CC-45D9-BC14-857B73EEED90}"/>
              </a:ext>
            </a:extLst>
          </p:cNvPr>
          <p:cNvPicPr>
            <a:picLocks noChangeAspect="1"/>
          </p:cNvPicPr>
          <p:nvPr/>
        </p:nvPicPr>
        <p:blipFill>
          <a:blip r:embed="rId2"/>
          <a:stretch>
            <a:fillRect/>
          </a:stretch>
        </p:blipFill>
        <p:spPr>
          <a:xfrm>
            <a:off x="0" y="0"/>
            <a:ext cx="12072730" cy="1205948"/>
          </a:xfrm>
          <a:prstGeom prst="rect">
            <a:avLst/>
          </a:prstGeom>
        </p:spPr>
      </p:pic>
      <p:sp>
        <p:nvSpPr>
          <p:cNvPr id="3" name="Rettangolo 2">
            <a:extLst>
              <a:ext uri="{FF2B5EF4-FFF2-40B4-BE49-F238E27FC236}">
                <a16:creationId xmlns:a16="http://schemas.microsoft.com/office/drawing/2014/main" id="{21C56742-157F-486D-9536-0CADD1512A68}"/>
              </a:ext>
            </a:extLst>
          </p:cNvPr>
          <p:cNvSpPr/>
          <p:nvPr/>
        </p:nvSpPr>
        <p:spPr>
          <a:xfrm>
            <a:off x="656491" y="602974"/>
            <a:ext cx="7188796"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«Ho smarrito le ricevute…e adesso?....»</a:t>
            </a:r>
          </a:p>
        </p:txBody>
      </p:sp>
      <p:sp>
        <p:nvSpPr>
          <p:cNvPr id="4" name="Text Box 2">
            <a:extLst>
              <a:ext uri="{FF2B5EF4-FFF2-40B4-BE49-F238E27FC236}">
                <a16:creationId xmlns:a16="http://schemas.microsoft.com/office/drawing/2014/main" id="{62A3363B-29A9-440A-BA63-06B705B8A325}"/>
              </a:ext>
            </a:extLst>
          </p:cNvPr>
          <p:cNvSpPr txBox="1">
            <a:spLocks noChangeArrowheads="1"/>
          </p:cNvSpPr>
          <p:nvPr/>
        </p:nvSpPr>
        <p:spPr bwMode="auto">
          <a:xfrm>
            <a:off x="2876219" y="1462173"/>
            <a:ext cx="8189844" cy="1828442"/>
          </a:xfrm>
          <a:prstGeom prst="rect">
            <a:avLst/>
          </a:prstGeom>
          <a:noFill/>
          <a:ln w="9525">
            <a:noFill/>
            <a:round/>
            <a:headEnd/>
            <a:tailEnd/>
          </a:ln>
          <a:effectLst/>
        </p:spPr>
        <p:txBody>
          <a:bodyPr/>
          <a:lstStyle/>
          <a:p>
            <a:pPr algn="just">
              <a:buClr>
                <a:srgbClr val="000000"/>
              </a:buClr>
              <a:buSzPct val="100000"/>
              <a:buFont typeface="Times New Roman" pitchFamily="16" charset="0"/>
              <a:buNone/>
              <a:defRPr/>
            </a:pPr>
            <a:r>
              <a:rPr lang="it-IT" sz="2400" dirty="0">
                <a:solidFill>
                  <a:schemeClr val="tx1"/>
                </a:solidFill>
                <a:latin typeface="Calibri" pitchFamily="34" charset="0"/>
                <a:ea typeface="ＭＳ Ｐゴシック" charset="-128"/>
                <a:cs typeface="Calibri" pitchFamily="34" charset="0"/>
              </a:rPr>
              <a:t>Qualora una ricevuta venga inavvertitamente cancellata oppure smarrita, il titolare della casella di posta elettronica certificata può richiedere al proprio Gestore</a:t>
            </a:r>
            <a:r>
              <a:rPr lang="it-IT" sz="2400" dirty="0">
                <a:latin typeface="Calibri" pitchFamily="34" charset="0"/>
                <a:ea typeface="ＭＳ Ｐゴシック" charset="-128"/>
                <a:cs typeface="Calibri" pitchFamily="34" charset="0"/>
              </a:rPr>
              <a:t> le informazioni contenute nella ricevuta smarrita</a:t>
            </a:r>
            <a:r>
              <a:rPr lang="it-IT" sz="2400" dirty="0">
                <a:solidFill>
                  <a:schemeClr val="tx1"/>
                </a:solidFill>
                <a:latin typeface="Calibri" pitchFamily="34" charset="0"/>
                <a:ea typeface="ＭＳ Ｐゴシック" charset="-128"/>
                <a:cs typeface="Calibri" pitchFamily="34" charset="0"/>
              </a:rPr>
              <a:t>, attraverso le modalità previste dal Gestore stesso.</a:t>
            </a:r>
          </a:p>
          <a:p>
            <a:pPr algn="just">
              <a:buClr>
                <a:srgbClr val="000000"/>
              </a:buClr>
              <a:buSzPct val="100000"/>
              <a:buFont typeface="Times New Roman" pitchFamily="16" charset="0"/>
              <a:buNone/>
              <a:defRPr/>
            </a:pPr>
            <a:endParaRPr lang="it-IT" sz="2000" dirty="0">
              <a:solidFill>
                <a:schemeClr val="tx1"/>
              </a:solidFill>
              <a:latin typeface="Calibri" pitchFamily="34" charset="0"/>
              <a:ea typeface="ＭＳ Ｐゴシック" charset="-128"/>
              <a:cs typeface="Calibri" pitchFamily="34" charset="0"/>
            </a:endParaRPr>
          </a:p>
          <a:p>
            <a:pPr algn="just">
              <a:buClr>
                <a:srgbClr val="000000"/>
              </a:buClr>
              <a:buSzPct val="100000"/>
              <a:buFont typeface="Times New Roman" pitchFamily="16" charset="0"/>
              <a:buNone/>
              <a:defRPr/>
            </a:pPr>
            <a:endParaRPr lang="it-IT" sz="2000" dirty="0">
              <a:solidFill>
                <a:schemeClr val="tx1"/>
              </a:solidFill>
              <a:latin typeface="Calibri" pitchFamily="34" charset="0"/>
              <a:ea typeface="ＭＳ Ｐゴシック" charset="-128"/>
              <a:cs typeface="Calibri" pitchFamily="34" charset="0"/>
            </a:endParaRPr>
          </a:p>
        </p:txBody>
      </p:sp>
      <p:sp>
        <p:nvSpPr>
          <p:cNvPr id="7" name="CasellaDiTesto 6">
            <a:extLst>
              <a:ext uri="{FF2B5EF4-FFF2-40B4-BE49-F238E27FC236}">
                <a16:creationId xmlns:a16="http://schemas.microsoft.com/office/drawing/2014/main" id="{B8D69BA5-91CF-41B6-8FE0-B8DDE995C5BD}"/>
              </a:ext>
            </a:extLst>
          </p:cNvPr>
          <p:cNvSpPr txBox="1"/>
          <p:nvPr/>
        </p:nvSpPr>
        <p:spPr>
          <a:xfrm>
            <a:off x="504496" y="3888897"/>
            <a:ext cx="8481847" cy="1569660"/>
          </a:xfrm>
          <a:prstGeom prst="rect">
            <a:avLst/>
          </a:prstGeom>
          <a:noFill/>
        </p:spPr>
        <p:txBody>
          <a:bodyPr wrap="square" rtlCol="0">
            <a:spAutoFit/>
          </a:bodyPr>
          <a:lstStyle/>
          <a:p>
            <a:pPr algn="just"/>
            <a:r>
              <a:rPr lang="it-IT" sz="2400" dirty="0">
                <a:latin typeface="Calibri" panose="020F0502020204030204" pitchFamily="34" charset="0"/>
                <a:ea typeface="ＭＳ Ｐゴシック" charset="-128"/>
                <a:cs typeface="Calibri" pitchFamily="34" charset="0"/>
              </a:rPr>
              <a:t>Questa possibilità, </a:t>
            </a:r>
            <a:r>
              <a:rPr lang="it-IT" sz="2400" b="1" dirty="0">
                <a:latin typeface="Calibri" panose="020F0502020204030204" pitchFamily="34" charset="0"/>
                <a:ea typeface="ＭＳ Ｐゴシック" charset="-128"/>
                <a:cs typeface="Calibri" pitchFamily="34" charset="0"/>
              </a:rPr>
              <a:t>garantita dalla norma</a:t>
            </a:r>
            <a:r>
              <a:rPr lang="it-IT" sz="2400" dirty="0">
                <a:latin typeface="Calibri" panose="020F0502020204030204" pitchFamily="34" charset="0"/>
                <a:ea typeface="ＭＳ Ｐゴシック" charset="-128"/>
                <a:cs typeface="Calibri" pitchFamily="34" charset="0"/>
              </a:rPr>
              <a:t>, salvaguarda il titolare della PEC in caso di contenzioso nel quale si richieda documentazione che certifichi l’invio e la ricezione di un messaggio.</a:t>
            </a:r>
            <a:endParaRPr lang="it-IT" sz="2400" dirty="0">
              <a:latin typeface="Calibri" panose="020F050202020403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2BAACBC1-1443-491F-925A-79BDD704FDAC}"/>
              </a:ext>
            </a:extLst>
          </p:cNvPr>
          <p:cNvSpPr txBox="1"/>
          <p:nvPr/>
        </p:nvSpPr>
        <p:spPr>
          <a:xfrm>
            <a:off x="504496" y="5581428"/>
            <a:ext cx="8657596" cy="830997"/>
          </a:xfrm>
          <a:prstGeom prst="rect">
            <a:avLst/>
          </a:prstGeom>
          <a:noFill/>
        </p:spPr>
        <p:txBody>
          <a:bodyPr wrap="square" rtlCol="0">
            <a:spAutoFit/>
          </a:bodyPr>
          <a:lstStyle/>
          <a:p>
            <a:pPr algn="just"/>
            <a:r>
              <a:rPr lang="it-IT" sz="2400" b="1" dirty="0" smtClean="0">
                <a:latin typeface="Calibri" panose="020F0502020204030204" pitchFamily="34" charset="0"/>
                <a:ea typeface="ＭＳ Ｐゴシック" charset="-128"/>
                <a:cs typeface="Calibri" pitchFamily="34" charset="0"/>
              </a:rPr>
              <a:t>Il </a:t>
            </a:r>
            <a:r>
              <a:rPr lang="it-IT" sz="2400" b="1" dirty="0">
                <a:latin typeface="Calibri" panose="020F0502020204030204" pitchFamily="34" charset="0"/>
                <a:ea typeface="ＭＳ Ｐゴシック" charset="-128"/>
                <a:cs typeface="Calibri" pitchFamily="34" charset="0"/>
              </a:rPr>
              <a:t>Gestore di posta elettronica certificata è tenuto a conservare l’archivio delle operazioni svolte per </a:t>
            </a:r>
            <a:r>
              <a:rPr lang="it-IT" sz="2400" b="1" dirty="0" smtClean="0">
                <a:latin typeface="Calibri" panose="020F0502020204030204" pitchFamily="34" charset="0"/>
                <a:ea typeface="ＭＳ Ｐゴシック" charset="-128"/>
                <a:cs typeface="Calibri" pitchFamily="34" charset="0"/>
              </a:rPr>
              <a:t>30 </a:t>
            </a:r>
            <a:r>
              <a:rPr lang="it-IT" sz="2400" b="1" dirty="0">
                <a:latin typeface="Calibri" panose="020F0502020204030204" pitchFamily="34" charset="0"/>
                <a:ea typeface="ＭＳ Ｐゴシック" charset="-128"/>
                <a:cs typeface="Calibri" pitchFamily="34" charset="0"/>
              </a:rPr>
              <a:t>mesi. </a:t>
            </a:r>
            <a:endParaRPr lang="it-IT" sz="2400" dirty="0">
              <a:latin typeface="Calibri" panose="020F0502020204030204" pitchFamily="34" charset="0"/>
              <a:ea typeface="ＭＳ Ｐゴシック" charset="-128"/>
              <a:cs typeface="Calibri" pitchFamily="34"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23" y="1515435"/>
            <a:ext cx="1618264" cy="1849444"/>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1997" y="3889705"/>
            <a:ext cx="1813611" cy="2216790"/>
          </a:xfrm>
          <a:prstGeom prst="rect">
            <a:avLst/>
          </a:prstGeom>
        </p:spPr>
      </p:pic>
    </p:spTree>
    <p:extLst>
      <p:ext uri="{BB962C8B-B14F-4D97-AF65-F5344CB8AC3E}">
        <p14:creationId xmlns:p14="http://schemas.microsoft.com/office/powerpoint/2010/main" val="2214231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613" y="2964278"/>
            <a:ext cx="2396518" cy="2396518"/>
          </a:xfrm>
          <a:prstGeom prst="rect">
            <a:avLst/>
          </a:prstGeom>
        </p:spPr>
      </p:pic>
      <p:pic>
        <p:nvPicPr>
          <p:cNvPr id="4" name="Immagine 3">
            <a:extLst>
              <a:ext uri="{FF2B5EF4-FFF2-40B4-BE49-F238E27FC236}">
                <a16:creationId xmlns:a16="http://schemas.microsoft.com/office/drawing/2014/main" id="{0AC9330D-3F45-43DE-9E59-E98D018CC726}"/>
              </a:ext>
            </a:extLst>
          </p:cNvPr>
          <p:cNvPicPr>
            <a:picLocks noChangeAspect="1"/>
          </p:cNvPicPr>
          <p:nvPr/>
        </p:nvPicPr>
        <p:blipFill>
          <a:blip r:embed="rId3"/>
          <a:stretch>
            <a:fillRect/>
          </a:stretch>
        </p:blipFill>
        <p:spPr>
          <a:xfrm>
            <a:off x="0" y="0"/>
            <a:ext cx="12072730" cy="1205948"/>
          </a:xfrm>
          <a:prstGeom prst="rect">
            <a:avLst/>
          </a:prstGeom>
        </p:spPr>
      </p:pic>
      <p:sp>
        <p:nvSpPr>
          <p:cNvPr id="5" name="Rettangolo 4">
            <a:extLst>
              <a:ext uri="{FF2B5EF4-FFF2-40B4-BE49-F238E27FC236}">
                <a16:creationId xmlns:a16="http://schemas.microsoft.com/office/drawing/2014/main" id="{D4D71237-B975-4973-AAC0-7321629D93DC}"/>
              </a:ext>
            </a:extLst>
          </p:cNvPr>
          <p:cNvSpPr/>
          <p:nvPr/>
        </p:nvSpPr>
        <p:spPr>
          <a:xfrm>
            <a:off x="656491" y="602974"/>
            <a:ext cx="9362152"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E’ obbligatorio leggere </a:t>
            </a:r>
            <a:r>
              <a:rPr lang="it-IT" sz="2800" b="1" dirty="0" smtClean="0">
                <a:solidFill>
                  <a:schemeClr val="bg1"/>
                </a:solidFill>
                <a:latin typeface="Helvetica" panose="020B0604020202020204" pitchFamily="34" charset="0"/>
                <a:ea typeface="Times New Roman" panose="02020603050405020304" pitchFamily="18" charset="0"/>
              </a:rPr>
              <a:t>le email nella  </a:t>
            </a:r>
            <a:r>
              <a:rPr lang="it-IT" sz="2800" b="1" dirty="0">
                <a:solidFill>
                  <a:schemeClr val="bg1"/>
                </a:solidFill>
                <a:latin typeface="Helvetica" panose="020B0604020202020204" pitchFamily="34" charset="0"/>
                <a:ea typeface="Times New Roman" panose="02020603050405020304" pitchFamily="18" charset="0"/>
              </a:rPr>
              <a:t>casella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 </a:t>
            </a:r>
            <a:r>
              <a:rPr lang="it-IT" sz="2800" b="1" dirty="0">
                <a:solidFill>
                  <a:schemeClr val="bg1"/>
                </a:solidFill>
                <a:latin typeface="Helvetica" panose="020B0604020202020204" pitchFamily="34" charset="0"/>
                <a:ea typeface="Times New Roman" panose="02020603050405020304" pitchFamily="18" charset="0"/>
              </a:rPr>
              <a:t>?</a:t>
            </a:r>
          </a:p>
        </p:txBody>
      </p:sp>
      <p:grpSp>
        <p:nvGrpSpPr>
          <p:cNvPr id="13" name="Gruppo 12"/>
          <p:cNvGrpSpPr/>
          <p:nvPr/>
        </p:nvGrpSpPr>
        <p:grpSpPr>
          <a:xfrm>
            <a:off x="6636314" y="1407711"/>
            <a:ext cx="3075245" cy="1589636"/>
            <a:chOff x="6636314" y="1407711"/>
            <a:chExt cx="3075245" cy="1589636"/>
          </a:xfrm>
        </p:grpSpPr>
        <p:sp>
          <p:nvSpPr>
            <p:cNvPr id="7" name="Fumetto 4 6"/>
            <p:cNvSpPr/>
            <p:nvPr/>
          </p:nvSpPr>
          <p:spPr>
            <a:xfrm>
              <a:off x="6636314" y="1407711"/>
              <a:ext cx="3075245" cy="1589636"/>
            </a:xfrm>
            <a:prstGeom prst="cloudCallout">
              <a:avLst>
                <a:gd name="adj1" fmla="val -59124"/>
                <a:gd name="adj2" fmla="val 8406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7061982" y="1856213"/>
              <a:ext cx="2538249" cy="663394"/>
            </a:xfrm>
            <a:prstGeom prst="rect">
              <a:avLst/>
            </a:prstGeom>
            <a:noFill/>
          </p:spPr>
          <p:txBody>
            <a:bodyPr wrap="square" rtlCol="0">
              <a:spAutoFit/>
            </a:bodyPr>
            <a:lstStyle/>
            <a:p>
              <a:r>
                <a:rPr lang="it-IT" dirty="0" smtClean="0">
                  <a:latin typeface="Maiandra GD" panose="020E0502030308020204" pitchFamily="34" charset="0"/>
                </a:rPr>
                <a:t>Non ricordo l’indirizzo della PEC !</a:t>
              </a:r>
              <a:endParaRPr lang="it-IT" dirty="0">
                <a:latin typeface="Maiandra GD" panose="020E0502030308020204" pitchFamily="34" charset="0"/>
              </a:endParaRPr>
            </a:p>
          </p:txBody>
        </p:sp>
      </p:grpSp>
      <p:grpSp>
        <p:nvGrpSpPr>
          <p:cNvPr id="3" name="Gruppo 2"/>
          <p:cNvGrpSpPr/>
          <p:nvPr/>
        </p:nvGrpSpPr>
        <p:grpSpPr>
          <a:xfrm>
            <a:off x="3292984" y="1306829"/>
            <a:ext cx="2881431" cy="1589636"/>
            <a:chOff x="3292984" y="1306829"/>
            <a:chExt cx="2881431" cy="1589636"/>
          </a:xfrm>
        </p:grpSpPr>
        <p:sp>
          <p:nvSpPr>
            <p:cNvPr id="9" name="Fumetto 4 8"/>
            <p:cNvSpPr/>
            <p:nvPr/>
          </p:nvSpPr>
          <p:spPr>
            <a:xfrm>
              <a:off x="3292984" y="1306829"/>
              <a:ext cx="2881431" cy="1589636"/>
            </a:xfrm>
            <a:prstGeom prst="cloudCallout">
              <a:avLst>
                <a:gd name="adj1" fmla="val 45927"/>
                <a:gd name="adj2" fmla="val 8803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3808564" y="1618514"/>
              <a:ext cx="2127861" cy="923330"/>
            </a:xfrm>
            <a:prstGeom prst="rect">
              <a:avLst/>
            </a:prstGeom>
            <a:noFill/>
          </p:spPr>
          <p:txBody>
            <a:bodyPr wrap="square" rtlCol="0">
              <a:spAutoFit/>
            </a:bodyPr>
            <a:lstStyle/>
            <a:p>
              <a:r>
                <a:rPr lang="it-IT" dirty="0" smtClean="0">
                  <a:latin typeface="Maiandra GD" panose="020E0502030308020204" pitchFamily="34" charset="0"/>
                </a:rPr>
                <a:t>Non ricordo dove accedere per leggere le email !</a:t>
              </a:r>
              <a:endParaRPr lang="it-IT" dirty="0">
                <a:latin typeface="Maiandra GD" panose="020E0502030308020204" pitchFamily="34" charset="0"/>
              </a:endParaRPr>
            </a:p>
          </p:txBody>
        </p:sp>
      </p:grpSp>
      <p:grpSp>
        <p:nvGrpSpPr>
          <p:cNvPr id="6" name="Gruppo 5"/>
          <p:cNvGrpSpPr/>
          <p:nvPr/>
        </p:nvGrpSpPr>
        <p:grpSpPr>
          <a:xfrm>
            <a:off x="8593947" y="2599361"/>
            <a:ext cx="2881431" cy="1589636"/>
            <a:chOff x="8593947" y="2599361"/>
            <a:chExt cx="2881431" cy="1589636"/>
          </a:xfrm>
        </p:grpSpPr>
        <p:sp>
          <p:nvSpPr>
            <p:cNvPr id="8" name="Fumetto 4 7"/>
            <p:cNvSpPr/>
            <p:nvPr/>
          </p:nvSpPr>
          <p:spPr>
            <a:xfrm>
              <a:off x="8593947" y="2599361"/>
              <a:ext cx="2881431" cy="1589636"/>
            </a:xfrm>
            <a:prstGeom prst="cloudCallout">
              <a:avLst>
                <a:gd name="adj1" fmla="val -120951"/>
                <a:gd name="adj2" fmla="val 255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9277584" y="2997347"/>
              <a:ext cx="1717472" cy="646331"/>
            </a:xfrm>
            <a:prstGeom prst="rect">
              <a:avLst/>
            </a:prstGeom>
            <a:noFill/>
          </p:spPr>
          <p:txBody>
            <a:bodyPr wrap="square" rtlCol="0">
              <a:spAutoFit/>
            </a:bodyPr>
            <a:lstStyle/>
            <a:p>
              <a:r>
                <a:rPr lang="it-IT" dirty="0" smtClean="0">
                  <a:latin typeface="Maiandra GD" panose="020E0502030308020204" pitchFamily="34" charset="0"/>
                </a:rPr>
                <a:t>Non ricordo la password !</a:t>
              </a:r>
              <a:endParaRPr lang="it-IT" dirty="0">
                <a:latin typeface="Maiandra GD" panose="020E0502030308020204" pitchFamily="34" charset="0"/>
              </a:endParaRPr>
            </a:p>
          </p:txBody>
        </p:sp>
      </p:grpSp>
      <p:grpSp>
        <p:nvGrpSpPr>
          <p:cNvPr id="2" name="Gruppo 1"/>
          <p:cNvGrpSpPr/>
          <p:nvPr/>
        </p:nvGrpSpPr>
        <p:grpSpPr>
          <a:xfrm>
            <a:off x="505652" y="2206967"/>
            <a:ext cx="2881431" cy="1589636"/>
            <a:chOff x="505652" y="2206967"/>
            <a:chExt cx="2881431" cy="1589636"/>
          </a:xfrm>
        </p:grpSpPr>
        <p:sp>
          <p:nvSpPr>
            <p:cNvPr id="10" name="Fumetto 4 9"/>
            <p:cNvSpPr/>
            <p:nvPr/>
          </p:nvSpPr>
          <p:spPr>
            <a:xfrm>
              <a:off x="505652" y="2206967"/>
              <a:ext cx="2881431" cy="1589636"/>
            </a:xfrm>
            <a:prstGeom prst="cloudCallout">
              <a:avLst>
                <a:gd name="adj1" fmla="val 121433"/>
                <a:gd name="adj2" fmla="val 4737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956538" y="2519607"/>
              <a:ext cx="1914965" cy="923330"/>
            </a:xfrm>
            <a:prstGeom prst="rect">
              <a:avLst/>
            </a:prstGeom>
            <a:noFill/>
          </p:spPr>
          <p:txBody>
            <a:bodyPr wrap="square" rtlCol="0">
              <a:spAutoFit/>
            </a:bodyPr>
            <a:lstStyle/>
            <a:p>
              <a:r>
                <a:rPr lang="it-IT" dirty="0" smtClean="0">
                  <a:latin typeface="Maiandra GD" panose="020E0502030308020204" pitchFamily="34" charset="0"/>
                </a:rPr>
                <a:t>Non ricordo come gestire la casella di posta !</a:t>
              </a:r>
              <a:endParaRPr lang="it-IT" dirty="0">
                <a:latin typeface="Maiandra GD" panose="020E0502030308020204" pitchFamily="34" charset="0"/>
              </a:endParaRPr>
            </a:p>
          </p:txBody>
        </p:sp>
      </p:grpSp>
      <p:sp>
        <p:nvSpPr>
          <p:cNvPr id="17" name="CasellaDiTesto 16"/>
          <p:cNvSpPr txBox="1"/>
          <p:nvPr/>
        </p:nvSpPr>
        <p:spPr>
          <a:xfrm>
            <a:off x="505652" y="6101435"/>
            <a:ext cx="11503277" cy="461665"/>
          </a:xfrm>
          <a:prstGeom prst="rect">
            <a:avLst/>
          </a:prstGeom>
          <a:noFill/>
        </p:spPr>
        <p:txBody>
          <a:bodyPr wrap="none" rtlCol="0">
            <a:spAutoFit/>
          </a:bodyPr>
          <a:lstStyle/>
          <a:p>
            <a:pPr algn="just">
              <a:buClr>
                <a:srgbClr val="000000"/>
              </a:buClr>
              <a:buSzPct val="100000"/>
            </a:pPr>
            <a:r>
              <a:rPr lang="it-IT" sz="2400" dirty="0">
                <a:latin typeface="Calibri" panose="020F0502020204030204" pitchFamily="34" charset="0"/>
                <a:cs typeface="Calibri" panose="020F0502020204030204" pitchFamily="34" charset="0"/>
              </a:rPr>
              <a:t>Non è possibile trovare </a:t>
            </a:r>
            <a:r>
              <a:rPr lang="it-IT" sz="2400" dirty="0" smtClean="0">
                <a:latin typeface="Calibri" panose="020F0502020204030204" pitchFamily="34" charset="0"/>
                <a:cs typeface="Calibri" panose="020F0502020204030204" pitchFamily="34" charset="0"/>
              </a:rPr>
              <a:t>scuse </a:t>
            </a:r>
            <a:r>
              <a:rPr lang="it-IT" sz="2400" dirty="0">
                <a:latin typeface="Calibri" panose="020F0502020204030204" pitchFamily="34" charset="0"/>
                <a:cs typeface="Calibri" panose="020F0502020204030204" pitchFamily="34" charset="0"/>
              </a:rPr>
              <a:t>per </a:t>
            </a:r>
            <a:r>
              <a:rPr lang="it-IT" sz="2400" dirty="0" smtClean="0">
                <a:latin typeface="Calibri" panose="020F0502020204030204" pitchFamily="34" charset="0"/>
                <a:cs typeface="Calibri" panose="020F0502020204030204" pitchFamily="34" charset="0"/>
              </a:rPr>
              <a:t>giustificare </a:t>
            </a:r>
            <a:r>
              <a:rPr lang="it-IT" sz="2400" dirty="0">
                <a:latin typeface="Calibri" panose="020F0502020204030204" pitchFamily="34" charset="0"/>
                <a:cs typeface="Calibri" panose="020F0502020204030204" pitchFamily="34" charset="0"/>
              </a:rPr>
              <a:t>la mancata apertura della propria </a:t>
            </a:r>
            <a:r>
              <a:rPr lang="it-IT" sz="2400" dirty="0" smtClean="0">
                <a:latin typeface="Calibri" panose="020F0502020204030204" pitchFamily="34" charset="0"/>
                <a:cs typeface="Calibri" panose="020F0502020204030204" pitchFamily="34" charset="0"/>
              </a:rPr>
              <a:t>casella PEC.</a:t>
            </a:r>
            <a:endParaRPr lang="it-IT" sz="2400" dirty="0">
              <a:latin typeface="Calibri" panose="020F0502020204030204" pitchFamily="34" charset="0"/>
              <a:cs typeface="Calibri" panose="020F0502020204030204" pitchFamily="34" charset="0"/>
            </a:endParaRPr>
          </a:p>
        </p:txBody>
      </p:sp>
      <p:sp>
        <p:nvSpPr>
          <p:cNvPr id="18" name="CasellaDiTesto 17"/>
          <p:cNvSpPr txBox="1"/>
          <p:nvPr/>
        </p:nvSpPr>
        <p:spPr>
          <a:xfrm>
            <a:off x="505652" y="5270438"/>
            <a:ext cx="11176596" cy="830997"/>
          </a:xfrm>
          <a:prstGeom prst="rect">
            <a:avLst/>
          </a:prstGeom>
          <a:noFill/>
        </p:spPr>
        <p:txBody>
          <a:bodyPr wrap="square" rtlCol="0">
            <a:spAutoFit/>
          </a:bodyPr>
          <a:lstStyle/>
          <a:p>
            <a:r>
              <a:rPr lang="it-IT" sz="2400" dirty="0" smtClean="0">
                <a:latin typeface="Calibri" panose="020F0502020204030204" pitchFamily="34" charset="0"/>
                <a:cs typeface="Calibri" panose="020F0502020204030204" pitchFamily="34" charset="0"/>
              </a:rPr>
              <a:t>Tutte le informazioni che ci consento di utilizzare la propria casella PEC sono riportate sul sito internet del proprio Gestore di posta certificata. </a:t>
            </a:r>
            <a:endParaRPr lang="it-IT"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083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268" y="3972421"/>
            <a:ext cx="754463" cy="754463"/>
          </a:xfrm>
          <a:prstGeom prst="rect">
            <a:avLst/>
          </a:prstGeom>
        </p:spPr>
      </p:pic>
      <p:sp>
        <p:nvSpPr>
          <p:cNvPr id="3" name="Text Box 2">
            <a:extLst>
              <a:ext uri="{FF2B5EF4-FFF2-40B4-BE49-F238E27FC236}">
                <a16:creationId xmlns:a16="http://schemas.microsoft.com/office/drawing/2014/main" id="{D61BB728-80FB-4793-B934-0FDF2BFFCAF5}"/>
              </a:ext>
            </a:extLst>
          </p:cNvPr>
          <p:cNvSpPr txBox="1">
            <a:spLocks noChangeArrowheads="1"/>
          </p:cNvSpPr>
          <p:nvPr/>
        </p:nvSpPr>
        <p:spPr bwMode="auto">
          <a:xfrm>
            <a:off x="3886200" y="3790282"/>
            <a:ext cx="7590069" cy="236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just">
              <a:buClr>
                <a:srgbClr val="000000"/>
              </a:buClr>
              <a:buSzPct val="100000"/>
              <a:buFont typeface="Times New Roman" panose="02020603050405020304" pitchFamily="18" charset="0"/>
              <a:buNone/>
            </a:pPr>
            <a:r>
              <a:rPr lang="it-IT" altLang="it-IT" sz="2400" b="1" dirty="0" smtClean="0">
                <a:latin typeface="Calibri" panose="020F0502020204030204" pitchFamily="34" charset="0"/>
                <a:cs typeface="Calibri" panose="020F0502020204030204" pitchFamily="34" charset="0"/>
              </a:rPr>
              <a:t>la </a:t>
            </a:r>
            <a:r>
              <a:rPr lang="it-IT" altLang="it-IT" sz="2400" b="1" dirty="0">
                <a:latin typeface="Calibri" panose="020F0502020204030204" pitchFamily="34" charset="0"/>
                <a:cs typeface="Calibri" panose="020F0502020204030204" pitchFamily="34" charset="0"/>
              </a:rPr>
              <a:t>notifica </a:t>
            </a:r>
            <a:r>
              <a:rPr lang="it-IT" altLang="it-IT" sz="2400" dirty="0">
                <a:latin typeface="Calibri" panose="020F0502020204030204" pitchFamily="34" charset="0"/>
                <a:cs typeface="Calibri" panose="020F0502020204030204" pitchFamily="34" charset="0"/>
              </a:rPr>
              <a:t>– ossia la comunicazione arrivata con email all’indirizzo di posta elettronico certificata del destinatario – </a:t>
            </a:r>
            <a:r>
              <a:rPr lang="it-IT" altLang="it-IT" sz="2400" b="1" dirty="0">
                <a:latin typeface="Calibri" panose="020F0502020204030204" pitchFamily="34" charset="0"/>
                <a:cs typeface="Calibri" panose="020F0502020204030204" pitchFamily="34" charset="0"/>
              </a:rPr>
              <a:t>si considera completa, perfettamente valida e conosciuta dal suo </a:t>
            </a:r>
            <a:r>
              <a:rPr lang="it-IT" altLang="it-IT" sz="2400" b="1" dirty="0" smtClean="0">
                <a:latin typeface="Calibri" panose="020F0502020204030204" pitchFamily="34" charset="0"/>
                <a:cs typeface="Calibri" panose="020F0502020204030204" pitchFamily="34" charset="0"/>
              </a:rPr>
              <a:t>destinatario, </a:t>
            </a:r>
            <a:r>
              <a:rPr lang="it-IT" altLang="it-IT" sz="2400" dirty="0" smtClean="0">
                <a:latin typeface="Calibri" panose="020F0502020204030204" pitchFamily="34" charset="0"/>
                <a:cs typeface="Calibri" panose="020F0502020204030204" pitchFamily="34" charset="0"/>
              </a:rPr>
              <a:t>che </a:t>
            </a:r>
            <a:r>
              <a:rPr lang="it-IT" altLang="it-IT" sz="2400" dirty="0">
                <a:latin typeface="Calibri" panose="020F0502020204030204" pitchFamily="34" charset="0"/>
                <a:cs typeface="Calibri" panose="020F0502020204030204" pitchFamily="34" charset="0"/>
              </a:rPr>
              <a:t>non potrà trovare – anche se in buona fede – </a:t>
            </a:r>
            <a:r>
              <a:rPr lang="it-IT" altLang="it-IT" sz="2400" b="1" dirty="0">
                <a:latin typeface="Calibri" panose="020F0502020204030204" pitchFamily="34" charset="0"/>
                <a:cs typeface="Calibri" panose="020F0502020204030204" pitchFamily="34" charset="0"/>
              </a:rPr>
              <a:t>alcuna scusa per lamentare la mancata apertura della propria casella</a:t>
            </a:r>
            <a:r>
              <a:rPr lang="it-IT" altLang="it-IT" sz="2400" b="1" dirty="0" smtClean="0">
                <a:latin typeface="Calibri" panose="020F0502020204030204" pitchFamily="34" charset="0"/>
                <a:cs typeface="Calibri" panose="020F0502020204030204" pitchFamily="34" charset="0"/>
              </a:rPr>
              <a:t>.</a:t>
            </a:r>
            <a:endParaRPr lang="it-IT" altLang="it-IT" sz="2000" dirty="0">
              <a:solidFill>
                <a:schemeClr val="tx1"/>
              </a:solidFill>
              <a:latin typeface="Calibri" panose="020F0502020204030204" pitchFamily="34" charset="0"/>
              <a:cs typeface="Calibri" panose="020F0502020204030204" pitchFamily="34" charset="0"/>
            </a:endParaRPr>
          </a:p>
          <a:p>
            <a:pPr algn="just">
              <a:buClr>
                <a:srgbClr val="000000"/>
              </a:buClr>
              <a:buSzPct val="100000"/>
              <a:buFont typeface="Times New Roman" panose="02020603050405020304" pitchFamily="18" charset="0"/>
              <a:buNone/>
            </a:pPr>
            <a:endParaRPr lang="it-IT" altLang="it-IT" sz="2000" dirty="0">
              <a:solidFill>
                <a:schemeClr val="tx1"/>
              </a:solidFill>
              <a:latin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0AC9330D-3F45-43DE-9E59-E98D018CC726}"/>
              </a:ext>
            </a:extLst>
          </p:cNvPr>
          <p:cNvPicPr>
            <a:picLocks noChangeAspect="1"/>
          </p:cNvPicPr>
          <p:nvPr/>
        </p:nvPicPr>
        <p:blipFill>
          <a:blip r:embed="rId3"/>
          <a:stretch>
            <a:fillRect/>
          </a:stretch>
        </p:blipFill>
        <p:spPr>
          <a:xfrm>
            <a:off x="0" y="0"/>
            <a:ext cx="12072730" cy="1205948"/>
          </a:xfrm>
          <a:prstGeom prst="rect">
            <a:avLst/>
          </a:prstGeom>
        </p:spPr>
      </p:pic>
      <p:sp>
        <p:nvSpPr>
          <p:cNvPr id="5" name="Rettangolo 4">
            <a:extLst>
              <a:ext uri="{FF2B5EF4-FFF2-40B4-BE49-F238E27FC236}">
                <a16:creationId xmlns:a16="http://schemas.microsoft.com/office/drawing/2014/main" id="{D4D71237-B975-4973-AAC0-7321629D93DC}"/>
              </a:ext>
            </a:extLst>
          </p:cNvPr>
          <p:cNvSpPr/>
          <p:nvPr/>
        </p:nvSpPr>
        <p:spPr>
          <a:xfrm>
            <a:off x="656491" y="602974"/>
            <a:ext cx="9362152"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E’ obbligatorio leggere </a:t>
            </a:r>
            <a:r>
              <a:rPr lang="it-IT" sz="2800" b="1" dirty="0" smtClean="0">
                <a:solidFill>
                  <a:schemeClr val="bg1"/>
                </a:solidFill>
                <a:latin typeface="Helvetica" panose="020B0604020202020204" pitchFamily="34" charset="0"/>
                <a:ea typeface="Times New Roman" panose="02020603050405020304" pitchFamily="18" charset="0"/>
              </a:rPr>
              <a:t>le email nella  </a:t>
            </a:r>
            <a:r>
              <a:rPr lang="it-IT" sz="2800" b="1" dirty="0">
                <a:solidFill>
                  <a:schemeClr val="bg1"/>
                </a:solidFill>
                <a:latin typeface="Helvetica" panose="020B0604020202020204" pitchFamily="34" charset="0"/>
                <a:ea typeface="Times New Roman" panose="02020603050405020304" pitchFamily="18" charset="0"/>
              </a:rPr>
              <a:t>casella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 </a:t>
            </a:r>
            <a:r>
              <a:rPr lang="it-IT" sz="2800" b="1" dirty="0">
                <a:solidFill>
                  <a:schemeClr val="bg1"/>
                </a:solidFill>
                <a:latin typeface="Helvetica" panose="020B0604020202020204" pitchFamily="34" charset="0"/>
                <a:ea typeface="Times New Roman" panose="02020603050405020304" pitchFamily="18" charset="0"/>
              </a:rPr>
              <a:t>?</a:t>
            </a:r>
          </a:p>
        </p:txBody>
      </p:sp>
      <p:sp>
        <p:nvSpPr>
          <p:cNvPr id="2" name="CasellaDiTesto 1"/>
          <p:cNvSpPr txBox="1"/>
          <p:nvPr/>
        </p:nvSpPr>
        <p:spPr>
          <a:xfrm>
            <a:off x="656491" y="1343953"/>
            <a:ext cx="10710447" cy="2308324"/>
          </a:xfrm>
          <a:prstGeom prst="rect">
            <a:avLst/>
          </a:prstGeom>
          <a:noFill/>
        </p:spPr>
        <p:txBody>
          <a:bodyPr wrap="square" rtlCol="0">
            <a:spAutoFit/>
          </a:bodyPr>
          <a:lstStyle/>
          <a:p>
            <a:pPr algn="just">
              <a:buClr>
                <a:srgbClr val="000000"/>
              </a:buClr>
              <a:buSzPct val="100000"/>
              <a:buFont typeface="Times New Roman" panose="02020603050405020304" pitchFamily="18" charset="0"/>
              <a:buNone/>
            </a:pPr>
            <a:r>
              <a:rPr lang="it-IT" altLang="it-IT" sz="2400" dirty="0">
                <a:latin typeface="Calibri" panose="020F0502020204030204" pitchFamily="34" charset="0"/>
                <a:cs typeface="Calibri" panose="020F0502020204030204" pitchFamily="34" charset="0"/>
              </a:rPr>
              <a:t>La PEC è a tutti gli effetti </a:t>
            </a:r>
            <a:r>
              <a:rPr lang="it-IT" altLang="it-IT" sz="2400" dirty="0" smtClean="0">
                <a:latin typeface="Calibri" panose="020F0502020204030204" pitchFamily="34" charset="0"/>
                <a:cs typeface="Calibri" panose="020F0502020204030204" pitchFamily="34" charset="0"/>
              </a:rPr>
              <a:t>di legge equiparabile alla Raccomandata </a:t>
            </a:r>
            <a:r>
              <a:rPr lang="it-IT" altLang="it-IT" sz="2400" dirty="0">
                <a:latin typeface="Calibri" panose="020F0502020204030204" pitchFamily="34" charset="0"/>
                <a:cs typeface="Calibri" panose="020F0502020204030204" pitchFamily="34" charset="0"/>
              </a:rPr>
              <a:t>A.R., in altre parole in sede di un eventuale contenzioso non si può dire: </a:t>
            </a:r>
          </a:p>
          <a:p>
            <a:pPr algn="just">
              <a:buClr>
                <a:srgbClr val="000000"/>
              </a:buClr>
              <a:buSzPct val="100000"/>
              <a:buFont typeface="Times New Roman" panose="02020603050405020304" pitchFamily="18" charset="0"/>
              <a:buNone/>
            </a:pPr>
            <a:endParaRPr lang="it-IT" altLang="it-IT" sz="2400" dirty="0">
              <a:latin typeface="Calibri" panose="020F0502020204030204" pitchFamily="34" charset="0"/>
              <a:cs typeface="Calibri" panose="020F0502020204030204" pitchFamily="34" charset="0"/>
            </a:endParaRPr>
          </a:p>
          <a:p>
            <a:pPr algn="just">
              <a:buClr>
                <a:srgbClr val="000000"/>
              </a:buClr>
              <a:buSzPct val="100000"/>
              <a:buFont typeface="Times New Roman" panose="02020603050405020304" pitchFamily="18" charset="0"/>
              <a:buNone/>
            </a:pPr>
            <a:r>
              <a:rPr lang="it-IT" altLang="it-IT" sz="2400" dirty="0">
                <a:latin typeface="Calibri" panose="020F0502020204030204" pitchFamily="34" charset="0"/>
                <a:cs typeface="Calibri" panose="020F0502020204030204" pitchFamily="34" charset="0"/>
              </a:rPr>
              <a:t>“Io non l'ho ricevuta...” oppure ….“Ho dimenticato di leggere la posta elettronica” o anche “Ho la casella di posta piena di </a:t>
            </a:r>
            <a:r>
              <a:rPr lang="it-IT" altLang="it-IT" sz="2400" dirty="0" smtClean="0">
                <a:latin typeface="Calibri" panose="020F0502020204030204" pitchFamily="34" charset="0"/>
                <a:cs typeface="Calibri" panose="020F0502020204030204" pitchFamily="34" charset="0"/>
              </a:rPr>
              <a:t>messaggi e non ho la possibilità di riceverne di nuovi” </a:t>
            </a:r>
            <a:endParaRPr lang="it-IT" dirty="0"/>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2874" y="3652277"/>
            <a:ext cx="1846857" cy="2756502"/>
          </a:xfrm>
          <a:prstGeom prst="rect">
            <a:avLst/>
          </a:prstGeom>
        </p:spPr>
      </p:pic>
    </p:spTree>
    <p:extLst>
      <p:ext uri="{BB962C8B-B14F-4D97-AF65-F5344CB8AC3E}">
        <p14:creationId xmlns:p14="http://schemas.microsoft.com/office/powerpoint/2010/main" val="29269199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D61BB728-80FB-4793-B934-0FDF2BFFCAF5}"/>
              </a:ext>
            </a:extLst>
          </p:cNvPr>
          <p:cNvSpPr txBox="1">
            <a:spLocks noChangeArrowheads="1"/>
          </p:cNvSpPr>
          <p:nvPr/>
        </p:nvSpPr>
        <p:spPr bwMode="auto">
          <a:xfrm>
            <a:off x="851133" y="1551985"/>
            <a:ext cx="10236796" cy="107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just">
              <a:buClr>
                <a:srgbClr val="000000"/>
              </a:buClr>
              <a:buSzPct val="100000"/>
              <a:buFont typeface="Times New Roman" panose="02020603050405020304" pitchFamily="18" charset="0"/>
              <a:buNone/>
            </a:pPr>
            <a:r>
              <a:rPr lang="it-IT" altLang="it-IT" sz="2800" dirty="0" smtClean="0">
                <a:latin typeface="Calibri" panose="020F0502020204030204" pitchFamily="34" charset="0"/>
                <a:cs typeface="Calibri" panose="020F0502020204030204" pitchFamily="34" charset="0"/>
              </a:rPr>
              <a:t>In definitiva</a:t>
            </a:r>
            <a:r>
              <a:rPr lang="it-IT" altLang="it-IT" sz="2800" dirty="0" smtClean="0">
                <a:solidFill>
                  <a:schemeClr val="tx1"/>
                </a:solidFill>
                <a:latin typeface="Calibri" panose="020F0502020204030204" pitchFamily="34" charset="0"/>
                <a:cs typeface="Calibri" panose="020F0502020204030204" pitchFamily="34" charset="0"/>
              </a:rPr>
              <a:t>, </a:t>
            </a:r>
            <a:r>
              <a:rPr lang="it-IT" altLang="it-IT" sz="2800" b="1" dirty="0">
                <a:solidFill>
                  <a:schemeClr val="tx1"/>
                </a:solidFill>
                <a:latin typeface="Calibri" panose="020F0502020204030204" pitchFamily="34" charset="0"/>
                <a:cs typeface="Calibri" panose="020F0502020204030204" pitchFamily="34" charset="0"/>
              </a:rPr>
              <a:t>una casella PEC ha valore legale</a:t>
            </a:r>
            <a:r>
              <a:rPr lang="it-IT" altLang="it-IT" sz="2800" dirty="0">
                <a:solidFill>
                  <a:schemeClr val="tx1"/>
                </a:solidFill>
                <a:latin typeface="Calibri" panose="020F0502020204030204" pitchFamily="34" charset="0"/>
                <a:cs typeface="Calibri" panose="020F0502020204030204" pitchFamily="34" charset="0"/>
              </a:rPr>
              <a:t>, </a:t>
            </a:r>
            <a:r>
              <a:rPr lang="it-IT" altLang="it-IT" sz="2800" dirty="0" smtClean="0">
                <a:solidFill>
                  <a:schemeClr val="tx1"/>
                </a:solidFill>
                <a:latin typeface="Calibri" panose="020F0502020204030204" pitchFamily="34" charset="0"/>
                <a:cs typeface="Calibri" panose="020F0502020204030204" pitchFamily="34" charset="0"/>
              </a:rPr>
              <a:t>occorre quindi ispezionarla con continuità.</a:t>
            </a:r>
            <a:endParaRPr lang="it-IT" altLang="it-IT" sz="2800" dirty="0">
              <a:solidFill>
                <a:schemeClr val="tx1"/>
              </a:solidFill>
              <a:latin typeface="Calibri" panose="020F0502020204030204" pitchFamily="34" charset="0"/>
              <a:cs typeface="Calibri" panose="020F0502020204030204" pitchFamily="34" charset="0"/>
            </a:endParaRPr>
          </a:p>
          <a:p>
            <a:pPr algn="just">
              <a:buClr>
                <a:srgbClr val="000000"/>
              </a:buClr>
              <a:buSzPct val="100000"/>
              <a:buFont typeface="Times New Roman" panose="02020603050405020304" pitchFamily="18" charset="0"/>
              <a:buNone/>
            </a:pPr>
            <a:endParaRPr lang="it-IT" altLang="it-IT" sz="2000" dirty="0">
              <a:solidFill>
                <a:schemeClr val="tx1"/>
              </a:solidFill>
              <a:latin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0AC9330D-3F45-43DE-9E59-E98D018CC726}"/>
              </a:ext>
            </a:extLst>
          </p:cNvPr>
          <p:cNvPicPr>
            <a:picLocks noChangeAspect="1"/>
          </p:cNvPicPr>
          <p:nvPr/>
        </p:nvPicPr>
        <p:blipFill>
          <a:blip r:embed="rId2"/>
          <a:stretch>
            <a:fillRect/>
          </a:stretch>
        </p:blipFill>
        <p:spPr>
          <a:xfrm>
            <a:off x="0" y="0"/>
            <a:ext cx="12072730" cy="1205948"/>
          </a:xfrm>
          <a:prstGeom prst="rect">
            <a:avLst/>
          </a:prstGeom>
        </p:spPr>
      </p:pic>
      <p:sp>
        <p:nvSpPr>
          <p:cNvPr id="5" name="Rettangolo 4">
            <a:extLst>
              <a:ext uri="{FF2B5EF4-FFF2-40B4-BE49-F238E27FC236}">
                <a16:creationId xmlns:a16="http://schemas.microsoft.com/office/drawing/2014/main" id="{D4D71237-B975-4973-AAC0-7321629D93DC}"/>
              </a:ext>
            </a:extLst>
          </p:cNvPr>
          <p:cNvSpPr/>
          <p:nvPr/>
        </p:nvSpPr>
        <p:spPr>
          <a:xfrm>
            <a:off x="656491" y="602974"/>
            <a:ext cx="9362152" cy="523220"/>
          </a:xfrm>
          <a:prstGeom prst="rect">
            <a:avLst/>
          </a:prstGeom>
        </p:spPr>
        <p:txBody>
          <a:bodyPr wrap="square">
            <a:spAutoFit/>
          </a:bodyPr>
          <a:lstStyle/>
          <a:p>
            <a:pPr fontAlgn="base">
              <a:spcBef>
                <a:spcPts val="750"/>
              </a:spcBef>
              <a:spcAft>
                <a:spcPts val="750"/>
              </a:spcAft>
            </a:pPr>
            <a:r>
              <a:rPr lang="it-IT" sz="2800" b="1" dirty="0">
                <a:solidFill>
                  <a:schemeClr val="bg1"/>
                </a:solidFill>
                <a:latin typeface="Helvetica" panose="020B0604020202020204" pitchFamily="34" charset="0"/>
                <a:ea typeface="Times New Roman" panose="02020603050405020304" pitchFamily="18" charset="0"/>
              </a:rPr>
              <a:t>E’ obbligatorio leggere </a:t>
            </a:r>
            <a:r>
              <a:rPr lang="it-IT" sz="2800" b="1" dirty="0" smtClean="0">
                <a:solidFill>
                  <a:schemeClr val="bg1"/>
                </a:solidFill>
                <a:latin typeface="Helvetica" panose="020B0604020202020204" pitchFamily="34" charset="0"/>
                <a:ea typeface="Times New Roman" panose="02020603050405020304" pitchFamily="18" charset="0"/>
              </a:rPr>
              <a:t>le email nella  </a:t>
            </a:r>
            <a:r>
              <a:rPr lang="it-IT" sz="2800" b="1" dirty="0">
                <a:solidFill>
                  <a:schemeClr val="bg1"/>
                </a:solidFill>
                <a:latin typeface="Helvetica" panose="020B0604020202020204" pitchFamily="34" charset="0"/>
                <a:ea typeface="Times New Roman" panose="02020603050405020304" pitchFamily="18" charset="0"/>
              </a:rPr>
              <a:t>casella </a:t>
            </a:r>
            <a:r>
              <a:rPr lang="it-IT" sz="2800" b="1" dirty="0" smtClean="0">
                <a:solidFill>
                  <a:srgbClr val="92D050"/>
                </a:solidFill>
                <a:latin typeface="Helvetica" panose="020B0604020202020204" pitchFamily="34" charset="0"/>
                <a:ea typeface="Times New Roman" panose="02020603050405020304" pitchFamily="18" charset="0"/>
              </a:rPr>
              <a:t>PEC</a:t>
            </a:r>
            <a:r>
              <a:rPr lang="it-IT" sz="2800" b="1" dirty="0" smtClean="0">
                <a:solidFill>
                  <a:schemeClr val="bg1"/>
                </a:solidFill>
                <a:latin typeface="Helvetica" panose="020B0604020202020204" pitchFamily="34" charset="0"/>
                <a:ea typeface="Times New Roman" panose="02020603050405020304" pitchFamily="18" charset="0"/>
              </a:rPr>
              <a:t> </a:t>
            </a:r>
            <a:r>
              <a:rPr lang="it-IT" sz="2800" b="1" dirty="0">
                <a:solidFill>
                  <a:schemeClr val="bg1"/>
                </a:solidFill>
                <a:latin typeface="Helvetica" panose="020B0604020202020204" pitchFamily="34" charset="0"/>
                <a:ea typeface="Times New Roman" panose="02020603050405020304" pitchFamily="18" charset="0"/>
              </a:rPr>
              <a:t>?</a:t>
            </a:r>
          </a:p>
        </p:txBody>
      </p:sp>
      <p:sp>
        <p:nvSpPr>
          <p:cNvPr id="2" name="CasellaDiTesto 1"/>
          <p:cNvSpPr txBox="1"/>
          <p:nvPr/>
        </p:nvSpPr>
        <p:spPr>
          <a:xfrm flipH="1">
            <a:off x="851131" y="2679107"/>
            <a:ext cx="10370463" cy="954107"/>
          </a:xfrm>
          <a:prstGeom prst="rect">
            <a:avLst/>
          </a:prstGeom>
          <a:noFill/>
        </p:spPr>
        <p:txBody>
          <a:bodyPr wrap="square" rtlCol="0">
            <a:spAutoFit/>
          </a:bodyPr>
          <a:lstStyle/>
          <a:p>
            <a:pPr algn="just">
              <a:buClr>
                <a:srgbClr val="000000"/>
              </a:buClr>
              <a:buSzPct val="100000"/>
            </a:pPr>
            <a:r>
              <a:rPr lang="it-IT" sz="2800" dirty="0">
                <a:latin typeface="Calibri" panose="020F0502020204030204" pitchFamily="34" charset="0"/>
                <a:cs typeface="Calibri" panose="020F0502020204030204" pitchFamily="34" charset="0"/>
              </a:rPr>
              <a:t>Ma come </a:t>
            </a:r>
            <a:r>
              <a:rPr lang="it-IT" sz="2800" dirty="0" smtClean="0">
                <a:latin typeface="Calibri" panose="020F0502020204030204" pitchFamily="34" charset="0"/>
                <a:cs typeface="Calibri" panose="020F0502020204030204" pitchFamily="34" charset="0"/>
              </a:rPr>
              <a:t>fare a tenere costantemente sotto controllo la casella PEC se non si ha la possibilità di accedere quotidianamente ad un Computer ?</a:t>
            </a:r>
            <a:endParaRPr lang="it-IT" sz="2800" dirty="0">
              <a:latin typeface="Calibri" panose="020F0502020204030204" pitchFamily="34" charset="0"/>
              <a:cs typeface="Calibri" panose="020F0502020204030204" pitchFamily="34" charset="0"/>
            </a:endParaRPr>
          </a:p>
        </p:txBody>
      </p:sp>
      <p:sp>
        <p:nvSpPr>
          <p:cNvPr id="6" name="CasellaDiTesto 5"/>
          <p:cNvSpPr txBox="1"/>
          <p:nvPr/>
        </p:nvSpPr>
        <p:spPr>
          <a:xfrm flipH="1">
            <a:off x="851131" y="4095892"/>
            <a:ext cx="8087916" cy="2246769"/>
          </a:xfrm>
          <a:prstGeom prst="rect">
            <a:avLst/>
          </a:prstGeom>
          <a:noFill/>
        </p:spPr>
        <p:txBody>
          <a:bodyPr wrap="square" rtlCol="0">
            <a:spAutoFit/>
          </a:bodyPr>
          <a:lstStyle/>
          <a:p>
            <a:pPr algn="just">
              <a:buClr>
                <a:srgbClr val="000000"/>
              </a:buClr>
              <a:buSzPct val="100000"/>
            </a:pPr>
            <a:r>
              <a:rPr lang="it-IT" sz="2800" dirty="0" smtClean="0">
                <a:latin typeface="Calibri" panose="020F0502020204030204" pitchFamily="34" charset="0"/>
                <a:cs typeface="Calibri" panose="020F0502020204030204" pitchFamily="34" charset="0"/>
              </a:rPr>
              <a:t>Basta attivare la funzione di notifica di ricezione di un messaggio PEC su un indirizzo email ordinario associato al nostro smartphone, oppure basta installare l’APP di gestione della PEC fornita dal proprio Gestore di Posta Certificata.</a:t>
            </a:r>
            <a:endParaRPr lang="it-IT" sz="2800" dirty="0">
              <a:latin typeface="Calibri" panose="020F0502020204030204" pitchFamily="34" charset="0"/>
              <a:cs typeface="Calibri" panose="020F0502020204030204" pitchFamily="34" charset="0"/>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0225" y="4095892"/>
            <a:ext cx="1382575" cy="2457527"/>
          </a:xfrm>
          <a:prstGeom prst="rect">
            <a:avLst/>
          </a:prstGeom>
        </p:spPr>
      </p:pic>
    </p:spTree>
    <p:extLst>
      <p:ext uri="{BB962C8B-B14F-4D97-AF65-F5344CB8AC3E}">
        <p14:creationId xmlns:p14="http://schemas.microsoft.com/office/powerpoint/2010/main" val="2637699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riunioni ione">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4736</TotalTime>
  <Words>2500</Words>
  <Application>Microsoft Office PowerPoint</Application>
  <PresentationFormat>Widescreen</PresentationFormat>
  <Paragraphs>208</Paragraphs>
  <Slides>33</Slides>
  <Notes>0</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33</vt:i4>
      </vt:variant>
    </vt:vector>
  </HeadingPairs>
  <TitlesOfParts>
    <vt:vector size="44" baseType="lpstr">
      <vt:lpstr>ＭＳ Ｐゴシック</vt:lpstr>
      <vt:lpstr>Arial</vt:lpstr>
      <vt:lpstr>Arial Black</vt:lpstr>
      <vt:lpstr>Calibri</vt:lpstr>
      <vt:lpstr>Century Gothic</vt:lpstr>
      <vt:lpstr>Helvetica</vt:lpstr>
      <vt:lpstr>Maiandra GD</vt:lpstr>
      <vt:lpstr>Times New Roman</vt:lpstr>
      <vt:lpstr>Wingdings</vt:lpstr>
      <vt:lpstr>Wingdings 3</vt:lpstr>
      <vt:lpstr>Sala riunioni ione</vt:lpstr>
      <vt:lpstr>Posta Elettronica Certificata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Francesco Caputi</dc:creator>
  <cp:lastModifiedBy>Francesco Caputi</cp:lastModifiedBy>
  <cp:revision>354</cp:revision>
  <dcterms:created xsi:type="dcterms:W3CDTF">2017-11-27T08:54:56Z</dcterms:created>
  <dcterms:modified xsi:type="dcterms:W3CDTF">2024-03-21T15:53:55Z</dcterms:modified>
</cp:coreProperties>
</file>